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88" r:id="rId4"/>
    <p:sldId id="289" r:id="rId5"/>
    <p:sldId id="290" r:id="rId6"/>
    <p:sldId id="291" r:id="rId7"/>
    <p:sldId id="292" r:id="rId8"/>
    <p:sldId id="293" r:id="rId9"/>
    <p:sldId id="294" r:id="rId10"/>
    <p:sldId id="271" r:id="rId11"/>
    <p:sldId id="272" r:id="rId12"/>
    <p:sldId id="273" r:id="rId13"/>
    <p:sldId id="265" r:id="rId14"/>
    <p:sldId id="269" r:id="rId15"/>
    <p:sldId id="270" r:id="rId16"/>
    <p:sldId id="280" r:id="rId17"/>
    <p:sldId id="281" r:id="rId18"/>
    <p:sldId id="282" r:id="rId19"/>
    <p:sldId id="284" r:id="rId20"/>
    <p:sldId id="285" r:id="rId21"/>
    <p:sldId id="286" r:id="rId22"/>
    <p:sldId id="257" r:id="rId23"/>
    <p:sldId id="264" r:id="rId24"/>
    <p:sldId id="262" r:id="rId25"/>
    <p:sldId id="263" r:id="rId26"/>
    <p:sldId id="29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466"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641519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3296291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63432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1126827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19746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1762803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30394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345516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154827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2705556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206003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2419206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865298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22888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2619018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5341AD07-69D0-4827-ADF8-AB42A50D5E4B}" type="datetimeFigureOut">
              <a:rPr lang="pl-PL" smtClean="0"/>
              <a:pPr/>
              <a:t>2020-02-23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E0327DD-76AD-4527-A61A-E04D7C1EFA3E}" type="slidenum">
              <a:rPr lang="pl-PL" smtClean="0"/>
              <a:pPr/>
              <a:t>‹#›</a:t>
            </a:fld>
            <a:endParaRPr lang="pl-PL"/>
          </a:p>
        </p:txBody>
      </p:sp>
    </p:spTree>
    <p:extLst>
      <p:ext uri="{BB962C8B-B14F-4D97-AF65-F5344CB8AC3E}">
        <p14:creationId xmlns:p14="http://schemas.microsoft.com/office/powerpoint/2010/main" val="430446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341AD07-69D0-4827-ADF8-AB42A50D5E4B}" type="datetimeFigureOut">
              <a:rPr lang="pl-PL" smtClean="0"/>
              <a:pPr/>
              <a:t>2020-02-23</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E0327DD-76AD-4527-A61A-E04D7C1EFA3E}" type="slidenum">
              <a:rPr lang="pl-PL" smtClean="0"/>
              <a:pPr/>
              <a:t>‹#›</a:t>
            </a:fld>
            <a:endParaRPr lang="pl-PL"/>
          </a:p>
        </p:txBody>
      </p:sp>
    </p:spTree>
    <p:extLst>
      <p:ext uri="{BB962C8B-B14F-4D97-AF65-F5344CB8AC3E}">
        <p14:creationId xmlns:p14="http://schemas.microsoft.com/office/powerpoint/2010/main" val="827675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ipir.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l.szydelko@pipir.pl" TargetMode="External"/><Relationship Id="rId2" Type="http://schemas.openxmlformats.org/officeDocument/2006/relationships/hyperlink" Target="mailto:m.rzeszutek@pipir.p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mf.gov.p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EC59CE2-706D-4410-8F44-DB33299F2C68}"/>
              </a:ext>
            </a:extLst>
          </p:cNvPr>
          <p:cNvSpPr>
            <a:spLocks noGrp="1"/>
          </p:cNvSpPr>
          <p:nvPr>
            <p:ph type="ctrTitle"/>
          </p:nvPr>
        </p:nvSpPr>
        <p:spPr>
          <a:xfrm>
            <a:off x="1749082" y="2627606"/>
            <a:ext cx="8057527" cy="2387600"/>
          </a:xfrm>
        </p:spPr>
        <p:txBody>
          <a:bodyPr>
            <a:normAutofit fontScale="90000"/>
          </a:bodyPr>
          <a:lstStyle/>
          <a:p>
            <a:r>
              <a:rPr lang="pl-PL" b="1" u="sng" dirty="0"/>
              <a:t>Dokumentacja cen transferowych oraz schematy podatkowe dla </a:t>
            </a:r>
            <a:r>
              <a:rPr lang="pl-PL" b="1" u="sng" dirty="0" smtClean="0"/>
              <a:t>przedsiębiorstw </a:t>
            </a:r>
            <a:r>
              <a:rPr lang="pl-PL" b="1" u="sng" dirty="0" err="1" smtClean="0"/>
              <a:t>WOD-KAN</a:t>
            </a:r>
            <a:endParaRPr lang="pl-PL" sz="3200" dirty="0">
              <a:latin typeface="Bahnschrift Light Condensed" panose="020B0502040204020203" pitchFamily="34" charset="0"/>
            </a:endParaRPr>
          </a:p>
        </p:txBody>
      </p:sp>
      <p:sp>
        <p:nvSpPr>
          <p:cNvPr id="3" name="Podtytuł 2">
            <a:extLst>
              <a:ext uri="{FF2B5EF4-FFF2-40B4-BE49-F238E27FC236}">
                <a16:creationId xmlns:a16="http://schemas.microsoft.com/office/drawing/2014/main" xmlns="" id="{A347175C-DACC-4C42-934B-45A254C6121E}"/>
              </a:ext>
            </a:extLst>
          </p:cNvPr>
          <p:cNvSpPr>
            <a:spLocks noGrp="1"/>
          </p:cNvSpPr>
          <p:nvPr>
            <p:ph type="subTitle" idx="1"/>
          </p:nvPr>
        </p:nvSpPr>
        <p:spPr>
          <a:xfrm>
            <a:off x="844459" y="6321287"/>
            <a:ext cx="8366776" cy="536714"/>
          </a:xfrm>
        </p:spPr>
        <p:txBody>
          <a:bodyPr>
            <a:normAutofit/>
          </a:bodyPr>
          <a:lstStyle/>
          <a:p>
            <a:pPr algn="ctr"/>
            <a:r>
              <a:rPr lang="pl-PL" u="sng" dirty="0">
                <a:solidFill>
                  <a:schemeClr val="tx1"/>
                </a:solidFill>
                <a:hlinkClick r:id="rId2">
                  <a:extLst>
                    <a:ext uri="{A12FA001-AC4F-418D-AE19-62706E023703}">
                      <ahyp:hlinkClr xmlns="" xmlns:ahyp="http://schemas.microsoft.com/office/drawing/2018/hyperlinkcolor" val="tx"/>
                    </a:ext>
                  </a:extLst>
                </a:hlinkClick>
              </a:rPr>
              <a:t>Polski Instytut Podatków i Rachunkowości Sp. z o.o., </a:t>
            </a:r>
            <a:r>
              <a:rPr lang="pl-PL" u="sng" dirty="0" err="1" smtClean="0">
                <a:solidFill>
                  <a:schemeClr val="tx1"/>
                </a:solidFill>
                <a:hlinkClick r:id="rId2">
                  <a:extLst>
                    <a:ext uri="{A12FA001-AC4F-418D-AE19-62706E023703}">
                      <ahyp:hlinkClr xmlns="" xmlns:ahyp="http://schemas.microsoft.com/office/drawing/2018/hyperlinkcolor" val="tx"/>
                    </a:ext>
                  </a:extLst>
                </a:hlinkClick>
              </a:rPr>
              <a:t>www.pipir.pl</a:t>
            </a:r>
            <a:endParaRPr lang="pl-PL" u="sng" dirty="0">
              <a:solidFill>
                <a:schemeClr val="tx1"/>
              </a:solidFill>
            </a:endParaRPr>
          </a:p>
        </p:txBody>
      </p:sp>
      <p:pic>
        <p:nvPicPr>
          <p:cNvPr id="1026" name="Picture 2" descr="logo">
            <a:extLst>
              <a:ext uri="{FF2B5EF4-FFF2-40B4-BE49-F238E27FC236}">
                <a16:creationId xmlns:a16="http://schemas.microsoft.com/office/drawing/2014/main" xmlns="" id="{078851C3-BC48-486B-A35A-A89BFC5FFD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41" y="396077"/>
            <a:ext cx="4766225" cy="131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6394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D2224B7-53EE-4C0E-9614-AB2735D64B5B}"/>
              </a:ext>
            </a:extLst>
          </p:cNvPr>
          <p:cNvSpPr>
            <a:spLocks noGrp="1"/>
          </p:cNvSpPr>
          <p:nvPr>
            <p:ph type="title"/>
          </p:nvPr>
        </p:nvSpPr>
        <p:spPr/>
        <p:txBody>
          <a:bodyPr/>
          <a:lstStyle/>
          <a:p>
            <a:r>
              <a:rPr lang="pl-PL" dirty="0"/>
              <a:t>Problematyka cen transferowych w </a:t>
            </a:r>
            <a:r>
              <a:rPr lang="pl-PL" dirty="0" err="1" smtClean="0"/>
              <a:t>WOD-KAN</a:t>
            </a:r>
            <a:endParaRPr lang="pl-PL" dirty="0"/>
          </a:p>
        </p:txBody>
      </p:sp>
      <p:sp>
        <p:nvSpPr>
          <p:cNvPr id="3" name="Symbol zastępczy zawartości 2">
            <a:extLst>
              <a:ext uri="{FF2B5EF4-FFF2-40B4-BE49-F238E27FC236}">
                <a16:creationId xmlns:a16="http://schemas.microsoft.com/office/drawing/2014/main" xmlns="" id="{40159BB0-78EC-42C7-B96D-3DC934DC2EE0}"/>
              </a:ext>
            </a:extLst>
          </p:cNvPr>
          <p:cNvSpPr>
            <a:spLocks noGrp="1"/>
          </p:cNvSpPr>
          <p:nvPr>
            <p:ph idx="1"/>
          </p:nvPr>
        </p:nvSpPr>
        <p:spPr>
          <a:xfrm>
            <a:off x="268941" y="1930400"/>
            <a:ext cx="9386047" cy="4927599"/>
          </a:xfrm>
        </p:spPr>
        <p:txBody>
          <a:bodyPr>
            <a:normAutofit/>
          </a:bodyPr>
          <a:lstStyle/>
          <a:p>
            <a:r>
              <a:rPr lang="pl-PL" dirty="0"/>
              <a:t>Według wytycznych OECD ceny transferowe to ceny, po których podmiot przekazuje dobra niematerialne, towary oraz świadczy usługi dla podmiotów powiązanych. </a:t>
            </a:r>
          </a:p>
          <a:p>
            <a:r>
              <a:rPr lang="pl-PL" dirty="0"/>
              <a:t>Przez transakcje polski prawodawca oraz unijne organizacje mają na myśli operacje handlowe kupna, sprzedaży i transferu towarów materialnych i niematerialnych oraz usług. Pod definicję transakcji podciąga się również umowy zawarte z tym samym partnerem, których przedmiotem są usługi lub dobra objęte jedną ceną.</a:t>
            </a:r>
          </a:p>
          <a:p>
            <a:r>
              <a:rPr lang="pl-PL" dirty="0">
                <a:solidFill>
                  <a:srgbClr val="FF0000"/>
                </a:solidFill>
              </a:rPr>
              <a:t>W </a:t>
            </a:r>
            <a:r>
              <a:rPr lang="pl-PL" dirty="0" smtClean="0">
                <a:solidFill>
                  <a:srgbClr val="FF0000"/>
                </a:solidFill>
              </a:rPr>
              <a:t>przedsiębiorstwach wodno-kanalizacyjnych mogą </a:t>
            </a:r>
            <a:r>
              <a:rPr lang="pl-PL" dirty="0">
                <a:solidFill>
                  <a:srgbClr val="FF0000"/>
                </a:solidFill>
              </a:rPr>
              <a:t>to być m.in.:</a:t>
            </a:r>
          </a:p>
          <a:p>
            <a:pPr>
              <a:buFontTx/>
              <a:buChar char="-"/>
            </a:pPr>
            <a:r>
              <a:rPr lang="pl-PL" dirty="0"/>
              <a:t>Pożyczki i kredyty udzielane podmiotom powiązanym,</a:t>
            </a:r>
          </a:p>
          <a:p>
            <a:pPr>
              <a:buFontTx/>
              <a:buChar char="-"/>
            </a:pPr>
            <a:r>
              <a:rPr lang="pl-PL" dirty="0"/>
              <a:t>Wynagrodzenia wypłacane członkom zarządu,</a:t>
            </a:r>
          </a:p>
          <a:p>
            <a:pPr>
              <a:buFontTx/>
              <a:buChar char="-"/>
            </a:pPr>
            <a:r>
              <a:rPr lang="pl-PL" dirty="0"/>
              <a:t>Sprzedaż składników majątku typu nieruchomości i ruchomości podmiotom powiązanym,</a:t>
            </a:r>
          </a:p>
          <a:p>
            <a:pPr>
              <a:buFontTx/>
              <a:buChar char="-"/>
            </a:pPr>
            <a:r>
              <a:rPr lang="pl-PL" dirty="0"/>
              <a:t>Najem lub dzierżawa powierzchni podmiotom powiązanym,</a:t>
            </a:r>
          </a:p>
          <a:p>
            <a:pPr>
              <a:buFontTx/>
              <a:buChar char="-"/>
            </a:pPr>
            <a:r>
              <a:rPr lang="pl-PL" dirty="0" smtClean="0"/>
              <a:t>Aporty od gmin, powiatów</a:t>
            </a:r>
            <a:endParaRPr lang="pl-PL" dirty="0"/>
          </a:p>
          <a:p>
            <a:pPr>
              <a:buFontTx/>
              <a:buChar char="-"/>
            </a:pPr>
            <a:endParaRPr lang="pl-PL" dirty="0"/>
          </a:p>
        </p:txBody>
      </p:sp>
    </p:spTree>
    <p:extLst>
      <p:ext uri="{BB962C8B-B14F-4D97-AF65-F5344CB8AC3E}">
        <p14:creationId xmlns:p14="http://schemas.microsoft.com/office/powerpoint/2010/main" val="1514219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D2224B7-53EE-4C0E-9614-AB2735D64B5B}"/>
              </a:ext>
            </a:extLst>
          </p:cNvPr>
          <p:cNvSpPr>
            <a:spLocks noGrp="1"/>
          </p:cNvSpPr>
          <p:nvPr>
            <p:ph type="title"/>
          </p:nvPr>
        </p:nvSpPr>
        <p:spPr>
          <a:xfrm>
            <a:off x="237565" y="112058"/>
            <a:ext cx="8596668" cy="1320800"/>
          </a:xfrm>
        </p:spPr>
        <p:txBody>
          <a:bodyPr/>
          <a:lstStyle/>
          <a:p>
            <a:r>
              <a:rPr lang="pl-PL" dirty="0"/>
              <a:t>Problematyka cen transferowych w </a:t>
            </a:r>
            <a:r>
              <a:rPr lang="pl-PL" dirty="0" err="1" smtClean="0"/>
              <a:t>WOD-KAN</a:t>
            </a:r>
            <a:endParaRPr lang="pl-PL" dirty="0"/>
          </a:p>
        </p:txBody>
      </p:sp>
      <p:sp>
        <p:nvSpPr>
          <p:cNvPr id="3" name="Symbol zastępczy zawartości 2">
            <a:extLst>
              <a:ext uri="{FF2B5EF4-FFF2-40B4-BE49-F238E27FC236}">
                <a16:creationId xmlns:a16="http://schemas.microsoft.com/office/drawing/2014/main" xmlns="" id="{40159BB0-78EC-42C7-B96D-3DC934DC2EE0}"/>
              </a:ext>
            </a:extLst>
          </p:cNvPr>
          <p:cNvSpPr>
            <a:spLocks noGrp="1"/>
          </p:cNvSpPr>
          <p:nvPr>
            <p:ph idx="1"/>
          </p:nvPr>
        </p:nvSpPr>
        <p:spPr>
          <a:xfrm>
            <a:off x="268941" y="1432858"/>
            <a:ext cx="9386047" cy="5425141"/>
          </a:xfrm>
        </p:spPr>
        <p:txBody>
          <a:bodyPr>
            <a:normAutofit/>
          </a:bodyPr>
          <a:lstStyle/>
          <a:p>
            <a:pPr>
              <a:buFontTx/>
              <a:buChar char="-"/>
            </a:pPr>
            <a:r>
              <a:rPr lang="pl-PL" dirty="0">
                <a:solidFill>
                  <a:srgbClr val="FF0000"/>
                </a:solidFill>
              </a:rPr>
              <a:t>Wyróżniamy trzy różne typy powiązań pomiędzy podmiotami: rodzinne, osobowe i kapitałowe.</a:t>
            </a:r>
            <a:r>
              <a:rPr lang="pl-PL" dirty="0"/>
              <a:t/>
            </a:r>
            <a:br>
              <a:rPr lang="pl-PL" dirty="0"/>
            </a:br>
            <a:r>
              <a:rPr lang="pl-PL" dirty="0"/>
              <a:t>Jeżeli osoby spokrewnione lub spowinowacone posiadają udziały lub sprawują kluczowe funkcje w podmiotach przeprowadzających ze sobą transakcje mówimy o </a:t>
            </a:r>
            <a:r>
              <a:rPr lang="pl-PL" b="1" dirty="0"/>
              <a:t>powiązaniach</a:t>
            </a:r>
            <a:r>
              <a:rPr lang="pl-PL" dirty="0"/>
              <a:t> </a:t>
            </a:r>
            <a:r>
              <a:rPr lang="pl-PL" b="1" dirty="0"/>
              <a:t>rodzinnych</a:t>
            </a:r>
            <a:r>
              <a:rPr lang="pl-PL" dirty="0"/>
              <a:t>.</a:t>
            </a:r>
            <a:br>
              <a:rPr lang="pl-PL" dirty="0"/>
            </a:br>
            <a:endParaRPr lang="pl-PL" dirty="0"/>
          </a:p>
          <a:p>
            <a:pPr>
              <a:buFontTx/>
              <a:buChar char="-"/>
            </a:pPr>
            <a:r>
              <a:rPr lang="pl-PL" b="1" dirty="0"/>
              <a:t>Powiązania osobowe</a:t>
            </a:r>
            <a:r>
              <a:rPr lang="pl-PL" dirty="0"/>
              <a:t> występują w momencie, gdy osoba pełni funkcje członka rady nadzorczej lub zarządu jednocześnie w obydwu stronach transakcji. O powiązaniach osobowych mówimy również w przypadku innych pozycji kierowniczych i dyrektorskich oraz w momencie, gdy właściciel jednego z podmiotów posiada </a:t>
            </a:r>
            <a:r>
              <a:rPr lang="pl-PL" dirty="0" smtClean="0"/>
              <a:t>udziały w </a:t>
            </a:r>
            <a:r>
              <a:rPr lang="pl-PL" dirty="0"/>
              <a:t>drugim.</a:t>
            </a:r>
            <a:br>
              <a:rPr lang="pl-PL" dirty="0"/>
            </a:br>
            <a:endParaRPr lang="pl-PL" dirty="0"/>
          </a:p>
          <a:p>
            <a:pPr>
              <a:buFontTx/>
              <a:buChar char="-"/>
            </a:pPr>
            <a:r>
              <a:rPr lang="pl-PL" b="1" dirty="0"/>
              <a:t>Powiązania kapitałowe</a:t>
            </a:r>
            <a:r>
              <a:rPr lang="pl-PL" dirty="0"/>
              <a:t> – jeden lub więcej kontrahentów ma co najmniej 25 procent prawa głosu w podmiocie( do 31.12.2016 było to 5%), z którym przeprowadzana jest transakcja. Powiązania kapitałowe występują również, gdy jeden z podmiotów dysponuje co najmniej 25 procentami ( do 31.12.2016 było to 5%) udziałów w kapitale drugiego – bezpośrednio lub pośrednio.</a:t>
            </a:r>
          </a:p>
        </p:txBody>
      </p:sp>
    </p:spTree>
    <p:extLst>
      <p:ext uri="{BB962C8B-B14F-4D97-AF65-F5344CB8AC3E}">
        <p14:creationId xmlns:p14="http://schemas.microsoft.com/office/powerpoint/2010/main" val="2106051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D2224B7-53EE-4C0E-9614-AB2735D64B5B}"/>
              </a:ext>
            </a:extLst>
          </p:cNvPr>
          <p:cNvSpPr>
            <a:spLocks noGrp="1"/>
          </p:cNvSpPr>
          <p:nvPr>
            <p:ph type="title"/>
          </p:nvPr>
        </p:nvSpPr>
        <p:spPr>
          <a:xfrm>
            <a:off x="237565" y="112058"/>
            <a:ext cx="8596668" cy="1320800"/>
          </a:xfrm>
        </p:spPr>
        <p:txBody>
          <a:bodyPr/>
          <a:lstStyle/>
          <a:p>
            <a:r>
              <a:rPr lang="pl-PL" dirty="0"/>
              <a:t>Problematyka cen transferowych w </a:t>
            </a:r>
            <a:r>
              <a:rPr lang="pl-PL" dirty="0" err="1" smtClean="0"/>
              <a:t>WOD-KAN</a:t>
            </a:r>
            <a:endParaRPr lang="pl-PL" dirty="0"/>
          </a:p>
        </p:txBody>
      </p:sp>
      <p:sp>
        <p:nvSpPr>
          <p:cNvPr id="3" name="Symbol zastępczy zawartości 2">
            <a:extLst>
              <a:ext uri="{FF2B5EF4-FFF2-40B4-BE49-F238E27FC236}">
                <a16:creationId xmlns:a16="http://schemas.microsoft.com/office/drawing/2014/main" xmlns="" id="{40159BB0-78EC-42C7-B96D-3DC934DC2EE0}"/>
              </a:ext>
            </a:extLst>
          </p:cNvPr>
          <p:cNvSpPr>
            <a:spLocks noGrp="1"/>
          </p:cNvSpPr>
          <p:nvPr>
            <p:ph idx="1"/>
          </p:nvPr>
        </p:nvSpPr>
        <p:spPr>
          <a:xfrm>
            <a:off x="268941" y="1432858"/>
            <a:ext cx="9386047" cy="5425141"/>
          </a:xfrm>
        </p:spPr>
        <p:txBody>
          <a:bodyPr>
            <a:normAutofit/>
          </a:bodyPr>
          <a:lstStyle/>
          <a:p>
            <a:r>
              <a:rPr lang="pl-PL" dirty="0"/>
              <a:t>Przez pojęcie powiązań rodzinnych rozumie się małżeństwo oraz pokrewieństwo lub powinowactwo do drugiego stopnia. </a:t>
            </a:r>
          </a:p>
          <a:p>
            <a:endParaRPr lang="pl-PL" dirty="0"/>
          </a:p>
          <a:p>
            <a:r>
              <a:rPr lang="pl-PL" dirty="0"/>
              <a:t>W przypadku gdy </a:t>
            </a:r>
            <a:r>
              <a:rPr lang="pl-PL" dirty="0" smtClean="0"/>
              <a:t>przedsiębiorstwo wodno-kanalizacyjne </a:t>
            </a:r>
            <a:r>
              <a:rPr lang="pl-PL" dirty="0"/>
              <a:t>jako podatnik udzieli podmiotowi powiązanemu osobowo  pożyczki (kredytu) lub otrzyma od takiego podmiotu pożyczkę (kredyt), ceną rynkową za taką usługę będą odsetki lub prowizja, jakie uzgodniłyby za taką usługę, świadczoną na porównywalnych warunkach, podmioty niezależne. </a:t>
            </a:r>
          </a:p>
          <a:p>
            <a:r>
              <a:rPr lang="pl-PL" dirty="0"/>
              <a:t>Wartość rynkową odsetek od pożyczki (kredytu) udzielonego podmiotowi powiązanemu określa się na podstawie wysokości najniższych odsetek, jakie dany podmiot musiałby zapłacić podmiotowi niezależnemu za uzyskanie kredytu (pożyczki) na podobny okres w porównywalnych warunkach. </a:t>
            </a:r>
          </a:p>
          <a:p>
            <a:endParaRPr lang="pl-PL" dirty="0"/>
          </a:p>
          <a:p>
            <a:pPr>
              <a:buFontTx/>
              <a:buChar char="-"/>
            </a:pPr>
            <a:endParaRPr lang="pl-PL" dirty="0"/>
          </a:p>
        </p:txBody>
      </p:sp>
    </p:spTree>
    <p:extLst>
      <p:ext uri="{BB962C8B-B14F-4D97-AF65-F5344CB8AC3E}">
        <p14:creationId xmlns:p14="http://schemas.microsoft.com/office/powerpoint/2010/main" val="3453435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0EEBF40-A6CC-4CD6-9F3D-4AC7922BC5AA}"/>
              </a:ext>
            </a:extLst>
          </p:cNvPr>
          <p:cNvSpPr>
            <a:spLocks noGrp="1"/>
          </p:cNvSpPr>
          <p:nvPr>
            <p:ph type="title"/>
          </p:nvPr>
        </p:nvSpPr>
        <p:spPr/>
        <p:txBody>
          <a:bodyPr/>
          <a:lstStyle/>
          <a:p>
            <a:r>
              <a:rPr lang="pl-PL" dirty="0" err="1" smtClean="0"/>
              <a:t>WOD-KAN</a:t>
            </a:r>
            <a:r>
              <a:rPr lang="pl-PL" dirty="0" smtClean="0"/>
              <a:t> a </a:t>
            </a:r>
            <a:r>
              <a:rPr lang="pl-PL" dirty="0"/>
              <a:t>ceny transferowe</a:t>
            </a:r>
          </a:p>
        </p:txBody>
      </p:sp>
      <p:sp>
        <p:nvSpPr>
          <p:cNvPr id="3" name="Symbol zastępczy zawartości 2">
            <a:extLst>
              <a:ext uri="{FF2B5EF4-FFF2-40B4-BE49-F238E27FC236}">
                <a16:creationId xmlns:a16="http://schemas.microsoft.com/office/drawing/2014/main" xmlns="" id="{F4609611-552B-4C91-9A5A-9C3383AB2CFF}"/>
              </a:ext>
            </a:extLst>
          </p:cNvPr>
          <p:cNvSpPr>
            <a:spLocks noGrp="1"/>
          </p:cNvSpPr>
          <p:nvPr>
            <p:ph idx="1"/>
          </p:nvPr>
        </p:nvSpPr>
        <p:spPr/>
        <p:txBody>
          <a:bodyPr/>
          <a:lstStyle/>
          <a:p>
            <a:r>
              <a:rPr lang="pl-PL" dirty="0">
                <a:solidFill>
                  <a:srgbClr val="FF0000"/>
                </a:solidFill>
              </a:rPr>
              <a:t>Regulacje dotyczące zasad opodatkowania przedsiębiorstw powiązanych są obecne w polskim ustawodawstwie podatkowym, istotnie znowelizowanym w tym zakresie w lipcu 2013 r. </a:t>
            </a:r>
          </a:p>
          <a:p>
            <a:r>
              <a:rPr lang="pl-PL" dirty="0"/>
              <a:t>1 stycznia 2017 r. weszły w życie kolejne uregulowania związane z cenami transferowymi, które przyniosły podatnikom dodatkowe obciążenia administracyjne. Jednocześnie wraz z wprowadzeniem zmian, zauważalne stały się wzmożone kontrole fiskusa dotyczące transakcji między podmiotami powiązanymi.</a:t>
            </a:r>
          </a:p>
          <a:p>
            <a:r>
              <a:rPr lang="pl-PL" dirty="0"/>
              <a:t>Zalecamy zweryfikowanie, czy posiadają Państwo dokumentacje podatkowe sporządzone według poprzednich i obowiązujących przepisów do transakcji realizowanych w okresach otwartych dla potencjalnych kontroli.</a:t>
            </a:r>
          </a:p>
        </p:txBody>
      </p:sp>
    </p:spTree>
    <p:extLst>
      <p:ext uri="{BB962C8B-B14F-4D97-AF65-F5344CB8AC3E}">
        <p14:creationId xmlns:p14="http://schemas.microsoft.com/office/powerpoint/2010/main" val="150657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0EEBF40-A6CC-4CD6-9F3D-4AC7922BC5AA}"/>
              </a:ext>
            </a:extLst>
          </p:cNvPr>
          <p:cNvSpPr>
            <a:spLocks noGrp="1"/>
          </p:cNvSpPr>
          <p:nvPr>
            <p:ph type="title"/>
          </p:nvPr>
        </p:nvSpPr>
        <p:spPr/>
        <p:txBody>
          <a:bodyPr/>
          <a:lstStyle/>
          <a:p>
            <a:r>
              <a:rPr lang="pl-PL" dirty="0" err="1" smtClean="0"/>
              <a:t>WOD-KAN</a:t>
            </a:r>
            <a:r>
              <a:rPr lang="pl-PL" dirty="0" smtClean="0"/>
              <a:t> a </a:t>
            </a:r>
            <a:r>
              <a:rPr lang="pl-PL" dirty="0"/>
              <a:t>ceny transferowe</a:t>
            </a:r>
          </a:p>
        </p:txBody>
      </p:sp>
      <p:sp>
        <p:nvSpPr>
          <p:cNvPr id="3" name="Symbol zastępczy zawartości 2">
            <a:extLst>
              <a:ext uri="{FF2B5EF4-FFF2-40B4-BE49-F238E27FC236}">
                <a16:creationId xmlns:a16="http://schemas.microsoft.com/office/drawing/2014/main" xmlns="" id="{F4609611-552B-4C91-9A5A-9C3383AB2CFF}"/>
              </a:ext>
            </a:extLst>
          </p:cNvPr>
          <p:cNvSpPr>
            <a:spLocks noGrp="1"/>
          </p:cNvSpPr>
          <p:nvPr>
            <p:ph idx="1"/>
          </p:nvPr>
        </p:nvSpPr>
        <p:spPr>
          <a:xfrm>
            <a:off x="0" y="1264024"/>
            <a:ext cx="10179424" cy="5217457"/>
          </a:xfrm>
        </p:spPr>
        <p:txBody>
          <a:bodyPr>
            <a:normAutofit fontScale="92500" lnSpcReduction="10000"/>
          </a:bodyPr>
          <a:lstStyle/>
          <a:p>
            <a:r>
              <a:rPr lang="pl-PL" b="1" dirty="0"/>
              <a:t>Od 1.07.2013-31.12.2016 </a:t>
            </a:r>
            <a:r>
              <a:rPr lang="pl-PL" dirty="0">
                <a:solidFill>
                  <a:srgbClr val="FF0000"/>
                </a:solidFill>
              </a:rPr>
              <a:t>Progi dokumentacyjne wg wartości transakcji</a:t>
            </a:r>
          </a:p>
          <a:p>
            <a:pPr marL="0" indent="0">
              <a:buNone/>
            </a:pPr>
            <a:r>
              <a:rPr lang="pl-PL" dirty="0"/>
              <a:t>- 30 tyś EURO dla usług</a:t>
            </a:r>
          </a:p>
          <a:p>
            <a:pPr marL="0" indent="0">
              <a:buNone/>
            </a:pPr>
            <a:r>
              <a:rPr lang="pl-PL" dirty="0"/>
              <a:t>- 50 tyś EURO dla towarów i innych pozostałych transakcji ( w tym dot. środków </a:t>
            </a:r>
            <a:br>
              <a:rPr lang="pl-PL" dirty="0"/>
            </a:br>
            <a:r>
              <a:rPr lang="pl-PL" dirty="0"/>
              <a:t>trwałych i wartości niematerialnych i prawnych)</a:t>
            </a:r>
          </a:p>
          <a:p>
            <a:r>
              <a:rPr lang="pl-PL" b="1" dirty="0"/>
              <a:t>Od 1.01.2017-31.12.2018 </a:t>
            </a:r>
            <a:r>
              <a:rPr lang="pl-PL" dirty="0">
                <a:solidFill>
                  <a:srgbClr val="FF0000"/>
                </a:solidFill>
              </a:rPr>
              <a:t>Progi dokumentacyjne wg wartości przychodów</a:t>
            </a:r>
            <a:endParaRPr lang="pl-PL" dirty="0"/>
          </a:p>
          <a:p>
            <a:pPr>
              <a:buFontTx/>
              <a:buChar char="-"/>
            </a:pPr>
            <a:r>
              <a:rPr lang="pl-PL" dirty="0"/>
              <a:t>2 mln euro, lecz nie więcej niż równowartość 20 mln euro – za transakcje lub zdarzenia mające istotny wpływ na wysokość dochodu (straty) podatnika będą uznawane transakcje lub zdarzenia jednego rodzaju, których wartość przekroczy w roku podatkowym kwotę stanowiącą równowartość kwoty 50 tys. euro powiększoną o 5 tys. euro za każdy 1 mln euro przychodu powyżej 2 mln euro,</a:t>
            </a:r>
          </a:p>
          <a:p>
            <a:pPr>
              <a:buFontTx/>
              <a:buChar char="-"/>
            </a:pPr>
            <a:r>
              <a:rPr lang="pl-PL" dirty="0"/>
              <a:t>20 mln euro, lecz nie więcej niż równowartość 100 mln euro – za transakcje lub zdarzenia mające istotny wpływ na wysokość dochodu (straty) podatnika będą uznawane transakcje lub zdarzenia jednego rodzaju, których wartość przekroczy w roku podatkowym kwotę stanowiącą równowartość kwoty 140 tys. euro powiększoną o 45 tys. euro za każdy 10 mln euro przychodu powyżej 20 mln euro,</a:t>
            </a:r>
          </a:p>
          <a:p>
            <a:pPr>
              <a:buFontTx/>
              <a:buChar char="-"/>
            </a:pPr>
            <a:r>
              <a:rPr lang="pl-PL" dirty="0"/>
              <a:t>100 mln euro – za transakcje lub zdarzenia mające wpływ na wysokość dochodu (straty) podatnika uznawane będą transakcje lub zdarzenia jednego rodzaju, których wartość przekroczy w roku podatkowym kwotę stanowiącą równowartość kwoty 500 tys. euro.</a:t>
            </a:r>
          </a:p>
          <a:p>
            <a:endParaRPr lang="pl-PL" dirty="0"/>
          </a:p>
        </p:txBody>
      </p:sp>
    </p:spTree>
    <p:extLst>
      <p:ext uri="{BB962C8B-B14F-4D97-AF65-F5344CB8AC3E}">
        <p14:creationId xmlns:p14="http://schemas.microsoft.com/office/powerpoint/2010/main" val="3351899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0EEBF40-A6CC-4CD6-9F3D-4AC7922BC5AA}"/>
              </a:ext>
            </a:extLst>
          </p:cNvPr>
          <p:cNvSpPr>
            <a:spLocks noGrp="1"/>
          </p:cNvSpPr>
          <p:nvPr>
            <p:ph type="title"/>
          </p:nvPr>
        </p:nvSpPr>
        <p:spPr/>
        <p:txBody>
          <a:bodyPr/>
          <a:lstStyle/>
          <a:p>
            <a:r>
              <a:rPr lang="pl-PL" dirty="0" err="1" smtClean="0"/>
              <a:t>WOD-KAN</a:t>
            </a:r>
            <a:r>
              <a:rPr lang="pl-PL" dirty="0" smtClean="0"/>
              <a:t> a </a:t>
            </a:r>
            <a:r>
              <a:rPr lang="pl-PL" dirty="0"/>
              <a:t>ceny transferowe</a:t>
            </a:r>
          </a:p>
        </p:txBody>
      </p:sp>
      <p:sp>
        <p:nvSpPr>
          <p:cNvPr id="3" name="Symbol zastępczy zawartości 2">
            <a:extLst>
              <a:ext uri="{FF2B5EF4-FFF2-40B4-BE49-F238E27FC236}">
                <a16:creationId xmlns:a16="http://schemas.microsoft.com/office/drawing/2014/main" xmlns="" id="{F4609611-552B-4C91-9A5A-9C3383AB2CFF}"/>
              </a:ext>
            </a:extLst>
          </p:cNvPr>
          <p:cNvSpPr>
            <a:spLocks noGrp="1"/>
          </p:cNvSpPr>
          <p:nvPr>
            <p:ph idx="1"/>
          </p:nvPr>
        </p:nvSpPr>
        <p:spPr>
          <a:xfrm>
            <a:off x="0" y="1264024"/>
            <a:ext cx="10179424" cy="5217457"/>
          </a:xfrm>
        </p:spPr>
        <p:txBody>
          <a:bodyPr>
            <a:normAutofit/>
          </a:bodyPr>
          <a:lstStyle/>
          <a:p>
            <a:endParaRPr lang="pl-PL" dirty="0"/>
          </a:p>
          <a:p>
            <a:r>
              <a:rPr lang="pl-PL" dirty="0"/>
              <a:t>Od 1.01.2019r. </a:t>
            </a:r>
            <a:r>
              <a:rPr lang="pl-PL" dirty="0">
                <a:solidFill>
                  <a:srgbClr val="FF0000"/>
                </a:solidFill>
              </a:rPr>
              <a:t>Progi dokumentacyjne wg wartości transakcji</a:t>
            </a:r>
          </a:p>
          <a:p>
            <a:pPr marL="0" indent="0">
              <a:buNone/>
            </a:pPr>
            <a:r>
              <a:rPr lang="pl-PL" b="1" dirty="0"/>
              <a:t>- 2 000 000 PLN</a:t>
            </a:r>
            <a:r>
              <a:rPr lang="pl-PL" dirty="0"/>
              <a:t>  (pomniejszonej o podatek VAT) dla wartości niematerialnych i prawnych (zakup i sprzedaż), usług (zakup i sprzedaż), korzystania/udostępniania środków trwałych (w tym w ramach najmu, dzierżawy, leasingu), korzystania/udostępniania wartości niematerialnych i prawnych (w tym licencji), przypisania dochodu do zakładu zagranicznego i innych transakcji,</a:t>
            </a:r>
          </a:p>
          <a:p>
            <a:pPr marL="0" indent="0">
              <a:buNone/>
            </a:pPr>
            <a:r>
              <a:rPr lang="pl-PL" b="1" dirty="0"/>
              <a:t>- 10 000 000 PLN</a:t>
            </a:r>
            <a:r>
              <a:rPr lang="pl-PL" dirty="0"/>
              <a:t> (pomniejszonej o podatek VAT) dla rzeczowych aktywów obrotowych (zakup i sprzedaż), środków trwałych (zakup i sprzedaż), finansowania dłużnego (wartość finansowania pozyskanego/udzielonego), poręczenia lub gwarancji (suma gwarancyjna w przypadku otrzymania/udzielenia).</a:t>
            </a:r>
          </a:p>
          <a:p>
            <a:endParaRPr lang="pl-PL" dirty="0"/>
          </a:p>
        </p:txBody>
      </p:sp>
    </p:spTree>
    <p:extLst>
      <p:ext uri="{BB962C8B-B14F-4D97-AF65-F5344CB8AC3E}">
        <p14:creationId xmlns:p14="http://schemas.microsoft.com/office/powerpoint/2010/main" val="21422169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C4786DA-9BB0-480E-B0F2-BA1C7BDE2FD4}"/>
              </a:ext>
            </a:extLst>
          </p:cNvPr>
          <p:cNvSpPr>
            <a:spLocks noGrp="1"/>
          </p:cNvSpPr>
          <p:nvPr>
            <p:ph type="title"/>
          </p:nvPr>
        </p:nvSpPr>
        <p:spPr/>
        <p:txBody>
          <a:bodyPr/>
          <a:lstStyle/>
          <a:p>
            <a:r>
              <a:rPr lang="pl-PL" dirty="0"/>
              <a:t>Dokumentacja cen transferowych</a:t>
            </a:r>
          </a:p>
        </p:txBody>
      </p:sp>
      <p:sp>
        <p:nvSpPr>
          <p:cNvPr id="3" name="Symbol zastępczy zawartości 2">
            <a:extLst>
              <a:ext uri="{FF2B5EF4-FFF2-40B4-BE49-F238E27FC236}">
                <a16:creationId xmlns:a16="http://schemas.microsoft.com/office/drawing/2014/main" xmlns="" id="{4A187BF2-B1C9-45CF-82BF-872FA2CD6929}"/>
              </a:ext>
            </a:extLst>
          </p:cNvPr>
          <p:cNvSpPr>
            <a:spLocks noGrp="1"/>
          </p:cNvSpPr>
          <p:nvPr>
            <p:ph idx="1"/>
          </p:nvPr>
        </p:nvSpPr>
        <p:spPr>
          <a:xfrm>
            <a:off x="278296" y="2160589"/>
            <a:ext cx="9607826" cy="3880773"/>
          </a:xfrm>
        </p:spPr>
        <p:txBody>
          <a:bodyPr>
            <a:normAutofit fontScale="92500" lnSpcReduction="10000"/>
          </a:bodyPr>
          <a:lstStyle/>
          <a:p>
            <a:r>
              <a:rPr lang="pl-PL" dirty="0"/>
              <a:t>Dokumentacja cen transferowych to istotny dokument potwierdzający stosowanie rozliczeń na warunkach rynkowych z podmiotami powiązanymi. W ostatnich czasach to kluczowy element rozliczania podatku dochodowego.</a:t>
            </a:r>
          </a:p>
          <a:p>
            <a:pPr marL="0" indent="0">
              <a:buNone/>
            </a:pPr>
            <a:r>
              <a:rPr lang="pl-PL" dirty="0">
                <a:solidFill>
                  <a:srgbClr val="FF0000"/>
                </a:solidFill>
              </a:rPr>
              <a:t>Dokumentacja cen transferowych zawierać powinna m.in.:</a:t>
            </a:r>
          </a:p>
          <a:p>
            <a:r>
              <a:rPr lang="pl-PL" dirty="0"/>
              <a:t>    opis transakcji lub innych zdarzeń, w tym umów zarządzania płynnością, umów o podziale kosztów,</a:t>
            </a:r>
          </a:p>
          <a:p>
            <a:r>
              <a:rPr lang="pl-PL" dirty="0"/>
              <a:t>    analizę danych porównawczych,</a:t>
            </a:r>
          </a:p>
          <a:p>
            <a:r>
              <a:rPr lang="pl-PL" dirty="0"/>
              <a:t>    opis danych finansowych podatnika,</a:t>
            </a:r>
          </a:p>
          <a:p>
            <a:r>
              <a:rPr lang="pl-PL" dirty="0"/>
              <a:t>    informacje o podatniku,</a:t>
            </a:r>
          </a:p>
          <a:p>
            <a:r>
              <a:rPr lang="pl-PL" b="1" dirty="0"/>
              <a:t>    wskazanie metody i sposobu kalkulacji dochodu (straty) podatnika wraz z uzasadnieniem ich wyboru,</a:t>
            </a:r>
          </a:p>
          <a:p>
            <a:r>
              <a:rPr lang="pl-PL" dirty="0"/>
              <a:t>    dokumenty, umowy, porozumienia. </a:t>
            </a:r>
          </a:p>
        </p:txBody>
      </p:sp>
    </p:spTree>
    <p:extLst>
      <p:ext uri="{BB962C8B-B14F-4D97-AF65-F5344CB8AC3E}">
        <p14:creationId xmlns:p14="http://schemas.microsoft.com/office/powerpoint/2010/main" val="7908710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C4786DA-9BB0-480E-B0F2-BA1C7BDE2FD4}"/>
              </a:ext>
            </a:extLst>
          </p:cNvPr>
          <p:cNvSpPr>
            <a:spLocks noGrp="1"/>
          </p:cNvSpPr>
          <p:nvPr>
            <p:ph type="title"/>
          </p:nvPr>
        </p:nvSpPr>
        <p:spPr>
          <a:xfrm>
            <a:off x="278296" y="37548"/>
            <a:ext cx="8596668" cy="1320800"/>
          </a:xfrm>
        </p:spPr>
        <p:txBody>
          <a:bodyPr/>
          <a:lstStyle/>
          <a:p>
            <a:r>
              <a:rPr lang="pl-PL" dirty="0"/>
              <a:t>Dokumentacja cen transferowych</a:t>
            </a:r>
          </a:p>
        </p:txBody>
      </p:sp>
      <p:sp>
        <p:nvSpPr>
          <p:cNvPr id="3" name="Symbol zastępczy zawartości 2">
            <a:extLst>
              <a:ext uri="{FF2B5EF4-FFF2-40B4-BE49-F238E27FC236}">
                <a16:creationId xmlns:a16="http://schemas.microsoft.com/office/drawing/2014/main" xmlns="" id="{4A187BF2-B1C9-45CF-82BF-872FA2CD6929}"/>
              </a:ext>
            </a:extLst>
          </p:cNvPr>
          <p:cNvSpPr>
            <a:spLocks noGrp="1"/>
          </p:cNvSpPr>
          <p:nvPr>
            <p:ph idx="1"/>
          </p:nvPr>
        </p:nvSpPr>
        <p:spPr>
          <a:xfrm>
            <a:off x="0" y="957469"/>
            <a:ext cx="9607826" cy="5549348"/>
          </a:xfrm>
        </p:spPr>
        <p:txBody>
          <a:bodyPr>
            <a:normAutofit/>
          </a:bodyPr>
          <a:lstStyle/>
          <a:p>
            <a:r>
              <a:rPr lang="pl-PL" dirty="0"/>
              <a:t>Niewłaściwe wypełnienie lub niewypełnienie obowiązków związanych z dokumentacją cen transferowych wiąże się z określonymi prawem sankcjami.</a:t>
            </a:r>
          </a:p>
          <a:p>
            <a:r>
              <a:rPr lang="pl-PL" dirty="0"/>
              <a:t>Podatnik zobowiązany jest do przedstawienia dokumentacji w terminie 7 dni od daty doręczenia żądania przedstawienia dokumentacji. </a:t>
            </a:r>
          </a:p>
          <a:p>
            <a:r>
              <a:rPr lang="pl-PL" dirty="0"/>
              <a:t>Nieprzedłożenie w wymaganym terminie dokumentacji podatkowej na żądanie organu skutkuje nałożeniem sankcji w wysokości 50% podatku. Nieprzedstawienie przez podatnika dokumentacji cen transferowych organowi podatkowemu nie oznacza automatycznie możliwości zastosowania 50-procentowej stawki podatku. 50-procentowa stawka podatku może zostać zastosowana do dochodu, który został oszacowany. </a:t>
            </a:r>
          </a:p>
          <a:p>
            <a:r>
              <a:rPr lang="pl-PL" dirty="0"/>
              <a:t>Sankcyjna stawka podatku stosowana jest do różnicy pomiędzy dochodem zadeklarowanym przez podatnika a określonym przez organy podatkowe. W przypadku przedstawienia przez podatnika dokumentacji podatkowej, do różnicy pomiędzy dochodem zadeklarowanym a dochodem oszacowanym będzie zastosowana stawka właściwa podatku dochodowego.</a:t>
            </a:r>
          </a:p>
          <a:p>
            <a:endParaRPr lang="pl-PL" dirty="0"/>
          </a:p>
        </p:txBody>
      </p:sp>
    </p:spTree>
    <p:extLst>
      <p:ext uri="{BB962C8B-B14F-4D97-AF65-F5344CB8AC3E}">
        <p14:creationId xmlns:p14="http://schemas.microsoft.com/office/powerpoint/2010/main" val="2124161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C4786DA-9BB0-480E-B0F2-BA1C7BDE2FD4}"/>
              </a:ext>
            </a:extLst>
          </p:cNvPr>
          <p:cNvSpPr>
            <a:spLocks noGrp="1"/>
          </p:cNvSpPr>
          <p:nvPr>
            <p:ph type="title"/>
          </p:nvPr>
        </p:nvSpPr>
        <p:spPr>
          <a:xfrm>
            <a:off x="278296" y="37548"/>
            <a:ext cx="8596668" cy="1320800"/>
          </a:xfrm>
        </p:spPr>
        <p:txBody>
          <a:bodyPr/>
          <a:lstStyle/>
          <a:p>
            <a:r>
              <a:rPr lang="pl-PL" dirty="0"/>
              <a:t>Dokumentacja cen transferowych</a:t>
            </a:r>
          </a:p>
        </p:txBody>
      </p:sp>
      <p:sp>
        <p:nvSpPr>
          <p:cNvPr id="3" name="Symbol zastępczy zawartości 2">
            <a:extLst>
              <a:ext uri="{FF2B5EF4-FFF2-40B4-BE49-F238E27FC236}">
                <a16:creationId xmlns:a16="http://schemas.microsoft.com/office/drawing/2014/main" xmlns="" id="{4A187BF2-B1C9-45CF-82BF-872FA2CD6929}"/>
              </a:ext>
            </a:extLst>
          </p:cNvPr>
          <p:cNvSpPr>
            <a:spLocks noGrp="1"/>
          </p:cNvSpPr>
          <p:nvPr>
            <p:ph idx="1"/>
          </p:nvPr>
        </p:nvSpPr>
        <p:spPr>
          <a:xfrm>
            <a:off x="0" y="957469"/>
            <a:ext cx="9607826" cy="5549348"/>
          </a:xfrm>
        </p:spPr>
        <p:txBody>
          <a:bodyPr>
            <a:normAutofit/>
          </a:bodyPr>
          <a:lstStyle/>
          <a:p>
            <a:pPr marL="0" indent="0">
              <a:buNone/>
            </a:pPr>
            <a:endParaRPr lang="pl-PL" dirty="0"/>
          </a:p>
          <a:p>
            <a:r>
              <a:rPr lang="pl-PL" dirty="0"/>
              <a:t>Niewypełnienie obowiązku sporządzenia i przedłożenia dokumentacji cen transferowych może wiązać się również z odpowiedzialnością karną-skarbową. Sankcje z Kodeksu karnego-skarbowego mogą zostać nałożone wyłącznie na osobę fizyczną. </a:t>
            </a:r>
          </a:p>
          <a:p>
            <a:r>
              <a:rPr lang="pl-PL" dirty="0"/>
              <a:t>Podkreślić należy, iż za przestępstwa skarbowe lub wykroczenia skarbowe odpowiada, jak sprawca, także ten, kto na podstawie przepisu prawa, decyzji właściwego organu, umowy lub faktycznego wykonywania zajmuje się sprawami gospodarczymi, w szczególności finansowymi, osoby fizycznej, osoby prawnej albo jednostki organizacyjnej niemającej osobowości prawnej, której odrębne przepisy przyznają zdolność prawną (co do zasady jest to zarząd lub osoba, której powierzono prowadzenie ksiąg rachunkowych).</a:t>
            </a:r>
          </a:p>
        </p:txBody>
      </p:sp>
    </p:spTree>
    <p:extLst>
      <p:ext uri="{BB962C8B-B14F-4D97-AF65-F5344CB8AC3E}">
        <p14:creationId xmlns:p14="http://schemas.microsoft.com/office/powerpoint/2010/main" val="2679969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048BFFD-4B53-4242-B7F9-F3FEA1A5BB52}"/>
              </a:ext>
            </a:extLst>
          </p:cNvPr>
          <p:cNvSpPr>
            <a:spLocks noGrp="1"/>
          </p:cNvSpPr>
          <p:nvPr>
            <p:ph type="title"/>
          </p:nvPr>
        </p:nvSpPr>
        <p:spPr/>
        <p:txBody>
          <a:bodyPr/>
          <a:lstStyle/>
          <a:p>
            <a:r>
              <a:rPr lang="pl-PL" dirty="0"/>
              <a:t>Analiza </a:t>
            </a:r>
            <a:r>
              <a:rPr lang="pl-PL" dirty="0" err="1"/>
              <a:t>benchmarkingowa</a:t>
            </a:r>
            <a:endParaRPr lang="pl-PL" dirty="0"/>
          </a:p>
        </p:txBody>
      </p:sp>
      <p:sp>
        <p:nvSpPr>
          <p:cNvPr id="3" name="Symbol zastępczy zawartości 2">
            <a:extLst>
              <a:ext uri="{FF2B5EF4-FFF2-40B4-BE49-F238E27FC236}">
                <a16:creationId xmlns:a16="http://schemas.microsoft.com/office/drawing/2014/main" xmlns="" id="{6BA83147-75D6-40BC-9522-2D64C5B905EB}"/>
              </a:ext>
            </a:extLst>
          </p:cNvPr>
          <p:cNvSpPr>
            <a:spLocks noGrp="1"/>
          </p:cNvSpPr>
          <p:nvPr>
            <p:ph idx="1"/>
          </p:nvPr>
        </p:nvSpPr>
        <p:spPr>
          <a:xfrm>
            <a:off x="677334" y="1669775"/>
            <a:ext cx="8596668" cy="4371588"/>
          </a:xfrm>
        </p:spPr>
        <p:txBody>
          <a:bodyPr>
            <a:normAutofit/>
          </a:bodyPr>
          <a:lstStyle/>
          <a:p>
            <a:r>
              <a:rPr lang="pl-PL" dirty="0"/>
              <a:t>Nowym obowiązkiem związanym z przygotowaniem podstawowej dokumentacji na poziomie lokalnym (</a:t>
            </a:r>
            <a:r>
              <a:rPr lang="pl-PL" dirty="0" err="1"/>
              <a:t>local</a:t>
            </a:r>
            <a:r>
              <a:rPr lang="pl-PL" dirty="0"/>
              <a:t> file) jest konieczność sporządzania analiz porównawczych, tzw. analiz </a:t>
            </a:r>
            <a:r>
              <a:rPr lang="pl-PL" dirty="0" err="1"/>
              <a:t>benchmarkingowych</a:t>
            </a:r>
            <a:r>
              <a:rPr lang="pl-PL" dirty="0"/>
              <a:t>. W tym przypadku mówi się o tzw. analizie danych podmiotów niezależnych.</a:t>
            </a:r>
          </a:p>
          <a:p>
            <a:r>
              <a:rPr lang="pl-PL" dirty="0"/>
              <a:t>Obowiązek ten za 2017 i 2018 rok obejmuje podatników osiągających przychody lub koszty powyżej 10 mln euro w roku poprzednim (dotyczy też przychodów lub kosztów osiąganych przez podatników z udziału w spółce niebędącej osobą prawną powyżej 10 mln euro w roku poprzednim).</a:t>
            </a:r>
          </a:p>
          <a:p>
            <a:endParaRPr lang="pl-PL" dirty="0"/>
          </a:p>
        </p:txBody>
      </p:sp>
    </p:spTree>
    <p:extLst>
      <p:ext uri="{BB962C8B-B14F-4D97-AF65-F5344CB8AC3E}">
        <p14:creationId xmlns:p14="http://schemas.microsoft.com/office/powerpoint/2010/main" val="2674093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9C98C409-6692-4397-9F5E-FB23DCE82AB1}"/>
              </a:ext>
            </a:extLst>
          </p:cNvPr>
          <p:cNvSpPr>
            <a:spLocks noGrp="1"/>
          </p:cNvSpPr>
          <p:nvPr>
            <p:ph idx="1"/>
          </p:nvPr>
        </p:nvSpPr>
        <p:spPr/>
        <p:txBody>
          <a:bodyPr>
            <a:normAutofit/>
          </a:bodyPr>
          <a:lstStyle/>
          <a:p>
            <a:pPr algn="ctr"/>
            <a:r>
              <a:rPr lang="pl-PL" sz="3600" dirty="0">
                <a:solidFill>
                  <a:srgbClr val="92D050"/>
                </a:solidFill>
              </a:rPr>
              <a:t>SCHEMATY PODATKOWE </a:t>
            </a:r>
            <a:br>
              <a:rPr lang="pl-PL" sz="3600" dirty="0">
                <a:solidFill>
                  <a:srgbClr val="92D050"/>
                </a:solidFill>
              </a:rPr>
            </a:br>
            <a:r>
              <a:rPr lang="pl-PL" sz="3600" dirty="0">
                <a:solidFill>
                  <a:srgbClr val="92D050"/>
                </a:solidFill>
              </a:rPr>
              <a:t>A ROLA </a:t>
            </a:r>
            <a:r>
              <a:rPr lang="pl-PL" sz="3600" dirty="0" smtClean="0">
                <a:solidFill>
                  <a:srgbClr val="92D050"/>
                </a:solidFill>
              </a:rPr>
              <a:t>PRZEDSIĘBIORSTWA WODNO-KANALIZACYJNEGO</a:t>
            </a:r>
            <a:endParaRPr lang="pl-PL" sz="3600" dirty="0">
              <a:solidFill>
                <a:srgbClr val="92D050"/>
              </a:solidFill>
            </a:endParaRPr>
          </a:p>
        </p:txBody>
      </p:sp>
    </p:spTree>
    <p:extLst>
      <p:ext uri="{BB962C8B-B14F-4D97-AF65-F5344CB8AC3E}">
        <p14:creationId xmlns:p14="http://schemas.microsoft.com/office/powerpoint/2010/main" val="2292164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048BFFD-4B53-4242-B7F9-F3FEA1A5BB52}"/>
              </a:ext>
            </a:extLst>
          </p:cNvPr>
          <p:cNvSpPr>
            <a:spLocks noGrp="1"/>
          </p:cNvSpPr>
          <p:nvPr>
            <p:ph type="title"/>
          </p:nvPr>
        </p:nvSpPr>
        <p:spPr/>
        <p:txBody>
          <a:bodyPr/>
          <a:lstStyle/>
          <a:p>
            <a:r>
              <a:rPr lang="pl-PL" dirty="0"/>
              <a:t>Analiza </a:t>
            </a:r>
            <a:r>
              <a:rPr lang="pl-PL" dirty="0" err="1"/>
              <a:t>benchmarkingowa</a:t>
            </a:r>
            <a:endParaRPr lang="pl-PL" dirty="0"/>
          </a:p>
        </p:txBody>
      </p:sp>
      <p:sp>
        <p:nvSpPr>
          <p:cNvPr id="3" name="Symbol zastępczy zawartości 2">
            <a:extLst>
              <a:ext uri="{FF2B5EF4-FFF2-40B4-BE49-F238E27FC236}">
                <a16:creationId xmlns:a16="http://schemas.microsoft.com/office/drawing/2014/main" xmlns="" id="{6BA83147-75D6-40BC-9522-2D64C5B905EB}"/>
              </a:ext>
            </a:extLst>
          </p:cNvPr>
          <p:cNvSpPr>
            <a:spLocks noGrp="1"/>
          </p:cNvSpPr>
          <p:nvPr>
            <p:ph idx="1"/>
          </p:nvPr>
        </p:nvSpPr>
        <p:spPr>
          <a:xfrm>
            <a:off x="677334" y="1669775"/>
            <a:ext cx="8596668" cy="4371588"/>
          </a:xfrm>
        </p:spPr>
        <p:txBody>
          <a:bodyPr>
            <a:normAutofit fontScale="92500"/>
          </a:bodyPr>
          <a:lstStyle/>
          <a:p>
            <a:pPr marL="0" indent="0">
              <a:buNone/>
            </a:pPr>
            <a:r>
              <a:rPr lang="pl-PL" dirty="0"/>
              <a:t>Analiza porównawcza powinna m.in.:</a:t>
            </a:r>
          </a:p>
          <a:p>
            <a:r>
              <a:rPr lang="pl-PL" dirty="0"/>
              <a:t>wskazywać, która ze stron transakcji poddana jest analizie, cechy charakterystyczne porównywanych dóbr i usług, wielkość dostawy, formę i rodzaj transakcji, a w odniesieniu do wartości niematerialnych – opis przewidywanych korzyści z ich wykorzystywania</a:t>
            </a:r>
          </a:p>
          <a:p>
            <a:r>
              <a:rPr lang="pl-PL" dirty="0"/>
              <a:t>odnosić się do sytuacji gospodarczej w branży, w której działa spółka</a:t>
            </a:r>
          </a:p>
          <a:p>
            <a:r>
              <a:rPr lang="pl-PL" dirty="0"/>
              <a:t>przedstawiać uzasadnienia dla stosowania wieloletnich danych porównawczych (jeśli podatnik w celu kalkulacji ceny posłuży się danymi na temat operacji gospodarczych zawieranych z podmiotem niezależnym, to takie dane powinny znaleźć się w analizie)</a:t>
            </a:r>
          </a:p>
          <a:p>
            <a:r>
              <a:rPr lang="pl-PL" dirty="0"/>
              <a:t>zawierać wskaźniki finansowe, które wykorzystano w metodzie kalkulacji dochodu (straty) w transakcji z podmiotem powiązanym oraz z podmiotami niezależnymi</a:t>
            </a:r>
          </a:p>
          <a:p>
            <a:r>
              <a:rPr lang="pl-PL" dirty="0"/>
              <a:t>wskazywać na korekty eliminujące ewentualne różnice pomiędzy badanymi transakcjami i doprowadzające analizowane transakcje do porównywalności.</a:t>
            </a:r>
          </a:p>
          <a:p>
            <a:endParaRPr lang="pl-PL" dirty="0"/>
          </a:p>
        </p:txBody>
      </p:sp>
    </p:spTree>
    <p:extLst>
      <p:ext uri="{BB962C8B-B14F-4D97-AF65-F5344CB8AC3E}">
        <p14:creationId xmlns:p14="http://schemas.microsoft.com/office/powerpoint/2010/main" val="22122496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048BFFD-4B53-4242-B7F9-F3FEA1A5BB52}"/>
              </a:ext>
            </a:extLst>
          </p:cNvPr>
          <p:cNvSpPr>
            <a:spLocks noGrp="1"/>
          </p:cNvSpPr>
          <p:nvPr>
            <p:ph type="title"/>
          </p:nvPr>
        </p:nvSpPr>
        <p:spPr/>
        <p:txBody>
          <a:bodyPr/>
          <a:lstStyle/>
          <a:p>
            <a:r>
              <a:rPr lang="pl-PL" dirty="0"/>
              <a:t>Analiza </a:t>
            </a:r>
            <a:r>
              <a:rPr lang="pl-PL" dirty="0" err="1"/>
              <a:t>benchmarkingowa</a:t>
            </a:r>
            <a:endParaRPr lang="pl-PL" dirty="0"/>
          </a:p>
        </p:txBody>
      </p:sp>
      <p:sp>
        <p:nvSpPr>
          <p:cNvPr id="3" name="Symbol zastępczy zawartości 2">
            <a:extLst>
              <a:ext uri="{FF2B5EF4-FFF2-40B4-BE49-F238E27FC236}">
                <a16:creationId xmlns:a16="http://schemas.microsoft.com/office/drawing/2014/main" xmlns="" id="{6BA83147-75D6-40BC-9522-2D64C5B905EB}"/>
              </a:ext>
            </a:extLst>
          </p:cNvPr>
          <p:cNvSpPr>
            <a:spLocks noGrp="1"/>
          </p:cNvSpPr>
          <p:nvPr>
            <p:ph idx="1"/>
          </p:nvPr>
        </p:nvSpPr>
        <p:spPr>
          <a:xfrm>
            <a:off x="225287" y="1669774"/>
            <a:ext cx="9048715" cy="4757529"/>
          </a:xfrm>
        </p:spPr>
        <p:txBody>
          <a:bodyPr>
            <a:normAutofit fontScale="92500" lnSpcReduction="20000"/>
          </a:bodyPr>
          <a:lstStyle/>
          <a:p>
            <a:pPr marL="0" indent="0">
              <a:buNone/>
            </a:pPr>
            <a:r>
              <a:rPr lang="pl-PL" dirty="0"/>
              <a:t>Powinna się ona składać z następujących etapów:</a:t>
            </a:r>
          </a:p>
          <a:p>
            <a:r>
              <a:rPr lang="pl-PL" dirty="0"/>
              <a:t>ogólnej analizy informacji dotyczących podatnika i jego otoczenia gospodarczego</a:t>
            </a:r>
          </a:p>
          <a:p>
            <a:r>
              <a:rPr lang="pl-PL" dirty="0"/>
              <a:t>analizy warunków ustalonych lub narzuconych pomiędzy podmiotami powiązanymi, w szczególności na podstawie wykonywanych przez nie funkcji, angażowanych aktywów i ponoszonych </a:t>
            </a:r>
            <a:r>
              <a:rPr lang="pl-PL" dirty="0" err="1"/>
              <a:t>ryzyk</a:t>
            </a:r>
            <a:r>
              <a:rPr lang="pl-PL" dirty="0"/>
              <a:t>, w wyniku której należy zidentyfikować czynniki ekonomicznie istotne w badanych okolicznościach sprawy</a:t>
            </a:r>
          </a:p>
          <a:p>
            <a:r>
              <a:rPr lang="pl-PL" dirty="0"/>
              <a:t>sprawdzenia, czy istnieje możliwość porównania warunków ustalonych lub narzuconych pomiędzy podmiotami powiązanymi z warunkami stosowanymi przez dany podmiot z podmiotami niezależnymi</a:t>
            </a:r>
          </a:p>
          <a:p>
            <a:r>
              <a:rPr lang="pl-PL" dirty="0"/>
              <a:t>identyfikacji i weryfikacji porównywalnych warunków ustalanych przez podmioty niezależne</a:t>
            </a:r>
          </a:p>
          <a:p>
            <a:r>
              <a:rPr lang="pl-PL" dirty="0"/>
              <a:t>wyboru metody najbardziej właściwej w danych okolicznościach sprawy, a następnie określenia konieczności stosowania wskaźnika zyskowności i wybór jego rodzaju odpowiedniego dla wybranej metody</a:t>
            </a:r>
          </a:p>
          <a:p>
            <a:r>
              <a:rPr lang="pl-PL" dirty="0"/>
              <a:t>identyfikacji danych porównawczych dla wybranej metody na podstawie czynników ekonomicznie istotnych oraz określenia konieczności dokonania poprawek</a:t>
            </a:r>
          </a:p>
          <a:p>
            <a:r>
              <a:rPr lang="pl-PL" dirty="0"/>
              <a:t>analizy uzyskanych danych porównawczych.</a:t>
            </a:r>
          </a:p>
          <a:p>
            <a:endParaRPr lang="pl-PL" dirty="0"/>
          </a:p>
        </p:txBody>
      </p:sp>
    </p:spTree>
    <p:extLst>
      <p:ext uri="{BB962C8B-B14F-4D97-AF65-F5344CB8AC3E}">
        <p14:creationId xmlns:p14="http://schemas.microsoft.com/office/powerpoint/2010/main" val="822902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06E8EE5-6DA3-409A-8BD0-E6635FA82E7A}"/>
              </a:ext>
            </a:extLst>
          </p:cNvPr>
          <p:cNvSpPr>
            <a:spLocks noGrp="1"/>
          </p:cNvSpPr>
          <p:nvPr>
            <p:ph type="title"/>
          </p:nvPr>
        </p:nvSpPr>
        <p:spPr>
          <a:xfrm>
            <a:off x="0" y="156238"/>
            <a:ext cx="9612669" cy="1320800"/>
          </a:xfrm>
        </p:spPr>
        <p:txBody>
          <a:bodyPr/>
          <a:lstStyle/>
          <a:p>
            <a:r>
              <a:rPr lang="pl-PL" b="1" dirty="0" err="1" smtClean="0"/>
              <a:t>WOD-KAN</a:t>
            </a:r>
            <a:r>
              <a:rPr lang="pl-PL" b="1" dirty="0" smtClean="0"/>
              <a:t>  a wynagrodzenia </a:t>
            </a:r>
            <a:r>
              <a:rPr lang="pl-PL" b="1" dirty="0"/>
              <a:t>Zarządu</a:t>
            </a:r>
            <a:endParaRPr lang="pl-PL" dirty="0"/>
          </a:p>
        </p:txBody>
      </p:sp>
      <p:sp>
        <p:nvSpPr>
          <p:cNvPr id="3" name="Symbol zastępczy zawartości 2">
            <a:extLst>
              <a:ext uri="{FF2B5EF4-FFF2-40B4-BE49-F238E27FC236}">
                <a16:creationId xmlns:a16="http://schemas.microsoft.com/office/drawing/2014/main" xmlns="" id="{D43E06A3-A646-46B6-966F-DE2B955F2CF9}"/>
              </a:ext>
            </a:extLst>
          </p:cNvPr>
          <p:cNvSpPr>
            <a:spLocks noGrp="1"/>
          </p:cNvSpPr>
          <p:nvPr>
            <p:ph idx="1"/>
          </p:nvPr>
        </p:nvSpPr>
        <p:spPr>
          <a:xfrm>
            <a:off x="338667" y="1297349"/>
            <a:ext cx="9625604" cy="5221092"/>
          </a:xfrm>
        </p:spPr>
        <p:txBody>
          <a:bodyPr/>
          <a:lstStyle/>
          <a:p>
            <a:r>
              <a:rPr lang="pl-PL" dirty="0"/>
              <a:t>Kluczowe znaczenie dla uznania wypłaty wynagrodzenia na rzecz osób funkcyjnych w spółce za transakcję lub inne zdarzenie (do 2018 r.) lub transakcję kontrolowaną (od 2019 r.) powinna mieć podstawa prawna wypłaty wynagrodzenia, tj. rodzaj stosunku prawnego łączącego osobę funkcyjną i spółkę. </a:t>
            </a:r>
          </a:p>
          <a:p>
            <a:r>
              <a:rPr lang="pl-PL" dirty="0"/>
              <a:t>W każdym przypadku spółka oraz członek zarządu czy rady nadzorczej związani są korporacyjnym aktem powołania na stanowisko w zarządzie czy radzie nadzorczej spółki. Niezależnie od powołania danej osoby na stanowisko członka zarządu/rady nadzorczej może zostać z nią zawarta umowa o pracę lub umowa cywilnoprawna.</a:t>
            </a:r>
          </a:p>
          <a:p>
            <a:r>
              <a:rPr lang="pl-PL" dirty="0"/>
              <a:t>W interpretacji indywidualnej z 12 kwietnia 2018 r. (0111- KDIB1-1.4010.75.2018.1.SG) oraz z 21 czerwca 2018 r. (0111-KDIB2-1.4010.101.2018. 1.EN) dyrektor Krajowej Informacji Skarbowej uznał, że </a:t>
            </a:r>
            <a:r>
              <a:rPr lang="pl-PL" dirty="0">
                <a:solidFill>
                  <a:srgbClr val="FF0000"/>
                </a:solidFill>
              </a:rPr>
              <a:t>wypłata wynagrodzenia na rzecz członków zarządu (w tym prezesa zarządu) wykonujących funkcje na podstawie powołania oraz wypłata wynagrodzenia na rzecz dyrektora finansowego zatrudnionego na podstawie umowy o pracę stanowią „inne zdarzenie" i tym samym podlegają udokumentowaniu na podstawie art. 9a ustawy o CIT w brzmieniu obowiązującym do 31 grudnia 2018 r.</a:t>
            </a:r>
          </a:p>
        </p:txBody>
      </p:sp>
      <p:pic>
        <p:nvPicPr>
          <p:cNvPr id="4" name="Picture 2" descr="logo">
            <a:extLst>
              <a:ext uri="{FF2B5EF4-FFF2-40B4-BE49-F238E27FC236}">
                <a16:creationId xmlns:a16="http://schemas.microsoft.com/office/drawing/2014/main" xmlns="" id="{A7584138-6971-44AB-850B-BF1C42CCCB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5775" y="5543809"/>
            <a:ext cx="4766225" cy="131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0276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06E8EE5-6DA3-409A-8BD0-E6635FA82E7A}"/>
              </a:ext>
            </a:extLst>
          </p:cNvPr>
          <p:cNvSpPr>
            <a:spLocks noGrp="1"/>
          </p:cNvSpPr>
          <p:nvPr>
            <p:ph type="title"/>
          </p:nvPr>
        </p:nvSpPr>
        <p:spPr>
          <a:xfrm>
            <a:off x="338667" y="156238"/>
            <a:ext cx="9274002" cy="1320800"/>
          </a:xfrm>
        </p:spPr>
        <p:txBody>
          <a:bodyPr/>
          <a:lstStyle/>
          <a:p>
            <a:r>
              <a:rPr lang="pl-PL" b="1" dirty="0" err="1" smtClean="0"/>
              <a:t>WOD-KAN</a:t>
            </a:r>
            <a:r>
              <a:rPr lang="pl-PL" b="1" dirty="0" smtClean="0"/>
              <a:t> a </a:t>
            </a:r>
            <a:r>
              <a:rPr lang="pl-PL" b="1" dirty="0"/>
              <a:t>podmioty powiązane</a:t>
            </a:r>
            <a:endParaRPr lang="pl-PL" dirty="0"/>
          </a:p>
        </p:txBody>
      </p:sp>
      <p:sp>
        <p:nvSpPr>
          <p:cNvPr id="3" name="Symbol zastępczy zawartości 2">
            <a:extLst>
              <a:ext uri="{FF2B5EF4-FFF2-40B4-BE49-F238E27FC236}">
                <a16:creationId xmlns:a16="http://schemas.microsoft.com/office/drawing/2014/main" xmlns="" id="{D43E06A3-A646-46B6-966F-DE2B955F2CF9}"/>
              </a:ext>
            </a:extLst>
          </p:cNvPr>
          <p:cNvSpPr>
            <a:spLocks noGrp="1"/>
          </p:cNvSpPr>
          <p:nvPr>
            <p:ph idx="1"/>
          </p:nvPr>
        </p:nvSpPr>
        <p:spPr>
          <a:xfrm>
            <a:off x="338667" y="820271"/>
            <a:ext cx="9625604" cy="5221092"/>
          </a:xfrm>
        </p:spPr>
        <p:txBody>
          <a:bodyPr/>
          <a:lstStyle/>
          <a:p>
            <a:r>
              <a:rPr lang="pl-PL" dirty="0"/>
              <a:t>Zawarcie umowy cywilnoprawnej, w tym kontraktu menedżerskiego, stanowi zakup przez spółkę usług świadczonych przez członka zarządu czy dyrektora polegających na zarządzaniu przedsiębiorstwem spółki. </a:t>
            </a:r>
          </a:p>
          <a:p>
            <a:r>
              <a:rPr lang="pl-PL" dirty="0"/>
              <a:t>Tym samym, należy uznać że taka umowa mieści się w zakresie przedmiotowym pojęcia „transakcja" (do 2018 r.) oraz pojęcia „transakcja kontrolowana" (od 2019 r.). W konsekwencji, jeśli wartość wynagrodzenia wypłaconego w oparciu o umowę cywilnoprawną przekroczy ustawowe limity dokumentacyjne, wystąpi obowiązek sporządzenia dokumentacji cen transferowych dla tej transakcji.</a:t>
            </a:r>
          </a:p>
          <a:p>
            <a:r>
              <a:rPr lang="pl-PL" dirty="0"/>
              <a:t>Analogiczne stanowisko odnośnie do wypłaty wynagrodzenia na rzecz członków zarządu zajął Wojewódzki Sąd Administracyjny w Szczecinie w nieprawomocnym wyroku z 15 grudnia 2017 r. (t I SA/</a:t>
            </a:r>
            <a:r>
              <a:rPr lang="pl-PL" dirty="0" err="1"/>
              <a:t>Sz</a:t>
            </a:r>
            <a:r>
              <a:rPr lang="pl-PL" dirty="0"/>
              <a:t> 902/17).</a:t>
            </a:r>
          </a:p>
          <a:p>
            <a:r>
              <a:rPr lang="pl-PL" dirty="0"/>
              <a:t>Należy ocenić, że w stanie prawnym obowiązującym do 31 grudnia 2018 r. organy właściwie nie uznały wypłaty wynagrodzenia na rzecz osób funkcyjnych za transakcję w przypadku, gdy podstawę uzyskania wynagrodzenia stanowił akt powołania lub stosunek pracy.</a:t>
            </a:r>
          </a:p>
          <a:p>
            <a:endParaRPr lang="pl-PL" dirty="0"/>
          </a:p>
        </p:txBody>
      </p:sp>
      <p:pic>
        <p:nvPicPr>
          <p:cNvPr id="4" name="Picture 2" descr="logo">
            <a:extLst>
              <a:ext uri="{FF2B5EF4-FFF2-40B4-BE49-F238E27FC236}">
                <a16:creationId xmlns:a16="http://schemas.microsoft.com/office/drawing/2014/main" xmlns="" id="{A7584138-6971-44AB-850B-BF1C42CCCB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5775" y="5543809"/>
            <a:ext cx="4766225" cy="131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969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06E8EE5-6DA3-409A-8BD0-E6635FA82E7A}"/>
              </a:ext>
            </a:extLst>
          </p:cNvPr>
          <p:cNvSpPr>
            <a:spLocks noGrp="1"/>
          </p:cNvSpPr>
          <p:nvPr>
            <p:ph type="title"/>
          </p:nvPr>
        </p:nvSpPr>
        <p:spPr>
          <a:xfrm>
            <a:off x="338667" y="156238"/>
            <a:ext cx="9274002" cy="1320800"/>
          </a:xfrm>
        </p:spPr>
        <p:txBody>
          <a:bodyPr/>
          <a:lstStyle/>
          <a:p>
            <a:r>
              <a:rPr lang="pl-PL" b="1" dirty="0" err="1" smtClean="0"/>
              <a:t>WOD-KAN</a:t>
            </a:r>
            <a:r>
              <a:rPr lang="pl-PL" b="1" dirty="0" smtClean="0"/>
              <a:t> a </a:t>
            </a:r>
            <a:r>
              <a:rPr lang="pl-PL" b="1" dirty="0"/>
              <a:t>podmioty powiązane</a:t>
            </a:r>
            <a:endParaRPr lang="pl-PL" dirty="0"/>
          </a:p>
        </p:txBody>
      </p:sp>
      <p:sp>
        <p:nvSpPr>
          <p:cNvPr id="3" name="Symbol zastępczy zawartości 2">
            <a:extLst>
              <a:ext uri="{FF2B5EF4-FFF2-40B4-BE49-F238E27FC236}">
                <a16:creationId xmlns:a16="http://schemas.microsoft.com/office/drawing/2014/main" xmlns="" id="{D43E06A3-A646-46B6-966F-DE2B955F2CF9}"/>
              </a:ext>
            </a:extLst>
          </p:cNvPr>
          <p:cNvSpPr>
            <a:spLocks noGrp="1"/>
          </p:cNvSpPr>
          <p:nvPr>
            <p:ph idx="1"/>
          </p:nvPr>
        </p:nvSpPr>
        <p:spPr>
          <a:xfrm>
            <a:off x="0" y="726141"/>
            <a:ext cx="9910482" cy="5405717"/>
          </a:xfrm>
        </p:spPr>
        <p:txBody>
          <a:bodyPr>
            <a:normAutofit/>
          </a:bodyPr>
          <a:lstStyle/>
          <a:p>
            <a:endParaRPr lang="pl-PL" dirty="0"/>
          </a:p>
          <a:p>
            <a:r>
              <a:rPr lang="pl-PL" dirty="0"/>
              <a:t>Wypłaty wynagrodzenia z tytułu pełnionych funkcji zarządczych nie można było w tym przypadku uznać za operację handlową dotyczącą kupna lub sprzedaży towarów lub usług.</a:t>
            </a:r>
          </a:p>
          <a:p>
            <a:r>
              <a:rPr lang="pl-PL" dirty="0"/>
              <a:t>Wątpliwości nasuwa jednak uznanie ustalonego w uchwale lub w umowie o pracę wynagrodzenia członka zarządu czy dyrektora finansowego za inne zdarzenie podlegające udokumentowaniu. </a:t>
            </a:r>
          </a:p>
          <a:p>
            <a:r>
              <a:rPr lang="pl-PL" dirty="0"/>
              <a:t>W dotychczasowej praktyce przyjmowano, że transakcje lub inne zdarzenie, o których mowa w przepisach o cenach transferowych, odnoszą się do umów cywilnoprawnych zawieranych przez podmioty powiązane, a więc niejako do zewnętrznych stosunków danego podmiotu. </a:t>
            </a:r>
          </a:p>
          <a:p>
            <a:r>
              <a:rPr lang="pl-PL" dirty="0"/>
              <a:t>Przytoczone interpretacje i wyrok znacznie rozszerzają dotychczasowe rozumienie innych zdarzeń, uznając, że również czynności kształtujące wewnętrzne stosunku spółki (takie jak akt powołania czy umowa o pracę) powinny być traktowane jako inne zdarzenia podlegające udokumentowaniu.</a:t>
            </a:r>
          </a:p>
          <a:p>
            <a:endParaRPr lang="pl-PL" dirty="0"/>
          </a:p>
        </p:txBody>
      </p:sp>
      <p:pic>
        <p:nvPicPr>
          <p:cNvPr id="4" name="Picture 2" descr="logo">
            <a:extLst>
              <a:ext uri="{FF2B5EF4-FFF2-40B4-BE49-F238E27FC236}">
                <a16:creationId xmlns:a16="http://schemas.microsoft.com/office/drawing/2014/main" xmlns="" id="{A7584138-6971-44AB-850B-BF1C42CCCB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5775" y="5543809"/>
            <a:ext cx="4766225" cy="131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2733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870F9D7-5AD1-44FE-B5BF-3A9614325815}"/>
              </a:ext>
            </a:extLst>
          </p:cNvPr>
          <p:cNvSpPr>
            <a:spLocks noGrp="1"/>
          </p:cNvSpPr>
          <p:nvPr>
            <p:ph type="title"/>
          </p:nvPr>
        </p:nvSpPr>
        <p:spPr/>
        <p:txBody>
          <a:bodyPr/>
          <a:lstStyle/>
          <a:p>
            <a:r>
              <a:rPr lang="pl-PL" dirty="0" err="1" smtClean="0"/>
              <a:t>WOD-KAN</a:t>
            </a:r>
            <a:r>
              <a:rPr lang="pl-PL" dirty="0" smtClean="0"/>
              <a:t> a </a:t>
            </a:r>
            <a:r>
              <a:rPr lang="pl-PL" dirty="0"/>
              <a:t>oświadczenia</a:t>
            </a:r>
          </a:p>
        </p:txBody>
      </p:sp>
      <p:sp>
        <p:nvSpPr>
          <p:cNvPr id="3" name="Symbol zastępczy zawartości 2">
            <a:extLst>
              <a:ext uri="{FF2B5EF4-FFF2-40B4-BE49-F238E27FC236}">
                <a16:creationId xmlns:a16="http://schemas.microsoft.com/office/drawing/2014/main" xmlns="" id="{8C23653A-F286-42AB-8692-279DBF38F3FD}"/>
              </a:ext>
            </a:extLst>
          </p:cNvPr>
          <p:cNvSpPr>
            <a:spLocks noGrp="1"/>
          </p:cNvSpPr>
          <p:nvPr>
            <p:ph idx="1"/>
          </p:nvPr>
        </p:nvSpPr>
        <p:spPr/>
        <p:txBody>
          <a:bodyPr/>
          <a:lstStyle/>
          <a:p>
            <a:r>
              <a:rPr lang="pl-PL" dirty="0"/>
              <a:t>Począwszy od 2017 r. podatnicy zobowiązani są do składania oświadczenia o sporządzeniu dokumentacji podatkowej. W odniesieniu do transakcji realizowanych od 2019 r. oświadczenie to zostało rozszerzone o dodatkowy element, tj. oświadczenie, że ceny transferowe transakcji kontrolowanej objętych lokalną dokumentacją cen transferowych są ustalane na warunkach, które ustaliłyby między sobą podmioty niepowiązane. Powyższe oświadczenie należy złożyć w terminie do końca dziewiątego miesiąca po zakończeniu roku obrotowego podatnika.</a:t>
            </a:r>
          </a:p>
          <a:p>
            <a:r>
              <a:rPr lang="pl-PL" dirty="0"/>
              <a:t>Zgodnie ze znowelizowanym, od 1 stycznia 2019 r., art. 56c Kodeksu karnego skarbowego, niezłożenie oświadczenia, złożenie go po terminie lub poświadczenie w nim informacji niezgodnych ze stanem rzeczywistym jest zagrożone karą grzywny do 720 stawek dziennych. W przypadku mniejszej wagi organ może nałożyć grzywnę za wykroczenie skarbowe.</a:t>
            </a:r>
          </a:p>
        </p:txBody>
      </p:sp>
    </p:spTree>
    <p:extLst>
      <p:ext uri="{BB962C8B-B14F-4D97-AF65-F5344CB8AC3E}">
        <p14:creationId xmlns:p14="http://schemas.microsoft.com/office/powerpoint/2010/main" val="17908866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Dziękuję za uwagę</a:t>
            </a:r>
            <a:endParaRPr lang="pl-PL" dirty="0"/>
          </a:p>
        </p:txBody>
      </p:sp>
      <p:sp>
        <p:nvSpPr>
          <p:cNvPr id="3" name="Symbol zastępczy zawartości 2"/>
          <p:cNvSpPr>
            <a:spLocks noGrp="1"/>
          </p:cNvSpPr>
          <p:nvPr>
            <p:ph idx="1"/>
          </p:nvPr>
        </p:nvSpPr>
        <p:spPr/>
        <p:txBody>
          <a:bodyPr/>
          <a:lstStyle/>
          <a:p>
            <a:pPr marL="0" indent="0">
              <a:buNone/>
            </a:pPr>
            <a:r>
              <a:rPr lang="pl-PL" sz="2000" dirty="0" smtClean="0"/>
              <a:t>Osoby do kontaktu:</a:t>
            </a:r>
          </a:p>
          <a:p>
            <a:pPr marL="0" indent="0">
              <a:buNone/>
            </a:pPr>
            <a:r>
              <a:rPr lang="pl-PL" b="1" dirty="0" smtClean="0"/>
              <a:t>Małgorzata Rzeszutek </a:t>
            </a:r>
          </a:p>
          <a:p>
            <a:pPr marL="0" indent="0">
              <a:buNone/>
            </a:pPr>
            <a:r>
              <a:rPr lang="pl-PL" dirty="0" smtClean="0"/>
              <a:t>503 045 670</a:t>
            </a:r>
          </a:p>
          <a:p>
            <a:pPr marL="0" indent="0">
              <a:buNone/>
            </a:pPr>
            <a:r>
              <a:rPr lang="pl-PL" dirty="0" smtClean="0">
                <a:hlinkClick r:id="rId2"/>
              </a:rPr>
              <a:t>m.rzeszutek@pipir.pl</a:t>
            </a:r>
            <a:endParaRPr lang="pl-PL" dirty="0" smtClean="0"/>
          </a:p>
          <a:p>
            <a:pPr marL="0" indent="0">
              <a:buNone/>
            </a:pPr>
            <a:endParaRPr lang="pl-PL" dirty="0"/>
          </a:p>
          <a:p>
            <a:pPr marL="0" indent="0">
              <a:buNone/>
            </a:pPr>
            <a:r>
              <a:rPr lang="pl-PL" b="1" dirty="0" smtClean="0"/>
              <a:t>Łukasz Szydełko</a:t>
            </a:r>
          </a:p>
          <a:p>
            <a:pPr marL="0" indent="0">
              <a:buNone/>
            </a:pPr>
            <a:r>
              <a:rPr lang="pl-PL" dirty="0" smtClean="0"/>
              <a:t>601 304 674</a:t>
            </a:r>
          </a:p>
          <a:p>
            <a:pPr marL="0" indent="0">
              <a:buNone/>
            </a:pPr>
            <a:r>
              <a:rPr lang="pl-PL" dirty="0" smtClean="0">
                <a:hlinkClick r:id="rId3"/>
              </a:rPr>
              <a:t>l.szydelko@pipir.pl</a:t>
            </a:r>
            <a:endParaRPr lang="pl-PL" dirty="0" smtClean="0"/>
          </a:p>
          <a:p>
            <a:pPr marL="0" indent="0">
              <a:buNone/>
            </a:pPr>
            <a:endParaRPr lang="pl-PL" dirty="0" smtClean="0"/>
          </a:p>
          <a:p>
            <a:endParaRPr lang="pl-PL" dirty="0"/>
          </a:p>
        </p:txBody>
      </p:sp>
    </p:spTree>
    <p:extLst>
      <p:ext uri="{BB962C8B-B14F-4D97-AF65-F5344CB8AC3E}">
        <p14:creationId xmlns:p14="http://schemas.microsoft.com/office/powerpoint/2010/main" val="3764218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8A99F6D-AA9F-4DBE-AD1C-203FA4BE948C}"/>
              </a:ext>
            </a:extLst>
          </p:cNvPr>
          <p:cNvSpPr>
            <a:spLocks noGrp="1"/>
          </p:cNvSpPr>
          <p:nvPr>
            <p:ph type="title"/>
          </p:nvPr>
        </p:nvSpPr>
        <p:spPr/>
        <p:txBody>
          <a:bodyPr/>
          <a:lstStyle/>
          <a:p>
            <a:r>
              <a:rPr lang="pl-PL" dirty="0"/>
              <a:t>Korzyść podatkowa</a:t>
            </a:r>
          </a:p>
        </p:txBody>
      </p:sp>
      <p:sp>
        <p:nvSpPr>
          <p:cNvPr id="3" name="Symbol zastępczy zawartości 2">
            <a:extLst>
              <a:ext uri="{FF2B5EF4-FFF2-40B4-BE49-F238E27FC236}">
                <a16:creationId xmlns:a16="http://schemas.microsoft.com/office/drawing/2014/main" xmlns="" id="{635D9766-B633-4A32-839F-1D0523A55BFD}"/>
              </a:ext>
            </a:extLst>
          </p:cNvPr>
          <p:cNvSpPr>
            <a:spLocks noGrp="1"/>
          </p:cNvSpPr>
          <p:nvPr>
            <p:ph idx="1"/>
          </p:nvPr>
        </p:nvSpPr>
        <p:spPr>
          <a:xfrm>
            <a:off x="304799" y="1417983"/>
            <a:ext cx="9554817" cy="4956313"/>
          </a:xfrm>
        </p:spPr>
        <p:txBody>
          <a:bodyPr>
            <a:normAutofit fontScale="92500" lnSpcReduction="20000"/>
          </a:bodyPr>
          <a:lstStyle/>
          <a:p>
            <a:pPr marL="0" indent="0">
              <a:buNone/>
            </a:pPr>
            <a:r>
              <a:rPr lang="pl-PL" b="1" dirty="0"/>
              <a:t>Przez korzyść podatkową dla celów MDR rozumie się: </a:t>
            </a:r>
          </a:p>
          <a:p>
            <a:r>
              <a:rPr lang="pl-PL" dirty="0"/>
              <a:t>1.niepowstanie zobowiązania podatkowego,</a:t>
            </a:r>
          </a:p>
          <a:p>
            <a:r>
              <a:rPr lang="pl-PL" dirty="0"/>
              <a:t>2.odsunięcie w czasie powstania zobowiązania podatkowego,</a:t>
            </a:r>
          </a:p>
          <a:p>
            <a:r>
              <a:rPr lang="pl-PL" dirty="0"/>
              <a:t>3.obniżenie wysokości zobowiązania podatkowego,</a:t>
            </a:r>
          </a:p>
          <a:p>
            <a:r>
              <a:rPr lang="pl-PL" dirty="0"/>
              <a:t>4.powstanie lub zawyżenie straty podatkowej,</a:t>
            </a:r>
          </a:p>
          <a:p>
            <a:r>
              <a:rPr lang="pl-PL" dirty="0"/>
              <a:t>5.powstanie nadpłaty lub prawa do zwrotu podatku,</a:t>
            </a:r>
          </a:p>
          <a:p>
            <a:r>
              <a:rPr lang="pl-PL" dirty="0"/>
              <a:t>6.zawyżenie kwoty nadpłaty,</a:t>
            </a:r>
          </a:p>
          <a:p>
            <a:r>
              <a:rPr lang="pl-PL" dirty="0"/>
              <a:t>7.zawyżenie kwoty zwrotu podatku,</a:t>
            </a:r>
          </a:p>
          <a:p>
            <a:r>
              <a:rPr lang="pl-PL" dirty="0"/>
              <a:t>8.brak obowiązku pobrania podatku przez płatnika, jeżeli wynika on z niepowstania zobowiązania podatkowego, odsunięcia w czasie powstania zobowiązania podatkowego lub obniżenia jego wysokości,</a:t>
            </a:r>
          </a:p>
          <a:p>
            <a:r>
              <a:rPr lang="pl-PL" dirty="0"/>
              <a:t>9.podwyższenie kwoty nadwyżki podatku naliczonego nad należnym–w rozumieniu przepisów ustawy z dnia 11 marca 2004r. </a:t>
            </a:r>
            <a:r>
              <a:rPr lang="pl-PL" dirty="0" smtClean="0"/>
              <a:t>o </a:t>
            </a:r>
            <a:r>
              <a:rPr lang="pl-PL" dirty="0"/>
              <a:t>podatku od towarów i usług–do przeniesienia na następny okres rozliczeniowy,</a:t>
            </a:r>
          </a:p>
          <a:p>
            <a:r>
              <a:rPr lang="pl-PL" dirty="0"/>
              <a:t>10.niepowstanie obowiązku lub odsunięcie w czasie powstania obowiązku sporządzania i przekazywania informacji podatkowych, w tym informacji o schematach podatkowych.</a:t>
            </a:r>
          </a:p>
        </p:txBody>
      </p:sp>
    </p:spTree>
    <p:extLst>
      <p:ext uri="{BB962C8B-B14F-4D97-AF65-F5344CB8AC3E}">
        <p14:creationId xmlns:p14="http://schemas.microsoft.com/office/powerpoint/2010/main" val="804766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09EBC84-2DF5-4B68-AD34-2EB459ACCE1F}"/>
              </a:ext>
            </a:extLst>
          </p:cNvPr>
          <p:cNvSpPr>
            <a:spLocks noGrp="1"/>
          </p:cNvSpPr>
          <p:nvPr>
            <p:ph type="title"/>
          </p:nvPr>
        </p:nvSpPr>
        <p:spPr/>
        <p:txBody>
          <a:bodyPr/>
          <a:lstStyle/>
          <a:p>
            <a:r>
              <a:rPr lang="pl-PL" dirty="0"/>
              <a:t>Rola </a:t>
            </a:r>
            <a:r>
              <a:rPr lang="pl-PL" dirty="0" err="1" smtClean="0"/>
              <a:t>WOD-KAN</a:t>
            </a:r>
            <a:r>
              <a:rPr lang="pl-PL" dirty="0" smtClean="0"/>
              <a:t> w </a:t>
            </a:r>
            <a:r>
              <a:rPr lang="pl-PL" dirty="0"/>
              <a:t>zgłoszeniu schematu podatkowego</a:t>
            </a:r>
          </a:p>
        </p:txBody>
      </p:sp>
      <p:sp>
        <p:nvSpPr>
          <p:cNvPr id="3" name="Symbol zastępczy zawartości 2">
            <a:extLst>
              <a:ext uri="{FF2B5EF4-FFF2-40B4-BE49-F238E27FC236}">
                <a16:creationId xmlns:a16="http://schemas.microsoft.com/office/drawing/2014/main" xmlns="" id="{C59B3E69-B090-445B-9FED-DA8D661AF27B}"/>
              </a:ext>
            </a:extLst>
          </p:cNvPr>
          <p:cNvSpPr>
            <a:spLocks noGrp="1"/>
          </p:cNvSpPr>
          <p:nvPr>
            <p:ph idx="1"/>
          </p:nvPr>
        </p:nvSpPr>
        <p:spPr/>
        <p:txBody>
          <a:bodyPr/>
          <a:lstStyle/>
          <a:p>
            <a:r>
              <a:rPr lang="pl-PL" dirty="0"/>
              <a:t>Zasadniczo obowiązek zgłoszenia informacji o schematach podatkowych dotyczy promotora. Może nim być doradca podatkowy, adwokat, radca prawny i w zasadzie każdy, kto proponuje rozwiązania pozwalające uzyskać korzyść podatkową. </a:t>
            </a:r>
          </a:p>
          <a:p>
            <a:r>
              <a:rPr lang="pl-PL" dirty="0"/>
              <a:t>Obowiązki mają jednak także wspomagający, czyli banki, domy maklerskie, biegli rewidenci, notariusze, księgowi, jeżeli podjęli się „udzielić, bezpośrednio lub za pośrednictwem innych osób, pomocy, wsparcia lub porad dotyczących opracowania, wprowadzenia do obrotu, organizowania, udostępnienia do wdrożenia lub nadzorowania wdrożenia uzgodnienia”. Wynika to z art. 86a par. 1 pkt 18 ordynacji podatkowej. </a:t>
            </a:r>
          </a:p>
          <a:p>
            <a:endParaRPr lang="pl-PL" dirty="0"/>
          </a:p>
        </p:txBody>
      </p:sp>
    </p:spTree>
    <p:extLst>
      <p:ext uri="{BB962C8B-B14F-4D97-AF65-F5344CB8AC3E}">
        <p14:creationId xmlns:p14="http://schemas.microsoft.com/office/powerpoint/2010/main" val="678866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09EBC84-2DF5-4B68-AD34-2EB459ACCE1F}"/>
              </a:ext>
            </a:extLst>
          </p:cNvPr>
          <p:cNvSpPr>
            <a:spLocks noGrp="1"/>
          </p:cNvSpPr>
          <p:nvPr>
            <p:ph type="title"/>
          </p:nvPr>
        </p:nvSpPr>
        <p:spPr/>
        <p:txBody>
          <a:bodyPr/>
          <a:lstStyle/>
          <a:p>
            <a:r>
              <a:rPr lang="pl-PL" dirty="0"/>
              <a:t>Rola </a:t>
            </a:r>
            <a:r>
              <a:rPr lang="pl-PL" dirty="0" err="1" smtClean="0"/>
              <a:t>WOD-KAN</a:t>
            </a:r>
            <a:r>
              <a:rPr lang="pl-PL" dirty="0" smtClean="0"/>
              <a:t> w </a:t>
            </a:r>
            <a:r>
              <a:rPr lang="pl-PL" dirty="0"/>
              <a:t>zgłoszeniu schematu podatkowego</a:t>
            </a:r>
          </a:p>
        </p:txBody>
      </p:sp>
      <p:sp>
        <p:nvSpPr>
          <p:cNvPr id="3" name="Symbol zastępczy zawartości 2">
            <a:extLst>
              <a:ext uri="{FF2B5EF4-FFF2-40B4-BE49-F238E27FC236}">
                <a16:creationId xmlns:a16="http://schemas.microsoft.com/office/drawing/2014/main" xmlns="" id="{C59B3E69-B090-445B-9FED-DA8D661AF27B}"/>
              </a:ext>
            </a:extLst>
          </p:cNvPr>
          <p:cNvSpPr>
            <a:spLocks noGrp="1"/>
          </p:cNvSpPr>
          <p:nvPr>
            <p:ph idx="1"/>
          </p:nvPr>
        </p:nvSpPr>
        <p:spPr/>
        <p:txBody>
          <a:bodyPr/>
          <a:lstStyle/>
          <a:p>
            <a:r>
              <a:rPr lang="pl-PL" sz="2400" dirty="0" smtClean="0"/>
              <a:t>Jeśli </a:t>
            </a:r>
            <a:r>
              <a:rPr lang="pl-PL" sz="2400" dirty="0"/>
              <a:t>wspomagający podejrzewa, że chodzi o schemat, który powinien być zgłoszony szefowi Krajowej Administracji Skarbowej, to powinien w ciągu 5 dni roboczych wysłać pytanie o naturę transakcji do jej promotora lub firmy korzystającej i w tym samym czasie powiadomić szefa KAS o swoich podejrzeniach (art. 86d par. 2 pkt 2 i 86d ust. 3 ordynacji). </a:t>
            </a:r>
          </a:p>
          <a:p>
            <a:endParaRPr lang="pl-PL" dirty="0"/>
          </a:p>
        </p:txBody>
      </p:sp>
    </p:spTree>
    <p:extLst>
      <p:ext uri="{BB962C8B-B14F-4D97-AF65-F5344CB8AC3E}">
        <p14:creationId xmlns:p14="http://schemas.microsoft.com/office/powerpoint/2010/main" val="4005249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09EBC84-2DF5-4B68-AD34-2EB459ACCE1F}"/>
              </a:ext>
            </a:extLst>
          </p:cNvPr>
          <p:cNvSpPr>
            <a:spLocks noGrp="1"/>
          </p:cNvSpPr>
          <p:nvPr>
            <p:ph type="title"/>
          </p:nvPr>
        </p:nvSpPr>
        <p:spPr/>
        <p:txBody>
          <a:bodyPr/>
          <a:lstStyle/>
          <a:p>
            <a:r>
              <a:rPr lang="pl-PL" dirty="0"/>
              <a:t>Rola </a:t>
            </a:r>
            <a:r>
              <a:rPr lang="pl-PL" dirty="0" err="1" smtClean="0"/>
              <a:t>WOD-KAN</a:t>
            </a:r>
            <a:r>
              <a:rPr lang="pl-PL" dirty="0" smtClean="0"/>
              <a:t> w </a:t>
            </a:r>
            <a:r>
              <a:rPr lang="pl-PL" dirty="0"/>
              <a:t>zgłoszeniu schematu podatkowego</a:t>
            </a:r>
          </a:p>
        </p:txBody>
      </p:sp>
      <p:sp>
        <p:nvSpPr>
          <p:cNvPr id="3" name="Symbol zastępczy zawartości 2">
            <a:extLst>
              <a:ext uri="{FF2B5EF4-FFF2-40B4-BE49-F238E27FC236}">
                <a16:creationId xmlns:a16="http://schemas.microsoft.com/office/drawing/2014/main" xmlns="" id="{C59B3E69-B090-445B-9FED-DA8D661AF27B}"/>
              </a:ext>
            </a:extLst>
          </p:cNvPr>
          <p:cNvSpPr>
            <a:spLocks noGrp="1"/>
          </p:cNvSpPr>
          <p:nvPr>
            <p:ph idx="1"/>
          </p:nvPr>
        </p:nvSpPr>
        <p:spPr/>
        <p:txBody>
          <a:bodyPr/>
          <a:lstStyle/>
          <a:p>
            <a:r>
              <a:rPr lang="pl-PL" dirty="0"/>
              <a:t>W przepisach o obowiązkowym raportowaniu schematów podatkowych (tzw. MDR) wprowadzono instytucję wspomagającego, który świadczy usługi pomocy, wsparcia lub porad dotyczących uzgodnienia, które stanowić może schemat podatkowy. </a:t>
            </a:r>
          </a:p>
          <a:p>
            <a:r>
              <a:rPr lang="pl-PL" dirty="0"/>
              <a:t>W definicji wspomagającego (art. 86a par. 1 pkt 18 ordynacji podatkowej) zawarto otwarty katalog, które mogą być uznane za wspomagającego. </a:t>
            </a:r>
            <a:r>
              <a:rPr lang="pl-PL" dirty="0" smtClean="0"/>
              <a:t>Osoby wewnątrz przedsiębiorstwa- kadrowi, księgowi, specjaliści  </a:t>
            </a:r>
            <a:r>
              <a:rPr lang="pl-PL" dirty="0"/>
              <a:t>zostały wskazane na tej liście.</a:t>
            </a:r>
          </a:p>
        </p:txBody>
      </p:sp>
    </p:spTree>
    <p:extLst>
      <p:ext uri="{BB962C8B-B14F-4D97-AF65-F5344CB8AC3E}">
        <p14:creationId xmlns:p14="http://schemas.microsoft.com/office/powerpoint/2010/main" val="754492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09EBC84-2DF5-4B68-AD34-2EB459ACCE1F}"/>
              </a:ext>
            </a:extLst>
          </p:cNvPr>
          <p:cNvSpPr>
            <a:spLocks noGrp="1"/>
          </p:cNvSpPr>
          <p:nvPr>
            <p:ph type="title"/>
          </p:nvPr>
        </p:nvSpPr>
        <p:spPr/>
        <p:txBody>
          <a:bodyPr/>
          <a:lstStyle/>
          <a:p>
            <a:r>
              <a:rPr lang="pl-PL" dirty="0"/>
              <a:t>Rola </a:t>
            </a:r>
            <a:r>
              <a:rPr lang="pl-PL" dirty="0" err="1" smtClean="0"/>
              <a:t>WOD-KAN</a:t>
            </a:r>
            <a:r>
              <a:rPr lang="pl-PL" dirty="0" smtClean="0"/>
              <a:t> w </a:t>
            </a:r>
            <a:r>
              <a:rPr lang="pl-PL" dirty="0"/>
              <a:t>zgłoszeniu schematu podatkowego</a:t>
            </a:r>
          </a:p>
        </p:txBody>
      </p:sp>
      <p:sp>
        <p:nvSpPr>
          <p:cNvPr id="3" name="Symbol zastępczy zawartości 2">
            <a:extLst>
              <a:ext uri="{FF2B5EF4-FFF2-40B4-BE49-F238E27FC236}">
                <a16:creationId xmlns:a16="http://schemas.microsoft.com/office/drawing/2014/main" xmlns="" id="{C59B3E69-B090-445B-9FED-DA8D661AF27B}"/>
              </a:ext>
            </a:extLst>
          </p:cNvPr>
          <p:cNvSpPr>
            <a:spLocks noGrp="1"/>
          </p:cNvSpPr>
          <p:nvPr>
            <p:ph idx="1"/>
          </p:nvPr>
        </p:nvSpPr>
        <p:spPr>
          <a:xfrm>
            <a:off x="677334" y="2160589"/>
            <a:ext cx="8596668" cy="4332976"/>
          </a:xfrm>
        </p:spPr>
        <p:txBody>
          <a:bodyPr>
            <a:normAutofit/>
          </a:bodyPr>
          <a:lstStyle/>
          <a:p>
            <a:r>
              <a:rPr lang="pl-PL" dirty="0"/>
              <a:t>Wspomagający generalnie świadczą usługi i pełnią pomocnicze funkcje w przypadku schematów podatkowych. Z uwagi na taki charakter swojego zaangażowania, co do zasady, posiadają wiedzę jedynie o pewnym wycinku czynności podejmowanych przez zlecającego mu wykonanie usług.</a:t>
            </a:r>
          </a:p>
          <a:p>
            <a:r>
              <a:rPr lang="pl-PL" dirty="0"/>
              <a:t> Gdy wspomagający nie został poinformowany o numerze schematu podatkowego i nabierze on wątpliwości, czy zlecone mu prace dotyczą schematu podatkowego, ma obowiązek wystąpienia do podmiotu zlecającego mu dokonywanie czynności o przekazanie pisemnego oświadczenia, że uzgodnienie nie stanowi schematu podatkowego (art. 86d par. 2 ordynacji podatkowej</a:t>
            </a:r>
            <a:r>
              <a:rPr lang="pl-PL" dirty="0" smtClean="0"/>
              <a:t>)</a:t>
            </a:r>
            <a:endParaRPr lang="pl-PL" dirty="0"/>
          </a:p>
        </p:txBody>
      </p:sp>
    </p:spTree>
    <p:extLst>
      <p:ext uri="{BB962C8B-B14F-4D97-AF65-F5344CB8AC3E}">
        <p14:creationId xmlns:p14="http://schemas.microsoft.com/office/powerpoint/2010/main" val="744205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09EBC84-2DF5-4B68-AD34-2EB459ACCE1F}"/>
              </a:ext>
            </a:extLst>
          </p:cNvPr>
          <p:cNvSpPr>
            <a:spLocks noGrp="1"/>
          </p:cNvSpPr>
          <p:nvPr>
            <p:ph type="title"/>
          </p:nvPr>
        </p:nvSpPr>
        <p:spPr/>
        <p:txBody>
          <a:bodyPr/>
          <a:lstStyle/>
          <a:p>
            <a:r>
              <a:rPr lang="pl-PL" dirty="0"/>
              <a:t>Rola </a:t>
            </a:r>
            <a:r>
              <a:rPr lang="pl-PL" dirty="0" err="1" smtClean="0"/>
              <a:t>WOD-KAN</a:t>
            </a:r>
            <a:r>
              <a:rPr lang="pl-PL" dirty="0" smtClean="0"/>
              <a:t> w </a:t>
            </a:r>
            <a:r>
              <a:rPr lang="pl-PL" dirty="0"/>
              <a:t>zgłoszeniu schematu podatkowego</a:t>
            </a:r>
          </a:p>
        </p:txBody>
      </p:sp>
      <p:sp>
        <p:nvSpPr>
          <p:cNvPr id="3" name="Symbol zastępczy zawartości 2">
            <a:extLst>
              <a:ext uri="{FF2B5EF4-FFF2-40B4-BE49-F238E27FC236}">
                <a16:creationId xmlns:a16="http://schemas.microsoft.com/office/drawing/2014/main" xmlns="" id="{C59B3E69-B090-445B-9FED-DA8D661AF27B}"/>
              </a:ext>
            </a:extLst>
          </p:cNvPr>
          <p:cNvSpPr>
            <a:spLocks noGrp="1"/>
          </p:cNvSpPr>
          <p:nvPr>
            <p:ph idx="1"/>
          </p:nvPr>
        </p:nvSpPr>
        <p:spPr>
          <a:xfrm>
            <a:off x="677334" y="2160589"/>
            <a:ext cx="8596668" cy="4332976"/>
          </a:xfrm>
        </p:spPr>
        <p:txBody>
          <a:bodyPr>
            <a:normAutofit/>
          </a:bodyPr>
          <a:lstStyle/>
          <a:p>
            <a:r>
              <a:rPr lang="pl-PL" dirty="0"/>
              <a:t>Przykłady działań do </a:t>
            </a:r>
            <a:r>
              <a:rPr lang="pl-PL" dirty="0" smtClean="0"/>
              <a:t>zgłoszenia :</a:t>
            </a:r>
            <a:endParaRPr lang="pl-PL" dirty="0"/>
          </a:p>
          <a:p>
            <a:pPr>
              <a:buAutoNum type="arabicParenR"/>
            </a:pPr>
            <a:r>
              <a:rPr lang="pl-PL" dirty="0" smtClean="0">
                <a:solidFill>
                  <a:srgbClr val="FF0000"/>
                </a:solidFill>
              </a:rPr>
              <a:t>Otrzymanie aportu od gminy w formie wkładu niepieniężnego/pieniężnego</a:t>
            </a:r>
          </a:p>
          <a:p>
            <a:pPr>
              <a:buAutoNum type="arabicParenR"/>
            </a:pPr>
            <a:r>
              <a:rPr lang="pl-PL" dirty="0" smtClean="0">
                <a:solidFill>
                  <a:srgbClr val="FF0000"/>
                </a:solidFill>
              </a:rPr>
              <a:t>Leasing środków trwałych – podpisanie umów leasingowych w 2018 roku na samochody osobowe o wartości powyżej 150 tyś. zł,</a:t>
            </a:r>
          </a:p>
          <a:p>
            <a:pPr>
              <a:buAutoNum type="arabicParenR"/>
            </a:pPr>
            <a:r>
              <a:rPr lang="pl-PL" dirty="0" smtClean="0"/>
              <a:t>Przejście na </a:t>
            </a:r>
            <a:r>
              <a:rPr lang="pl-PL" dirty="0" err="1" smtClean="0"/>
              <a:t>samozatrudnienie</a:t>
            </a:r>
            <a:endParaRPr lang="pl-PL" dirty="0" smtClean="0"/>
          </a:p>
          <a:p>
            <a:pPr>
              <a:buAutoNum type="arabicParenR"/>
            </a:pPr>
            <a:r>
              <a:rPr lang="pl-PL" dirty="0" smtClean="0"/>
              <a:t>Podwyższona amortyzacja</a:t>
            </a:r>
          </a:p>
          <a:p>
            <a:pPr>
              <a:buAutoNum type="arabicParenR"/>
            </a:pPr>
            <a:r>
              <a:rPr lang="pl-PL" dirty="0" smtClean="0"/>
              <a:t>Wykorzystanie straty podatkowej</a:t>
            </a:r>
          </a:p>
          <a:p>
            <a:pPr>
              <a:buAutoNum type="arabicParenR"/>
            </a:pPr>
            <a:r>
              <a:rPr lang="pl-PL" dirty="0" smtClean="0"/>
              <a:t>Dotacje przedmiotowe</a:t>
            </a:r>
          </a:p>
          <a:p>
            <a:pPr>
              <a:buNone/>
            </a:pPr>
            <a:endParaRPr lang="pl-PL" dirty="0" smtClean="0"/>
          </a:p>
          <a:p>
            <a:pPr>
              <a:buAutoNum type="arabicParenR"/>
            </a:pPr>
            <a:endParaRPr lang="pl-PL" dirty="0" smtClean="0"/>
          </a:p>
          <a:p>
            <a:pPr>
              <a:buAutoNum type="arabicParenR"/>
            </a:pPr>
            <a:endParaRPr lang="pl-PL" dirty="0"/>
          </a:p>
        </p:txBody>
      </p:sp>
    </p:spTree>
    <p:extLst>
      <p:ext uri="{BB962C8B-B14F-4D97-AF65-F5344CB8AC3E}">
        <p14:creationId xmlns:p14="http://schemas.microsoft.com/office/powerpoint/2010/main" val="4261109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A8AF12D-57E9-4E2C-B537-BC69D732AACF}"/>
              </a:ext>
            </a:extLst>
          </p:cNvPr>
          <p:cNvSpPr>
            <a:spLocks noGrp="1"/>
          </p:cNvSpPr>
          <p:nvPr>
            <p:ph type="title"/>
          </p:nvPr>
        </p:nvSpPr>
        <p:spPr/>
        <p:txBody>
          <a:bodyPr/>
          <a:lstStyle/>
          <a:p>
            <a:pPr algn="ctr"/>
            <a:r>
              <a:rPr lang="pl-PL" dirty="0"/>
              <a:t>Jak zgłaszać?</a:t>
            </a:r>
          </a:p>
        </p:txBody>
      </p:sp>
      <p:sp>
        <p:nvSpPr>
          <p:cNvPr id="3" name="Symbol zastępczy zawartości 2">
            <a:extLst>
              <a:ext uri="{FF2B5EF4-FFF2-40B4-BE49-F238E27FC236}">
                <a16:creationId xmlns:a16="http://schemas.microsoft.com/office/drawing/2014/main" xmlns="" id="{CA04C1E6-4655-4AA8-A638-29725EAF9C51}"/>
              </a:ext>
            </a:extLst>
          </p:cNvPr>
          <p:cNvSpPr>
            <a:spLocks noGrp="1"/>
          </p:cNvSpPr>
          <p:nvPr>
            <p:ph idx="1"/>
          </p:nvPr>
        </p:nvSpPr>
        <p:spPr>
          <a:xfrm>
            <a:off x="677334" y="1722783"/>
            <a:ext cx="8596668" cy="4318579"/>
          </a:xfrm>
        </p:spPr>
        <p:txBody>
          <a:bodyPr/>
          <a:lstStyle/>
          <a:p>
            <a:r>
              <a:rPr lang="pl-PL" dirty="0">
                <a:hlinkClick r:id="rId2"/>
              </a:rPr>
              <a:t>www.mf.gov.pl</a:t>
            </a:r>
            <a:endParaRPr lang="pl-PL" dirty="0"/>
          </a:p>
          <a:p>
            <a:pPr marL="0" indent="0">
              <a:buNone/>
            </a:pPr>
            <a:r>
              <a:rPr lang="pl-PL" dirty="0"/>
              <a:t>1.Portal podatkowy</a:t>
            </a:r>
          </a:p>
          <a:p>
            <a:pPr marL="0" indent="0">
              <a:buNone/>
            </a:pPr>
            <a:r>
              <a:rPr lang="pl-PL" dirty="0"/>
              <a:t>2.MDR</a:t>
            </a:r>
          </a:p>
          <a:p>
            <a:pPr marL="0" indent="0">
              <a:buNone/>
            </a:pPr>
            <a:r>
              <a:rPr lang="pl-PL" dirty="0"/>
              <a:t>3.Narzędzia</a:t>
            </a:r>
          </a:p>
          <a:p>
            <a:pPr marL="0" indent="0">
              <a:buNone/>
            </a:pPr>
            <a:r>
              <a:rPr lang="pl-PL" dirty="0"/>
              <a:t>4.Utwórz dokument</a:t>
            </a:r>
          </a:p>
          <a:p>
            <a:pPr marL="0" indent="0">
              <a:buNone/>
            </a:pPr>
            <a:r>
              <a:rPr lang="pl-PL" dirty="0"/>
              <a:t>5.Złożenie dokumentu pierwotnego</a:t>
            </a:r>
          </a:p>
          <a:p>
            <a:pPr marL="0" indent="0">
              <a:buNone/>
            </a:pPr>
            <a:r>
              <a:rPr lang="pl-PL" dirty="0"/>
              <a:t>6.MDR-1 lub MDR-2</a:t>
            </a:r>
          </a:p>
          <a:p>
            <a:pPr marL="0" indent="0">
              <a:buNone/>
            </a:pPr>
            <a:r>
              <a:rPr lang="pl-PL" dirty="0"/>
              <a:t>Konieczność posiadania PPS-1 podmiotu, w imieniu którego wysyłamy MDR-1, </a:t>
            </a:r>
            <a:br>
              <a:rPr lang="pl-PL" dirty="0"/>
            </a:br>
            <a:r>
              <a:rPr lang="pl-PL" dirty="0"/>
              <a:t>w przypadku MDR-2 nie ma takiego obowiązku.</a:t>
            </a:r>
          </a:p>
        </p:txBody>
      </p:sp>
    </p:spTree>
    <p:extLst>
      <p:ext uri="{BB962C8B-B14F-4D97-AF65-F5344CB8AC3E}">
        <p14:creationId xmlns:p14="http://schemas.microsoft.com/office/powerpoint/2010/main" val="239507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886</TotalTime>
  <Words>1592</Words>
  <Application>Microsoft Office PowerPoint</Application>
  <PresentationFormat>Panoramiczny</PresentationFormat>
  <Paragraphs>143</Paragraphs>
  <Slides>26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26</vt:i4>
      </vt:variant>
    </vt:vector>
  </HeadingPairs>
  <TitlesOfParts>
    <vt:vector size="31" baseType="lpstr">
      <vt:lpstr>Arial</vt:lpstr>
      <vt:lpstr>Bahnschrift Light Condensed</vt:lpstr>
      <vt:lpstr>Trebuchet MS</vt:lpstr>
      <vt:lpstr>Wingdings 3</vt:lpstr>
      <vt:lpstr>Faseta</vt:lpstr>
      <vt:lpstr>Dokumentacja cen transferowych oraz schematy podatkowe dla przedsiębiorstw WOD-KAN</vt:lpstr>
      <vt:lpstr>Prezentacja programu PowerPoint</vt:lpstr>
      <vt:lpstr>Korzyść podatkowa</vt:lpstr>
      <vt:lpstr>Rola WOD-KAN w zgłoszeniu schematu podatkowego</vt:lpstr>
      <vt:lpstr>Rola WOD-KAN w zgłoszeniu schematu podatkowego</vt:lpstr>
      <vt:lpstr>Rola WOD-KAN w zgłoszeniu schematu podatkowego</vt:lpstr>
      <vt:lpstr>Rola WOD-KAN w zgłoszeniu schematu podatkowego</vt:lpstr>
      <vt:lpstr>Rola WOD-KAN w zgłoszeniu schematu podatkowego</vt:lpstr>
      <vt:lpstr>Jak zgłaszać?</vt:lpstr>
      <vt:lpstr>Problematyka cen transferowych w WOD-KAN</vt:lpstr>
      <vt:lpstr>Problematyka cen transferowych w WOD-KAN</vt:lpstr>
      <vt:lpstr>Problematyka cen transferowych w WOD-KAN</vt:lpstr>
      <vt:lpstr>WOD-KAN a ceny transferowe</vt:lpstr>
      <vt:lpstr>WOD-KAN a ceny transferowe</vt:lpstr>
      <vt:lpstr>WOD-KAN a ceny transferowe</vt:lpstr>
      <vt:lpstr>Dokumentacja cen transferowych</vt:lpstr>
      <vt:lpstr>Dokumentacja cen transferowych</vt:lpstr>
      <vt:lpstr>Dokumentacja cen transferowych</vt:lpstr>
      <vt:lpstr>Analiza benchmarkingowa</vt:lpstr>
      <vt:lpstr>Analiza benchmarkingowa</vt:lpstr>
      <vt:lpstr>Analiza benchmarkingowa</vt:lpstr>
      <vt:lpstr>WOD-KAN  a wynagrodzenia Zarządu</vt:lpstr>
      <vt:lpstr>WOD-KAN a podmioty powiązane</vt:lpstr>
      <vt:lpstr>WOD-KAN a podmioty powiązane</vt:lpstr>
      <vt:lpstr>WOD-KAN a oświadczenia</vt:lpstr>
      <vt:lpstr>Dziękuję za uwagę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Ceny transferowe Audyty podatkowe Pogotowie podatkowe</dc:title>
  <dc:creator>Malgorzata Rzeszutek</dc:creator>
  <cp:lastModifiedBy>AndrzejB</cp:lastModifiedBy>
  <cp:revision>88</cp:revision>
  <dcterms:created xsi:type="dcterms:W3CDTF">2018-11-19T18:31:24Z</dcterms:created>
  <dcterms:modified xsi:type="dcterms:W3CDTF">2020-02-23T08:26:02Z</dcterms:modified>
</cp:coreProperties>
</file>