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8" r:id="rId2"/>
    <p:sldId id="260" r:id="rId3"/>
    <p:sldId id="330" r:id="rId4"/>
    <p:sldId id="304" r:id="rId5"/>
    <p:sldId id="309" r:id="rId6"/>
    <p:sldId id="264" r:id="rId7"/>
    <p:sldId id="328" r:id="rId8"/>
    <p:sldId id="310" r:id="rId9"/>
    <p:sldId id="322" r:id="rId10"/>
    <p:sldId id="329" r:id="rId11"/>
    <p:sldId id="341" r:id="rId12"/>
    <p:sldId id="268" r:id="rId13"/>
    <p:sldId id="270" r:id="rId14"/>
    <p:sldId id="312" r:id="rId15"/>
    <p:sldId id="313" r:id="rId16"/>
    <p:sldId id="319" r:id="rId17"/>
    <p:sldId id="320" r:id="rId18"/>
    <p:sldId id="323" r:id="rId19"/>
    <p:sldId id="344" r:id="rId20"/>
    <p:sldId id="326" r:id="rId21"/>
    <p:sldId id="327" r:id="rId22"/>
    <p:sldId id="342" r:id="rId23"/>
    <p:sldId id="345" r:id="rId24"/>
    <p:sldId id="346" r:id="rId25"/>
    <p:sldId id="347" r:id="rId26"/>
    <p:sldId id="348" r:id="rId27"/>
    <p:sldId id="307" r:id="rId28"/>
    <p:sldId id="276" r:id="rId29"/>
    <p:sldId id="277" r:id="rId30"/>
    <p:sldId id="299" r:id="rId31"/>
    <p:sldId id="340" r:id="rId32"/>
    <p:sldId id="332" r:id="rId33"/>
    <p:sldId id="338" r:id="rId34"/>
    <p:sldId id="339" r:id="rId35"/>
    <p:sldId id="308" r:id="rId36"/>
    <p:sldId id="316" r:id="rId37"/>
    <p:sldId id="278" r:id="rId38"/>
    <p:sldId id="317" r:id="rId39"/>
    <p:sldId id="343" r:id="rId40"/>
    <p:sldId id="318" r:id="rId41"/>
    <p:sldId id="303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7" autoAdjust="0"/>
    <p:restoredTop sz="94728" autoAdjust="0"/>
  </p:normalViewPr>
  <p:slideViewPr>
    <p:cSldViewPr>
      <p:cViewPr>
        <p:scale>
          <a:sx n="66" d="100"/>
          <a:sy n="66" d="100"/>
        </p:scale>
        <p:origin x="-1458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9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E2027-2EA2-413B-9E28-D5411EF0E6E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02800-BDE0-43E5-A759-B05E777921C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75522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02800-BDE0-43E5-A759-B05E777921C5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2012-10-04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eg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tł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01348"/>
            <a:ext cx="9144000" cy="1656653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827584" y="2924944"/>
            <a:ext cx="7851648" cy="1828800"/>
          </a:xfrm>
        </p:spPr>
        <p:txBody>
          <a:bodyPr>
            <a:noAutofit/>
          </a:bodyPr>
          <a:lstStyle/>
          <a:p>
            <a:r>
              <a:rPr lang="pl-PL" sz="4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Technologie oczyszczalni ścieków</a:t>
            </a:r>
            <a:endParaRPr lang="pl-PL" sz="40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idx="1"/>
          </p:nvPr>
        </p:nvSpPr>
        <p:spPr>
          <a:xfrm>
            <a:off x="179512" y="116632"/>
            <a:ext cx="3168352" cy="100811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3600" b="1" dirty="0" smtClean="0">
                <a:latin typeface="+mj-lt"/>
              </a:rPr>
              <a:t>Sitopiaskownik</a:t>
            </a:r>
            <a:endParaRPr lang="pl-PL" sz="3600" b="1" dirty="0"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54770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idx="1"/>
          </p:nvPr>
        </p:nvSpPr>
        <p:spPr>
          <a:xfrm>
            <a:off x="179512" y="116632"/>
            <a:ext cx="8640960" cy="10081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Sitopiaskownik </a:t>
            </a:r>
          </a:p>
          <a:p>
            <a:pPr marL="0" indent="0"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w wersji napowietrzanej z odtłuszczaczem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08744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Zarzecze (43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7009" y="476672"/>
            <a:ext cx="7486991" cy="501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Zarzecze (50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499992" cy="3012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Stalbudom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827584" y="0"/>
            <a:ext cx="7416824" cy="114300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Skratki</a:t>
            </a:r>
            <a:r>
              <a:rPr lang="pl-PL" sz="3200" b="1" dirty="0" smtClean="0">
                <a:solidFill>
                  <a:schemeClr val="bg1">
                    <a:lumMod val="85000"/>
                  </a:schemeClr>
                </a:solidFill>
              </a:rPr>
              <a:t> po sitopiaskowniku</a:t>
            </a:r>
            <a:endParaRPr lang="pl-PL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179512" y="0"/>
            <a:ext cx="7416824" cy="594320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bg1"/>
                </a:solidFill>
              </a:rPr>
              <a:t>O</a:t>
            </a:r>
            <a:r>
              <a:rPr lang="pl-PL" sz="3200" b="1" dirty="0" smtClean="0">
                <a:solidFill>
                  <a:schemeClr val="bg1"/>
                </a:solidFill>
              </a:rPr>
              <a:t>dwodniony piasek </a:t>
            </a:r>
            <a:r>
              <a:rPr lang="pl-PL" sz="3200" b="1" dirty="0" smtClean="0">
                <a:solidFill>
                  <a:schemeClr val="bg1">
                    <a:lumMod val="85000"/>
                  </a:schemeClr>
                </a:solidFill>
              </a:rPr>
              <a:t>po sitopiaskowniku</a:t>
            </a:r>
            <a:endParaRPr lang="pl-PL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2081574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>
                <a:latin typeface="+mj-lt"/>
              </a:rPr>
              <a:t>3. Płuczki piasku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Dla dokładniejszego wypłukania zawartości organicznych z piasku jako urządzenie dodatkowe można zastosować płuczkę piasku.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Urządzenie to gwarantuje wypłukanie związków organicznych do poziomu </a:t>
            </a:r>
            <a:br>
              <a:rPr lang="pl-PL" sz="3600" dirty="0" smtClean="0">
                <a:latin typeface="+mj-lt"/>
              </a:rPr>
            </a:br>
            <a:r>
              <a:rPr lang="pl-PL" sz="3600" dirty="0" smtClean="0">
                <a:latin typeface="+mj-lt"/>
              </a:rPr>
              <a:t>ok. 3%.</a:t>
            </a:r>
          </a:p>
          <a:p>
            <a:pPr marL="0" indent="0">
              <a:buNone/>
            </a:pPr>
            <a:endParaRPr lang="pl-PL" sz="3600" dirty="0" smtClean="0">
              <a:latin typeface="+mj-lt"/>
            </a:endParaRP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28750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162272" y="908720"/>
            <a:ext cx="3419872" cy="908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b="1" dirty="0" smtClean="0">
                <a:latin typeface="+mj-lt"/>
              </a:rPr>
              <a:t>Płuczka </a:t>
            </a: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piasku</a:t>
            </a:r>
            <a:endParaRPr lang="pl-PL" sz="3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0439" y="2132856"/>
            <a:ext cx="4903587" cy="3792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6408" y="767945"/>
            <a:ext cx="3867894" cy="5157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63612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-4373" y="0"/>
            <a:ext cx="9144000" cy="90805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3600" b="1" dirty="0" smtClean="0">
                <a:latin typeface="+mj-lt"/>
              </a:rPr>
              <a:t>Piasek </a:t>
            </a: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po płuczce piasku</a:t>
            </a:r>
            <a:endParaRPr lang="pl-PL" sz="3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88157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179512" y="188640"/>
            <a:ext cx="9144000" cy="9080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Płuczka </a:t>
            </a:r>
            <a:r>
              <a:rPr lang="pl-PL" sz="3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piasku</a:t>
            </a:r>
            <a:endParaRPr lang="pl-PL" sz="36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5600899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179512" y="188640"/>
            <a:ext cx="9144000" cy="9080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3600" b="1" dirty="0" smtClean="0">
                <a:latin typeface="+mj-lt"/>
              </a:rPr>
              <a:t>Separator zblokowany z płuczką piasku</a:t>
            </a:r>
            <a:endParaRPr lang="pl-PL" sz="3600" b="1" dirty="0"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197968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648072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87313" lvl="0" indent="-87313" algn="ctr">
              <a:spcBef>
                <a:spcPts val="0"/>
              </a:spcBef>
              <a:tabLst>
                <a:tab pos="87313" algn="l"/>
              </a:tabLst>
              <a:defRPr/>
            </a:pPr>
            <a:r>
              <a:rPr lang="pl-PL" b="1" dirty="0" smtClean="0">
                <a:solidFill>
                  <a:schemeClr val="tx1"/>
                </a:solidFill>
                <a:latin typeface="+mj-lt"/>
              </a:rPr>
              <a:t>	Historia </a:t>
            </a:r>
            <a:r>
              <a:rPr lang="pl-PL" b="1" dirty="0" smtClean="0">
                <a:solidFill>
                  <a:srgbClr val="7F7F7F"/>
                </a:solidFill>
                <a:latin typeface="+mj-lt"/>
              </a:rPr>
              <a:t>firmy</a:t>
            </a:r>
            <a:endParaRPr lang="pl-PL" sz="6600" b="1" dirty="0">
              <a:solidFill>
                <a:srgbClr val="7F7F7F"/>
              </a:solidFill>
              <a:latin typeface="+mj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5616624"/>
          </a:xfrm>
        </p:spPr>
        <p:txBody>
          <a:bodyPr>
            <a:normAutofit fontScale="85000" lnSpcReduction="20000"/>
          </a:bodyPr>
          <a:lstStyle/>
          <a:p>
            <a:pPr algn="just">
              <a:buClr>
                <a:srgbClr val="0070C0"/>
              </a:buClr>
            </a:pPr>
            <a:r>
              <a:rPr lang="pl-PL" dirty="0" err="1" smtClean="0">
                <a:latin typeface="+mj-lt"/>
                <a:cs typeface="Arial" pitchFamily="34" charset="0"/>
              </a:rPr>
              <a:t>Stalbudom</a:t>
            </a:r>
            <a:r>
              <a:rPr lang="pl-PL" dirty="0" smtClean="0">
                <a:latin typeface="+mj-lt"/>
                <a:cs typeface="Arial" pitchFamily="34" charset="0"/>
              </a:rPr>
              <a:t> Sp. z o.o. powstaje w roku </a:t>
            </a:r>
            <a:r>
              <a:rPr lang="pl-PL" sz="3800" b="1" dirty="0" smtClean="0">
                <a:latin typeface="+mj-lt"/>
                <a:cs typeface="Arial" pitchFamily="34" charset="0"/>
              </a:rPr>
              <a:t>1989</a:t>
            </a:r>
            <a:r>
              <a:rPr lang="pl-PL" dirty="0" smtClean="0">
                <a:latin typeface="+mj-lt"/>
                <a:cs typeface="Arial" pitchFamily="34" charset="0"/>
              </a:rPr>
              <a:t> jako wielobranżowe</a:t>
            </a:r>
            <a:br>
              <a:rPr lang="pl-PL" dirty="0" smtClean="0">
                <a:latin typeface="+mj-lt"/>
                <a:cs typeface="Arial" pitchFamily="34" charset="0"/>
              </a:rPr>
            </a:br>
            <a:r>
              <a:rPr lang="pl-PL" dirty="0" err="1" smtClean="0">
                <a:latin typeface="+mj-lt"/>
                <a:cs typeface="Arial" pitchFamily="34" charset="0"/>
              </a:rPr>
              <a:t>biuro</a:t>
            </a:r>
            <a:r>
              <a:rPr lang="pl-PL" dirty="0" smtClean="0">
                <a:latin typeface="+mj-lt"/>
                <a:cs typeface="Arial" pitchFamily="34" charset="0"/>
              </a:rPr>
              <a:t> projektów. Projektuje m.in. szereg obiektów dla Kancelarii Prezydenta RP. </a:t>
            </a:r>
          </a:p>
          <a:p>
            <a:pPr algn="just">
              <a:buClr>
                <a:srgbClr val="0070C0"/>
              </a:buClr>
            </a:pPr>
            <a:r>
              <a:rPr lang="pl-PL" dirty="0" smtClean="0">
                <a:latin typeface="+mj-lt"/>
                <a:cs typeface="Arial" pitchFamily="34" charset="0"/>
              </a:rPr>
              <a:t>W roku </a:t>
            </a:r>
            <a:r>
              <a:rPr lang="pl-PL" sz="3800" b="1" dirty="0" smtClean="0">
                <a:latin typeface="+mj-lt"/>
                <a:cs typeface="Arial" pitchFamily="34" charset="0"/>
              </a:rPr>
              <a:t>1997</a:t>
            </a:r>
            <a:r>
              <a:rPr lang="pl-PL" dirty="0" smtClean="0">
                <a:latin typeface="+mj-lt"/>
                <a:cs typeface="Arial" pitchFamily="34" charset="0"/>
              </a:rPr>
              <a:t> powstaje pierwszy projekt związany z gospodarką wodno-ściekową. Od tego momentu stopniowo profil firmy zmienia się w kierunku firmy technologicznej, zajmującej się poza projektowaniem również kompletacjami i realizacjami oczyszczalni.</a:t>
            </a:r>
          </a:p>
          <a:p>
            <a:pPr algn="just">
              <a:buClr>
                <a:srgbClr val="0070C0"/>
              </a:buClr>
            </a:pPr>
            <a:r>
              <a:rPr lang="pl-PL" dirty="0" smtClean="0">
                <a:latin typeface="+mj-lt"/>
                <a:cs typeface="Arial" pitchFamily="34" charset="0"/>
              </a:rPr>
              <a:t>Doświadczenie zdobyte podczas rozruchów obiektów i znajomość problematyki całego procesu oczyszczania owocuje w roku </a:t>
            </a:r>
            <a:r>
              <a:rPr lang="pl-PL" sz="3800" b="1" dirty="0" smtClean="0">
                <a:latin typeface="+mj-lt"/>
                <a:cs typeface="Arial" pitchFamily="34" charset="0"/>
              </a:rPr>
              <a:t>2007</a:t>
            </a:r>
            <a:r>
              <a:rPr lang="pl-PL" dirty="0" smtClean="0">
                <a:latin typeface="+mj-lt"/>
                <a:cs typeface="Arial" pitchFamily="34" charset="0"/>
              </a:rPr>
              <a:t> powstaniem pierwszych projektów urządzeń do mechanicznego oczyszczania ścieków i przeróbki osadowej.</a:t>
            </a:r>
          </a:p>
          <a:p>
            <a:pPr algn="just">
              <a:buClr>
                <a:srgbClr val="0070C0"/>
              </a:buClr>
            </a:pPr>
            <a:r>
              <a:rPr lang="pl-PL" dirty="0" smtClean="0">
                <a:latin typeface="+mj-lt"/>
                <a:cs typeface="Arial" pitchFamily="34" charset="0"/>
              </a:rPr>
              <a:t>Po analizie i rozpoznaniu rynku okazuje się, że kolejna firma produkująca standardowe urządzenia z typoszeregiem, z brakiem możliwości dopasowań tych urządzeń to… tylko kolejna firma. </a:t>
            </a:r>
            <a:r>
              <a:rPr lang="pl-PL" b="1" dirty="0" smtClean="0">
                <a:latin typeface="+mj-lt"/>
                <a:cs typeface="Arial" pitchFamily="34" charset="0"/>
              </a:rPr>
              <a:t>Dlatego STALBUDOM Sp. z o.o. to nie tylko produkcja urządzeń, </a:t>
            </a:r>
            <a:br>
              <a:rPr lang="pl-PL" b="1" dirty="0" smtClean="0">
                <a:latin typeface="+mj-lt"/>
                <a:cs typeface="Arial" pitchFamily="34" charset="0"/>
              </a:rPr>
            </a:br>
            <a:r>
              <a:rPr lang="pl-PL" b="1" dirty="0" smtClean="0">
                <a:latin typeface="+mj-lt"/>
                <a:cs typeface="Arial" pitchFamily="34" charset="0"/>
              </a:rPr>
              <a:t>a  przede wszystkim </a:t>
            </a:r>
            <a:r>
              <a:rPr lang="pl-PL" sz="3800" b="1" dirty="0" smtClean="0">
                <a:solidFill>
                  <a:srgbClr val="7F7F7F"/>
                </a:solidFill>
                <a:latin typeface="+mj-lt"/>
                <a:cs typeface="Arial" pitchFamily="34" charset="0"/>
              </a:rPr>
              <a:t>rozwiązywanie problemów</a:t>
            </a:r>
            <a:r>
              <a:rPr lang="pl-PL" b="1" dirty="0" smtClean="0">
                <a:latin typeface="+mj-lt"/>
                <a:cs typeface="Arial" pitchFamily="34" charset="0"/>
              </a:rPr>
              <a:t>.</a:t>
            </a:r>
          </a:p>
        </p:txBody>
      </p:sp>
      <p:pic>
        <p:nvPicPr>
          <p:cNvPr id="9" name="Obraz 8" descr="Stalbudom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1268760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8245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3600" b="1" dirty="0" smtClean="0">
                <a:latin typeface="+mj-lt"/>
              </a:rPr>
              <a:t>3. Prasopłuczki skratek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W celu sprasowania skratek do granicy suchej masy 40-60% oraz wypłukania części organicznych w granicach do 50% stosuje się </a:t>
            </a:r>
            <a:r>
              <a:rPr lang="pl-PL" sz="3600" dirty="0" err="1" smtClean="0">
                <a:latin typeface="+mj-lt"/>
              </a:rPr>
              <a:t>prasopłuczki</a:t>
            </a:r>
            <a:r>
              <a:rPr lang="pl-PL" sz="3600" dirty="0" smtClean="0">
                <a:latin typeface="+mj-lt"/>
              </a:rPr>
              <a:t> skratek.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Są to urządzenia dodatkowe (pomocnicze), które pozwalają na osiągnięcie w pełni hermetycznego układu.</a:t>
            </a:r>
          </a:p>
          <a:p>
            <a:pPr marL="0" indent="0">
              <a:buNone/>
            </a:pPr>
            <a:endParaRPr lang="pl-PL" sz="3600" dirty="0" smtClean="0">
              <a:latin typeface="+mj-lt"/>
            </a:endParaRP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779262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6"/>
          <p:cNvSpPr txBox="1">
            <a:spLocks/>
          </p:cNvSpPr>
          <p:nvPr/>
        </p:nvSpPr>
        <p:spPr>
          <a:xfrm>
            <a:off x="3716221" y="5517232"/>
            <a:ext cx="8744385" cy="908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Krata taśmowo-hakowa </a:t>
            </a:r>
          </a:p>
          <a:p>
            <a:pPr marL="0" indent="0">
              <a:buFont typeface="Wingdings 2"/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z prasopłuczką skratek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2860353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99"/>
          <a:stretch/>
        </p:blipFill>
        <p:spPr>
          <a:xfrm>
            <a:off x="4479978" y="3081139"/>
            <a:ext cx="4664022" cy="3795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4" y="16587"/>
            <a:ext cx="5292080" cy="3798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tekstu 6"/>
          <p:cNvSpPr txBox="1">
            <a:spLocks/>
          </p:cNvSpPr>
          <p:nvPr/>
        </p:nvSpPr>
        <p:spPr>
          <a:xfrm>
            <a:off x="158372" y="4415135"/>
            <a:ext cx="3419872" cy="908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3600" b="1" dirty="0" smtClean="0">
                <a:latin typeface="+mj-lt"/>
              </a:rPr>
              <a:t>Prasopłuczki </a:t>
            </a: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skratek</a:t>
            </a:r>
            <a:endParaRPr lang="pl-PL" sz="3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7" name="Obraz 6" descr="Stalbudom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01762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>
                <a:latin typeface="+mj-lt"/>
              </a:rPr>
              <a:t>4. Stacje zlewcze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Stacje zlewcze służą do przyjmowania ścieku dowożonego gwarantując tym samym pełne opomiarowanie</a:t>
            </a:r>
            <a:br>
              <a:rPr lang="pl-PL" sz="3600" dirty="0" smtClean="0">
                <a:latin typeface="+mj-lt"/>
              </a:rPr>
            </a:br>
            <a:r>
              <a:rPr lang="pl-PL" sz="3600" dirty="0" smtClean="0">
                <a:latin typeface="+mj-lt"/>
              </a:rPr>
              <a:t>i rejestrację przewoźników. </a:t>
            </a: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110040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 txBox="1">
            <a:spLocks/>
          </p:cNvSpPr>
          <p:nvPr/>
        </p:nvSpPr>
        <p:spPr>
          <a:xfrm>
            <a:off x="4679504" y="131664"/>
            <a:ext cx="4464496" cy="908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Stacja</a:t>
            </a:r>
            <a:r>
              <a:rPr lang="pl-PL" sz="3600" b="1" dirty="0" smtClean="0">
                <a:latin typeface="+mj-lt"/>
              </a:rPr>
              <a:t> </a:t>
            </a:r>
            <a:r>
              <a:rPr lang="pl-PL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zlewcza z sitem</a:t>
            </a:r>
            <a:endParaRPr lang="pl-PL" sz="36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268367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6"/>
          <p:cNvSpPr txBox="1">
            <a:spLocks/>
          </p:cNvSpPr>
          <p:nvPr/>
        </p:nvSpPr>
        <p:spPr>
          <a:xfrm>
            <a:off x="6246011" y="131664"/>
            <a:ext cx="3204864" cy="908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3600" b="1" dirty="0" smtClean="0">
                <a:latin typeface="+mj-lt"/>
              </a:rPr>
              <a:t>Stacja zlewcza</a:t>
            </a:r>
            <a:br>
              <a:rPr lang="pl-PL" sz="3600" b="1" dirty="0" smtClean="0">
                <a:latin typeface="+mj-lt"/>
              </a:rPr>
            </a:br>
            <a:r>
              <a:rPr lang="pl-PL" sz="3600" b="1" dirty="0" smtClean="0">
                <a:latin typeface="+mj-lt"/>
              </a:rPr>
              <a:t> z sitem</a:t>
            </a:r>
            <a:endParaRPr lang="pl-PL" sz="3600" b="1" dirty="0">
              <a:latin typeface="+mj-lt"/>
            </a:endParaRPr>
          </a:p>
        </p:txBody>
      </p:sp>
      <p:pic>
        <p:nvPicPr>
          <p:cNvPr id="5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0812579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6"/>
          <p:cNvSpPr txBox="1">
            <a:spLocks/>
          </p:cNvSpPr>
          <p:nvPr/>
        </p:nvSpPr>
        <p:spPr>
          <a:xfrm>
            <a:off x="4966703" y="5648562"/>
            <a:ext cx="4176464" cy="908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Stacja zlewcza</a:t>
            </a:r>
            <a:br>
              <a:rPr lang="pl-PL" sz="3600" b="1" dirty="0" smtClean="0">
                <a:solidFill>
                  <a:schemeClr val="bg1"/>
                </a:solidFill>
                <a:latin typeface="+mj-lt"/>
              </a:rPr>
            </a:b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z sitopiaskownikiem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441543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581128"/>
            <a:ext cx="7772400" cy="136245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Oczyszczalnie ścieków – </a:t>
            </a:r>
            <a:b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część biologiczna</a:t>
            </a:r>
            <a:endParaRPr lang="pl-PL" sz="6600" b="1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6877271" y="2780928"/>
            <a:ext cx="84030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2794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>
            <a:spLocks noGrp="1"/>
          </p:cNvSpPr>
          <p:nvPr>
            <p:ph type="body" sz="half" idx="4294967295"/>
          </p:nvPr>
        </p:nvSpPr>
        <p:spPr>
          <a:xfrm>
            <a:off x="1403648" y="5170522"/>
            <a:ext cx="8207896" cy="13827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3200" b="1" dirty="0" smtClean="0">
                <a:solidFill>
                  <a:schemeClr val="bg1"/>
                </a:solidFill>
                <a:latin typeface="+mj-lt"/>
              </a:rPr>
              <a:t>Denitryfikacja/Nitryfikacja</a:t>
            </a:r>
          </a:p>
          <a:p>
            <a:pPr>
              <a:buNone/>
            </a:pPr>
            <a:r>
              <a:rPr lang="pl-PL" sz="3200" b="1" dirty="0" smtClean="0">
                <a:solidFill>
                  <a:schemeClr val="bg1"/>
                </a:solidFill>
                <a:latin typeface="+mj-lt"/>
              </a:rPr>
              <a:t>komory mieszania i napowietrzanie ścieków</a:t>
            </a:r>
            <a:endParaRPr lang="pl-PL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 idx="4294967295"/>
          </p:nvPr>
        </p:nvSpPr>
        <p:spPr>
          <a:xfrm>
            <a:off x="3923928" y="5677058"/>
            <a:ext cx="5112568" cy="1143000"/>
          </a:xfrm>
        </p:spPr>
        <p:txBody>
          <a:bodyPr>
            <a:noAutofit/>
          </a:bodyPr>
          <a:lstStyle/>
          <a:p>
            <a:r>
              <a:rPr lang="pl-PL" sz="3200" b="1" dirty="0" smtClean="0">
                <a:solidFill>
                  <a:schemeClr val="bg1"/>
                </a:solidFill>
              </a:rPr>
              <a:t>Test </a:t>
            </a:r>
            <a:r>
              <a:rPr lang="pl-PL" sz="3200" b="1" dirty="0" smtClean="0">
                <a:solidFill>
                  <a:schemeClr val="bg1">
                    <a:lumMod val="85000"/>
                  </a:schemeClr>
                </a:solidFill>
              </a:rPr>
              <a:t>systemu napowietrzania</a:t>
            </a:r>
            <a:endParaRPr lang="pl-PL" sz="3200" b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3508" y="1268760"/>
            <a:ext cx="8856984" cy="482453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3200" dirty="0" smtClean="0">
                <a:latin typeface="+mj-lt"/>
                <a:cs typeface="Arial" pitchFamily="34" charset="0"/>
              </a:rPr>
              <a:t>Dążymy do tego, by realizować inwestycje </a:t>
            </a:r>
            <a:br>
              <a:rPr lang="pl-PL" sz="3200" dirty="0" smtClean="0">
                <a:latin typeface="+mj-lt"/>
                <a:cs typeface="Arial" pitchFamily="34" charset="0"/>
              </a:rPr>
            </a:b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rPr>
              <a:t>w sposób kompleksowy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3200" dirty="0" smtClean="0">
                <a:latin typeface="+mj-lt"/>
                <a:cs typeface="Arial" pitchFamily="34" charset="0"/>
              </a:rPr>
              <a:t>– biorąc udział</a:t>
            </a:r>
            <a:r>
              <a:rPr lang="pl-PL" sz="3200" dirty="0">
                <a:latin typeface="+mj-lt"/>
                <a:cs typeface="Arial" pitchFamily="34" charset="0"/>
              </a:rPr>
              <a:t> </a:t>
            </a:r>
            <a:r>
              <a:rPr lang="pl-PL" sz="3200" dirty="0" smtClean="0">
                <a:latin typeface="+mj-lt"/>
                <a:cs typeface="Arial" pitchFamily="34" charset="0"/>
              </a:rPr>
              <a:t>od projektowania poprzez realizację, aż do końcowego rozruchu instalacji.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pl-PL" sz="3200" dirty="0" smtClean="0">
                <a:latin typeface="+mj-lt"/>
                <a:cs typeface="Arial" pitchFamily="34" charset="0"/>
              </a:rPr>
              <a:t>Pozwala nam to na pełną optymalizację technologii</a:t>
            </a:r>
            <a:br>
              <a:rPr lang="pl-PL" sz="3200" dirty="0" smtClean="0">
                <a:latin typeface="+mj-lt"/>
                <a:cs typeface="Arial" pitchFamily="34" charset="0"/>
              </a:rPr>
            </a:br>
            <a:r>
              <a:rPr lang="pl-PL" sz="3200" dirty="0" smtClean="0">
                <a:latin typeface="+mj-lt"/>
                <a:cs typeface="Arial" pitchFamily="34" charset="0"/>
              </a:rPr>
              <a:t> i uzyskanie wymaganych parametrów oczyszczania przy jak najniższych kosztach inwestycyjnych </a:t>
            </a:r>
            <a:br>
              <a:rPr lang="pl-PL" sz="3200" dirty="0" smtClean="0">
                <a:latin typeface="+mj-lt"/>
                <a:cs typeface="Arial" pitchFamily="34" charset="0"/>
              </a:rPr>
            </a:br>
            <a:r>
              <a:rPr lang="pl-PL" sz="3200" dirty="0" smtClean="0">
                <a:latin typeface="+mj-lt"/>
                <a:cs typeface="Arial" pitchFamily="34" charset="0"/>
              </a:rPr>
              <a:t>i eksploatacyjnych. </a:t>
            </a: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467544" y="348604"/>
            <a:ext cx="9144000" cy="648072"/>
          </a:xfr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87313" lvl="0" indent="-87313" algn="ctr">
              <a:spcBef>
                <a:spcPts val="0"/>
              </a:spcBef>
              <a:tabLst>
                <a:tab pos="87313" algn="l"/>
              </a:tabLst>
              <a:defRPr/>
            </a:pPr>
            <a:r>
              <a:rPr lang="pl-PL" sz="3500" b="1" dirty="0" smtClean="0">
                <a:solidFill>
                  <a:schemeClr val="tx1"/>
                </a:solidFill>
                <a:latin typeface="+mj-lt"/>
              </a:rPr>
              <a:t>	Kompleksowe realizacje</a:t>
            </a:r>
            <a:r>
              <a:rPr lang="pl-PL" sz="3500" b="1" dirty="0">
                <a:solidFill>
                  <a:srgbClr val="7F7F7F"/>
                </a:solidFill>
                <a:latin typeface="+mj-lt"/>
              </a:rPr>
              <a:t/>
            </a:r>
            <a:br>
              <a:rPr lang="pl-PL" sz="3500" b="1" dirty="0">
                <a:solidFill>
                  <a:srgbClr val="7F7F7F"/>
                </a:solidFill>
                <a:latin typeface="+mj-lt"/>
              </a:rPr>
            </a:br>
            <a:r>
              <a:rPr lang="pl-PL" sz="3500" b="1" dirty="0" smtClean="0">
                <a:solidFill>
                  <a:srgbClr val="7F7F7F"/>
                </a:solidFill>
                <a:latin typeface="+mj-lt"/>
              </a:rPr>
              <a:t>i modernizacje</a:t>
            </a:r>
            <a:endParaRPr lang="pl-PL" sz="3500" b="1" dirty="0">
              <a:solidFill>
                <a:srgbClr val="7F7F7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61276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1" y="2132856"/>
            <a:ext cx="4968553" cy="372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Negative0-21-21A(1)"/>
          <p:cNvPicPr>
            <a:picLocks noChangeAspect="1" noChangeArrowheads="1"/>
          </p:cNvPicPr>
          <p:nvPr/>
        </p:nvPicPr>
        <p:blipFill>
          <a:blip r:embed="rId3" cstate="print"/>
          <a:srcRect l="51762"/>
          <a:stretch>
            <a:fillRect/>
          </a:stretch>
        </p:blipFill>
        <p:spPr>
          <a:xfrm>
            <a:off x="5292080" y="675203"/>
            <a:ext cx="3716689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Stalbudom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  <p:sp>
        <p:nvSpPr>
          <p:cNvPr id="5" name="Symbol zastępczy tekstu 6"/>
          <p:cNvSpPr txBox="1">
            <a:spLocks/>
          </p:cNvSpPr>
          <p:nvPr/>
        </p:nvSpPr>
        <p:spPr>
          <a:xfrm>
            <a:off x="230727" y="740806"/>
            <a:ext cx="3419872" cy="908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pl-PL" sz="3600" b="1" dirty="0" smtClean="0">
                <a:latin typeface="+mj-lt"/>
              </a:rPr>
              <a:t>Ruszty </a:t>
            </a: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napowietrzające</a:t>
            </a:r>
            <a:endParaRPr lang="pl-PL" sz="36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07" b="19552"/>
          <a:stretch/>
        </p:blipFill>
        <p:spPr>
          <a:xfrm>
            <a:off x="2361930" y="3214915"/>
            <a:ext cx="6780245" cy="364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98"/>
          <a:stretch/>
        </p:blipFill>
        <p:spPr>
          <a:xfrm>
            <a:off x="0" y="-28082"/>
            <a:ext cx="5201920" cy="3087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8395674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2348880"/>
            <a:ext cx="7920880" cy="2952327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pl-PL" sz="4100" b="1" dirty="0">
                <a:latin typeface="+mj-lt"/>
              </a:rPr>
              <a:t>Osadniki wtórne – </a:t>
            </a:r>
            <a:endParaRPr lang="pl-PL" sz="4100" b="1" dirty="0" smtClean="0">
              <a:latin typeface="+mj-lt"/>
            </a:endParaRPr>
          </a:p>
          <a:p>
            <a:pPr marL="393192" lvl="1" indent="0">
              <a:buNone/>
            </a:pPr>
            <a:r>
              <a:rPr lang="pl-PL" sz="4100" b="1" dirty="0" smtClean="0">
                <a:latin typeface="+mj-lt"/>
              </a:rPr>
              <a:t>zgarniacze </a:t>
            </a:r>
            <a:r>
              <a:rPr lang="pl-PL" sz="4100" b="1" dirty="0">
                <a:latin typeface="+mj-lt"/>
              </a:rPr>
              <a:t>osadu i części pływających, koryta </a:t>
            </a:r>
            <a:r>
              <a:rPr lang="pl-PL" sz="4100" b="1" dirty="0" smtClean="0">
                <a:latin typeface="+mj-lt"/>
              </a:rPr>
              <a:t>odpływowe</a:t>
            </a:r>
            <a:endParaRPr lang="pl-PL" sz="4100" b="1" dirty="0" smtClean="0">
              <a:latin typeface="+mj-lt"/>
              <a:cs typeface="Arial" pitchFamily="34" charset="0"/>
            </a:endParaRPr>
          </a:p>
          <a:p>
            <a:pPr marL="0" indent="0">
              <a:buNone/>
            </a:pPr>
            <a:r>
              <a:rPr lang="pl-PL" sz="4100" dirty="0" smtClean="0"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1457312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83323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4307350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215"/>
          <a:stretch/>
        </p:blipFill>
        <p:spPr>
          <a:xfrm>
            <a:off x="2901696" y="3169501"/>
            <a:ext cx="6242304" cy="368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" y="0"/>
            <a:ext cx="4273280" cy="320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 descr="Stalbudom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54692"/>
            <a:ext cx="4177269" cy="313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765786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581128"/>
            <a:ext cx="7772400" cy="136245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Oczyszczalnie ścieków – </a:t>
            </a:r>
            <a:b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część osadowa</a:t>
            </a:r>
            <a:endParaRPr lang="pl-PL" sz="6600" b="1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6877271" y="2780928"/>
            <a:ext cx="84030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571815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latin typeface="+mj-lt"/>
              </a:rPr>
              <a:t>Ma na celu wyprasowanie oraz transport na miejsce przeznaczenia osadu odwodnionego.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Zabudowanie prasy filtracyjnej pozwala na wyprasowanie osadu do zawartości suchej masy na wyjściu – ok. </a:t>
            </a:r>
            <a:r>
              <a:rPr lang="pl-PL" sz="3600" dirty="0" smtClean="0">
                <a:latin typeface="+mj-lt"/>
              </a:rPr>
              <a:t>22%.</a:t>
            </a:r>
            <a:endParaRPr lang="pl-PL" sz="3600" dirty="0" smtClean="0">
              <a:latin typeface="+mj-lt"/>
            </a:endParaRP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996119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3672408" cy="792088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j-lt"/>
              </a:rPr>
              <a:t>Prasy </a:t>
            </a:r>
            <a:r>
              <a:rPr lang="pl-PL" sz="3600" b="1" dirty="0" smtClean="0">
                <a:solidFill>
                  <a:srgbClr val="7F7F7F"/>
                </a:solidFill>
                <a:latin typeface="+mj-lt"/>
              </a:rPr>
              <a:t>filtracyjne</a:t>
            </a:r>
            <a:endParaRPr lang="pl-PL" sz="3600" b="1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4" name="Obraz 3" descr="Lipsk prasa (5).jpg"/>
          <p:cNvPicPr>
            <a:picLocks noChangeAspect="1"/>
          </p:cNvPicPr>
          <p:nvPr/>
        </p:nvPicPr>
        <p:blipFill>
          <a:blip r:embed="rId2" cstate="print"/>
          <a:srcRect l="2969" t="4452" r="2439"/>
          <a:stretch>
            <a:fillRect/>
          </a:stretch>
        </p:blipFill>
        <p:spPr>
          <a:xfrm>
            <a:off x="179512" y="908720"/>
            <a:ext cx="6372200" cy="482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Lipsk prasa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8051" y="2780928"/>
            <a:ext cx="4115949" cy="3086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Stalbudom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251520" y="188640"/>
            <a:ext cx="3672408" cy="792088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latin typeface="+mj-lt"/>
              </a:rPr>
              <a:t>Prasy </a:t>
            </a:r>
            <a:r>
              <a:rPr lang="pl-PL" sz="3600" b="1" dirty="0" smtClean="0">
                <a:solidFill>
                  <a:srgbClr val="7F7F7F"/>
                </a:solidFill>
                <a:latin typeface="+mj-lt"/>
              </a:rPr>
              <a:t>filtracyjne</a:t>
            </a:r>
            <a:endParaRPr lang="pl-PL" sz="3600" b="1" dirty="0">
              <a:solidFill>
                <a:srgbClr val="7F7F7F"/>
              </a:solidFill>
              <a:latin typeface="+mj-lt"/>
            </a:endParaRPr>
          </a:p>
        </p:txBody>
      </p:sp>
      <p:pic>
        <p:nvPicPr>
          <p:cNvPr id="8" name="Obraz 7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60792"/>
            <a:ext cx="2132856" cy="697208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80728"/>
            <a:ext cx="5763941" cy="373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3529" y="3484267"/>
            <a:ext cx="4762500" cy="2676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997844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79512" y="188640"/>
            <a:ext cx="4104456" cy="792088"/>
          </a:xfrm>
        </p:spPr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   </a:t>
            </a:r>
            <a:endParaRPr lang="pl-PL" sz="3600" b="1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51" y="6229141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218886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581128"/>
            <a:ext cx="7772400" cy="136245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  <a:defRPr/>
            </a:pPr>
            <a: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Oczyszczalnie ścieków – </a:t>
            </a:r>
            <a:b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pl-PL" b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część mechaniczna</a:t>
            </a:r>
            <a:endParaRPr lang="pl-PL" sz="6600" b="1" dirty="0"/>
          </a:p>
        </p:txBody>
      </p:sp>
      <p:sp>
        <p:nvSpPr>
          <p:cNvPr id="6" name="Title 8"/>
          <p:cNvSpPr txBox="1">
            <a:spLocks/>
          </p:cNvSpPr>
          <p:nvPr/>
        </p:nvSpPr>
        <p:spPr>
          <a:xfrm>
            <a:off x="-6877271" y="2780928"/>
            <a:ext cx="840302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824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dirty="0" smtClean="0">
                <a:latin typeface="+mj-lt"/>
              </a:rPr>
              <a:t>Osad w celu neutralizacji można dodatkowo poddać procesowi higienizacji. Wtedy do układu transportowego należy dołożyć silos wapna, przenośnik wapna oraz mieszarkę osadów z wapnem. </a:t>
            </a: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4134547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8229600" cy="1143000"/>
          </a:xfrm>
        </p:spPr>
        <p:txBody>
          <a:bodyPr/>
          <a:lstStyle/>
          <a:p>
            <a:r>
              <a:rPr lang="pl-PL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Stalbudom</a:t>
            </a:r>
            <a:r>
              <a:rPr lang="pl-PL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Sp. z o.o. to:</a:t>
            </a:r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844825"/>
            <a:ext cx="8686800" cy="4248472"/>
          </a:xfrm>
        </p:spPr>
        <p:txBody>
          <a:bodyPr>
            <a:normAutofit lnSpcReduction="10000"/>
          </a:bodyPr>
          <a:lstStyle/>
          <a:p>
            <a:pPr>
              <a:buClr>
                <a:srgbClr val="0070C0"/>
              </a:buClr>
            </a:pPr>
            <a:r>
              <a:rPr lang="pl-PL" b="1" dirty="0">
                <a:latin typeface="+mj-lt"/>
              </a:rPr>
              <a:t>p</a:t>
            </a:r>
            <a:r>
              <a:rPr lang="pl-PL" b="1" dirty="0" smtClean="0">
                <a:latin typeface="+mj-lt"/>
              </a:rPr>
              <a:t>rojekty, dostawa i montaż systemów napowietrzania,</a:t>
            </a:r>
          </a:p>
          <a:p>
            <a:pPr>
              <a:buClr>
                <a:srgbClr val="0070C0"/>
              </a:buClr>
            </a:pPr>
            <a:r>
              <a:rPr lang="pl-PL" b="1" dirty="0" smtClean="0">
                <a:latin typeface="+mj-lt"/>
              </a:rPr>
              <a:t> produkcja urządzeń do mechanicznego oczyszczania ścieków i obróbki osadowej,</a:t>
            </a:r>
          </a:p>
          <a:p>
            <a:pPr>
              <a:buClr>
                <a:srgbClr val="0070C0"/>
              </a:buClr>
            </a:pPr>
            <a:r>
              <a:rPr lang="pl-PL" b="1" dirty="0" smtClean="0">
                <a:latin typeface="+mj-lt"/>
              </a:rPr>
              <a:t>zaawansowane technologie do transportu i magazynowania medium – zbiorniki substratów, ruchome dna, silosy,</a:t>
            </a:r>
          </a:p>
          <a:p>
            <a:pPr>
              <a:buClr>
                <a:srgbClr val="0070C0"/>
              </a:buClr>
            </a:pPr>
            <a:r>
              <a:rPr lang="pl-PL" b="1" dirty="0" smtClean="0">
                <a:latin typeface="+mj-lt"/>
              </a:rPr>
              <a:t>dezynfekcja ścieków szpitalnych,</a:t>
            </a:r>
          </a:p>
          <a:p>
            <a:pPr>
              <a:buClr>
                <a:srgbClr val="0070C0"/>
              </a:buClr>
            </a:pPr>
            <a:r>
              <a:rPr lang="pl-PL" b="1" dirty="0" smtClean="0">
                <a:latin typeface="+mj-lt"/>
              </a:rPr>
              <a:t>prefabrykowane pompownie ścieków</a:t>
            </a:r>
          </a:p>
          <a:p>
            <a:pPr>
              <a:buClr>
                <a:srgbClr val="0070C0"/>
              </a:buClr>
            </a:pPr>
            <a:r>
              <a:rPr lang="pl-PL" b="1" dirty="0">
                <a:latin typeface="+mj-lt"/>
              </a:rPr>
              <a:t>k</a:t>
            </a:r>
            <a:r>
              <a:rPr lang="pl-PL" b="1" dirty="0" smtClean="0">
                <a:latin typeface="+mj-lt"/>
              </a:rPr>
              <a:t>ompletacja dostaw na oczyszczalnie ścieków,</a:t>
            </a:r>
          </a:p>
          <a:p>
            <a:pPr>
              <a:buClr>
                <a:srgbClr val="0070C0"/>
              </a:buClr>
            </a:pPr>
            <a:r>
              <a:rPr lang="pl-PL" b="1" dirty="0" smtClean="0">
                <a:latin typeface="+mj-lt"/>
              </a:rPr>
              <a:t>kompleksowe realizacje oczyszczalni ścieków,</a:t>
            </a:r>
          </a:p>
          <a:p>
            <a:pPr>
              <a:buClr>
                <a:srgbClr val="0070C0"/>
              </a:buClr>
            </a:pPr>
            <a:r>
              <a:rPr lang="pl-PL" b="1" dirty="0" smtClean="0">
                <a:latin typeface="+mj-lt"/>
              </a:rPr>
              <a:t>rozruchy technologiczne oraz nadzory eksploatacyjne.</a:t>
            </a:r>
          </a:p>
          <a:p>
            <a:endParaRPr lang="pl-PL" dirty="0">
              <a:latin typeface="+mj-lt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100856" y="58772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ZAPRASZAMY DO WSPÓŁPRACY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1556792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3924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 b="1" dirty="0" smtClean="0">
                <a:latin typeface="+mj-lt"/>
              </a:rPr>
              <a:t>1. Krata taśmowo – hakowa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Zgrubna krata taśmowo-hakowa służy do </a:t>
            </a:r>
            <a:r>
              <a:rPr lang="pl-PL" sz="3600" dirty="0">
                <a:latin typeface="+mj-lt"/>
              </a:rPr>
              <a:t>wydzielania ze </a:t>
            </a:r>
            <a:r>
              <a:rPr lang="pl-PL" sz="3600" dirty="0" smtClean="0">
                <a:latin typeface="+mj-lt"/>
              </a:rPr>
              <a:t>ścieku zanieczyszczeń </a:t>
            </a:r>
            <a:r>
              <a:rPr lang="pl-PL" sz="3600" dirty="0">
                <a:latin typeface="+mj-lt"/>
              </a:rPr>
              <a:t>stałych o </a:t>
            </a:r>
            <a:r>
              <a:rPr lang="pl-PL" sz="3600" dirty="0" smtClean="0">
                <a:latin typeface="+mj-lt"/>
              </a:rPr>
              <a:t>średnicy 1-2 cm.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Krata może być zabudowana z prasopłuczką skratek – powoduje to pełną hermetyzację.</a:t>
            </a: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7912077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idx="1"/>
          </p:nvPr>
        </p:nvSpPr>
        <p:spPr>
          <a:xfrm>
            <a:off x="4211960" y="5744502"/>
            <a:ext cx="5544616" cy="1008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Krata taśmowo-hakowa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idx="1"/>
          </p:nvPr>
        </p:nvSpPr>
        <p:spPr>
          <a:xfrm>
            <a:off x="5975648" y="188640"/>
            <a:ext cx="3168352" cy="1008112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Krata taśmowo -hakowa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8951906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412777"/>
            <a:ext cx="7920880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3600" b="1" dirty="0" smtClean="0">
                <a:latin typeface="+mj-lt"/>
              </a:rPr>
              <a:t>2. Sitopiaskowniki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Urządzenia te służą do mechanicznego oczyszczalnia ścieku ze skratek i piasku. Prześwit sita waha się od 3-6 mm. Prawidłowo dobrane urządzenie gwarantuje wyseparowanie ok. 90% piasku o średnicy powyżej 0,2 mm. </a:t>
            </a:r>
          </a:p>
          <a:p>
            <a:pPr marL="0" indent="0">
              <a:buNone/>
            </a:pPr>
            <a:r>
              <a:rPr lang="pl-PL" sz="3600" dirty="0" smtClean="0">
                <a:latin typeface="+mj-lt"/>
              </a:rPr>
              <a:t>Sitopiaskownik jako urządzenie zblokowane</a:t>
            </a:r>
            <a:br>
              <a:rPr lang="pl-PL" sz="3600" dirty="0" smtClean="0">
                <a:latin typeface="+mj-lt"/>
              </a:rPr>
            </a:br>
            <a:r>
              <a:rPr lang="pl-PL" sz="3600" dirty="0" smtClean="0">
                <a:latin typeface="+mj-lt"/>
              </a:rPr>
              <a:t>w pełni wyczerpuje potrzebę oczyszczania mechanicznego. Można go jednak doposażyć </a:t>
            </a:r>
            <a:br>
              <a:rPr lang="pl-PL" sz="3600" dirty="0" smtClean="0">
                <a:latin typeface="+mj-lt"/>
              </a:rPr>
            </a:br>
            <a:r>
              <a:rPr lang="pl-PL" sz="3600" dirty="0" smtClean="0">
                <a:latin typeface="+mj-lt"/>
              </a:rPr>
              <a:t>w urządzenia mające na celu jeszcze lepsze wypłukanie skratek oraz wypłukanie piasku.</a:t>
            </a:r>
          </a:p>
          <a:p>
            <a:pPr marL="0" indent="0">
              <a:buNone/>
            </a:pPr>
            <a:endParaRPr lang="pl-PL" sz="3600" dirty="0" smtClean="0">
              <a:latin typeface="+mj-lt"/>
            </a:endParaRPr>
          </a:p>
        </p:txBody>
      </p:sp>
      <p:pic>
        <p:nvPicPr>
          <p:cNvPr id="6" name="Obraz 5" descr="Stalbudom.eps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132856" cy="69720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980728"/>
            <a:ext cx="9144000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9776978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/>
          <p:cNvSpPr>
            <a:spLocks noGrp="1"/>
          </p:cNvSpPr>
          <p:nvPr>
            <p:ph idx="1"/>
          </p:nvPr>
        </p:nvSpPr>
        <p:spPr>
          <a:xfrm>
            <a:off x="179512" y="116632"/>
            <a:ext cx="3168352" cy="100811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pl-PL" sz="3600" b="1" dirty="0" smtClean="0">
                <a:solidFill>
                  <a:schemeClr val="bg1"/>
                </a:solidFill>
                <a:latin typeface="+mj-lt"/>
              </a:rPr>
              <a:t>Sitopiaskownik</a:t>
            </a:r>
            <a:endParaRPr lang="pl-PL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6" descr="Stalb_kon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48558"/>
            <a:ext cx="1872208" cy="60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737012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2344</TotalTime>
  <Words>400</Words>
  <Application>Microsoft Office PowerPoint</Application>
  <PresentationFormat>Pokaz na ekranie (4:3)</PresentationFormat>
  <Paragraphs>69</Paragraphs>
  <Slides>41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Przepływ</vt:lpstr>
      <vt:lpstr>Technologie oczyszczalni ścieków</vt:lpstr>
      <vt:lpstr> Historia firmy</vt:lpstr>
      <vt:lpstr> Kompleksowe realizacje i modernizacje</vt:lpstr>
      <vt:lpstr>Oczyszczalnie ścieków –  część mechaniczna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Skratki po sitopiaskowniku</vt:lpstr>
      <vt:lpstr>Odwodniony piasek po sitopiaskowniku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Oczyszczalnie ścieków –  część biologiczna</vt:lpstr>
      <vt:lpstr>Slajd 28</vt:lpstr>
      <vt:lpstr>Test systemu napowietrzania</vt:lpstr>
      <vt:lpstr>Slajd 30</vt:lpstr>
      <vt:lpstr>Slajd 31</vt:lpstr>
      <vt:lpstr>Slajd 32</vt:lpstr>
      <vt:lpstr>Slajd 33</vt:lpstr>
      <vt:lpstr>Slajd 34</vt:lpstr>
      <vt:lpstr>Oczyszczalnie ścieków –  część osadowa</vt:lpstr>
      <vt:lpstr>Slajd 36</vt:lpstr>
      <vt:lpstr>Slajd 37</vt:lpstr>
      <vt:lpstr>Slajd 38</vt:lpstr>
      <vt:lpstr>Slajd 39</vt:lpstr>
      <vt:lpstr>Slajd 40</vt:lpstr>
      <vt:lpstr>Stalbudom Sp. z o.o. to: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Oczyszczanie mechaniczne - projektowanie i dobór urządzeń, modernizacje, rozwiązywanie problemów eksploatacyjnych,  nowe rozwiązania</dc:title>
  <dc:creator>Wiszunia</dc:creator>
  <cp:lastModifiedBy>Sławek</cp:lastModifiedBy>
  <cp:revision>137</cp:revision>
  <cp:lastPrinted>2012-09-10T10:24:36Z</cp:lastPrinted>
  <dcterms:modified xsi:type="dcterms:W3CDTF">2012-10-03T23:04:59Z</dcterms:modified>
</cp:coreProperties>
</file>