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4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0"/>
    <a:srgbClr val="005F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653D-1A60-489F-9EAC-FB584CA34A91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8F6-052E-47C9-84E5-6AF0FB04C3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03FE-8AF2-4FBE-AD4B-C59075473708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9436-30AC-4F92-B237-97E889385A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0AE7-AC98-431B-808D-5048A98CFB0E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4E7C-C633-4693-A7B9-46EE1CA7B9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0D55-F791-4632-8D42-1D46231422A2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1693-9EC7-4C67-AB74-F6B6B5099F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B853-21BD-48A0-B4BC-40B734DFA914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166E-C2D2-4CB0-AD15-0B6D7F9D09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8D65-F662-4794-88C4-3A03A75B037C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4DA1-A252-4A9D-8203-91371CA14C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088F-06A4-4EF1-938A-F29B3FB29801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9A5B-FC2F-4F21-8D77-E5A0CFF697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D9FF-9E3D-46BE-8E72-B21D69EB4E6A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01E1-42AE-4663-92D3-F7220D6481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FBDD-6943-437D-A53D-786D35CC13AB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D283-98A8-4FD2-A931-84EF758940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EA90-D700-4A08-8069-86D5B07D7583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3FD2-1064-48D0-83F6-1D174C0461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D9B2-3914-4F94-B3E3-39C5A99AFF67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770F-329F-42BC-88A7-C021945374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E0EF3B-F8E9-4C73-978F-99B28E922118}" type="datetimeFigureOut">
              <a:rPr lang="pl-PL"/>
              <a:pPr>
                <a:defRPr/>
              </a:pPr>
              <a:t>2012-10-03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5A0496-C68D-4984-A498-CB6FCDFEA2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Arial" charset="0"/>
              </a:rPr>
              <a:t>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1331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138" y="2384051"/>
            <a:ext cx="9141862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Przedsiębiorstwo Informatyki "ETOB-RES" Sp. z o.o.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Rzeszów, ul. Szarych Szeregów 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www.etobres.pl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14339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907579" y="2156751"/>
            <a:ext cx="659411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Wiarygodny partner</a:t>
            </a:r>
            <a:b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pl-PL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w rozwiązaniach informatycznych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1331913" y="4221163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solidFill>
                  <a:schemeClr val="accent1"/>
                </a:solidFill>
                <a:latin typeface="Arial Black" pitchFamily="34" charset="0"/>
              </a:rPr>
              <a:t>Gospodarka Odpadami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15363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pole tekstowe 17"/>
          <p:cNvSpPr txBox="1">
            <a:spLocks noChangeArrowheads="1"/>
          </p:cNvSpPr>
          <p:nvPr/>
        </p:nvSpPr>
        <p:spPr bwMode="auto">
          <a:xfrm>
            <a:off x="827088" y="998538"/>
            <a:ext cx="7777162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endParaRPr lang="pl-PL" b="1"/>
          </a:p>
          <a:p>
            <a:pPr marL="285750" indent="-285750"/>
            <a:endParaRPr lang="pl-PL" b="1"/>
          </a:p>
          <a:p>
            <a:pPr marL="285750" indent="-285750"/>
            <a:endParaRPr lang="pl-PL" b="1"/>
          </a:p>
          <a:p>
            <a:pPr marL="285750" indent="-285750"/>
            <a:r>
              <a:rPr lang="pl-PL" b="1"/>
              <a:t>Deklaracje:</a:t>
            </a:r>
          </a:p>
          <a:p>
            <a:pPr marL="285750" indent="-285750"/>
            <a:endParaRPr lang="pl-PL" b="1"/>
          </a:p>
          <a:p>
            <a:pPr marL="285750" indent="-285750"/>
            <a:endParaRPr lang="pl-PL"/>
          </a:p>
          <a:p>
            <a:pPr marL="285750" indent="-285750">
              <a:buFontTx/>
              <a:buChar char="•"/>
            </a:pPr>
            <a:r>
              <a:rPr lang="pl-PL"/>
              <a:t>       Prowadzenie kartoteki mieszkańców</a:t>
            </a:r>
          </a:p>
          <a:p>
            <a:pPr marL="285750" indent="-285750">
              <a:buFontTx/>
              <a:buChar char="•"/>
            </a:pPr>
            <a:r>
              <a:rPr lang="pl-PL"/>
              <a:t>       Rejestracja deklaracji, </a:t>
            </a:r>
          </a:p>
          <a:p>
            <a:pPr marL="285750" indent="-285750">
              <a:buFontTx/>
              <a:buChar char="•"/>
            </a:pPr>
            <a:r>
              <a:rPr lang="pl-PL"/>
              <a:t>       Integracja z edytorami tekstu w zakresie tworzenia szablonów deklaracji i edytowania ich treści,</a:t>
            </a:r>
          </a:p>
          <a:p>
            <a:pPr marL="285750" indent="-285750">
              <a:buFontTx/>
              <a:buChar char="•"/>
            </a:pPr>
            <a:r>
              <a:rPr lang="pl-PL"/>
              <a:t>       Możliwość rejestracji korekt deklaracji,</a:t>
            </a:r>
          </a:p>
          <a:p>
            <a:pPr marL="285750" indent="-285750">
              <a:buFontTx/>
              <a:buChar char="•"/>
            </a:pPr>
            <a:r>
              <a:rPr lang="pl-PL"/>
              <a:t>       Historyczne przechowywanie informacji o deklaracjach i ich korektach,</a:t>
            </a:r>
          </a:p>
          <a:p>
            <a:pPr marL="285750" indent="-285750">
              <a:buFontTx/>
              <a:buChar char="•"/>
            </a:pPr>
            <a:r>
              <a:rPr lang="pl-PL"/>
              <a:t>      Automatyczne wpisywanie numeru deklaracji na dokumencie naliczającym opłaty za odbieranie odpadów,</a:t>
            </a:r>
          </a:p>
          <a:p>
            <a:pPr marL="285750" indent="-285750">
              <a:buFontTx/>
              <a:buChar char="•"/>
            </a:pPr>
            <a:r>
              <a:rPr lang="pl-PL"/>
              <a:t>      Wystawienie wezwań do złożenia deklaracji lub wyjaśnień.</a:t>
            </a:r>
            <a:endParaRPr lang="pl-PL" b="1"/>
          </a:p>
          <a:p>
            <a:pPr marL="285750" indent="-285750">
              <a:buFont typeface="Arial" charset="0"/>
              <a:buChar char="•"/>
            </a:pPr>
            <a:endParaRPr lang="pl-PL">
              <a:solidFill>
                <a:srgbClr val="003760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>
              <a:solidFill>
                <a:srgbClr val="003760"/>
              </a:solidFill>
              <a:latin typeface="Calibri" pitchFamily="34" charset="0"/>
            </a:endParaRPr>
          </a:p>
          <a:p>
            <a:pPr marL="285750" indent="-285750"/>
            <a:endParaRPr lang="pl-PL">
              <a:solidFill>
                <a:srgbClr val="003760"/>
              </a:solidFill>
              <a:latin typeface="Calibri" pitchFamily="34" charset="0"/>
            </a:endParaRPr>
          </a:p>
          <a:p>
            <a:pPr marL="285750" indent="-285750"/>
            <a:endParaRPr lang="pl-PL">
              <a:solidFill>
                <a:srgbClr val="003760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l-PL">
              <a:solidFill>
                <a:srgbClr val="0037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16387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e tekstowe 17"/>
          <p:cNvSpPr txBox="1"/>
          <p:nvPr/>
        </p:nvSpPr>
        <p:spPr>
          <a:xfrm>
            <a:off x="2457450" y="1565275"/>
            <a:ext cx="63373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3760"/>
              </a:solidFill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rgbClr val="0037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rgbClr val="0037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rgbClr val="0037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37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37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rgbClr val="003760"/>
              </a:solidFill>
              <a:latin typeface="+mn-lt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468313" y="2276475"/>
            <a:ext cx="7524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endParaRPr lang="pl-PL" sz="2000">
              <a:solidFill>
                <a:srgbClr val="DA0000"/>
              </a:solidFill>
              <a:latin typeface="Calibri" pitchFamily="34" charset="0"/>
            </a:endParaRPr>
          </a:p>
        </p:txBody>
      </p:sp>
      <p:pic>
        <p:nvPicPr>
          <p:cNvPr id="16390" name="Picture 3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196975"/>
            <a:ext cx="3443287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36700" y="333851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17411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1857375" y="504825"/>
            <a:ext cx="72723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pl-PL" sz="20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413" name="Text Box 30"/>
          <p:cNvSpPr txBox="1">
            <a:spLocks noChangeArrowheads="1"/>
          </p:cNvSpPr>
          <p:nvPr/>
        </p:nvSpPr>
        <p:spPr bwMode="auto">
          <a:xfrm>
            <a:off x="1743075" y="2800350"/>
            <a:ext cx="606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7414" name="Rectangle 31"/>
          <p:cNvSpPr>
            <a:spLocks noChangeArrowheads="1"/>
          </p:cNvSpPr>
          <p:nvPr/>
        </p:nvSpPr>
        <p:spPr bwMode="auto">
          <a:xfrm>
            <a:off x="1116013" y="1989138"/>
            <a:ext cx="5876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pl-PL" b="1"/>
              <a:t>Naliczanie opłat:</a:t>
            </a:r>
          </a:p>
          <a:p>
            <a:pPr>
              <a:tabLst>
                <a:tab pos="457200" algn="l"/>
              </a:tabLst>
            </a:pPr>
            <a:endParaRPr lang="pl-PL" b="1"/>
          </a:p>
          <a:p>
            <a:pPr>
              <a:tabLst>
                <a:tab pos="457200" algn="l"/>
              </a:tabLst>
            </a:pPr>
            <a:endParaRPr lang="pl-PL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 Naliczanie opłat na podstawie zdefiniowanych stawek.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 Możliwość naliczania opłat:</a:t>
            </a:r>
          </a:p>
          <a:p>
            <a:pPr>
              <a:tabLst>
                <a:tab pos="457200" algn="l"/>
              </a:tabLst>
            </a:pPr>
            <a:r>
              <a:rPr lang="pl-PL"/>
              <a:t>              -wg ilości zamieszkałych osób, </a:t>
            </a:r>
          </a:p>
          <a:p>
            <a:pPr>
              <a:tabLst>
                <a:tab pos="457200" algn="l"/>
              </a:tabLst>
            </a:pPr>
            <a:r>
              <a:rPr lang="pl-PL"/>
              <a:t>              -wg zużycia wody, </a:t>
            </a:r>
          </a:p>
          <a:p>
            <a:pPr>
              <a:tabLst>
                <a:tab pos="457200" algn="l"/>
              </a:tabLst>
            </a:pPr>
            <a:r>
              <a:rPr lang="pl-PL"/>
              <a:t>              -od powierzchni nieruchomości,</a:t>
            </a:r>
          </a:p>
          <a:p>
            <a:pPr>
              <a:tabLst>
                <a:tab pos="457200" algn="l"/>
              </a:tabLst>
            </a:pPr>
            <a:r>
              <a:rPr lang="pl-PL"/>
              <a:t>              -proporcjonalnie do ilości odbiorców.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  Możliwość wprowadzania indywidualnych ulg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536700" y="3338513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843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1857375" y="504825"/>
            <a:ext cx="72723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pl-PL" sz="20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743075" y="2800350"/>
            <a:ext cx="606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50825" y="1504950"/>
            <a:ext cx="95567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pl-PL" b="1"/>
              <a:t>Decyzje:</a:t>
            </a:r>
          </a:p>
          <a:p>
            <a:pPr>
              <a:tabLst>
                <a:tab pos="457200" algn="l"/>
              </a:tabLst>
            </a:pPr>
            <a:endParaRPr lang="pl-PL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Generowanie decyzji w sprawie określenia wysokości </a:t>
            </a:r>
          </a:p>
          <a:p>
            <a:pPr>
              <a:tabLst>
                <a:tab pos="457200" algn="l"/>
              </a:tabLst>
            </a:pPr>
            <a:r>
              <a:rPr lang="pl-PL"/>
              <a:t>zobowiązania,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Integracja z edytorami tekstu w zakresie tworzenia szablonów decyzji i edytowania ich treści,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Automatyczna numeracja decyzji,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Automatyczna dekretacja.</a:t>
            </a:r>
          </a:p>
          <a:p>
            <a:pPr>
              <a:tabLst>
                <a:tab pos="457200" algn="l"/>
              </a:tabLst>
            </a:pPr>
            <a:endParaRPr lang="pl-PL" b="1"/>
          </a:p>
          <a:p>
            <a:pPr>
              <a:tabLst>
                <a:tab pos="457200" algn="l"/>
              </a:tabLst>
            </a:pPr>
            <a:r>
              <a:rPr lang="pl-PL" b="1"/>
              <a:t>Windykacja:</a:t>
            </a:r>
            <a:endParaRPr lang="pl-PL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Prowadzenie rozrachunków dotyczących należności,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Automatyczne rozliczanie rozrachunków,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Obsługa not odsetkowych, wezwań do zapłaty, potwierdzeń sald,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Badanie struktury zadłużenia według dowolnych okresów przeterminowania,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Obsługa różnych zapłat: pełne, częściowe, przedpłaty,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Analiza rozrachunków na dowolny dzień, przedziały czasowe, wg terminów płatności, nieuregulowanych itp.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536700" y="3338513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9459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1857375" y="504825"/>
            <a:ext cx="72723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pl-PL" sz="20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743075" y="2800350"/>
            <a:ext cx="606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2205038"/>
            <a:ext cx="44164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pl-PL" b="1"/>
              <a:t>Wydruki</a:t>
            </a:r>
            <a:endParaRPr lang="pl-PL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Przygotowanie danych do sprawozdania</a:t>
            </a:r>
          </a:p>
          <a:p>
            <a:pPr>
              <a:tabLst>
                <a:tab pos="457200" algn="l"/>
              </a:tabLst>
            </a:pPr>
            <a:r>
              <a:rPr lang="pl-PL"/>
              <a:t>wójta, burmistrza, prezydenta z realizacji</a:t>
            </a:r>
          </a:p>
          <a:p>
            <a:pPr>
              <a:tabLst>
                <a:tab pos="457200" algn="l"/>
              </a:tabLst>
            </a:pPr>
            <a:r>
              <a:rPr lang="pl-PL"/>
              <a:t> zadań w zakresie gospodarowania </a:t>
            </a:r>
          </a:p>
          <a:p>
            <a:pPr>
              <a:tabLst>
                <a:tab pos="457200" algn="l"/>
              </a:tabLst>
            </a:pPr>
            <a:r>
              <a:rPr lang="pl-PL"/>
              <a:t>odpadami komunalnymi.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pl-PL"/>
              <a:t> Zestawienia analityczno-weryfikujące</a:t>
            </a:r>
          </a:p>
        </p:txBody>
      </p:sp>
      <p:pic>
        <p:nvPicPr>
          <p:cNvPr id="19463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908050"/>
            <a:ext cx="42386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20482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zaokrąglony 3"/>
          <p:cNvSpPr/>
          <p:nvPr/>
        </p:nvSpPr>
        <p:spPr>
          <a:xfrm>
            <a:off x="107504" y="1340768"/>
            <a:ext cx="1224136" cy="432048"/>
          </a:xfrm>
          <a:prstGeom prst="roundRect">
            <a:avLst/>
          </a:prstGeom>
          <a:ln w="38100">
            <a:solidFill>
              <a:schemeClr val="tx2">
                <a:lumMod val="20000"/>
                <a:lumOff val="80000"/>
                <a:alpha val="67000"/>
              </a:schemeClr>
            </a:solidFill>
          </a:ln>
          <a:scene3d>
            <a:camera prst="orthographicFront"/>
            <a:lightRig rig="balanced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-108520" y="1372126"/>
            <a:ext cx="161851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 Firmie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107504" y="1988840"/>
            <a:ext cx="1224136" cy="432048"/>
          </a:xfrm>
          <a:prstGeom prst="roundRect">
            <a:avLst/>
          </a:prstGeom>
          <a:ln w="38100">
            <a:solidFill>
              <a:schemeClr val="tx2">
                <a:lumMod val="20000"/>
                <a:lumOff val="80000"/>
                <a:alpha val="67000"/>
              </a:schemeClr>
            </a:solidFill>
          </a:ln>
          <a:scene3d>
            <a:camera prst="orthographicFront"/>
            <a:lightRig rig="balanced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-108520" y="2020198"/>
            <a:ext cx="161851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Osiągnięcia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145171" y="2564904"/>
            <a:ext cx="1224136" cy="432048"/>
          </a:xfrm>
          <a:prstGeom prst="roundRect">
            <a:avLst/>
          </a:prstGeom>
          <a:ln w="38100">
            <a:solidFill>
              <a:schemeClr val="tx2">
                <a:lumMod val="20000"/>
                <a:lumOff val="80000"/>
                <a:alpha val="67000"/>
              </a:schemeClr>
            </a:solidFill>
          </a:ln>
          <a:scene3d>
            <a:camera prst="orthographicFront"/>
            <a:lightRig rig="balanced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70853" y="2596262"/>
            <a:ext cx="161851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Klienci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07504" y="3212976"/>
            <a:ext cx="1224136" cy="432048"/>
          </a:xfrm>
          <a:prstGeom prst="roundRect">
            <a:avLst/>
          </a:prstGeom>
          <a:ln w="38100">
            <a:solidFill>
              <a:schemeClr val="tx2">
                <a:lumMod val="20000"/>
                <a:lumOff val="80000"/>
                <a:alpha val="67000"/>
              </a:schemeClr>
            </a:solidFill>
          </a:ln>
          <a:scene3d>
            <a:camera prst="orthographicFront"/>
            <a:lightRig rig="balanced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-108520" y="3244334"/>
            <a:ext cx="161851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Oferta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107504" y="3789040"/>
            <a:ext cx="1224136" cy="432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20000"/>
                <a:lumOff val="80000"/>
                <a:alpha val="67000"/>
              </a:schemeClr>
            </a:solidFill>
          </a:ln>
          <a:scene3d>
            <a:camera prst="orthographicFront"/>
            <a:lightRig rig="balanced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-108520" y="3820398"/>
            <a:ext cx="161851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Kontakt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107504" y="4365104"/>
            <a:ext cx="1224136" cy="432048"/>
          </a:xfrm>
          <a:prstGeom prst="roundRect">
            <a:avLst/>
          </a:prstGeom>
          <a:ln w="38100">
            <a:solidFill>
              <a:schemeClr val="tx2">
                <a:lumMod val="20000"/>
                <a:lumOff val="80000"/>
                <a:alpha val="67000"/>
              </a:schemeClr>
            </a:solidFill>
          </a:ln>
          <a:scene3d>
            <a:camera prst="orthographicFront"/>
            <a:lightRig rig="balanced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-108520" y="4396462"/>
            <a:ext cx="161851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Home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899592" y="1959959"/>
            <a:ext cx="9141862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Przedsiębiorstwo Informatyki "ETOB-RES" Sp. z o.o.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35-114 Rzeszów, ul. Szarych Szeregów 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tel</a:t>
            </a: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17 860 37 00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fax 17 860 37 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etobres@etobres.pl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165</Words>
  <Application>Microsoft Office PowerPoint</Application>
  <PresentationFormat>Pokaz na ekranie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Arial Black</vt:lpstr>
      <vt:lpstr>Motyw pakietu Office</vt:lpstr>
      <vt:lpstr> 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IWojciechowska</dc:creator>
  <cp:lastModifiedBy>Ryszard</cp:lastModifiedBy>
  <cp:revision>33</cp:revision>
  <dcterms:created xsi:type="dcterms:W3CDTF">2011-11-07T07:42:09Z</dcterms:created>
  <dcterms:modified xsi:type="dcterms:W3CDTF">2012-10-03T11:45:45Z</dcterms:modified>
</cp:coreProperties>
</file>