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79" r:id="rId2"/>
    <p:sldId id="380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36" r:id="rId11"/>
    <p:sldId id="420" r:id="rId12"/>
    <p:sldId id="421" r:id="rId13"/>
    <p:sldId id="422" r:id="rId14"/>
    <p:sldId id="423" r:id="rId15"/>
    <p:sldId id="437" r:id="rId16"/>
    <p:sldId id="424" r:id="rId17"/>
    <p:sldId id="425" r:id="rId18"/>
    <p:sldId id="426" r:id="rId19"/>
    <p:sldId id="438" r:id="rId20"/>
    <p:sldId id="427" r:id="rId21"/>
    <p:sldId id="428" r:id="rId22"/>
    <p:sldId id="429" r:id="rId23"/>
    <p:sldId id="430" r:id="rId24"/>
    <p:sldId id="412" r:id="rId25"/>
    <p:sldId id="439" r:id="rId26"/>
    <p:sldId id="397" r:id="rId27"/>
    <p:sldId id="399" r:id="rId28"/>
    <p:sldId id="402" r:id="rId29"/>
    <p:sldId id="382" r:id="rId30"/>
    <p:sldId id="403" r:id="rId31"/>
    <p:sldId id="431" r:id="rId32"/>
    <p:sldId id="432" r:id="rId33"/>
    <p:sldId id="433" r:id="rId34"/>
    <p:sldId id="434" r:id="rId35"/>
    <p:sldId id="435" r:id="rId36"/>
    <p:sldId id="440" r:id="rId37"/>
    <p:sldId id="394" r:id="rId38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73"/>
    <a:srgbClr val="333383"/>
    <a:srgbClr val="FFFFFF"/>
    <a:srgbClr val="000064"/>
    <a:srgbClr val="3C3C3C"/>
    <a:srgbClr val="7F7F7F"/>
    <a:srgbClr val="316179"/>
    <a:srgbClr val="969696"/>
    <a:srgbClr val="00968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45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6066959-45AC-421D-B3ED-A7E9F48C69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9A9A8E5-EAC0-4AB2-836E-DB45DC3A7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634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EF9EB1E-B07E-4602-8F48-D0E9DFB9BD65}" type="datetimeFigureOut">
              <a:rPr lang="pl-PL" smtClean="0"/>
              <a:t>2020-02-23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00E402C-BF58-47BC-B777-C3893102B6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58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E402C-BF58-47BC-B777-C3893102B6D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81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xmlns="" id="{76B9C080-ADBE-49DD-92CF-73A4ECF27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875" y="1290186"/>
            <a:ext cx="4861123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17" name="Symbol zastępczy tekstu 21">
            <a:extLst>
              <a:ext uri="{FF2B5EF4-FFF2-40B4-BE49-F238E27FC236}">
                <a16:creationId xmlns:a16="http://schemas.microsoft.com/office/drawing/2014/main" xmlns="" id="{9BB5151B-86CE-4CB8-8EAD-A6335E6071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876" y="2849702"/>
            <a:ext cx="4861122" cy="2319314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55607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28" y="0"/>
            <a:ext cx="3404146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117A6335-4994-4E4A-A9B2-A556FA12F0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8420" y="1290186"/>
            <a:ext cx="4861123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8C6DD68E-9B9B-4039-84A9-AC34F26982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8421" y="2849702"/>
            <a:ext cx="4861122" cy="2319314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9009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7">
            <a:extLst>
              <a:ext uri="{FF2B5EF4-FFF2-40B4-BE49-F238E27FC236}">
                <a16:creationId xmlns:a16="http://schemas.microsoft.com/office/drawing/2014/main" xmlns="" id="{F15A6FA0-5685-4C12-B0B8-0C69F52AF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85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15">
            <a:extLst>
              <a:ext uri="{FF2B5EF4-FFF2-40B4-BE49-F238E27FC236}">
                <a16:creationId xmlns:a16="http://schemas.microsoft.com/office/drawing/2014/main" xmlns="" id="{04D36036-425A-4AF2-8011-FB4A9069E2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679" y="3481249"/>
            <a:ext cx="4421705" cy="1756231"/>
          </a:xfrm>
          <a:prstGeom prst="rect">
            <a:avLst/>
          </a:prstGeom>
        </p:spPr>
        <p:txBody>
          <a:bodyPr lIns="72000" rIns="72000" anchor="ctr"/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301242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65EB549-F07D-4E51-98AE-2A9C532BAA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51880" y="826770"/>
            <a:ext cx="5232400" cy="5204460"/>
          </a:xfrm>
          <a:custGeom>
            <a:avLst/>
            <a:gdLst>
              <a:gd name="connsiteX0" fmla="*/ 0 w 3657600"/>
              <a:gd name="connsiteY0" fmla="*/ 0 h 3619500"/>
              <a:gd name="connsiteX1" fmla="*/ 3657600 w 3657600"/>
              <a:gd name="connsiteY1" fmla="*/ 0 h 3619500"/>
              <a:gd name="connsiteX2" fmla="*/ 3657600 w 3657600"/>
              <a:gd name="connsiteY2" fmla="*/ 3619500 h 3619500"/>
              <a:gd name="connsiteX3" fmla="*/ 0 w 3657600"/>
              <a:gd name="connsiteY3" fmla="*/ 3619500 h 3619500"/>
              <a:gd name="connsiteX4" fmla="*/ 0 w 3657600"/>
              <a:gd name="connsiteY4" fmla="*/ 0 h 3619500"/>
              <a:gd name="connsiteX0" fmla="*/ 0 w 3657600"/>
              <a:gd name="connsiteY0" fmla="*/ 769620 h 4389120"/>
              <a:gd name="connsiteX1" fmla="*/ 1508760 w 3657600"/>
              <a:gd name="connsiteY1" fmla="*/ 0 h 4389120"/>
              <a:gd name="connsiteX2" fmla="*/ 3657600 w 3657600"/>
              <a:gd name="connsiteY2" fmla="*/ 4389120 h 4389120"/>
              <a:gd name="connsiteX3" fmla="*/ 0 w 3657600"/>
              <a:gd name="connsiteY3" fmla="*/ 4389120 h 4389120"/>
              <a:gd name="connsiteX4" fmla="*/ 0 w 3657600"/>
              <a:gd name="connsiteY4" fmla="*/ 769620 h 4389120"/>
              <a:gd name="connsiteX0" fmla="*/ 0 w 8488680"/>
              <a:gd name="connsiteY0" fmla="*/ 769620 h 4389120"/>
              <a:gd name="connsiteX1" fmla="*/ 1508760 w 8488680"/>
              <a:gd name="connsiteY1" fmla="*/ 0 h 4389120"/>
              <a:gd name="connsiteX2" fmla="*/ 8488680 w 8488680"/>
              <a:gd name="connsiteY2" fmla="*/ 2994660 h 4389120"/>
              <a:gd name="connsiteX3" fmla="*/ 0 w 8488680"/>
              <a:gd name="connsiteY3" fmla="*/ 4389120 h 4389120"/>
              <a:gd name="connsiteX4" fmla="*/ 0 w 8488680"/>
              <a:gd name="connsiteY4" fmla="*/ 769620 h 4389120"/>
              <a:gd name="connsiteX0" fmla="*/ 0 w 8488680"/>
              <a:gd name="connsiteY0" fmla="*/ 335280 h 3954780"/>
              <a:gd name="connsiteX1" fmla="*/ 5859780 w 8488680"/>
              <a:gd name="connsiteY1" fmla="*/ 0 h 3954780"/>
              <a:gd name="connsiteX2" fmla="*/ 8488680 w 8488680"/>
              <a:gd name="connsiteY2" fmla="*/ 2560320 h 3954780"/>
              <a:gd name="connsiteX3" fmla="*/ 0 w 8488680"/>
              <a:gd name="connsiteY3" fmla="*/ 3954780 h 3954780"/>
              <a:gd name="connsiteX4" fmla="*/ 0 w 8488680"/>
              <a:gd name="connsiteY4" fmla="*/ 335280 h 3954780"/>
              <a:gd name="connsiteX0" fmla="*/ 0 w 8488680"/>
              <a:gd name="connsiteY0" fmla="*/ 335280 h 5128260"/>
              <a:gd name="connsiteX1" fmla="*/ 5859780 w 8488680"/>
              <a:gd name="connsiteY1" fmla="*/ 0 h 5128260"/>
              <a:gd name="connsiteX2" fmla="*/ 8488680 w 8488680"/>
              <a:gd name="connsiteY2" fmla="*/ 2560320 h 5128260"/>
              <a:gd name="connsiteX3" fmla="*/ 5829300 w 8488680"/>
              <a:gd name="connsiteY3" fmla="*/ 5128260 h 5128260"/>
              <a:gd name="connsiteX4" fmla="*/ 0 w 8488680"/>
              <a:gd name="connsiteY4" fmla="*/ 335280 h 5128260"/>
              <a:gd name="connsiteX0" fmla="*/ 0 w 5196840"/>
              <a:gd name="connsiteY0" fmla="*/ 2537460 h 5128260"/>
              <a:gd name="connsiteX1" fmla="*/ 2567940 w 5196840"/>
              <a:gd name="connsiteY1" fmla="*/ 0 h 5128260"/>
              <a:gd name="connsiteX2" fmla="*/ 5196840 w 5196840"/>
              <a:gd name="connsiteY2" fmla="*/ 2560320 h 5128260"/>
              <a:gd name="connsiteX3" fmla="*/ 2537460 w 5196840"/>
              <a:gd name="connsiteY3" fmla="*/ 5128260 h 5128260"/>
              <a:gd name="connsiteX4" fmla="*/ 0 w 5196840"/>
              <a:gd name="connsiteY4" fmla="*/ 2537460 h 5128260"/>
              <a:gd name="connsiteX0" fmla="*/ 0 w 5196840"/>
              <a:gd name="connsiteY0" fmla="*/ 1536700 h 4127500"/>
              <a:gd name="connsiteX1" fmla="*/ 2639060 w 5196840"/>
              <a:gd name="connsiteY1" fmla="*/ 0 h 4127500"/>
              <a:gd name="connsiteX2" fmla="*/ 5196840 w 5196840"/>
              <a:gd name="connsiteY2" fmla="*/ 1559560 h 4127500"/>
              <a:gd name="connsiteX3" fmla="*/ 2537460 w 5196840"/>
              <a:gd name="connsiteY3" fmla="*/ 4127500 h 4127500"/>
              <a:gd name="connsiteX4" fmla="*/ 0 w 5196840"/>
              <a:gd name="connsiteY4" fmla="*/ 1536700 h 4127500"/>
              <a:gd name="connsiteX0" fmla="*/ 0 w 5196840"/>
              <a:gd name="connsiteY0" fmla="*/ 2557780 h 5148580"/>
              <a:gd name="connsiteX1" fmla="*/ 2557780 w 5196840"/>
              <a:gd name="connsiteY1" fmla="*/ 0 h 5148580"/>
              <a:gd name="connsiteX2" fmla="*/ 5196840 w 5196840"/>
              <a:gd name="connsiteY2" fmla="*/ 2580640 h 5148580"/>
              <a:gd name="connsiteX3" fmla="*/ 2537460 w 5196840"/>
              <a:gd name="connsiteY3" fmla="*/ 5148580 h 5148580"/>
              <a:gd name="connsiteX4" fmla="*/ 0 w 5196840"/>
              <a:gd name="connsiteY4" fmla="*/ 2557780 h 5148580"/>
              <a:gd name="connsiteX0" fmla="*/ 0 w 5618480"/>
              <a:gd name="connsiteY0" fmla="*/ 2796540 h 5148580"/>
              <a:gd name="connsiteX1" fmla="*/ 2979420 w 5618480"/>
              <a:gd name="connsiteY1" fmla="*/ 0 h 5148580"/>
              <a:gd name="connsiteX2" fmla="*/ 5618480 w 5618480"/>
              <a:gd name="connsiteY2" fmla="*/ 2580640 h 5148580"/>
              <a:gd name="connsiteX3" fmla="*/ 2959100 w 5618480"/>
              <a:gd name="connsiteY3" fmla="*/ 5148580 h 5148580"/>
              <a:gd name="connsiteX4" fmla="*/ 0 w 5618480"/>
              <a:gd name="connsiteY4" fmla="*/ 2796540 h 5148580"/>
              <a:gd name="connsiteX0" fmla="*/ 0 w 5217160"/>
              <a:gd name="connsiteY0" fmla="*/ 2578100 h 5148580"/>
              <a:gd name="connsiteX1" fmla="*/ 2578100 w 5217160"/>
              <a:gd name="connsiteY1" fmla="*/ 0 h 5148580"/>
              <a:gd name="connsiteX2" fmla="*/ 5217160 w 5217160"/>
              <a:gd name="connsiteY2" fmla="*/ 2580640 h 5148580"/>
              <a:gd name="connsiteX3" fmla="*/ 2557780 w 5217160"/>
              <a:gd name="connsiteY3" fmla="*/ 5148580 h 5148580"/>
              <a:gd name="connsiteX4" fmla="*/ 0 w 5217160"/>
              <a:gd name="connsiteY4" fmla="*/ 2578100 h 5148580"/>
              <a:gd name="connsiteX0" fmla="*/ 0 w 5166360"/>
              <a:gd name="connsiteY0" fmla="*/ 2578100 h 5148580"/>
              <a:gd name="connsiteX1" fmla="*/ 2578100 w 5166360"/>
              <a:gd name="connsiteY1" fmla="*/ 0 h 5148580"/>
              <a:gd name="connsiteX2" fmla="*/ 5166360 w 5166360"/>
              <a:gd name="connsiteY2" fmla="*/ 2585720 h 5148580"/>
              <a:gd name="connsiteX3" fmla="*/ 2557780 w 5166360"/>
              <a:gd name="connsiteY3" fmla="*/ 5148580 h 5148580"/>
              <a:gd name="connsiteX4" fmla="*/ 0 w 5166360"/>
              <a:gd name="connsiteY4" fmla="*/ 2578100 h 5148580"/>
              <a:gd name="connsiteX0" fmla="*/ 0 w 5166360"/>
              <a:gd name="connsiteY0" fmla="*/ 2578100 h 5204460"/>
              <a:gd name="connsiteX1" fmla="*/ 2578100 w 5166360"/>
              <a:gd name="connsiteY1" fmla="*/ 0 h 5204460"/>
              <a:gd name="connsiteX2" fmla="*/ 5166360 w 5166360"/>
              <a:gd name="connsiteY2" fmla="*/ 2585720 h 5204460"/>
              <a:gd name="connsiteX3" fmla="*/ 2588260 w 5166360"/>
              <a:gd name="connsiteY3" fmla="*/ 5204460 h 5204460"/>
              <a:gd name="connsiteX4" fmla="*/ 0 w 5166360"/>
              <a:gd name="connsiteY4" fmla="*/ 2578100 h 5204460"/>
              <a:gd name="connsiteX0" fmla="*/ 0 w 5176520"/>
              <a:gd name="connsiteY0" fmla="*/ 2583180 h 5204460"/>
              <a:gd name="connsiteX1" fmla="*/ 2588260 w 5176520"/>
              <a:gd name="connsiteY1" fmla="*/ 0 h 5204460"/>
              <a:gd name="connsiteX2" fmla="*/ 5176520 w 5176520"/>
              <a:gd name="connsiteY2" fmla="*/ 2585720 h 5204460"/>
              <a:gd name="connsiteX3" fmla="*/ 2598420 w 5176520"/>
              <a:gd name="connsiteY3" fmla="*/ 5204460 h 5204460"/>
              <a:gd name="connsiteX4" fmla="*/ 0 w 5176520"/>
              <a:gd name="connsiteY4" fmla="*/ 2583180 h 5204460"/>
              <a:gd name="connsiteX0" fmla="*/ 0 w 5176520"/>
              <a:gd name="connsiteY0" fmla="*/ 2618740 h 5204460"/>
              <a:gd name="connsiteX1" fmla="*/ 2588260 w 5176520"/>
              <a:gd name="connsiteY1" fmla="*/ 0 h 5204460"/>
              <a:gd name="connsiteX2" fmla="*/ 5176520 w 5176520"/>
              <a:gd name="connsiteY2" fmla="*/ 2585720 h 5204460"/>
              <a:gd name="connsiteX3" fmla="*/ 2598420 w 5176520"/>
              <a:gd name="connsiteY3" fmla="*/ 5204460 h 5204460"/>
              <a:gd name="connsiteX4" fmla="*/ 0 w 5176520"/>
              <a:gd name="connsiteY4" fmla="*/ 2618740 h 5204460"/>
              <a:gd name="connsiteX0" fmla="*/ 0 w 5196840"/>
              <a:gd name="connsiteY0" fmla="*/ 2603500 h 5204460"/>
              <a:gd name="connsiteX1" fmla="*/ 2608580 w 5196840"/>
              <a:gd name="connsiteY1" fmla="*/ 0 h 5204460"/>
              <a:gd name="connsiteX2" fmla="*/ 5196840 w 5196840"/>
              <a:gd name="connsiteY2" fmla="*/ 2585720 h 5204460"/>
              <a:gd name="connsiteX3" fmla="*/ 2618740 w 5196840"/>
              <a:gd name="connsiteY3" fmla="*/ 5204460 h 5204460"/>
              <a:gd name="connsiteX4" fmla="*/ 0 w 5196840"/>
              <a:gd name="connsiteY4" fmla="*/ 2603500 h 5204460"/>
              <a:gd name="connsiteX0" fmla="*/ 0 w 5207000"/>
              <a:gd name="connsiteY0" fmla="*/ 2603500 h 5204460"/>
              <a:gd name="connsiteX1" fmla="*/ 2608580 w 5207000"/>
              <a:gd name="connsiteY1" fmla="*/ 0 h 5204460"/>
              <a:gd name="connsiteX2" fmla="*/ 5207000 w 5207000"/>
              <a:gd name="connsiteY2" fmla="*/ 2616200 h 5204460"/>
              <a:gd name="connsiteX3" fmla="*/ 2618740 w 5207000"/>
              <a:gd name="connsiteY3" fmla="*/ 5204460 h 5204460"/>
              <a:gd name="connsiteX4" fmla="*/ 0 w 5207000"/>
              <a:gd name="connsiteY4" fmla="*/ 2603500 h 5204460"/>
              <a:gd name="connsiteX0" fmla="*/ 0 w 5232400"/>
              <a:gd name="connsiteY0" fmla="*/ 2603500 h 5204460"/>
              <a:gd name="connsiteX1" fmla="*/ 2608580 w 5232400"/>
              <a:gd name="connsiteY1" fmla="*/ 0 h 5204460"/>
              <a:gd name="connsiteX2" fmla="*/ 5232400 w 5232400"/>
              <a:gd name="connsiteY2" fmla="*/ 2611120 h 5204460"/>
              <a:gd name="connsiteX3" fmla="*/ 2618740 w 5232400"/>
              <a:gd name="connsiteY3" fmla="*/ 5204460 h 5204460"/>
              <a:gd name="connsiteX4" fmla="*/ 0 w 5232400"/>
              <a:gd name="connsiteY4" fmla="*/ 2603500 h 520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400" h="5204460">
                <a:moveTo>
                  <a:pt x="0" y="2603500"/>
                </a:moveTo>
                <a:lnTo>
                  <a:pt x="2608580" y="0"/>
                </a:lnTo>
                <a:lnTo>
                  <a:pt x="5232400" y="2611120"/>
                </a:lnTo>
                <a:lnTo>
                  <a:pt x="2618740" y="5204460"/>
                </a:lnTo>
                <a:lnTo>
                  <a:pt x="0" y="260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pl-PL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7C68FDDE-406B-48B6-B56E-3F9215619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775" y="1203826"/>
            <a:ext cx="4618105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95908099-536D-4967-9D6D-42E58759C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776" y="2763342"/>
            <a:ext cx="4618104" cy="2319314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lang="pl-PL" sz="11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78473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5B13F084-19C8-40DA-BBEC-314B3A79DB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8420" y="1679155"/>
            <a:ext cx="4754642" cy="1152887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lang="pl-PL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FD22B9AD-E740-4F5A-BA19-484129A995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38420" y="3327400"/>
            <a:ext cx="4754642" cy="31242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91410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FD22B9AD-E740-4F5A-BA19-484129A995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5780" y="3429000"/>
            <a:ext cx="4305300" cy="31242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lang="pl-PL" sz="11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63682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7">
            <a:extLst>
              <a:ext uri="{FF2B5EF4-FFF2-40B4-BE49-F238E27FC236}">
                <a16:creationId xmlns:a16="http://schemas.microsoft.com/office/drawing/2014/main" xmlns="" id="{F15A6FA0-5685-4C12-B0B8-0C69F52AF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7877" y="6077"/>
            <a:ext cx="10104123" cy="685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458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65EB549-F07D-4E51-98AE-2A9C532BAA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60124" y="826770"/>
            <a:ext cx="5232400" cy="5204460"/>
          </a:xfrm>
          <a:custGeom>
            <a:avLst/>
            <a:gdLst>
              <a:gd name="connsiteX0" fmla="*/ 0 w 3657600"/>
              <a:gd name="connsiteY0" fmla="*/ 0 h 3619500"/>
              <a:gd name="connsiteX1" fmla="*/ 3657600 w 3657600"/>
              <a:gd name="connsiteY1" fmla="*/ 0 h 3619500"/>
              <a:gd name="connsiteX2" fmla="*/ 3657600 w 3657600"/>
              <a:gd name="connsiteY2" fmla="*/ 3619500 h 3619500"/>
              <a:gd name="connsiteX3" fmla="*/ 0 w 3657600"/>
              <a:gd name="connsiteY3" fmla="*/ 3619500 h 3619500"/>
              <a:gd name="connsiteX4" fmla="*/ 0 w 3657600"/>
              <a:gd name="connsiteY4" fmla="*/ 0 h 3619500"/>
              <a:gd name="connsiteX0" fmla="*/ 0 w 3657600"/>
              <a:gd name="connsiteY0" fmla="*/ 769620 h 4389120"/>
              <a:gd name="connsiteX1" fmla="*/ 1508760 w 3657600"/>
              <a:gd name="connsiteY1" fmla="*/ 0 h 4389120"/>
              <a:gd name="connsiteX2" fmla="*/ 3657600 w 3657600"/>
              <a:gd name="connsiteY2" fmla="*/ 4389120 h 4389120"/>
              <a:gd name="connsiteX3" fmla="*/ 0 w 3657600"/>
              <a:gd name="connsiteY3" fmla="*/ 4389120 h 4389120"/>
              <a:gd name="connsiteX4" fmla="*/ 0 w 3657600"/>
              <a:gd name="connsiteY4" fmla="*/ 769620 h 4389120"/>
              <a:gd name="connsiteX0" fmla="*/ 0 w 8488680"/>
              <a:gd name="connsiteY0" fmla="*/ 769620 h 4389120"/>
              <a:gd name="connsiteX1" fmla="*/ 1508760 w 8488680"/>
              <a:gd name="connsiteY1" fmla="*/ 0 h 4389120"/>
              <a:gd name="connsiteX2" fmla="*/ 8488680 w 8488680"/>
              <a:gd name="connsiteY2" fmla="*/ 2994660 h 4389120"/>
              <a:gd name="connsiteX3" fmla="*/ 0 w 8488680"/>
              <a:gd name="connsiteY3" fmla="*/ 4389120 h 4389120"/>
              <a:gd name="connsiteX4" fmla="*/ 0 w 8488680"/>
              <a:gd name="connsiteY4" fmla="*/ 769620 h 4389120"/>
              <a:gd name="connsiteX0" fmla="*/ 0 w 8488680"/>
              <a:gd name="connsiteY0" fmla="*/ 335280 h 3954780"/>
              <a:gd name="connsiteX1" fmla="*/ 5859780 w 8488680"/>
              <a:gd name="connsiteY1" fmla="*/ 0 h 3954780"/>
              <a:gd name="connsiteX2" fmla="*/ 8488680 w 8488680"/>
              <a:gd name="connsiteY2" fmla="*/ 2560320 h 3954780"/>
              <a:gd name="connsiteX3" fmla="*/ 0 w 8488680"/>
              <a:gd name="connsiteY3" fmla="*/ 3954780 h 3954780"/>
              <a:gd name="connsiteX4" fmla="*/ 0 w 8488680"/>
              <a:gd name="connsiteY4" fmla="*/ 335280 h 3954780"/>
              <a:gd name="connsiteX0" fmla="*/ 0 w 8488680"/>
              <a:gd name="connsiteY0" fmla="*/ 335280 h 5128260"/>
              <a:gd name="connsiteX1" fmla="*/ 5859780 w 8488680"/>
              <a:gd name="connsiteY1" fmla="*/ 0 h 5128260"/>
              <a:gd name="connsiteX2" fmla="*/ 8488680 w 8488680"/>
              <a:gd name="connsiteY2" fmla="*/ 2560320 h 5128260"/>
              <a:gd name="connsiteX3" fmla="*/ 5829300 w 8488680"/>
              <a:gd name="connsiteY3" fmla="*/ 5128260 h 5128260"/>
              <a:gd name="connsiteX4" fmla="*/ 0 w 8488680"/>
              <a:gd name="connsiteY4" fmla="*/ 335280 h 5128260"/>
              <a:gd name="connsiteX0" fmla="*/ 0 w 5196840"/>
              <a:gd name="connsiteY0" fmla="*/ 2537460 h 5128260"/>
              <a:gd name="connsiteX1" fmla="*/ 2567940 w 5196840"/>
              <a:gd name="connsiteY1" fmla="*/ 0 h 5128260"/>
              <a:gd name="connsiteX2" fmla="*/ 5196840 w 5196840"/>
              <a:gd name="connsiteY2" fmla="*/ 2560320 h 5128260"/>
              <a:gd name="connsiteX3" fmla="*/ 2537460 w 5196840"/>
              <a:gd name="connsiteY3" fmla="*/ 5128260 h 5128260"/>
              <a:gd name="connsiteX4" fmla="*/ 0 w 5196840"/>
              <a:gd name="connsiteY4" fmla="*/ 2537460 h 5128260"/>
              <a:gd name="connsiteX0" fmla="*/ 0 w 5196840"/>
              <a:gd name="connsiteY0" fmla="*/ 1536700 h 4127500"/>
              <a:gd name="connsiteX1" fmla="*/ 2639060 w 5196840"/>
              <a:gd name="connsiteY1" fmla="*/ 0 h 4127500"/>
              <a:gd name="connsiteX2" fmla="*/ 5196840 w 5196840"/>
              <a:gd name="connsiteY2" fmla="*/ 1559560 h 4127500"/>
              <a:gd name="connsiteX3" fmla="*/ 2537460 w 5196840"/>
              <a:gd name="connsiteY3" fmla="*/ 4127500 h 4127500"/>
              <a:gd name="connsiteX4" fmla="*/ 0 w 5196840"/>
              <a:gd name="connsiteY4" fmla="*/ 1536700 h 4127500"/>
              <a:gd name="connsiteX0" fmla="*/ 0 w 5196840"/>
              <a:gd name="connsiteY0" fmla="*/ 2557780 h 5148580"/>
              <a:gd name="connsiteX1" fmla="*/ 2557780 w 5196840"/>
              <a:gd name="connsiteY1" fmla="*/ 0 h 5148580"/>
              <a:gd name="connsiteX2" fmla="*/ 5196840 w 5196840"/>
              <a:gd name="connsiteY2" fmla="*/ 2580640 h 5148580"/>
              <a:gd name="connsiteX3" fmla="*/ 2537460 w 5196840"/>
              <a:gd name="connsiteY3" fmla="*/ 5148580 h 5148580"/>
              <a:gd name="connsiteX4" fmla="*/ 0 w 5196840"/>
              <a:gd name="connsiteY4" fmla="*/ 2557780 h 5148580"/>
              <a:gd name="connsiteX0" fmla="*/ 0 w 5618480"/>
              <a:gd name="connsiteY0" fmla="*/ 2796540 h 5148580"/>
              <a:gd name="connsiteX1" fmla="*/ 2979420 w 5618480"/>
              <a:gd name="connsiteY1" fmla="*/ 0 h 5148580"/>
              <a:gd name="connsiteX2" fmla="*/ 5618480 w 5618480"/>
              <a:gd name="connsiteY2" fmla="*/ 2580640 h 5148580"/>
              <a:gd name="connsiteX3" fmla="*/ 2959100 w 5618480"/>
              <a:gd name="connsiteY3" fmla="*/ 5148580 h 5148580"/>
              <a:gd name="connsiteX4" fmla="*/ 0 w 5618480"/>
              <a:gd name="connsiteY4" fmla="*/ 2796540 h 5148580"/>
              <a:gd name="connsiteX0" fmla="*/ 0 w 5217160"/>
              <a:gd name="connsiteY0" fmla="*/ 2578100 h 5148580"/>
              <a:gd name="connsiteX1" fmla="*/ 2578100 w 5217160"/>
              <a:gd name="connsiteY1" fmla="*/ 0 h 5148580"/>
              <a:gd name="connsiteX2" fmla="*/ 5217160 w 5217160"/>
              <a:gd name="connsiteY2" fmla="*/ 2580640 h 5148580"/>
              <a:gd name="connsiteX3" fmla="*/ 2557780 w 5217160"/>
              <a:gd name="connsiteY3" fmla="*/ 5148580 h 5148580"/>
              <a:gd name="connsiteX4" fmla="*/ 0 w 5217160"/>
              <a:gd name="connsiteY4" fmla="*/ 2578100 h 5148580"/>
              <a:gd name="connsiteX0" fmla="*/ 0 w 5166360"/>
              <a:gd name="connsiteY0" fmla="*/ 2578100 h 5148580"/>
              <a:gd name="connsiteX1" fmla="*/ 2578100 w 5166360"/>
              <a:gd name="connsiteY1" fmla="*/ 0 h 5148580"/>
              <a:gd name="connsiteX2" fmla="*/ 5166360 w 5166360"/>
              <a:gd name="connsiteY2" fmla="*/ 2585720 h 5148580"/>
              <a:gd name="connsiteX3" fmla="*/ 2557780 w 5166360"/>
              <a:gd name="connsiteY3" fmla="*/ 5148580 h 5148580"/>
              <a:gd name="connsiteX4" fmla="*/ 0 w 5166360"/>
              <a:gd name="connsiteY4" fmla="*/ 2578100 h 5148580"/>
              <a:gd name="connsiteX0" fmla="*/ 0 w 5166360"/>
              <a:gd name="connsiteY0" fmla="*/ 2578100 h 5204460"/>
              <a:gd name="connsiteX1" fmla="*/ 2578100 w 5166360"/>
              <a:gd name="connsiteY1" fmla="*/ 0 h 5204460"/>
              <a:gd name="connsiteX2" fmla="*/ 5166360 w 5166360"/>
              <a:gd name="connsiteY2" fmla="*/ 2585720 h 5204460"/>
              <a:gd name="connsiteX3" fmla="*/ 2588260 w 5166360"/>
              <a:gd name="connsiteY3" fmla="*/ 5204460 h 5204460"/>
              <a:gd name="connsiteX4" fmla="*/ 0 w 5166360"/>
              <a:gd name="connsiteY4" fmla="*/ 2578100 h 5204460"/>
              <a:gd name="connsiteX0" fmla="*/ 0 w 5176520"/>
              <a:gd name="connsiteY0" fmla="*/ 2583180 h 5204460"/>
              <a:gd name="connsiteX1" fmla="*/ 2588260 w 5176520"/>
              <a:gd name="connsiteY1" fmla="*/ 0 h 5204460"/>
              <a:gd name="connsiteX2" fmla="*/ 5176520 w 5176520"/>
              <a:gd name="connsiteY2" fmla="*/ 2585720 h 5204460"/>
              <a:gd name="connsiteX3" fmla="*/ 2598420 w 5176520"/>
              <a:gd name="connsiteY3" fmla="*/ 5204460 h 5204460"/>
              <a:gd name="connsiteX4" fmla="*/ 0 w 5176520"/>
              <a:gd name="connsiteY4" fmla="*/ 2583180 h 5204460"/>
              <a:gd name="connsiteX0" fmla="*/ 0 w 5176520"/>
              <a:gd name="connsiteY0" fmla="*/ 2618740 h 5204460"/>
              <a:gd name="connsiteX1" fmla="*/ 2588260 w 5176520"/>
              <a:gd name="connsiteY1" fmla="*/ 0 h 5204460"/>
              <a:gd name="connsiteX2" fmla="*/ 5176520 w 5176520"/>
              <a:gd name="connsiteY2" fmla="*/ 2585720 h 5204460"/>
              <a:gd name="connsiteX3" fmla="*/ 2598420 w 5176520"/>
              <a:gd name="connsiteY3" fmla="*/ 5204460 h 5204460"/>
              <a:gd name="connsiteX4" fmla="*/ 0 w 5176520"/>
              <a:gd name="connsiteY4" fmla="*/ 2618740 h 5204460"/>
              <a:gd name="connsiteX0" fmla="*/ 0 w 5196840"/>
              <a:gd name="connsiteY0" fmla="*/ 2603500 h 5204460"/>
              <a:gd name="connsiteX1" fmla="*/ 2608580 w 5196840"/>
              <a:gd name="connsiteY1" fmla="*/ 0 h 5204460"/>
              <a:gd name="connsiteX2" fmla="*/ 5196840 w 5196840"/>
              <a:gd name="connsiteY2" fmla="*/ 2585720 h 5204460"/>
              <a:gd name="connsiteX3" fmla="*/ 2618740 w 5196840"/>
              <a:gd name="connsiteY3" fmla="*/ 5204460 h 5204460"/>
              <a:gd name="connsiteX4" fmla="*/ 0 w 5196840"/>
              <a:gd name="connsiteY4" fmla="*/ 2603500 h 5204460"/>
              <a:gd name="connsiteX0" fmla="*/ 0 w 5207000"/>
              <a:gd name="connsiteY0" fmla="*/ 2603500 h 5204460"/>
              <a:gd name="connsiteX1" fmla="*/ 2608580 w 5207000"/>
              <a:gd name="connsiteY1" fmla="*/ 0 h 5204460"/>
              <a:gd name="connsiteX2" fmla="*/ 5207000 w 5207000"/>
              <a:gd name="connsiteY2" fmla="*/ 2616200 h 5204460"/>
              <a:gd name="connsiteX3" fmla="*/ 2618740 w 5207000"/>
              <a:gd name="connsiteY3" fmla="*/ 5204460 h 5204460"/>
              <a:gd name="connsiteX4" fmla="*/ 0 w 5207000"/>
              <a:gd name="connsiteY4" fmla="*/ 2603500 h 5204460"/>
              <a:gd name="connsiteX0" fmla="*/ 0 w 5232400"/>
              <a:gd name="connsiteY0" fmla="*/ 2603500 h 5204460"/>
              <a:gd name="connsiteX1" fmla="*/ 2608580 w 5232400"/>
              <a:gd name="connsiteY1" fmla="*/ 0 h 5204460"/>
              <a:gd name="connsiteX2" fmla="*/ 5232400 w 5232400"/>
              <a:gd name="connsiteY2" fmla="*/ 2611120 h 5204460"/>
              <a:gd name="connsiteX3" fmla="*/ 2618740 w 5232400"/>
              <a:gd name="connsiteY3" fmla="*/ 5204460 h 5204460"/>
              <a:gd name="connsiteX4" fmla="*/ 0 w 5232400"/>
              <a:gd name="connsiteY4" fmla="*/ 2603500 h 520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400" h="5204460">
                <a:moveTo>
                  <a:pt x="0" y="2603500"/>
                </a:moveTo>
                <a:lnTo>
                  <a:pt x="2608580" y="0"/>
                </a:lnTo>
                <a:lnTo>
                  <a:pt x="5232400" y="2611120"/>
                </a:lnTo>
                <a:lnTo>
                  <a:pt x="2618740" y="5204460"/>
                </a:lnTo>
                <a:lnTo>
                  <a:pt x="0" y="260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pl-PL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884780A4-0540-4AAC-876D-432499E31C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975" y="1290186"/>
            <a:ext cx="4861123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F7CC8015-E9C1-455F-ABB0-A70A96650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976" y="2849702"/>
            <a:ext cx="4861122" cy="2319314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301939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012ECF6A-1AE2-42CF-BA07-2DC3DE02B4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4002" y="1488306"/>
            <a:ext cx="4861123" cy="1270134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54D81B37-5B7D-4CF9-93A0-30644F737E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4003" y="2758440"/>
            <a:ext cx="4861122" cy="2608696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85170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7">
            <a:extLst>
              <a:ext uri="{FF2B5EF4-FFF2-40B4-BE49-F238E27FC236}">
                <a16:creationId xmlns:a16="http://schemas.microsoft.com/office/drawing/2014/main" xmlns="" id="{0F2CFB3F-E7C9-42A3-8343-522DF7F5C4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8" y="4530645"/>
            <a:ext cx="3654048" cy="23273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B3539BE0-CE1D-4998-9283-76D7B4A67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9729" y="3722952"/>
            <a:ext cx="4861122" cy="2446823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58114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3626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xmlns="" id="{B16C2E92-D72D-4BCA-AAA0-D5CE1FCEA0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9320" y="4632960"/>
            <a:ext cx="6055360" cy="18796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r">
              <a:lnSpc>
                <a:spcPts val="1600"/>
              </a:lnSpc>
              <a:spcBef>
                <a:spcPts val="1800"/>
              </a:spcBef>
              <a:buNone/>
              <a:defRPr lang="pl-PL" sz="10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204454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7417749-C4F5-44F8-9875-48E4B50A7609}"/>
              </a:ext>
            </a:extLst>
          </p:cNvPr>
          <p:cNvSpPr/>
          <p:nvPr userDrawn="1"/>
        </p:nvSpPr>
        <p:spPr>
          <a:xfrm>
            <a:off x="1" y="0"/>
            <a:ext cx="2087876" cy="6857999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0498" y="0"/>
            <a:ext cx="2087876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xmlns="" id="{76B9C080-ADBE-49DD-92CF-73A4ECF27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0" y="1152444"/>
            <a:ext cx="4716000" cy="1152887"/>
          </a:xfrm>
          <a:prstGeom prst="rect">
            <a:avLst/>
          </a:prstGeom>
        </p:spPr>
        <p:txBody>
          <a:bodyPr lIns="72000" rIns="72000" anchor="t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xmlns="" id="{22713F03-DC65-47D0-B178-BC9998EB0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32500" y="3300584"/>
            <a:ext cx="4716000" cy="2648096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346129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E9FA4757-B299-4CC1-A4F1-F1A183762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6270" y="2446235"/>
            <a:ext cx="6056089" cy="1152887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2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C1650F09-BB5D-48D3-9AAF-57971354A7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2383" y="3732384"/>
            <a:ext cx="6049975" cy="1825136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266989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6">
            <a:extLst>
              <a:ext uri="{FF2B5EF4-FFF2-40B4-BE49-F238E27FC236}">
                <a16:creationId xmlns:a16="http://schemas.microsoft.com/office/drawing/2014/main" xmlns="" id="{40BA49F4-B479-405A-8477-25B736F495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93445"/>
            <a:ext cx="12191999" cy="21440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 na ikonkę obrazka i dodaj swoją grafikę</a:t>
            </a:r>
          </a:p>
          <a:p>
            <a:endParaRPr lang="pl-PL" dirty="0"/>
          </a:p>
        </p:txBody>
      </p:sp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xmlns="" id="{26C40DD1-7BB8-4F6F-8923-5EAE94FC22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28520" y="4632960"/>
            <a:ext cx="4836160" cy="1879600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r">
              <a:lnSpc>
                <a:spcPts val="1600"/>
              </a:lnSpc>
              <a:spcBef>
                <a:spcPts val="1800"/>
              </a:spcBef>
              <a:buNone/>
              <a:defRPr lang="pl-PL" sz="105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33167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xmlns="" id="{4C928890-AA36-47C6-AC22-0B91953DA4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84129" y="1030151"/>
            <a:ext cx="4820489" cy="4797699"/>
          </a:xfrm>
          <a:custGeom>
            <a:avLst/>
            <a:gdLst>
              <a:gd name="connsiteX0" fmla="*/ 2495071 w 4820489"/>
              <a:gd name="connsiteY0" fmla="*/ 2472281 h 4797699"/>
              <a:gd name="connsiteX1" fmla="*/ 4820489 w 4820489"/>
              <a:gd name="connsiteY1" fmla="*/ 2472281 h 4797699"/>
              <a:gd name="connsiteX2" fmla="*/ 4820489 w 4820489"/>
              <a:gd name="connsiteY2" fmla="*/ 4797699 h 4797699"/>
              <a:gd name="connsiteX3" fmla="*/ 2495071 w 4820489"/>
              <a:gd name="connsiteY3" fmla="*/ 4797699 h 4797699"/>
              <a:gd name="connsiteX4" fmla="*/ 0 w 4820489"/>
              <a:gd name="connsiteY4" fmla="*/ 2472281 h 4797699"/>
              <a:gd name="connsiteX5" fmla="*/ 2325418 w 4820489"/>
              <a:gd name="connsiteY5" fmla="*/ 2472281 h 4797699"/>
              <a:gd name="connsiteX6" fmla="*/ 2325418 w 4820489"/>
              <a:gd name="connsiteY6" fmla="*/ 4797699 h 4797699"/>
              <a:gd name="connsiteX7" fmla="*/ 0 w 4820489"/>
              <a:gd name="connsiteY7" fmla="*/ 4797699 h 4797699"/>
              <a:gd name="connsiteX8" fmla="*/ 2495071 w 4820489"/>
              <a:gd name="connsiteY8" fmla="*/ 0 h 4797699"/>
              <a:gd name="connsiteX9" fmla="*/ 4820489 w 4820489"/>
              <a:gd name="connsiteY9" fmla="*/ 0 h 4797699"/>
              <a:gd name="connsiteX10" fmla="*/ 4820489 w 4820489"/>
              <a:gd name="connsiteY10" fmla="*/ 2325418 h 4797699"/>
              <a:gd name="connsiteX11" fmla="*/ 2495071 w 4820489"/>
              <a:gd name="connsiteY11" fmla="*/ 2325418 h 4797699"/>
              <a:gd name="connsiteX12" fmla="*/ 0 w 4820489"/>
              <a:gd name="connsiteY12" fmla="*/ 0 h 4797699"/>
              <a:gd name="connsiteX13" fmla="*/ 2325418 w 4820489"/>
              <a:gd name="connsiteY13" fmla="*/ 0 h 4797699"/>
              <a:gd name="connsiteX14" fmla="*/ 2325418 w 4820489"/>
              <a:gd name="connsiteY14" fmla="*/ 2325418 h 4797699"/>
              <a:gd name="connsiteX15" fmla="*/ 0 w 4820489"/>
              <a:gd name="connsiteY15" fmla="*/ 2325418 h 479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20489" h="4797699">
                <a:moveTo>
                  <a:pt x="2495071" y="2472281"/>
                </a:moveTo>
                <a:lnTo>
                  <a:pt x="4820489" y="2472281"/>
                </a:lnTo>
                <a:lnTo>
                  <a:pt x="4820489" y="4797699"/>
                </a:lnTo>
                <a:lnTo>
                  <a:pt x="2495071" y="4797699"/>
                </a:lnTo>
                <a:close/>
                <a:moveTo>
                  <a:pt x="0" y="2472281"/>
                </a:moveTo>
                <a:lnTo>
                  <a:pt x="2325418" y="2472281"/>
                </a:lnTo>
                <a:lnTo>
                  <a:pt x="2325418" y="4797699"/>
                </a:lnTo>
                <a:lnTo>
                  <a:pt x="0" y="4797699"/>
                </a:lnTo>
                <a:close/>
                <a:moveTo>
                  <a:pt x="2495071" y="0"/>
                </a:moveTo>
                <a:lnTo>
                  <a:pt x="4820489" y="0"/>
                </a:lnTo>
                <a:lnTo>
                  <a:pt x="4820489" y="2325418"/>
                </a:lnTo>
                <a:lnTo>
                  <a:pt x="2495071" y="2325418"/>
                </a:lnTo>
                <a:close/>
                <a:moveTo>
                  <a:pt x="0" y="0"/>
                </a:moveTo>
                <a:lnTo>
                  <a:pt x="2325418" y="0"/>
                </a:lnTo>
                <a:lnTo>
                  <a:pt x="2325418" y="2325418"/>
                </a:lnTo>
                <a:lnTo>
                  <a:pt x="0" y="232541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 na ikonkę obrazka i dodaj swoją grafikę</a:t>
            </a:r>
          </a:p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126590E3-0E10-4747-84BA-9FD45D7CC4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228" y="2077586"/>
            <a:ext cx="4337692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27F4D7E0-41B4-49F3-BB4F-5D0C2E2DB0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4228" y="3637102"/>
            <a:ext cx="4337691" cy="2319314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419131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7">
            <a:extLst>
              <a:ext uri="{FF2B5EF4-FFF2-40B4-BE49-F238E27FC236}">
                <a16:creationId xmlns:a16="http://schemas.microsoft.com/office/drawing/2014/main" xmlns="" id="{0F2CFB3F-E7C9-42A3-8343-522DF7F5C4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8" y="1649928"/>
            <a:ext cx="3600000" cy="360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tekstu 15">
            <a:extLst>
              <a:ext uri="{FF2B5EF4-FFF2-40B4-BE49-F238E27FC236}">
                <a16:creationId xmlns:a16="http://schemas.microsoft.com/office/drawing/2014/main" xmlns="" id="{28344251-09D5-49CA-AF75-95CD6A15E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2" y="1649928"/>
            <a:ext cx="6467014" cy="1054242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8" name="Symbol zastępczy tekstu 21">
            <a:extLst>
              <a:ext uri="{FF2B5EF4-FFF2-40B4-BE49-F238E27FC236}">
                <a16:creationId xmlns:a16="http://schemas.microsoft.com/office/drawing/2014/main" xmlns="" id="{C472D0D6-0364-44A0-B9E0-DDC76ED0F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8852" y="2704171"/>
            <a:ext cx="6467013" cy="1766229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315855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7">
            <a:extLst>
              <a:ext uri="{FF2B5EF4-FFF2-40B4-BE49-F238E27FC236}">
                <a16:creationId xmlns:a16="http://schemas.microsoft.com/office/drawing/2014/main" xmlns="" id="{4E2A754A-F497-447F-A025-54FCC863C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15">
            <a:extLst>
              <a:ext uri="{FF2B5EF4-FFF2-40B4-BE49-F238E27FC236}">
                <a16:creationId xmlns:a16="http://schemas.microsoft.com/office/drawing/2014/main" xmlns="" id="{7239495A-C686-4130-9AF6-AD14C51F49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593288"/>
            <a:ext cx="10443386" cy="1054242"/>
          </a:xfrm>
          <a:prstGeom prst="rect">
            <a:avLst/>
          </a:prstGeom>
        </p:spPr>
        <p:txBody>
          <a:bodyPr lIns="72000" rIns="72000" anchor="ctr"/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188826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7">
            <a:extLst>
              <a:ext uri="{FF2B5EF4-FFF2-40B4-BE49-F238E27FC236}">
                <a16:creationId xmlns:a16="http://schemas.microsoft.com/office/drawing/2014/main" xmlns="" id="{4E2A754A-F497-447F-A025-54FCC863C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3626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15">
            <a:extLst>
              <a:ext uri="{FF2B5EF4-FFF2-40B4-BE49-F238E27FC236}">
                <a16:creationId xmlns:a16="http://schemas.microsoft.com/office/drawing/2014/main" xmlns="" id="{7239495A-C686-4130-9AF6-AD14C51F49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593288"/>
            <a:ext cx="10443386" cy="1054242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186894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>
            <a:extLst>
              <a:ext uri="{FF2B5EF4-FFF2-40B4-BE49-F238E27FC236}">
                <a16:creationId xmlns:a16="http://schemas.microsoft.com/office/drawing/2014/main" xmlns="" id="{4CD3B381-13DD-4D0B-8CB1-A5CB7FBDD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24910"/>
            <a:ext cx="2605246" cy="372704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tekstu 15">
            <a:extLst>
              <a:ext uri="{FF2B5EF4-FFF2-40B4-BE49-F238E27FC236}">
                <a16:creationId xmlns:a16="http://schemas.microsoft.com/office/drawing/2014/main" xmlns="" id="{7A4A782F-1C29-402B-88C4-B2A501E31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593288"/>
            <a:ext cx="10443386" cy="1054242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219321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E9FA4757-B299-4CC1-A4F1-F1A183762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4004" y="1168218"/>
            <a:ext cx="5119356" cy="566544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C1650F09-BB5D-48D3-9AAF-57971354A7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4005" y="2711211"/>
            <a:ext cx="5119355" cy="1327389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lang="pl-PL" sz="105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54923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E9FA4757-B299-4CC1-A4F1-F1A183762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4989" y="939618"/>
            <a:ext cx="6634531" cy="566544"/>
          </a:xfrm>
          <a:prstGeom prst="rect">
            <a:avLst/>
          </a:prstGeom>
        </p:spPr>
        <p:txBody>
          <a:bodyPr lIns="72000" rIns="72000" anchor="t"/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148862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E9FA4757-B299-4CC1-A4F1-F1A183762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6270" y="2347211"/>
            <a:ext cx="5119356" cy="951979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C1650F09-BB5D-48D3-9AAF-57971354A7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6271" y="3802901"/>
            <a:ext cx="5119355" cy="1327389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lang="pl-PL" sz="105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419364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7417749-C4F5-44F8-9875-48E4B50A7609}"/>
              </a:ext>
            </a:extLst>
          </p:cNvPr>
          <p:cNvSpPr/>
          <p:nvPr userDrawn="1"/>
        </p:nvSpPr>
        <p:spPr>
          <a:xfrm>
            <a:off x="1" y="0"/>
            <a:ext cx="2087876" cy="6857999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0498" y="0"/>
            <a:ext cx="2087876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xmlns="" id="{76B9C080-ADBE-49DD-92CF-73A4ECF27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8420" y="1364195"/>
            <a:ext cx="4754642" cy="1152887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2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xmlns="" id="{22713F03-DC65-47D0-B178-BC9998EB0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77982" y="3029927"/>
            <a:ext cx="4754642" cy="3421673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90002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7417749-C4F5-44F8-9875-48E4B50A7609}"/>
              </a:ext>
            </a:extLst>
          </p:cNvPr>
          <p:cNvSpPr/>
          <p:nvPr userDrawn="1"/>
        </p:nvSpPr>
        <p:spPr>
          <a:xfrm>
            <a:off x="10104124" y="0"/>
            <a:ext cx="2087876" cy="6857999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16248" y="0"/>
            <a:ext cx="2087876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15">
            <a:extLst>
              <a:ext uri="{FF2B5EF4-FFF2-40B4-BE49-F238E27FC236}">
                <a16:creationId xmlns:a16="http://schemas.microsoft.com/office/drawing/2014/main" xmlns="" id="{E8F7A6A7-5F0A-4773-97BB-1BD009AD92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79" y="1869483"/>
            <a:ext cx="4512641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6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xmlns="" id="{67D75591-6CA0-420B-9001-A1AD821F4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679" y="5242559"/>
            <a:ext cx="2872741" cy="1310641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lang="pl-PL" sz="9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  <p:sp>
        <p:nvSpPr>
          <p:cNvPr id="9" name="Symbol zastępczy tekstu 21">
            <a:extLst>
              <a:ext uri="{FF2B5EF4-FFF2-40B4-BE49-F238E27FC236}">
                <a16:creationId xmlns:a16="http://schemas.microsoft.com/office/drawing/2014/main" xmlns="" id="{6555E77E-F79D-4DFE-AD9B-924085355A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929" y="5242559"/>
            <a:ext cx="2872741" cy="1310641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lang="pl-PL" sz="9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5236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7417749-C4F5-44F8-9875-48E4B50A7609}"/>
              </a:ext>
            </a:extLst>
          </p:cNvPr>
          <p:cNvSpPr/>
          <p:nvPr userDrawn="1"/>
        </p:nvSpPr>
        <p:spPr>
          <a:xfrm>
            <a:off x="10104124" y="0"/>
            <a:ext cx="2087876" cy="6857999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tekstu 15">
            <a:extLst>
              <a:ext uri="{FF2B5EF4-FFF2-40B4-BE49-F238E27FC236}">
                <a16:creationId xmlns:a16="http://schemas.microsoft.com/office/drawing/2014/main" xmlns="" id="{7246F6FD-A9F2-45D1-8144-54F1523719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593288"/>
            <a:ext cx="8313421" cy="1054242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12" name="Symbol zastępczy tekstu 21">
            <a:extLst>
              <a:ext uri="{FF2B5EF4-FFF2-40B4-BE49-F238E27FC236}">
                <a16:creationId xmlns:a16="http://schemas.microsoft.com/office/drawing/2014/main" xmlns="" id="{0252A066-D833-4307-A21A-468970DCEC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4800599"/>
            <a:ext cx="2872741" cy="1310641"/>
          </a:xfrm>
          <a:prstGeom prst="rect">
            <a:avLst/>
          </a:prstGeom>
          <a:solidFill>
            <a:schemeClr val="bg1"/>
          </a:solidFill>
        </p:spPr>
        <p:txBody>
          <a:bodyPr lIns="72000" tIns="72000" rIns="72000" bIns="72000" anchor="t"/>
          <a:lstStyle>
            <a:lvl1pPr marL="0" indent="0" algn="r">
              <a:lnSpc>
                <a:spcPts val="1400"/>
              </a:lnSpc>
              <a:spcBef>
                <a:spcPts val="0"/>
              </a:spcBef>
              <a:buNone/>
              <a:defRPr lang="pl-PL" sz="9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21043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28" y="0"/>
            <a:ext cx="3404146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15">
            <a:extLst>
              <a:ext uri="{FF2B5EF4-FFF2-40B4-BE49-F238E27FC236}">
                <a16:creationId xmlns:a16="http://schemas.microsoft.com/office/drawing/2014/main" xmlns="" id="{117A6335-4994-4E4A-A9B2-A556FA12F0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9495" y="1290186"/>
            <a:ext cx="4861123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xmlns="" id="{DA303430-8892-4B98-98ED-59C3131C95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9495" y="3581399"/>
            <a:ext cx="3815465" cy="1143001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lang="pl-PL" sz="9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  <p:sp>
        <p:nvSpPr>
          <p:cNvPr id="8" name="Symbol zastępczy tekstu 21">
            <a:extLst>
              <a:ext uri="{FF2B5EF4-FFF2-40B4-BE49-F238E27FC236}">
                <a16:creationId xmlns:a16="http://schemas.microsoft.com/office/drawing/2014/main" xmlns="" id="{0D08D746-92FC-44D3-87FD-DF6CB2DA1E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95" y="5242559"/>
            <a:ext cx="3815465" cy="1143001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lang="pl-PL" sz="9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281869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7">
            <a:extLst>
              <a:ext uri="{FF2B5EF4-FFF2-40B4-BE49-F238E27FC236}">
                <a16:creationId xmlns:a16="http://schemas.microsoft.com/office/drawing/2014/main" xmlns="" id="{65C19D3D-FF5B-4101-B08F-454A5959C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15">
            <a:extLst>
              <a:ext uri="{FF2B5EF4-FFF2-40B4-BE49-F238E27FC236}">
                <a16:creationId xmlns:a16="http://schemas.microsoft.com/office/drawing/2014/main" xmlns="" id="{4A8BD2ED-25AB-421D-8ADA-EACF33DB6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593288"/>
            <a:ext cx="8313421" cy="1054242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18643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7">
            <a:extLst>
              <a:ext uri="{FF2B5EF4-FFF2-40B4-BE49-F238E27FC236}">
                <a16:creationId xmlns:a16="http://schemas.microsoft.com/office/drawing/2014/main" xmlns="" id="{65C19D3D-FF5B-4101-B08F-454A5959C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702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15">
            <a:extLst>
              <a:ext uri="{FF2B5EF4-FFF2-40B4-BE49-F238E27FC236}">
                <a16:creationId xmlns:a16="http://schemas.microsoft.com/office/drawing/2014/main" xmlns="" id="{4A8BD2ED-25AB-421D-8ADA-EACF33DB6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96508"/>
            <a:ext cx="12192000" cy="1054242"/>
          </a:xfrm>
          <a:prstGeom prst="rect">
            <a:avLst/>
          </a:prstGeom>
        </p:spPr>
        <p:txBody>
          <a:bodyPr lIns="72000" rIns="72000" anchor="ctr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72768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24BF0CA4-D738-4A92-88C1-AE28675C92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15">
            <a:extLst>
              <a:ext uri="{FF2B5EF4-FFF2-40B4-BE49-F238E27FC236}">
                <a16:creationId xmlns:a16="http://schemas.microsoft.com/office/drawing/2014/main" xmlns="" id="{75A50535-AC81-4019-83AE-C30BF37A8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0507" y="3306781"/>
            <a:ext cx="5590853" cy="738571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28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5" name="Symbol zastępczy tekstu 21">
            <a:extLst>
              <a:ext uri="{FF2B5EF4-FFF2-40B4-BE49-F238E27FC236}">
                <a16:creationId xmlns:a16="http://schemas.microsoft.com/office/drawing/2014/main" xmlns="" id="{BBC0D4CB-628D-4BA5-BBCE-589C5EB53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0508" y="4045352"/>
            <a:ext cx="5590852" cy="1234440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6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215138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5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7">
            <a:extLst>
              <a:ext uri="{FF2B5EF4-FFF2-40B4-BE49-F238E27FC236}">
                <a16:creationId xmlns:a16="http://schemas.microsoft.com/office/drawing/2014/main" xmlns="" id="{F15A6FA0-5685-4C12-B0B8-0C69F52AF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77"/>
            <a:ext cx="12192000" cy="685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15">
            <a:extLst>
              <a:ext uri="{FF2B5EF4-FFF2-40B4-BE49-F238E27FC236}">
                <a16:creationId xmlns:a16="http://schemas.microsoft.com/office/drawing/2014/main" xmlns="" id="{04D36036-425A-4AF2-8011-FB4A9069E2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3887649"/>
            <a:ext cx="3718560" cy="1756231"/>
          </a:xfrm>
          <a:prstGeom prst="rect">
            <a:avLst/>
          </a:prstGeom>
        </p:spPr>
        <p:txBody>
          <a:bodyPr lIns="72000" rIns="72000" anchor="ctr"/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lang="pl-PL" sz="3200" i="0" kern="12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75902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83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21">
            <a:extLst>
              <a:ext uri="{FF2B5EF4-FFF2-40B4-BE49-F238E27FC236}">
                <a16:creationId xmlns:a16="http://schemas.microsoft.com/office/drawing/2014/main" xmlns="" id="{FD22B9AD-E740-4F5A-BA19-484129A995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46040" y="3378200"/>
            <a:ext cx="4747022" cy="2517081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lang="pl-PL" sz="11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  <p:sp>
        <p:nvSpPr>
          <p:cNvPr id="12" name="Symbol zastępczy tekstu 15">
            <a:extLst>
              <a:ext uri="{FF2B5EF4-FFF2-40B4-BE49-F238E27FC236}">
                <a16:creationId xmlns:a16="http://schemas.microsoft.com/office/drawing/2014/main" xmlns="" id="{53AD7C96-0A0A-4F09-BA4B-093834725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8420" y="1649945"/>
            <a:ext cx="4754642" cy="1152887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2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</p:spTree>
    <p:extLst>
      <p:ext uri="{BB962C8B-B14F-4D97-AF65-F5344CB8AC3E}">
        <p14:creationId xmlns:p14="http://schemas.microsoft.com/office/powerpoint/2010/main" val="426200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7417749-C4F5-44F8-9875-48E4B50A7609}"/>
              </a:ext>
            </a:extLst>
          </p:cNvPr>
          <p:cNvSpPr/>
          <p:nvPr userDrawn="1"/>
        </p:nvSpPr>
        <p:spPr>
          <a:xfrm>
            <a:off x="1" y="0"/>
            <a:ext cx="2087876" cy="6857999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0498" y="0"/>
            <a:ext cx="2087876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15">
            <a:extLst>
              <a:ext uri="{FF2B5EF4-FFF2-40B4-BE49-F238E27FC236}">
                <a16:creationId xmlns:a16="http://schemas.microsoft.com/office/drawing/2014/main" xmlns="" id="{25A41D32-1ECC-402D-B150-AF143D8543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8420" y="1364195"/>
            <a:ext cx="4754642" cy="1152887"/>
          </a:xfrm>
          <a:prstGeom prst="rect">
            <a:avLst/>
          </a:prstGeom>
        </p:spPr>
        <p:txBody>
          <a:bodyPr lIns="72000" rIns="72000" anchor="t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2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11" name="Symbol zastępczy tekstu 21">
            <a:extLst>
              <a:ext uri="{FF2B5EF4-FFF2-40B4-BE49-F238E27FC236}">
                <a16:creationId xmlns:a16="http://schemas.microsoft.com/office/drawing/2014/main" xmlns="" id="{3A95FDD8-D568-4F8A-ABD7-F63E60FD62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77982" y="2775927"/>
            <a:ext cx="4754642" cy="3421673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l">
              <a:lnSpc>
                <a:spcPts val="1600"/>
              </a:lnSpc>
              <a:spcBef>
                <a:spcPts val="1800"/>
              </a:spcBef>
              <a:buNone/>
              <a:defRPr lang="pl-PL" sz="10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78681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667751CB-20D3-44B3-8A26-D5F32DBFF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xmlns="" id="{76B9C080-ADBE-49DD-92CF-73A4ECF27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875" y="1290186"/>
            <a:ext cx="4861123" cy="1559516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17" name="Symbol zastępczy tekstu 21">
            <a:extLst>
              <a:ext uri="{FF2B5EF4-FFF2-40B4-BE49-F238E27FC236}">
                <a16:creationId xmlns:a16="http://schemas.microsoft.com/office/drawing/2014/main" xmlns="" id="{9BB5151B-86CE-4CB8-8EAD-A6335E6071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876" y="4831080"/>
            <a:ext cx="4861122" cy="1633336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lang="pl-PL" sz="12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334265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7">
            <a:extLst>
              <a:ext uri="{FF2B5EF4-FFF2-40B4-BE49-F238E27FC236}">
                <a16:creationId xmlns:a16="http://schemas.microsoft.com/office/drawing/2014/main" xmlns="" id="{F15A6FA0-5685-4C12-B0B8-0C69F52AF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3226" y="6077"/>
            <a:ext cx="3301504" cy="685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15">
            <a:extLst>
              <a:ext uri="{FF2B5EF4-FFF2-40B4-BE49-F238E27FC236}">
                <a16:creationId xmlns:a16="http://schemas.microsoft.com/office/drawing/2014/main" xmlns="" id="{926850D0-69EE-4E58-AAE8-D6E4C119A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376" y="1257044"/>
            <a:ext cx="6587103" cy="1143090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lang="pl-PL" sz="3000" i="0" kern="1200" dirty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pl-PL" dirty="0"/>
              <a:t>Kliknij aby dodać swój tytuł</a:t>
            </a:r>
          </a:p>
        </p:txBody>
      </p:sp>
      <p:sp>
        <p:nvSpPr>
          <p:cNvPr id="7" name="Symbol zastępczy tekstu 21">
            <a:extLst>
              <a:ext uri="{FF2B5EF4-FFF2-40B4-BE49-F238E27FC236}">
                <a16:creationId xmlns:a16="http://schemas.microsoft.com/office/drawing/2014/main" xmlns="" id="{78553928-15EC-4E22-9AB8-213B920D98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4973" y="2510414"/>
            <a:ext cx="5964506" cy="3469640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171450" indent="-171450" algn="l">
              <a:lnSpc>
                <a:spcPts val="2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lang="pl-PL" sz="1100" kern="12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Poppins ExtraLight" panose="00000300000000000000" pitchFamily="2" charset="-18"/>
              </a:defRPr>
            </a:lvl1pPr>
          </a:lstStyle>
          <a:p>
            <a:pPr lvl="0"/>
            <a:r>
              <a:rPr lang="pl-PL" dirty="0"/>
              <a:t>kliknij aby dodać treść </a:t>
            </a:r>
          </a:p>
        </p:txBody>
      </p:sp>
    </p:spTree>
    <p:extLst>
      <p:ext uri="{BB962C8B-B14F-4D97-AF65-F5344CB8AC3E}">
        <p14:creationId xmlns:p14="http://schemas.microsoft.com/office/powerpoint/2010/main" val="148315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7">
            <a:extLst>
              <a:ext uri="{FF2B5EF4-FFF2-40B4-BE49-F238E27FC236}">
                <a16:creationId xmlns:a16="http://schemas.microsoft.com/office/drawing/2014/main" xmlns="" id="{78EEA17E-F51A-4B84-8BFC-6F3E26093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70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29" r:id="rId2"/>
    <p:sldLayoutId id="2147483675" r:id="rId3"/>
    <p:sldLayoutId id="2147483726" r:id="rId4"/>
    <p:sldLayoutId id="2147483727" r:id="rId5"/>
    <p:sldLayoutId id="2147483740" r:id="rId6"/>
    <p:sldLayoutId id="2147483741" r:id="rId7"/>
    <p:sldLayoutId id="2147483687" r:id="rId8"/>
    <p:sldLayoutId id="2147483686" r:id="rId9"/>
    <p:sldLayoutId id="2147483674" r:id="rId10"/>
    <p:sldLayoutId id="2147483742" r:id="rId11"/>
    <p:sldLayoutId id="2147483743" r:id="rId12"/>
    <p:sldLayoutId id="2147483744" r:id="rId13"/>
    <p:sldLayoutId id="2147483745" r:id="rId14"/>
    <p:sldLayoutId id="2147483734" r:id="rId15"/>
    <p:sldLayoutId id="2147483736" r:id="rId16"/>
    <p:sldLayoutId id="2147483730" r:id="rId17"/>
    <p:sldLayoutId id="2147483746" r:id="rId18"/>
    <p:sldLayoutId id="2147483733" r:id="rId19"/>
    <p:sldLayoutId id="2147483750" r:id="rId20"/>
    <p:sldLayoutId id="2147483747" r:id="rId21"/>
    <p:sldLayoutId id="2147483748" r:id="rId22"/>
    <p:sldLayoutId id="2147483735" r:id="rId23"/>
    <p:sldLayoutId id="2147483659" r:id="rId24"/>
    <p:sldLayoutId id="2147483757" r:id="rId25"/>
    <p:sldLayoutId id="2147483664" r:id="rId26"/>
    <p:sldLayoutId id="2147483731" r:id="rId27"/>
    <p:sldLayoutId id="2147483751" r:id="rId28"/>
    <p:sldLayoutId id="2147483756" r:id="rId29"/>
    <p:sldLayoutId id="2147483738" r:id="rId30"/>
    <p:sldLayoutId id="2147483754" r:id="rId31"/>
    <p:sldLayoutId id="2147483753" r:id="rId32"/>
    <p:sldLayoutId id="2147483671" r:id="rId33"/>
    <p:sldLayoutId id="2147483755" r:id="rId34"/>
    <p:sldLayoutId id="2147483752" r:id="rId35"/>
    <p:sldLayoutId id="2147483739" r:id="rId3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Adamski@sid.waw.p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30866621-E9C5-490D-B525-6D09084F47C8}"/>
              </a:ext>
            </a:extLst>
          </p:cNvPr>
          <p:cNvSpPr/>
          <p:nvPr/>
        </p:nvSpPr>
        <p:spPr>
          <a:xfrm>
            <a:off x="678652" y="698481"/>
            <a:ext cx="2832721" cy="3623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29" name="Symbol zastępczy obrazu 28">
            <a:extLst>
              <a:ext uri="{FF2B5EF4-FFF2-40B4-BE49-F238E27FC236}">
                <a16:creationId xmlns:a16="http://schemas.microsoft.com/office/drawing/2014/main" xmlns="" id="{AA8C02FA-2C36-4D1B-8B98-B84798EB3B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508" b="12508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CAFF5A2-8F15-448F-9552-C43AF68DF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Skrócenie okresu obowiązywania dotychczasowych taryf dla zbiorowego zaopatrzenia w wodę i zbiorowego odprowadzania ścieków</a:t>
            </a:r>
          </a:p>
          <a:p>
            <a:endParaRPr lang="pl-PL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22A91CFC-2E3D-4EAB-8F8D-AB0ACD6BFA2F}"/>
              </a:ext>
            </a:extLst>
          </p:cNvPr>
          <p:cNvSpPr/>
          <p:nvPr/>
        </p:nvSpPr>
        <p:spPr>
          <a:xfrm>
            <a:off x="6096000" y="0"/>
            <a:ext cx="3163748" cy="685799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67F286F-0D3A-440E-9E61-D7A6EBF0C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93" y="3985812"/>
            <a:ext cx="5876941" cy="191479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8D794B6-381C-4AE3-A122-9D907BF458DB}"/>
              </a:ext>
            </a:extLst>
          </p:cNvPr>
          <p:cNvSpPr txBox="1"/>
          <p:nvPr/>
        </p:nvSpPr>
        <p:spPr>
          <a:xfrm>
            <a:off x="3805646" y="6009969"/>
            <a:ext cx="2131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1"/>
                </a:solidFill>
                <a:latin typeface="+mj-lt"/>
              </a:rPr>
              <a:t>Polańczyk, 13 luty 2020</a:t>
            </a:r>
          </a:p>
        </p:txBody>
      </p:sp>
    </p:spTree>
    <p:extLst>
      <p:ext uri="{BB962C8B-B14F-4D97-AF65-F5344CB8AC3E}">
        <p14:creationId xmlns:p14="http://schemas.microsoft.com/office/powerpoint/2010/main" val="151235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xmlns="" id="{F515FB7C-D1B7-46E4-857D-89C347B157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2F1289E-133E-4668-8AD8-C7D7D82CF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Przykład nr 1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BA19E19-9BDE-4746-979D-7F6A764EB8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41406" y="1858297"/>
            <a:ext cx="8524568" cy="409038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400" b="1" dirty="0"/>
              <a:t>Gdzie należy przedstawić argumentację na rzecz skrócenia taryfy?</a:t>
            </a:r>
          </a:p>
          <a:p>
            <a:pPr algn="l">
              <a:lnSpc>
                <a:spcPct val="150000"/>
              </a:lnSpc>
            </a:pPr>
            <a:r>
              <a:rPr lang="pl-PL" sz="2400" b="1" dirty="0"/>
              <a:t>Czy warunki określone w art. 24 j ust.1 mają charakter katalogu otwartego czy zamkniętego?</a:t>
            </a:r>
          </a:p>
          <a:p>
            <a:pPr algn="l">
              <a:lnSpc>
                <a:spcPct val="150000"/>
              </a:lnSpc>
            </a:pPr>
            <a:r>
              <a:rPr lang="pl-PL" sz="2400" b="1" dirty="0"/>
              <a:t>Czy należy je rozpatrywać łącznie czy oddzielnie?</a:t>
            </a:r>
          </a:p>
        </p:txBody>
      </p:sp>
    </p:spTree>
    <p:extLst>
      <p:ext uri="{BB962C8B-B14F-4D97-AF65-F5344CB8AC3E}">
        <p14:creationId xmlns:p14="http://schemas.microsoft.com/office/powerpoint/2010/main" val="40391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C29AFE9-CFB9-4E2A-8AB1-BB1E2A6FB8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1255" y="1152444"/>
            <a:ext cx="8047245" cy="1152887"/>
          </a:xfrm>
        </p:spPr>
        <p:txBody>
          <a:bodyPr/>
          <a:lstStyle/>
          <a:p>
            <a:r>
              <a:rPr lang="pl-PL" dirty="0"/>
              <a:t>Koszty świadczenia usług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4EFD274-042E-4D52-A612-DB8256B0E79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41864" y="1786855"/>
            <a:ext cx="8206636" cy="41618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/>
              <a:t>Koszty, o których mowa w § 6 ust. 1 pkt 1-6, planuje się na podstawie kosztów: 1) poniesionych w okresie obrachunkowym poprzedzającym wprowadzenie nowej taryfy, </a:t>
            </a:r>
            <a:r>
              <a:rPr lang="pl-PL" sz="2400" b="1" dirty="0">
                <a:solidFill>
                  <a:srgbClr val="FF0000"/>
                </a:solidFill>
              </a:rPr>
              <a:t>ustalonych na podstawie ewidencji księgowej kosztów sporządzonej zgodnie z przepisami o rachunkowości</a:t>
            </a:r>
            <a:r>
              <a:rPr lang="pl-PL" sz="2400" b="1" dirty="0"/>
              <a:t>, </a:t>
            </a:r>
            <a:r>
              <a:rPr lang="pl-PL" sz="2400" dirty="0"/>
              <a:t>z uwzględnieniem planowanych zmian warunków ekonomicznych wpływających na poziom kosztów w latach obowiązywania taryfy.</a:t>
            </a:r>
          </a:p>
        </p:txBody>
      </p:sp>
    </p:spTree>
    <p:extLst>
      <p:ext uri="{BB962C8B-B14F-4D97-AF65-F5344CB8AC3E}">
        <p14:creationId xmlns:p14="http://schemas.microsoft.com/office/powerpoint/2010/main" val="308111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91BC725-AAA6-4E43-B861-08D6BDBB21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05997" y="254822"/>
            <a:ext cx="4716000" cy="1152887"/>
          </a:xfrm>
        </p:spPr>
        <p:txBody>
          <a:bodyPr/>
          <a:lstStyle/>
          <a:p>
            <a:r>
              <a:rPr lang="pl-PL" dirty="0"/>
              <a:t>Koszty wynagrodzeń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9656F71-C088-4BDF-A482-82FF500A4E6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02723" y="1728887"/>
            <a:ext cx="8238056" cy="44025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200" dirty="0"/>
              <a:t>Na podstawie kosztów, o których mowa w § 7 ust. 1, zaplanowanych zgodnie z § 7 ust. 2, ustala się niezbędne przychody jako sumę składników:</a:t>
            </a:r>
          </a:p>
          <a:p>
            <a:pPr algn="just">
              <a:lnSpc>
                <a:spcPct val="150000"/>
              </a:lnSpc>
            </a:pPr>
            <a:r>
              <a:rPr lang="pl-PL" sz="2200" dirty="0"/>
              <a:t>iloczynu sumy kosztów wynagrodzeń oraz świadczeń na rzecz pracowników i średniorocznego wskaźnika przyrostu przeciętnego miesięcznego wynagrodzenia, ustalonego przez strony uprawnione do zawarcia zakładowego układu zbiorowego pracy, a w przypadku braku zawarcia takiego układu - </a:t>
            </a:r>
            <a:r>
              <a:rPr lang="pl-PL" sz="2200" b="1" dirty="0">
                <a:solidFill>
                  <a:srgbClr val="FF0000"/>
                </a:solidFill>
              </a:rPr>
              <a:t>średniorocznego wskaźnika cen towarów i usług konsumpcyjnych </a:t>
            </a:r>
            <a:r>
              <a:rPr lang="pl-PL" sz="2200" dirty="0"/>
              <a:t>ustalonego w ustawie budżetowej lub Wieloletnim Planie Finansowym Państwa</a:t>
            </a:r>
          </a:p>
        </p:txBody>
      </p:sp>
    </p:spTree>
    <p:extLst>
      <p:ext uri="{BB962C8B-B14F-4D97-AF65-F5344CB8AC3E}">
        <p14:creationId xmlns:p14="http://schemas.microsoft.com/office/powerpoint/2010/main" val="204561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694399D-2EBE-44DA-AA76-B5898F0BF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19" y="1152444"/>
            <a:ext cx="8248581" cy="1152887"/>
          </a:xfrm>
        </p:spPr>
        <p:txBody>
          <a:bodyPr/>
          <a:lstStyle/>
          <a:p>
            <a:r>
              <a:rPr lang="pl-PL" dirty="0"/>
              <a:t>Koszty materiałów i usług transportowych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1BE59F1-D10E-4740-97CE-724EA5C5CB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99919" y="1728887"/>
            <a:ext cx="9336033" cy="292459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400" dirty="0"/>
              <a:t>Na podstawie kosztów, o których mowa w § 7 ust. 1, zaplanowanych zgodnie z § 7 ust. 2, ustala się niezbędne przychody jako sumę składników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iloczynu sumy kosztów materiałów, usług transportowych i </a:t>
            </a:r>
            <a:r>
              <a:rPr lang="pl-PL" sz="2400" b="1" dirty="0">
                <a:solidFill>
                  <a:srgbClr val="FF0000"/>
                </a:solidFill>
              </a:rPr>
              <a:t>średniorocznego wskaźnika cen produkcji sprzedanej przemysłu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9C80D00-0C6B-4032-817A-A73161F2E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Wszystkie inne koszty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0CC1208-F9FA-496F-89D1-4CE3877045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10691" y="1812175"/>
            <a:ext cx="8337809" cy="4136505"/>
          </a:xfrm>
        </p:spPr>
        <p:txBody>
          <a:bodyPr/>
          <a:lstStyle/>
          <a:p>
            <a:pPr algn="just"/>
            <a:r>
              <a:rPr lang="pl-PL" sz="2400" dirty="0"/>
              <a:t>Na podstawie kosztów, o których mowa w § 7 ust. 1, zaplanowanych zgodnie z § 7 ust. 2, ustala się niezbędne przychody jako sumę składników</a:t>
            </a:r>
          </a:p>
          <a:p>
            <a:pPr algn="just"/>
            <a:r>
              <a:rPr lang="pl-PL" sz="2400" dirty="0"/>
              <a:t>pozostałych kosztów eksploatacji i utrzymania </a:t>
            </a:r>
            <a:r>
              <a:rPr lang="pl-PL" sz="2400" b="1" u="sng" dirty="0">
                <a:solidFill>
                  <a:srgbClr val="FF0000"/>
                </a:solidFill>
              </a:rPr>
              <a:t>według planowanych lub obowiązujących stawek na lata obowiązywania taryfy</a:t>
            </a:r>
          </a:p>
          <a:p>
            <a:pPr algn="just"/>
            <a:endParaRPr lang="pl-PL" sz="2400" b="1" u="sng" dirty="0">
              <a:solidFill>
                <a:srgbClr val="FF0000"/>
              </a:solidFill>
            </a:endParaRPr>
          </a:p>
          <a:p>
            <a:pPr algn="just"/>
            <a:r>
              <a:rPr lang="pl-PL" sz="2400" b="1" u="sng" dirty="0">
                <a:solidFill>
                  <a:srgbClr val="FF0000"/>
                </a:solidFill>
              </a:rPr>
              <a:t>W szczególnym przypadku może to być planowane w oparciu o wskaźniki wzrostu cen i usług konsumpcyjnych, ale nie musi!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xmlns="" id="{43D2430F-1D7A-446D-9CCD-E7849AF6F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69E94D3-6894-413B-A706-9AEAE03AF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Przykład nr 2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4383ED5-3CA2-4016-B84B-DA21CEA8C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66218" y="1728887"/>
            <a:ext cx="9335729" cy="264809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800" dirty="0"/>
              <a:t>Co przedstawić?</a:t>
            </a:r>
          </a:p>
          <a:p>
            <a:pPr algn="l">
              <a:lnSpc>
                <a:spcPct val="150000"/>
              </a:lnSpc>
            </a:pPr>
            <a:r>
              <a:rPr lang="pl-PL" sz="2800" dirty="0"/>
              <a:t>Dlaczego koszty nie zmieniają się zgodnie ze zmianami inflacji?</a:t>
            </a:r>
          </a:p>
        </p:txBody>
      </p:sp>
    </p:spTree>
    <p:extLst>
      <p:ext uri="{BB962C8B-B14F-4D97-AF65-F5344CB8AC3E}">
        <p14:creationId xmlns:p14="http://schemas.microsoft.com/office/powerpoint/2010/main" val="325258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22303FE-E458-43E9-8954-9B7EDB3D5C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Jeśli nie inflacja to co?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D3F38E7-E837-4C13-89D4-5FC5A58614F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93076" y="1762298"/>
            <a:ext cx="7955424" cy="4186382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Plan wynagrodzeń – zatrudnienia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Plan kosztów energii elektrycznej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Plan odpisów amortyzacyjnych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Plan remontów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Plan zakupów usług obcych (woda, ścieki)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Plan sprzedaży  (woda, ścieki, „hurt”)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l-PL" sz="2400" b="1" dirty="0">
                <a:solidFill>
                  <a:srgbClr val="FF0000"/>
                </a:solidFill>
              </a:rPr>
              <a:t>Wieloletni plan rozwoju i modernizacji urządzeń wodociągowych i kanalizacyjnych</a:t>
            </a:r>
          </a:p>
        </p:txBody>
      </p:sp>
    </p:spTree>
    <p:extLst>
      <p:ext uri="{BB962C8B-B14F-4D97-AF65-F5344CB8AC3E}">
        <p14:creationId xmlns:p14="http://schemas.microsoft.com/office/powerpoint/2010/main" val="120767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FE28F03-0C82-4DB2-952E-52D46BC72E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Energia elektryczna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E9541BB-D9FD-4C29-B953-1224767A16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5869" y="2161309"/>
            <a:ext cx="6392631" cy="3787371"/>
          </a:xfrm>
        </p:spPr>
        <p:txBody>
          <a:bodyPr/>
          <a:lstStyle/>
          <a:p>
            <a:pPr algn="just"/>
            <a:r>
              <a:rPr lang="pl-PL" sz="2400" dirty="0"/>
              <a:t>Koszty zużycia energii elektrycznej na przyszłe lata obowiązywania taryfy zgodnie z treścią § 8 ust. 1 pkt 3 rozporządzenia ustala się według mianowanych lub obowiązujących stawek na ata obowiązywania taryfy.</a:t>
            </a:r>
          </a:p>
          <a:p>
            <a:pPr algn="just"/>
            <a:endParaRPr lang="pl-PL" sz="2400" b="1" dirty="0"/>
          </a:p>
          <a:p>
            <a:r>
              <a:rPr lang="pl-PL" sz="2800" b="1" dirty="0">
                <a:solidFill>
                  <a:srgbClr val="FF0000"/>
                </a:solidFill>
              </a:rPr>
              <a:t>Na rok 2020 i kolejne</a:t>
            </a:r>
            <a:br>
              <a:rPr lang="pl-PL" sz="2800" b="1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rgbClr val="FF0000"/>
                </a:solidFill>
              </a:rPr>
              <a:t>lata dla wszystkich odbiorców końcowych</a:t>
            </a:r>
            <a:br>
              <a:rPr lang="pl-PL" sz="2800" b="1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rgbClr val="FF0000"/>
                </a:solidFill>
              </a:rPr>
              <a:t>według uwolnionych rynkowo stawek za</a:t>
            </a:r>
            <a:br>
              <a:rPr lang="pl-PL" sz="2800" b="1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rgbClr val="FF0000"/>
                </a:solidFill>
              </a:rPr>
              <a:t>energię elektryczną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Znalezione obrazy dla zapytania słup energetyczny grafika">
            <a:extLst>
              <a:ext uri="{FF2B5EF4-FFF2-40B4-BE49-F238E27FC236}">
                <a16:creationId xmlns:a16="http://schemas.microsoft.com/office/drawing/2014/main" xmlns="" id="{4D620BE2-4BB5-4F2E-B4FE-5B90B49BC86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r="26577"/>
          <a:stretch>
            <a:fillRect/>
          </a:stretch>
        </p:blipFill>
        <p:spPr bwMode="auto">
          <a:xfrm>
            <a:off x="2080498" y="0"/>
            <a:ext cx="1394222" cy="45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1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12C1A20-72F2-4B0F-8D61-24759E723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Podatki i opłaty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D0F702F-D2C4-4F9B-86F0-DE0CEB744C0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23768" y="1978429"/>
            <a:ext cx="8624732" cy="397025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800" dirty="0"/>
              <a:t>Podatki i opłaty niezależne od przedsiębiorstwa nie stanowią już elementu kosztów eksploatacji i utrzymania.</a:t>
            </a:r>
          </a:p>
          <a:p>
            <a:pPr algn="just">
              <a:lnSpc>
                <a:spcPct val="150000"/>
              </a:lnSpc>
            </a:pPr>
            <a:r>
              <a:rPr lang="pl-PL" sz="2800" dirty="0"/>
              <a:t>§ 6 ust. 2 rozporządzenia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5107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xmlns="" id="{BC4D6ADE-D289-471F-AA95-08679A1CF8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BD15C48-1F30-4342-A09D-0D9DCD48DD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Przykład nr 3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90C860C-7980-41BD-9BCA-5CBFA0B879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32500" y="1728887"/>
            <a:ext cx="4716000" cy="2648096"/>
          </a:xfrm>
        </p:spPr>
        <p:txBody>
          <a:bodyPr/>
          <a:lstStyle/>
          <a:p>
            <a:r>
              <a:rPr lang="pl-PL" sz="2800" dirty="0"/>
              <a:t>O co pyta organ regulacyjny ?</a:t>
            </a:r>
          </a:p>
        </p:txBody>
      </p:sp>
    </p:spTree>
    <p:extLst>
      <p:ext uri="{BB962C8B-B14F-4D97-AF65-F5344CB8AC3E}">
        <p14:creationId xmlns:p14="http://schemas.microsoft.com/office/powerpoint/2010/main" val="61120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E4410A20-9271-4841-8C8A-DCD6F6FD11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53" r="39853"/>
          <a:stretch>
            <a:fillRect/>
          </a:stretch>
        </p:blipFill>
        <p:spPr/>
      </p:pic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xmlns="" id="{3A04C0D3-F079-4CD2-9F31-4B8657E64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024" y="477672"/>
            <a:ext cx="6045957" cy="1140113"/>
          </a:xfrm>
        </p:spPr>
        <p:txBody>
          <a:bodyPr/>
          <a:lstStyle/>
          <a:p>
            <a:r>
              <a:rPr lang="pl-PL" sz="3200" dirty="0">
                <a:solidFill>
                  <a:schemeClr val="accent2"/>
                </a:solidFill>
              </a:rPr>
              <a:t>Taryfikowanie usług wodociągowo-kanalizacyjnych</a:t>
            </a:r>
          </a:p>
        </p:txBody>
      </p:sp>
      <p:sp>
        <p:nvSpPr>
          <p:cNvPr id="32" name="Symbol zastępczy tekstu 31">
            <a:extLst>
              <a:ext uri="{FF2B5EF4-FFF2-40B4-BE49-F238E27FC236}">
                <a16:creationId xmlns:a16="http://schemas.microsoft.com/office/drawing/2014/main" xmlns="" id="{16315605-E69B-45EB-AE57-465FFFEC45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99538" y="1840523"/>
            <a:ext cx="6178062" cy="4478390"/>
          </a:xfrm>
        </p:spPr>
        <p:txBody>
          <a:bodyPr anchor="ctr"/>
          <a:lstStyle/>
          <a:p>
            <a:pPr algn="l"/>
            <a:r>
              <a:rPr lang="pl-PL" sz="2400" b="1" dirty="0"/>
              <a:t>Zasady ustalania taryf</a:t>
            </a:r>
            <a:r>
              <a:rPr lang="pl-PL" sz="2400" dirty="0"/>
              <a:t> za zbiorowe zaopatrzenie w wodę i zbiorowe odprowadzanie ścieków regulują:</a:t>
            </a:r>
          </a:p>
          <a:p>
            <a:pPr algn="l"/>
            <a:r>
              <a:rPr lang="pl-PL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400" dirty="0"/>
              <a:t>ustawa z 7 czerwca 2001 r. o zbiorowym zaopatrzeniu w wodę i zbiorowym odprowadzaniu ścieków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400" dirty="0"/>
              <a:t>Rozporządzenie Ministra Gospodarki Morskiej i Żeglugi Śródlądowej z 27 lutego 2018 r. w sprawie określania taryf, wzoru wniosku o zatwierdzenie taryf, warunków rozliczeń za zbiorowe zaopatrzenie w wodę i zbiorowe odprowadzanie ścieków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5601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590EA3F-5D31-48D8-AE77-07D53E97BA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9491" y="332876"/>
            <a:ext cx="6193125" cy="1152887"/>
          </a:xfrm>
        </p:spPr>
        <p:txBody>
          <a:bodyPr/>
          <a:lstStyle/>
          <a:p>
            <a:r>
              <a:rPr lang="pl-PL" dirty="0"/>
              <a:t>Podstawowe składniki kosztów czyli rzecz o </a:t>
            </a:r>
            <a:r>
              <a:rPr lang="pl-PL" sz="3200" dirty="0"/>
              <a:t>§ 6 rozporządzenia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AB21E99-5C9B-46CC-A763-68E95B360C3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61062" y="1296785"/>
            <a:ext cx="8487438" cy="4651895"/>
          </a:xfrm>
        </p:spPr>
        <p:txBody>
          <a:bodyPr/>
          <a:lstStyle/>
          <a:p>
            <a:pPr algn="l"/>
            <a:r>
              <a:rPr lang="pl-PL" sz="2400" b="1" dirty="0"/>
              <a:t>§ 6. </a:t>
            </a:r>
            <a:r>
              <a:rPr lang="pl-PL" sz="2400" dirty="0"/>
              <a:t>1. Przedsiębiorstwo wodociągowo-kanalizacyjne ustala niezbędne przychody na podstawie kosztów w okresie</a:t>
            </a:r>
          </a:p>
          <a:p>
            <a:pPr algn="l"/>
            <a:r>
              <a:rPr lang="pl-PL" sz="2400" dirty="0"/>
              <a:t>obrachunkowym poprzedzającym wprowadzenie nowej taryfy na potrzeby obliczenia cen i stawek opłat planowanych na</a:t>
            </a:r>
          </a:p>
          <a:p>
            <a:pPr algn="l"/>
            <a:r>
              <a:rPr lang="pl-PL" sz="2400" dirty="0"/>
              <a:t>3 lata obowiązywania taryfy, uwzględniając w szczególności:</a:t>
            </a:r>
          </a:p>
          <a:p>
            <a:pPr algn="l"/>
            <a:endParaRPr lang="pl-PL" sz="2400" dirty="0"/>
          </a:p>
          <a:p>
            <a:pPr algn="l"/>
            <a:r>
              <a:rPr lang="pl-PL" sz="2400" dirty="0"/>
              <a:t>1) </a:t>
            </a:r>
            <a:r>
              <a:rPr lang="pl-PL" sz="2400" b="1" dirty="0"/>
              <a:t>koszty eksploatacji i utrzymania </a:t>
            </a:r>
            <a:r>
              <a:rPr lang="pl-PL" sz="2400" dirty="0"/>
              <a:t>ponoszone w zakresie zbiorowego zaopatrzenia w wodę i zbiorowego odprowadzania</a:t>
            </a:r>
          </a:p>
          <a:p>
            <a:pPr algn="l"/>
            <a:r>
              <a:rPr lang="pl-PL" sz="2400" dirty="0"/>
              <a:t>ścieków, w tym:</a:t>
            </a:r>
          </a:p>
          <a:p>
            <a:pPr algn="l"/>
            <a:r>
              <a:rPr lang="pl-PL" sz="2400" dirty="0"/>
              <a:t>a) </a:t>
            </a:r>
            <a:r>
              <a:rPr lang="pl-PL" sz="2400" b="1" dirty="0"/>
              <a:t>amortyzację lub odpisy umorzeniowe </a:t>
            </a:r>
            <a:r>
              <a:rPr lang="pl-PL" sz="2400" dirty="0"/>
              <a:t>ustalane zgodnie z przepisami o rachunkowości od wartości początkowej</a:t>
            </a:r>
          </a:p>
          <a:p>
            <a:pPr algn="l"/>
            <a:r>
              <a:rPr lang="pl-PL" sz="2400" dirty="0"/>
              <a:t>środków trwałych metodą liniową niezależnie od źródeł ich finansowania,</a:t>
            </a:r>
          </a:p>
          <a:p>
            <a:pPr algn="l"/>
            <a:r>
              <a:rPr lang="pl-PL" sz="2400" dirty="0"/>
              <a:t>b) </a:t>
            </a:r>
            <a:r>
              <a:rPr lang="pl-PL" sz="2400" b="1" dirty="0"/>
              <a:t>opłaty za korzystanie ze środowiska</a:t>
            </a:r>
            <a:r>
              <a:rPr lang="pl-PL" sz="2400" dirty="0"/>
              <a:t>,</a:t>
            </a:r>
          </a:p>
          <a:p>
            <a:pPr algn="l"/>
            <a:r>
              <a:rPr lang="pl-PL" sz="2400" dirty="0"/>
              <a:t>c) </a:t>
            </a:r>
            <a:r>
              <a:rPr lang="pl-PL" sz="2400" b="1" dirty="0"/>
              <a:t>opłaty za usługi wodne</a:t>
            </a:r>
            <a:r>
              <a:rPr lang="pl-PL" sz="2400" dirty="0"/>
              <a:t>;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4169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663DAC1-79F6-4CBE-ADB9-22C5FF3A4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4065" y="1152444"/>
            <a:ext cx="8354435" cy="1152887"/>
          </a:xfrm>
        </p:spPr>
        <p:txBody>
          <a:bodyPr/>
          <a:lstStyle/>
          <a:p>
            <a:r>
              <a:rPr lang="pl-PL" dirty="0"/>
              <a:t>Podstawowe składniki kosztów czyli rzecz o </a:t>
            </a:r>
            <a:r>
              <a:rPr lang="pl-PL" sz="3200" dirty="0"/>
              <a:t>§ 6 rozporządzenia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C2FA2EB-A39C-48DA-A5B8-2336B6EFF4F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94065" y="2111433"/>
            <a:ext cx="8354435" cy="383724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400" dirty="0"/>
              <a:t>2) </a:t>
            </a:r>
            <a:r>
              <a:rPr lang="pl-PL" sz="2400" b="1" dirty="0"/>
              <a:t>podatki i opłaty </a:t>
            </a:r>
            <a:r>
              <a:rPr lang="pl-PL" sz="2400" dirty="0"/>
              <a:t>niezależne od przedsiębiorstwa;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3) </a:t>
            </a:r>
            <a:r>
              <a:rPr lang="pl-PL" sz="2400" b="1" dirty="0"/>
              <a:t>koszty zakupionej </a:t>
            </a:r>
            <a:r>
              <a:rPr lang="pl-PL" sz="2400" dirty="0"/>
              <a:t>przez siebie </a:t>
            </a:r>
            <a:r>
              <a:rPr lang="pl-PL" sz="2400" b="1" dirty="0"/>
              <a:t>wody lub wprowadzania ścieków </a:t>
            </a:r>
            <a:r>
              <a:rPr lang="pl-PL" sz="2400" dirty="0"/>
              <a:t>do urządzeń kanalizacyjnych niebędących w jego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posiadaniu;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4) </a:t>
            </a:r>
            <a:r>
              <a:rPr lang="pl-PL" sz="2400" b="1" dirty="0"/>
              <a:t>spłaty odsetek </a:t>
            </a:r>
            <a:r>
              <a:rPr lang="pl-PL" sz="2400" dirty="0"/>
              <a:t>od zaciągniętych kredytów i pożyczek lub wyemitowanych obligacji</a:t>
            </a:r>
          </a:p>
        </p:txBody>
      </p:sp>
    </p:spTree>
    <p:extLst>
      <p:ext uri="{BB962C8B-B14F-4D97-AF65-F5344CB8AC3E}">
        <p14:creationId xmlns:p14="http://schemas.microsoft.com/office/powerpoint/2010/main" val="225937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40C8413-0884-4D97-ABF6-D79022A336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1309" y="454175"/>
            <a:ext cx="8337809" cy="1152887"/>
          </a:xfrm>
        </p:spPr>
        <p:txBody>
          <a:bodyPr/>
          <a:lstStyle/>
          <a:p>
            <a:r>
              <a:rPr lang="pl-PL" dirty="0"/>
              <a:t>Podstawowe składniki kosztów czyli rzecz o </a:t>
            </a:r>
            <a:r>
              <a:rPr lang="pl-PL" sz="3200" dirty="0"/>
              <a:t>§ 6 rozporządzenia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EBE4167-E350-403B-9793-6F6C6BE6168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77687" y="1363287"/>
            <a:ext cx="9227128" cy="504053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400" dirty="0"/>
              <a:t>5) rezerwy na należności nieregularne;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6) spłaty rat kapitałowych ponad wartość amortyzacji lub umorzenia, …..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7) </a:t>
            </a:r>
            <a:r>
              <a:rPr lang="pl-PL" sz="2400" b="1" dirty="0">
                <a:solidFill>
                  <a:srgbClr val="FF0000"/>
                </a:solidFill>
              </a:rPr>
              <a:t>marżę zysku zapewniającą ochronę interesów odbiorców usług przed nieuzasadnionym wzrostem cen</a:t>
            </a:r>
          </a:p>
        </p:txBody>
      </p:sp>
    </p:spTree>
    <p:extLst>
      <p:ext uri="{BB962C8B-B14F-4D97-AF65-F5344CB8AC3E}">
        <p14:creationId xmlns:p14="http://schemas.microsoft.com/office/powerpoint/2010/main" val="329154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2BD2189-890F-45F5-86E9-8EA7390774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43695" y="470801"/>
            <a:ext cx="8204805" cy="1152887"/>
          </a:xfrm>
        </p:spPr>
        <p:txBody>
          <a:bodyPr/>
          <a:lstStyle/>
          <a:p>
            <a:r>
              <a:rPr lang="pl-PL" dirty="0"/>
              <a:t>Podstawowe składniki kosztów czyli rzecz o </a:t>
            </a:r>
            <a:r>
              <a:rPr lang="pl-PL" sz="3200" dirty="0"/>
              <a:t>§ 6 rozporządzenia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FCA040A-9625-4D77-96A5-0D7FB72BF3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44436" y="1623688"/>
            <a:ext cx="8504064" cy="432499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400" dirty="0"/>
              <a:t>2. </a:t>
            </a:r>
            <a:r>
              <a:rPr lang="pl-PL" sz="2400" b="1" dirty="0"/>
              <a:t>Przedsiębiorstwo</a:t>
            </a:r>
            <a:r>
              <a:rPr lang="pl-PL" sz="2400" dirty="0"/>
              <a:t> wodociągowo-kanalizacyjne przy ustalaniu niezbędnych przychodów </a:t>
            </a:r>
            <a:r>
              <a:rPr lang="pl-PL" sz="2400" b="1" dirty="0"/>
              <a:t>może nie uwzględniać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w kosztach eksploatacji i utrzymania ponoszonych w zakresie zbiorowego zaopatrzenia w wodę i zbiorowego odprowadzania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ścieków, o których mowa w ust. 1 pkt 1, </a:t>
            </a:r>
            <a:r>
              <a:rPr lang="pl-PL" sz="2400" b="1" dirty="0"/>
              <a:t>amortyzacji lub odpisów umorzeniowych</a:t>
            </a:r>
            <a:r>
              <a:rPr lang="pl-PL" sz="2400" dirty="0"/>
              <a:t> środków trwałych wytworzonych lub</a:t>
            </a:r>
          </a:p>
          <a:p>
            <a:pPr algn="l">
              <a:lnSpc>
                <a:spcPct val="150000"/>
              </a:lnSpc>
            </a:pPr>
            <a:r>
              <a:rPr lang="pl-PL" sz="2400" dirty="0"/>
              <a:t>nabytych </a:t>
            </a:r>
            <a:r>
              <a:rPr lang="pl-PL" sz="2400" b="1" dirty="0"/>
              <a:t>z dotacji lub subwencji </a:t>
            </a:r>
            <a:r>
              <a:rPr lang="pl-PL" sz="2400" dirty="0"/>
              <a:t>do wysokości otrzymanej kwoty dotacji lub subwencji</a:t>
            </a:r>
          </a:p>
        </p:txBody>
      </p:sp>
    </p:spTree>
    <p:extLst>
      <p:ext uri="{BB962C8B-B14F-4D97-AF65-F5344CB8AC3E}">
        <p14:creationId xmlns:p14="http://schemas.microsoft.com/office/powerpoint/2010/main" val="318093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xmlns="" id="{3A04C0D3-F079-4CD2-9F31-4B8657E64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024" y="709684"/>
            <a:ext cx="6045957" cy="1119116"/>
          </a:xfrm>
        </p:spPr>
        <p:txBody>
          <a:bodyPr/>
          <a:lstStyle/>
          <a:p>
            <a:r>
              <a:rPr lang="pl-PL" sz="3200" dirty="0">
                <a:solidFill>
                  <a:schemeClr val="accent2"/>
                </a:solidFill>
              </a:rPr>
              <a:t>„Hurtowa” dostawa wody i „hurtowe” oczyszczanie ścieków</a:t>
            </a:r>
          </a:p>
        </p:txBody>
      </p:sp>
      <p:sp>
        <p:nvSpPr>
          <p:cNvPr id="32" name="Symbol zastępczy tekstu 31">
            <a:extLst>
              <a:ext uri="{FF2B5EF4-FFF2-40B4-BE49-F238E27FC236}">
                <a16:creationId xmlns:a16="http://schemas.microsoft.com/office/drawing/2014/main" xmlns="" id="{16315605-E69B-45EB-AE57-465FFFEC45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76699" y="1832956"/>
            <a:ext cx="8733905" cy="4478390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pl-PL" sz="2400" dirty="0"/>
              <a:t>Art. 6 ust. 1a ustawy z o zbiorowym zaopatrzeniu w wodę i zbiorowym odprowadzaniu ścieków nakazuje przedsiębiorstwom </a:t>
            </a:r>
            <a:r>
              <a:rPr lang="pl-PL" sz="2400" b="1" dirty="0">
                <a:solidFill>
                  <a:srgbClr val="FF0000"/>
                </a:solidFill>
              </a:rPr>
              <a:t>stosowanie przepisów Kodeksu cywilnego</a:t>
            </a:r>
            <a:r>
              <a:rPr lang="pl-PL" sz="2400" dirty="0"/>
              <a:t> do zakupu wody lub wprowadzania przez przedsiębiorstwo wodociągowo-kanalizacyjne ścieków do urządzeń kanalizacyjnych niebędących w jego posiadaniu.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1733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xmlns="" id="{59776945-FE3E-4BED-BAB5-B0AD8DFE6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D8858C0-C82C-4111-84F5-E8ABBFB21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Przykład nr 4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9182722-573B-4438-8773-DBF2DBB808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32848" y="1728887"/>
            <a:ext cx="4716000" cy="2648096"/>
          </a:xfrm>
        </p:spPr>
        <p:txBody>
          <a:bodyPr/>
          <a:lstStyle/>
          <a:p>
            <a:r>
              <a:rPr lang="pl-PL" sz="2800" dirty="0"/>
              <a:t>Opłaty za usługi wodne</a:t>
            </a:r>
          </a:p>
        </p:txBody>
      </p:sp>
    </p:spTree>
    <p:extLst>
      <p:ext uri="{BB962C8B-B14F-4D97-AF65-F5344CB8AC3E}">
        <p14:creationId xmlns:p14="http://schemas.microsoft.com/office/powerpoint/2010/main" val="148652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594FCFE1-7D99-41A4-9E05-F3222E10ACAA}"/>
              </a:ext>
            </a:extLst>
          </p:cNvPr>
          <p:cNvGrpSpPr/>
          <p:nvPr/>
        </p:nvGrpSpPr>
        <p:grpSpPr>
          <a:xfrm>
            <a:off x="644124" y="601980"/>
            <a:ext cx="4152666" cy="2621866"/>
            <a:chOff x="2381484" y="601980"/>
            <a:chExt cx="4152666" cy="3573780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xmlns="" id="{A5C8B6E7-7000-4777-BC3A-3C4BDDE7C13D}"/>
                </a:ext>
              </a:extLst>
            </p:cNvPr>
            <p:cNvSpPr/>
            <p:nvPr/>
          </p:nvSpPr>
          <p:spPr>
            <a:xfrm>
              <a:off x="2381484" y="601980"/>
              <a:ext cx="3573780" cy="3573780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9F125100-A1B3-4B26-BDF5-CA7B0E8B4FA0}"/>
                </a:ext>
              </a:extLst>
            </p:cNvPr>
            <p:cNvSpPr/>
            <p:nvPr/>
          </p:nvSpPr>
          <p:spPr>
            <a:xfrm>
              <a:off x="4625340" y="1109922"/>
              <a:ext cx="1908810" cy="1455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xmlns="" id="{66B584D8-904F-4EFF-A7D4-266D75FC40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47446" y="974626"/>
            <a:ext cx="4370939" cy="1306512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pl-PL" sz="3200" dirty="0">
                <a:solidFill>
                  <a:schemeClr val="accent2"/>
                </a:solidFill>
                <a:latin typeface="+mj-lt"/>
              </a:rPr>
              <a:t>Cena nadmiernie wygórowana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4124" y="3916907"/>
            <a:ext cx="10847291" cy="27476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Pojęcie ceny nadmiernie wygórowanej jest mało precyzyjne i może być różnie definiowane. W świetle art. 9 ust. 2 pkt 1 ustawy z dnia 16 lutego 2007 r. o ochronie konkurencji i konsumentów, przez cenę nadmiernie wygórowaną należy rozumieć </a:t>
            </a:r>
            <a:r>
              <a:rPr lang="pl-PL" sz="2400" b="1" dirty="0"/>
              <a:t>cenę narzuconą nabywcy</a:t>
            </a:r>
            <a:r>
              <a:rPr lang="pl-PL" sz="2400" dirty="0"/>
              <a:t> przez podmiot posiadający pozycję dominującą, z racji posiadania siły rynkowej, </a:t>
            </a:r>
            <a:r>
              <a:rPr lang="pl-PL" sz="2400" b="1" dirty="0"/>
              <a:t>rażąco zawyżoną</a:t>
            </a:r>
            <a:r>
              <a:rPr lang="pl-PL" sz="2400" dirty="0"/>
              <a:t> w stosunku do wartości świadczenia, której </a:t>
            </a:r>
            <a:r>
              <a:rPr lang="pl-PL" sz="2400" b="1" dirty="0"/>
              <a:t>odbiorca nie zaakceptowałby</a:t>
            </a:r>
            <a:r>
              <a:rPr lang="pl-PL" sz="2400" dirty="0"/>
              <a:t> w przypadku posiadania przez podmiot dominujący konkurencji. </a:t>
            </a:r>
            <a:endParaRPr lang="pl-PL" altLang="pl-PL" sz="2400" dirty="0"/>
          </a:p>
        </p:txBody>
      </p:sp>
      <p:pic>
        <p:nvPicPr>
          <p:cNvPr id="12" name="Symbol zastępczy obrazu 22">
            <a:extLst>
              <a:ext uri="{FF2B5EF4-FFF2-40B4-BE49-F238E27FC236}">
                <a16:creationId xmlns:a16="http://schemas.microsoft.com/office/drawing/2014/main" xmlns="" id="{0BF85B8F-FD4E-4F1F-AC42-515141E721A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86" b="27686"/>
          <a:stretch/>
        </p:blipFill>
        <p:spPr>
          <a:xfrm>
            <a:off x="5875489" y="445211"/>
            <a:ext cx="5015249" cy="31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ymbol zastępczy obrazu 34">
            <a:extLst>
              <a:ext uri="{FF2B5EF4-FFF2-40B4-BE49-F238E27FC236}">
                <a16:creationId xmlns:a16="http://schemas.microsoft.com/office/drawing/2014/main" xmlns="" id="{3C95A50B-1703-46AB-863A-11B817E600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34" r="15434"/>
          <a:stretch>
            <a:fillRect/>
          </a:stretch>
        </p:blipFill>
        <p:spPr/>
      </p:pic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xmlns="" id="{66B584D8-904F-4EFF-A7D4-266D75FC40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1434" y="759848"/>
            <a:ext cx="5018110" cy="1241999"/>
          </a:xfrm>
        </p:spPr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Kryteria badania - ceny nadmiernie wygórowane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xmlns="" id="{E0FE58D6-57E6-4779-BD5D-054541F8BF07}"/>
              </a:ext>
            </a:extLst>
          </p:cNvPr>
          <p:cNvSpPr/>
          <p:nvPr/>
        </p:nvSpPr>
        <p:spPr>
          <a:xfrm>
            <a:off x="-1132059" y="1642110"/>
            <a:ext cx="3555219" cy="357378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0490" y="2142699"/>
            <a:ext cx="6728345" cy="431363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500"/>
              </a:lnSpc>
              <a:buNone/>
              <a:defRPr/>
            </a:pPr>
            <a:r>
              <a:rPr lang="pl-PL" altLang="pl-PL" sz="2400" dirty="0"/>
              <a:t>Pierwsze kryterium związane jest z analizą kosztową działalności gospodarczej przedsiębiorcy. Wyróżnia się tu wskaźniki odnoszące się do kosztów własnych przedsiębiorcy wynikających z </a:t>
            </a:r>
            <a:r>
              <a:rPr lang="pl-PL" altLang="pl-PL" sz="2400" b="1" dirty="0"/>
              <a:t>kalkulacji ceny towaru, wielkości zysku</a:t>
            </a:r>
            <a:r>
              <a:rPr lang="pl-PL" altLang="pl-PL" sz="2400" dirty="0"/>
              <a:t> w cenie jednostkowej, a także </a:t>
            </a:r>
            <a:r>
              <a:rPr lang="pl-PL" altLang="pl-PL" sz="2400" b="1" dirty="0"/>
              <a:t>rentowności</a:t>
            </a:r>
            <a:r>
              <a:rPr lang="pl-PL" altLang="pl-PL" sz="2400" dirty="0"/>
              <a:t> rozumianej jako stosunek zysku do kosztów własnych.</a:t>
            </a:r>
          </a:p>
          <a:p>
            <a:pPr marL="0" indent="0">
              <a:lnSpc>
                <a:spcPts val="2500"/>
              </a:lnSpc>
              <a:buNone/>
              <a:defRPr/>
            </a:pPr>
            <a:r>
              <a:rPr lang="pl-PL" altLang="pl-PL" sz="2400" dirty="0"/>
              <a:t>Drugie kryterium powstaje z porównania cen występujących na rynku właściwym z cenami potencjalnych konkurentów przedsiębiorcy na innych rynkach (tzw. </a:t>
            </a:r>
            <a:r>
              <a:rPr lang="pl-PL" altLang="pl-PL" sz="2400" b="1" dirty="0"/>
              <a:t>analiza porównawcza cen</a:t>
            </a:r>
            <a:r>
              <a:rPr lang="pl-PL" altLang="pl-PL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122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645E86F7-6EED-4E0B-87E1-F508E76464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38" r="29738"/>
          <a:stretch>
            <a:fillRect/>
          </a:stretch>
        </p:blipFill>
        <p:spPr/>
      </p:pic>
      <p:pic>
        <p:nvPicPr>
          <p:cNvPr id="9" name="Symbol zastępczy obrazu 12">
            <a:extLst>
              <a:ext uri="{FF2B5EF4-FFF2-40B4-BE49-F238E27FC236}">
                <a16:creationId xmlns:a16="http://schemas.microsoft.com/office/drawing/2014/main" xmlns="" id="{201308A9-39C7-4C1D-B19F-20FC0498B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02" b="57224"/>
          <a:stretch/>
        </p:blipFill>
        <p:spPr>
          <a:xfrm>
            <a:off x="-1" y="0"/>
            <a:ext cx="12191999" cy="2144068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594FCFE1-7D99-41A4-9E05-F3222E10ACAA}"/>
              </a:ext>
            </a:extLst>
          </p:cNvPr>
          <p:cNvGrpSpPr/>
          <p:nvPr/>
        </p:nvGrpSpPr>
        <p:grpSpPr>
          <a:xfrm>
            <a:off x="1767335" y="1067834"/>
            <a:ext cx="3573780" cy="2914943"/>
            <a:chOff x="2381484" y="601980"/>
            <a:chExt cx="4152666" cy="3573780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xmlns="" id="{A5C8B6E7-7000-4777-BC3A-3C4BDDE7C13D}"/>
                </a:ext>
              </a:extLst>
            </p:cNvPr>
            <p:cNvSpPr/>
            <p:nvPr/>
          </p:nvSpPr>
          <p:spPr>
            <a:xfrm>
              <a:off x="2381484" y="601980"/>
              <a:ext cx="3573780" cy="357378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9F125100-A1B3-4B26-BDF5-CA7B0E8B4FA0}"/>
                </a:ext>
              </a:extLst>
            </p:cNvPr>
            <p:cNvSpPr/>
            <p:nvPr/>
          </p:nvSpPr>
          <p:spPr>
            <a:xfrm>
              <a:off x="4625340" y="1903672"/>
              <a:ext cx="1908810" cy="1455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xmlns="" id="{66B584D8-904F-4EFF-A7D4-266D75FC40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3087" y="2484198"/>
            <a:ext cx="4861123" cy="477822"/>
          </a:xfrm>
        </p:spPr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Wyniki oceny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86150" y="3193576"/>
            <a:ext cx="6741994" cy="33435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Jeżeli w wyniku badania okaże się, że badana cena istotnie narusza zasadę ekwiwalentności świadczeń kontrahentów, gdyż jest </a:t>
            </a:r>
            <a:r>
              <a:rPr lang="pl-PL" sz="2400" b="1" dirty="0"/>
              <a:t>rażąco zawyżona w stosunku do wartości świadczenia</a:t>
            </a:r>
            <a:r>
              <a:rPr lang="pl-PL" sz="2400" dirty="0"/>
              <a:t> oferowanego przez dominującego na rynku przedsiębiorcę, to należy przyjąć, iż mamy do czynienia z ceną nadmiernie wygórowaną w rozumieniu art. 8 ust. 2 pkt 1 ustawy o ochronie konkurencji i konsumentów.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330001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xmlns="" id="{D23C5807-7D72-4FAF-928A-F3FAF8BBDA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88" r="13922"/>
          <a:stretch/>
        </p:blipFill>
        <p:spPr>
          <a:xfrm>
            <a:off x="2080498" y="0"/>
            <a:ext cx="2087876" cy="6858000"/>
          </a:xfr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A37A032E-B1DA-4AF4-8FB3-06958C284A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508" y="651713"/>
            <a:ext cx="4754642" cy="1013314"/>
          </a:xfrm>
        </p:spPr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Koszty odprowadzania </a:t>
            </a:r>
          </a:p>
          <a:p>
            <a:r>
              <a:rPr lang="pl-PL" dirty="0">
                <a:solidFill>
                  <a:schemeClr val="accent2"/>
                </a:solidFill>
              </a:rPr>
              <a:t>i oczyszczania ścieków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1182" y="1915058"/>
            <a:ext cx="6924664" cy="46381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Działalność w zakresie odprowadzania i/lub oczyszczania ścieków komunalnych, jak każda działalność tzw. „sieciowa” wiąże się z ponoszeniem dwojakiego rodzaju kosztów (co było już podnoszone w pismach procesowych obu stron, nie zawsze zgodnie z definicją): </a:t>
            </a:r>
          </a:p>
          <a:p>
            <a:r>
              <a:rPr lang="pl-PL" sz="2400" b="1" dirty="0"/>
              <a:t>kosztów stałych</a:t>
            </a:r>
            <a:r>
              <a:rPr lang="pl-PL" sz="2400" dirty="0"/>
              <a:t> (tj. niezależnych od wielkości sprzedaży),</a:t>
            </a:r>
          </a:p>
          <a:p>
            <a:r>
              <a:rPr lang="pl-PL" sz="2400" b="1" dirty="0"/>
              <a:t>kosztów zmiennych</a:t>
            </a:r>
            <a:r>
              <a:rPr lang="pl-PL" sz="2400" dirty="0"/>
              <a:t> (tj. zależnych od wielkości sprzedaży).</a:t>
            </a:r>
          </a:p>
        </p:txBody>
      </p:sp>
    </p:spTree>
    <p:extLst>
      <p:ext uri="{BB962C8B-B14F-4D97-AF65-F5344CB8AC3E}">
        <p14:creationId xmlns:p14="http://schemas.microsoft.com/office/powerpoint/2010/main" val="227992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B31CC04-297D-4FEA-AB9A-349DDE568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9034" y="263211"/>
            <a:ext cx="7938798" cy="1152887"/>
          </a:xfrm>
        </p:spPr>
        <p:txBody>
          <a:bodyPr/>
          <a:lstStyle/>
          <a:p>
            <a:r>
              <a:rPr lang="pl-PL" dirty="0"/>
              <a:t>Skrócenie okresu obowiązywania taryfy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B5E9380-14D5-448E-BA61-BBB7C32AEC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5637" y="889233"/>
            <a:ext cx="9748007" cy="563573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Art. 24j. </a:t>
            </a:r>
            <a:r>
              <a:rPr lang="pl-PL" sz="2000" dirty="0"/>
              <a:t>1. </a:t>
            </a:r>
            <a:r>
              <a:rPr lang="pl-PL" sz="2000" b="1" u="sng" dirty="0">
                <a:solidFill>
                  <a:srgbClr val="FF0000"/>
                </a:solidFill>
              </a:rPr>
              <a:t>W uzasadnionych przypadkach</a:t>
            </a:r>
            <a:r>
              <a:rPr lang="pl-PL" sz="2000" b="1" dirty="0"/>
              <a:t>, </a:t>
            </a:r>
            <a:r>
              <a:rPr lang="pl-PL" sz="2000" dirty="0"/>
              <a:t>w szczególności jeżeli wynika to z udokumentowanych </a:t>
            </a:r>
            <a:r>
              <a:rPr lang="pl-PL" sz="2000" b="1" dirty="0">
                <a:solidFill>
                  <a:srgbClr val="FF0000"/>
                </a:solidFill>
              </a:rPr>
              <a:t>zmian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00"/>
                </a:solidFill>
              </a:rPr>
              <a:t>warunków ekonomicznych oraz wielkości usług i warunków ich świadczenia</a:t>
            </a:r>
            <a:r>
              <a:rPr lang="pl-PL" sz="2000" b="1" dirty="0"/>
              <a:t>, </a:t>
            </a:r>
            <a:r>
              <a:rPr lang="pl-PL" sz="2000" dirty="0"/>
              <a:t>przedsiębiorstwo wodociągowo-kanalizacyjne w trakcie obowiązywania dotychczasowej taryfy może złożyć do organu regulacyjnego wniosek o skrócenie okresu obowiązywania tej taryfy wraz z projektem nowej taryfy oraz uzasadnieniem, jednak nie później niż przed rozpoczęciem biegu terminu 120 dni od planowanego dnia wejścia w życie nowej taryfy. </a:t>
            </a:r>
            <a:r>
              <a:rPr lang="pl-PL" sz="2000" b="1" dirty="0"/>
              <a:t>Przepisy art. 24b-24e i art. 24f ust. 1 stosuje się odpowiednio.</a:t>
            </a:r>
          </a:p>
          <a:p>
            <a:pPr algn="just">
              <a:lnSpc>
                <a:spcPct val="150000"/>
              </a:lnSpc>
            </a:pPr>
            <a:endParaRPr lang="pl-PL" sz="2000" dirty="0"/>
          </a:p>
          <a:p>
            <a:pPr algn="just">
              <a:lnSpc>
                <a:spcPct val="150000"/>
              </a:lnSpc>
            </a:pPr>
            <a:r>
              <a:rPr lang="pl-PL" sz="2000" dirty="0"/>
              <a:t>2. W decyzji zatwierdzającej taryfę orzeka się o skróceniu czasu obowiązywania dotychczasowej taryfy.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869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ymbol zastępczy obrazu 27">
            <a:extLst>
              <a:ext uri="{FF2B5EF4-FFF2-40B4-BE49-F238E27FC236}">
                <a16:creationId xmlns:a16="http://schemas.microsoft.com/office/drawing/2014/main" xmlns="" id="{F3AD106D-706C-42D6-B877-C82F3EB3D04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20" b="16820"/>
          <a:stretch/>
        </p:blipFill>
        <p:spPr>
          <a:xfrm>
            <a:off x="6384630" y="900752"/>
            <a:ext cx="5129938" cy="5105685"/>
          </a:xfr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3A531AA7-ECB2-4445-B9E4-633276D82AA7}"/>
              </a:ext>
            </a:extLst>
          </p:cNvPr>
          <p:cNvGrpSpPr/>
          <p:nvPr/>
        </p:nvGrpSpPr>
        <p:grpSpPr>
          <a:xfrm>
            <a:off x="316472" y="4673817"/>
            <a:ext cx="183314" cy="1849089"/>
            <a:chOff x="316472" y="4673817"/>
            <a:chExt cx="183314" cy="1849089"/>
          </a:xfrm>
        </p:grpSpPr>
        <p:sp>
          <p:nvSpPr>
            <p:cNvPr id="34" name="Owal 33">
              <a:extLst>
                <a:ext uri="{FF2B5EF4-FFF2-40B4-BE49-F238E27FC236}">
                  <a16:creationId xmlns:a16="http://schemas.microsoft.com/office/drawing/2014/main" xmlns="" id="{6B2628ED-64A9-4128-8957-AD27986EE200}"/>
                </a:ext>
              </a:extLst>
            </p:cNvPr>
            <p:cNvSpPr/>
            <p:nvPr/>
          </p:nvSpPr>
          <p:spPr>
            <a:xfrm>
              <a:off x="316472" y="4673817"/>
              <a:ext cx="183314" cy="183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5" name="Owal 34">
              <a:extLst>
                <a:ext uri="{FF2B5EF4-FFF2-40B4-BE49-F238E27FC236}">
                  <a16:creationId xmlns:a16="http://schemas.microsoft.com/office/drawing/2014/main" xmlns="" id="{FF170346-809F-46A4-A937-445B96914652}"/>
                </a:ext>
              </a:extLst>
            </p:cNvPr>
            <p:cNvSpPr/>
            <p:nvPr/>
          </p:nvSpPr>
          <p:spPr>
            <a:xfrm>
              <a:off x="316472" y="5006972"/>
              <a:ext cx="183314" cy="183314"/>
            </a:xfrm>
            <a:prstGeom prst="ellipse">
              <a:avLst/>
            </a:prstGeom>
            <a:solidFill>
              <a:schemeClr val="accent5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xmlns="" id="{A845191C-D182-4162-A9A3-3C1E848AAA18}"/>
                </a:ext>
              </a:extLst>
            </p:cNvPr>
            <p:cNvSpPr/>
            <p:nvPr/>
          </p:nvSpPr>
          <p:spPr>
            <a:xfrm>
              <a:off x="316472" y="5340127"/>
              <a:ext cx="183314" cy="183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wal 38">
              <a:extLst>
                <a:ext uri="{FF2B5EF4-FFF2-40B4-BE49-F238E27FC236}">
                  <a16:creationId xmlns:a16="http://schemas.microsoft.com/office/drawing/2014/main" xmlns="" id="{8091664D-C84B-4BFD-BFE3-BE15E354CD34}"/>
                </a:ext>
              </a:extLst>
            </p:cNvPr>
            <p:cNvSpPr/>
            <p:nvPr/>
          </p:nvSpPr>
          <p:spPr>
            <a:xfrm>
              <a:off x="316472" y="5673282"/>
              <a:ext cx="183314" cy="183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xmlns="" id="{B79DC429-5E80-4290-8C3F-AF05A730CF91}"/>
                </a:ext>
              </a:extLst>
            </p:cNvPr>
            <p:cNvSpPr/>
            <p:nvPr/>
          </p:nvSpPr>
          <p:spPr>
            <a:xfrm>
              <a:off x="316472" y="6006437"/>
              <a:ext cx="183314" cy="183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xmlns="" id="{C00676E1-2D60-4B38-98A0-C90A8615554E}"/>
                </a:ext>
              </a:extLst>
            </p:cNvPr>
            <p:cNvSpPr/>
            <p:nvPr/>
          </p:nvSpPr>
          <p:spPr>
            <a:xfrm>
              <a:off x="316472" y="6339592"/>
              <a:ext cx="183314" cy="183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xmlns="" id="{BD3244F8-7995-4466-AD31-18B5678A8632}"/>
              </a:ext>
            </a:extLst>
          </p:cNvPr>
          <p:cNvSpPr txBox="1">
            <a:spLocks/>
          </p:cNvSpPr>
          <p:nvPr/>
        </p:nvSpPr>
        <p:spPr>
          <a:xfrm>
            <a:off x="-195125" y="1354384"/>
            <a:ext cx="5297045" cy="506191"/>
          </a:xfrm>
          <a:prstGeom prst="rect">
            <a:avLst/>
          </a:prstGeom>
        </p:spPr>
        <p:txBody>
          <a:bodyPr lIns="72000" rIns="72000" anchor="b"/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i="0" kern="120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xmlns="" id="{A1732D1E-DE77-4440-A029-DC00E154B374}"/>
              </a:ext>
            </a:extLst>
          </p:cNvPr>
          <p:cNvSpPr/>
          <p:nvPr/>
        </p:nvSpPr>
        <p:spPr>
          <a:xfrm rot="2700000">
            <a:off x="8363755" y="2877591"/>
            <a:ext cx="1119728" cy="1119728"/>
          </a:xfrm>
          <a:prstGeom prst="rect">
            <a:avLst/>
          </a:prstGeom>
          <a:solidFill>
            <a:schemeClr val="bg1">
              <a:alpha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xmlns="" id="{66B584D8-904F-4EFF-A7D4-266D75FC40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6472" y="618576"/>
            <a:ext cx="4861123" cy="988903"/>
          </a:xfrm>
        </p:spPr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Koszty stałe działalności kanalizacyjnej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786" y="1860575"/>
            <a:ext cx="5518877" cy="41342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Cechą charakterystyczną działalności kanalizacyjnej jest to, że </a:t>
            </a:r>
            <a:r>
              <a:rPr lang="pl-PL" sz="2000" b="1" dirty="0"/>
              <a:t>koszty stałe </a:t>
            </a:r>
            <a:r>
              <a:rPr lang="pl-PL" sz="2000" dirty="0"/>
              <a:t>stanowią ok. 75%-80% kosztów ogółem. Na koszty stałe składają się głownie koszty: </a:t>
            </a:r>
          </a:p>
          <a:p>
            <a:r>
              <a:rPr lang="pl-PL" sz="2000" b="1" dirty="0"/>
              <a:t>wynagrodzeń</a:t>
            </a:r>
            <a:r>
              <a:rPr lang="pl-PL" sz="2000" dirty="0"/>
              <a:t> wraz z pochodnymi (poza wynagrodzeniami pracowników zatrudnianych sezonowo), </a:t>
            </a:r>
          </a:p>
          <a:p>
            <a:r>
              <a:rPr lang="pl-PL" sz="2000" b="1" dirty="0"/>
              <a:t>amortyzacji</a:t>
            </a:r>
            <a:r>
              <a:rPr lang="pl-PL" sz="2000" dirty="0"/>
              <a:t> (jeżeli forma organizacyjna umożliwia ich naliczenie i zaliczenie do kalkulacji kosztów),</a:t>
            </a:r>
          </a:p>
          <a:p>
            <a:r>
              <a:rPr lang="pl-PL" sz="2000" b="1" dirty="0"/>
              <a:t>podatku od nieruchomości</a:t>
            </a:r>
            <a:r>
              <a:rPr lang="pl-PL" sz="2000" dirty="0"/>
              <a:t> (jeżeli istnieje obowiązek naliczenia). </a:t>
            </a:r>
          </a:p>
          <a:p>
            <a:pPr marL="0" indent="0">
              <a:buNone/>
            </a:pPr>
            <a:r>
              <a:rPr lang="pl-PL" sz="2000" dirty="0"/>
              <a:t>Tylko te trzy pozycje mogą stanowić ok. 50% kosztów ogółem przedsiębiorstwa</a:t>
            </a:r>
          </a:p>
        </p:txBody>
      </p:sp>
    </p:spTree>
    <p:extLst>
      <p:ext uri="{BB962C8B-B14F-4D97-AF65-F5344CB8AC3E}">
        <p14:creationId xmlns:p14="http://schemas.microsoft.com/office/powerpoint/2010/main" val="5512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BB27488-0E7F-4693-BA16-8550D94D0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875" y="2849702"/>
            <a:ext cx="10312175" cy="3667476"/>
          </a:xfrm>
        </p:spPr>
        <p:txBody>
          <a:bodyPr/>
          <a:lstStyle/>
          <a:p>
            <a:r>
              <a:rPr lang="pl-PL" sz="2400" dirty="0"/>
              <a:t>„Sieć wodociągowa obejmuje zasięgiem cały obszar gminy za wyjątkiem dwóch miejscowości, gdzie w dużej odległości od gminnych ujęć wody znajduje się pojedyncza zabudowa. Rozbudowa istniejącej sieci jest prowadzona na bieżąco w miarę zgłaszanych przez mieszkańców potrzeb i posiadanych środków. W latach 2015 – 18 wybudowano odpowiednio: 4,6 km wodociągu</a:t>
            </a:r>
          </a:p>
          <a:p>
            <a:endParaRPr lang="pl-PL" sz="2400" dirty="0"/>
          </a:p>
          <a:p>
            <a:r>
              <a:rPr lang="pl-PL" sz="2400" dirty="0"/>
              <a:t>Z usług gminy korzysta: </a:t>
            </a:r>
          </a:p>
          <a:p>
            <a:r>
              <a:rPr lang="pl-PL" sz="2400" dirty="0"/>
              <a:t>- w zakresie zaopatrzenia w wodę – 9240 mieszkańców, w tym tylko z sieci wodociągowej - 6228,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zakresie odprowadzania ścieków – 3024 mieszkańców, w tym tylko z sieci kanalizacyjnej – 12. „</a:t>
            </a:r>
          </a:p>
          <a:p>
            <a:endParaRPr lang="pl-PL" sz="2400" dirty="0"/>
          </a:p>
          <a:p>
            <a:endParaRPr lang="pl-PL" dirty="0"/>
          </a:p>
        </p:txBody>
      </p:sp>
      <p:sp>
        <p:nvSpPr>
          <p:cNvPr id="5" name="Symbol zastępczy obrazu 1">
            <a:extLst>
              <a:ext uri="{FF2B5EF4-FFF2-40B4-BE49-F238E27FC236}">
                <a16:creationId xmlns:a16="http://schemas.microsoft.com/office/drawing/2014/main" xmlns="" id="{3A57A501-FB83-45D9-9D27-1CA5EAE51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3738" y="1290638"/>
            <a:ext cx="10312313" cy="1558925"/>
          </a:xfrm>
        </p:spPr>
        <p:txBody>
          <a:bodyPr/>
          <a:lstStyle/>
          <a:p>
            <a:r>
              <a:rPr lang="pl-PL" b="1" dirty="0"/>
              <a:t>Zakres świadczonych usług i lokalnych uwarunkowań ich świadczenia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258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D9224BC-3951-4B97-9D60-715F3990F0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2583" y="909320"/>
            <a:ext cx="7755918" cy="1396011"/>
          </a:xfrm>
        </p:spPr>
        <p:txBody>
          <a:bodyPr/>
          <a:lstStyle/>
          <a:p>
            <a:r>
              <a:rPr lang="pl-PL" dirty="0"/>
              <a:t>Spodziewana poprawa jakości usług przy wprowadzeniu nowych metod alokacji kosztów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387E615-9A83-4861-AE08-B6633D4A76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208713" y="1862051"/>
            <a:ext cx="7539787" cy="4086629"/>
          </a:xfrm>
        </p:spPr>
        <p:txBody>
          <a:bodyPr/>
          <a:lstStyle/>
          <a:p>
            <a:pPr algn="just"/>
            <a:r>
              <a:rPr lang="pl-PL" sz="2400" dirty="0"/>
              <a:t>„Koszty alokowane są na podstawie wymagań zawartych w rozporządzeniu taryfowym, a w szczególności w przepisach § 11 ust. 4 pkt 1) tj. na podstawie ilości świadczonych usług (współczynniki A i C). 4</a:t>
            </a:r>
          </a:p>
          <a:p>
            <a:pPr algn="just"/>
            <a:endParaRPr lang="pl-PL" sz="2400" dirty="0">
              <a:solidFill>
                <a:srgbClr val="FF0000"/>
              </a:solidFill>
            </a:endParaRPr>
          </a:p>
          <a:p>
            <a:pPr algn="just"/>
            <a:r>
              <a:rPr lang="pl-PL" sz="2400" dirty="0">
                <a:solidFill>
                  <a:srgbClr val="FF0000"/>
                </a:solidFill>
              </a:rPr>
              <a:t>W związku z nowelizacją ustawy o zbiorowym zaopatrzeniu w wodę i zbiorowym odprowadzaniu ścieków koszty alokowane są także ze względu na wysokość opłat za usługi wodne </a:t>
            </a:r>
            <a:r>
              <a:rPr lang="pl-PL" sz="2400" dirty="0"/>
              <a:t>(współczynniki B).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Współczynnik alokacji D dotyczący kosztów opłat za usługi wodne w zakresie zbiorowego odprowadzania ścieków nie został uwzględniony z powodu odprowadzania całości ścieków do urządzeń nie będących w posiadaniu gminy.”</a:t>
            </a:r>
          </a:p>
        </p:txBody>
      </p:sp>
    </p:spTree>
    <p:extLst>
      <p:ext uri="{BB962C8B-B14F-4D97-AF65-F5344CB8AC3E}">
        <p14:creationId xmlns:p14="http://schemas.microsoft.com/office/powerpoint/2010/main" val="101906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B01F45-04A0-4CC8-AEF0-E42CD919AA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1555" y="1152444"/>
            <a:ext cx="9193877" cy="1152887"/>
          </a:xfrm>
        </p:spPr>
        <p:txBody>
          <a:bodyPr/>
          <a:lstStyle/>
          <a:p>
            <a:r>
              <a:rPr lang="pl-PL" b="1" dirty="0"/>
              <a:t>Zmiana warunków ekonomicznych w czasie obowiązywania taryfy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B838033-ED1A-4F7E-ADE5-A12CE312513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15193" y="2065408"/>
            <a:ext cx="8154929" cy="364014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800" dirty="0"/>
              <a:t>Podstawę ustalenia niezbędnych przychodów stanowiły poniesione koszty w ciągu ostatnich 24 miesięcy tj. w okresie od 01.11.2017 r. do 31.10.2019 r. oraz przewidywane ilości dostarczanej wody i odprowadzanych ścieków.</a:t>
            </a:r>
          </a:p>
          <a:p>
            <a:endParaRPr lang="pl-PL" sz="2800" dirty="0"/>
          </a:p>
          <a:p>
            <a:r>
              <a:rPr lang="pl-PL" sz="2800" b="1" dirty="0">
                <a:solidFill>
                  <a:srgbClr val="FF0000"/>
                </a:solidFill>
              </a:rPr>
              <a:t>Uwaga: OD 1 STYCZNIA 2020 r. BĘDZIE TO 36 MIESIĘCY</a:t>
            </a:r>
          </a:p>
        </p:txBody>
      </p:sp>
    </p:spTree>
    <p:extLst>
      <p:ext uri="{BB962C8B-B14F-4D97-AF65-F5344CB8AC3E}">
        <p14:creationId xmlns:p14="http://schemas.microsoft.com/office/powerpoint/2010/main" val="423704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81FCC33-8B28-469A-8609-DBB350421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Sprzedaż w okresie obrachunkowym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73DD0B41-26AA-498F-B8FE-B40F9E903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95521"/>
              </p:ext>
            </p:extLst>
          </p:nvPr>
        </p:nvGraphicFramePr>
        <p:xfrm>
          <a:off x="232756" y="1408176"/>
          <a:ext cx="8560839" cy="4041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6924">
                  <a:extLst>
                    <a:ext uri="{9D8B030D-6E8A-4147-A177-3AD203B41FA5}">
                      <a16:colId xmlns:a16="http://schemas.microsoft.com/office/drawing/2014/main" xmlns="" val="2869033827"/>
                    </a:ext>
                  </a:extLst>
                </a:gridCol>
                <a:gridCol w="1803281">
                  <a:extLst>
                    <a:ext uri="{9D8B030D-6E8A-4147-A177-3AD203B41FA5}">
                      <a16:colId xmlns:a16="http://schemas.microsoft.com/office/drawing/2014/main" xmlns="" val="2354479635"/>
                    </a:ext>
                  </a:extLst>
                </a:gridCol>
                <a:gridCol w="1803281">
                  <a:extLst>
                    <a:ext uri="{9D8B030D-6E8A-4147-A177-3AD203B41FA5}">
                      <a16:colId xmlns:a16="http://schemas.microsoft.com/office/drawing/2014/main" xmlns="" val="1048777814"/>
                    </a:ext>
                  </a:extLst>
                </a:gridCol>
                <a:gridCol w="1727353">
                  <a:extLst>
                    <a:ext uri="{9D8B030D-6E8A-4147-A177-3AD203B41FA5}">
                      <a16:colId xmlns:a16="http://schemas.microsoft.com/office/drawing/2014/main" xmlns="" val="2890237161"/>
                    </a:ext>
                  </a:extLst>
                </a:gridCol>
              </a:tblGrid>
              <a:tr h="1058490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Opis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Sprzedaż - wykonanie, 09.2017 - 08.2018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Sprzedaż - wykonanie, 09.2018 - 08.2019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Średnia za okres obrachunkowy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5394371"/>
                  </a:ext>
                </a:extLst>
              </a:tr>
              <a:tr h="291917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Woda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 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 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8695068"/>
                  </a:ext>
                </a:extLst>
              </a:tr>
              <a:tr h="291917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Grupa 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901 719,78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1 011 581,00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956 650,39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08995308"/>
                  </a:ext>
                </a:extLst>
              </a:tr>
              <a:tr h="291917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Grupa 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18 783,66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18 106,94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18 445,30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81334037"/>
                  </a:ext>
                </a:extLst>
              </a:tr>
              <a:tr h="291917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Grupa 3 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271 363,73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266 251,67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268 807,70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57182069"/>
                  </a:ext>
                </a:extLst>
              </a:tr>
              <a:tr h="291917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Grupa 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236,46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207,13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221,80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68978481"/>
                  </a:ext>
                </a:extLst>
              </a:tr>
              <a:tr h="291917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Sprzedaż poza zbiorowym (hurt)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279 136,80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276 791,70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277 964,25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81322114"/>
                  </a:ext>
                </a:extLst>
              </a:tr>
              <a:tr h="291917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Udział zbiorowego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81,0%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>
                          <a:effectLst/>
                        </a:rPr>
                        <a:t>82,4%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81,7%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506392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63BEDEB-4DD3-4FE9-A93B-BA34AE57EEEA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480174" y="5449824"/>
            <a:ext cx="831342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Uwaga: Oznaczenia grup taryfowych odnoszą się do obecnie obowiązującej taryfy, a nie do taryfy na nowy okres 3 lat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3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03B3A74-8B85-4CC1-AD2C-1EE0D1FC9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77193" y="1152445"/>
            <a:ext cx="8271307" cy="559978"/>
          </a:xfrm>
        </p:spPr>
        <p:txBody>
          <a:bodyPr/>
          <a:lstStyle/>
          <a:p>
            <a:r>
              <a:rPr lang="pl-PL" dirty="0"/>
              <a:t>Analiza porównawcza kosztów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6FC9C23-35CC-484C-88F2-6316EB82C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83471"/>
              </p:ext>
            </p:extLst>
          </p:nvPr>
        </p:nvGraphicFramePr>
        <p:xfrm>
          <a:off x="315884" y="1712424"/>
          <a:ext cx="11454938" cy="4513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3818">
                  <a:extLst>
                    <a:ext uri="{9D8B030D-6E8A-4147-A177-3AD203B41FA5}">
                      <a16:colId xmlns:a16="http://schemas.microsoft.com/office/drawing/2014/main" xmlns="" val="1654218478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xmlns="" val="1091183093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xmlns="" val="4238829785"/>
                    </a:ext>
                  </a:extLst>
                </a:gridCol>
                <a:gridCol w="1612669">
                  <a:extLst>
                    <a:ext uri="{9D8B030D-6E8A-4147-A177-3AD203B41FA5}">
                      <a16:colId xmlns:a16="http://schemas.microsoft.com/office/drawing/2014/main" xmlns="" val="2238307823"/>
                    </a:ext>
                  </a:extLst>
                </a:gridCol>
                <a:gridCol w="1375126">
                  <a:extLst>
                    <a:ext uri="{9D8B030D-6E8A-4147-A177-3AD203B41FA5}">
                      <a16:colId xmlns:a16="http://schemas.microsoft.com/office/drawing/2014/main" xmlns="" val="259843349"/>
                    </a:ext>
                  </a:extLst>
                </a:gridCol>
                <a:gridCol w="1439126">
                  <a:extLst>
                    <a:ext uri="{9D8B030D-6E8A-4147-A177-3AD203B41FA5}">
                      <a16:colId xmlns:a16="http://schemas.microsoft.com/office/drawing/2014/main" xmlns="" val="2574398681"/>
                    </a:ext>
                  </a:extLst>
                </a:gridCol>
                <a:gridCol w="1425239">
                  <a:extLst>
                    <a:ext uri="{9D8B030D-6E8A-4147-A177-3AD203B41FA5}">
                      <a16:colId xmlns:a16="http://schemas.microsoft.com/office/drawing/2014/main" xmlns="" val="11043165"/>
                    </a:ext>
                  </a:extLst>
                </a:gridCol>
              </a:tblGrid>
              <a:tr h="14962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pl-PL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Koszty - wykonanie, 09.2017 - 08.2018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Koszty - wykonanie, 09.2018 - 08.2019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Średnia z okresu obrachunkowego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1 rok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2 rok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3 rok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1281631"/>
                  </a:ext>
                </a:extLst>
              </a:tr>
              <a:tr h="77016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1)  koszty eksploatacji i utrzymania, w tym: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1 411 507,27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1 554 924,40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1 483 215,83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1 494 916,68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1 508 735,71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1 489 113,23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97756761"/>
                  </a:ext>
                </a:extLst>
              </a:tr>
              <a:tr h="77016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a)   koszty bezpośrednie: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1 411 507,27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1 554 924,40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1 483 215,83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1 494 916,68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1 508 735,71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1 489 113,23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57182884"/>
                  </a:ext>
                </a:extLst>
              </a:tr>
              <a:tr h="73838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amortyzacja lub odpisy umorzeniowe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342 632,84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360 965,74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351 799,29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360 420,44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347 011,20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299 483,20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6781603"/>
                  </a:ext>
                </a:extLst>
              </a:tr>
              <a:tr h="73838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 wynagrodzenia z narzutami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451 025,47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442 326,27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446 675,87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453 384,43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464 719,04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476 337,02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5200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03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xmlns="" id="{8D2D5BD7-B335-4139-AFE3-4E1FB318C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0498" y="0"/>
            <a:ext cx="5603412" cy="6858000"/>
          </a:xfrm>
        </p:spPr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69A3536-9F98-47EF-B253-96C90A7CC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6462" y="537149"/>
            <a:ext cx="4716000" cy="632111"/>
          </a:xfrm>
        </p:spPr>
        <p:txBody>
          <a:bodyPr/>
          <a:lstStyle/>
          <a:p>
            <a:r>
              <a:rPr lang="pl-PL" dirty="0"/>
              <a:t>Przykład nr 5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CDE13CA-3ADB-4CC9-9FD7-DE5D744A0B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29949" y="1928984"/>
            <a:ext cx="3772513" cy="2648096"/>
          </a:xfrm>
        </p:spPr>
        <p:txBody>
          <a:bodyPr/>
          <a:lstStyle/>
          <a:p>
            <a:r>
              <a:rPr lang="pl-PL" sz="2800" dirty="0"/>
              <a:t>Robocza kalkulacja cen i stawek opłat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5CD895FE-DE5D-4810-A940-BDF5A91A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79068"/>
              </p:ext>
            </p:extLst>
          </p:nvPr>
        </p:nvGraphicFramePr>
        <p:xfrm>
          <a:off x="738954" y="1152443"/>
          <a:ext cx="6207535" cy="3670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251">
                  <a:extLst>
                    <a:ext uri="{9D8B030D-6E8A-4147-A177-3AD203B41FA5}">
                      <a16:colId xmlns:a16="http://schemas.microsoft.com/office/drawing/2014/main" xmlns="" val="2485351719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xmlns="" val="2367309713"/>
                    </a:ext>
                  </a:extLst>
                </a:gridCol>
                <a:gridCol w="921185">
                  <a:extLst>
                    <a:ext uri="{9D8B030D-6E8A-4147-A177-3AD203B41FA5}">
                      <a16:colId xmlns:a16="http://schemas.microsoft.com/office/drawing/2014/main" xmlns="" val="454942238"/>
                    </a:ext>
                  </a:extLst>
                </a:gridCol>
              </a:tblGrid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Zaopatrzenie w wodę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81080665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1)koszty eksploatacji i utrzymania, w  tym: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1 351 190,67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55883949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a)koszty bezpośrednie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1 351 190,67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67952024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amortyzacja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0,00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88842594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wynagrodzenia z narzutami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A1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774 375,03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35591349"/>
                  </a:ext>
                </a:extLst>
              </a:tr>
              <a:tr h="1982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materiały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158 481,23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3157599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energia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A1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176 484,31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79795094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opłata za korzystanie ze środowiska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B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0,00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2323289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opłaty za usługi wodne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B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45 340,42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57179592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usługi obce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82 561,03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81963254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pozostałe koszty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A1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113 948,65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77280392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zakup wody</a:t>
                      </a:r>
                      <a:endParaRPr lang="pl-PL" sz="10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A2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0,00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95593256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b)alok.:koszty pośrednie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0,00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4850417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rozliczenie kosztów wydziałowych i działalności pomocniczej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0,00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72082193"/>
                  </a:ext>
                </a:extLst>
              </a:tr>
              <a:tr h="24800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alokowane koszty ogólne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A</a:t>
                      </a:r>
                      <a:endParaRPr lang="pl-PL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0,00</a:t>
                      </a:r>
                      <a:endParaRPr lang="pl-PL" sz="10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937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Symbol zastępczy obrazu 696">
            <a:extLst>
              <a:ext uri="{FF2B5EF4-FFF2-40B4-BE49-F238E27FC236}">
                <a16:creationId xmlns:a16="http://schemas.microsoft.com/office/drawing/2014/main" xmlns="" id="{769CFD3E-5662-4D7F-BF14-BC87B0F68F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60" b="15760"/>
          <a:stretch>
            <a:fillRect/>
          </a:stretch>
        </p:blipFill>
        <p:spPr/>
      </p:pic>
      <p:sp>
        <p:nvSpPr>
          <p:cNvPr id="698" name="Prostokąt 697">
            <a:extLst>
              <a:ext uri="{FF2B5EF4-FFF2-40B4-BE49-F238E27FC236}">
                <a16:creationId xmlns:a16="http://schemas.microsoft.com/office/drawing/2014/main" xmlns="" id="{F52B547F-2582-4C63-9C9B-1ADD50F69198}"/>
              </a:ext>
            </a:extLst>
          </p:cNvPr>
          <p:cNvSpPr/>
          <p:nvPr/>
        </p:nvSpPr>
        <p:spPr>
          <a:xfrm>
            <a:off x="-1" y="0"/>
            <a:ext cx="12192000" cy="5570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752FBAE-724E-4770-BC41-091E0DBBE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016369"/>
            <a:ext cx="12192000" cy="253438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pl-PL" altLang="pl-PL" sz="1800" b="1" dirty="0"/>
          </a:p>
          <a:p>
            <a:pPr>
              <a:lnSpc>
                <a:spcPct val="80000"/>
              </a:lnSpc>
              <a:defRPr/>
            </a:pPr>
            <a:endParaRPr lang="pl-PL" altLang="pl-PL" sz="1800" b="1" dirty="0"/>
          </a:p>
          <a:p>
            <a:pPr>
              <a:lnSpc>
                <a:spcPct val="80000"/>
              </a:lnSpc>
              <a:defRPr/>
            </a:pPr>
            <a:endParaRPr lang="pl-PL" altLang="pl-PL" sz="2400" b="1" dirty="0"/>
          </a:p>
          <a:p>
            <a:pPr>
              <a:lnSpc>
                <a:spcPct val="80000"/>
              </a:lnSpc>
              <a:defRPr/>
            </a:pPr>
            <a:r>
              <a:rPr lang="pl-PL" altLang="pl-PL" sz="2400" b="1" dirty="0"/>
              <a:t>SID  Szkolenia i Doradztwo</a:t>
            </a:r>
          </a:p>
          <a:p>
            <a:pPr>
              <a:lnSpc>
                <a:spcPct val="80000"/>
              </a:lnSpc>
              <a:defRPr/>
            </a:pPr>
            <a:r>
              <a:rPr lang="pl-PL" altLang="pl-PL" sz="2400" b="1" dirty="0"/>
              <a:t>Sp. z o.o.</a:t>
            </a:r>
          </a:p>
          <a:p>
            <a:pPr>
              <a:lnSpc>
                <a:spcPct val="80000"/>
              </a:lnSpc>
              <a:defRPr/>
            </a:pPr>
            <a:r>
              <a:rPr lang="pl-PL" altLang="pl-PL" sz="2400" b="1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pl-PL" altLang="pl-PL" sz="2400" b="1" dirty="0"/>
          </a:p>
          <a:p>
            <a:pPr>
              <a:lnSpc>
                <a:spcPct val="80000"/>
              </a:lnSpc>
              <a:defRPr/>
            </a:pPr>
            <a:r>
              <a:rPr lang="pl-PL" altLang="pl-PL" sz="2400" b="1" dirty="0"/>
              <a:t>Robert Adamski</a:t>
            </a:r>
          </a:p>
          <a:p>
            <a:pPr>
              <a:lnSpc>
                <a:spcPct val="80000"/>
              </a:lnSpc>
              <a:defRPr/>
            </a:pPr>
            <a:r>
              <a:rPr lang="pl-PL" altLang="pl-PL" sz="2400" b="1" dirty="0"/>
              <a:t>Kom. (+48) 603 063 356 </a:t>
            </a:r>
          </a:p>
          <a:p>
            <a:pPr>
              <a:lnSpc>
                <a:spcPct val="80000"/>
              </a:lnSpc>
              <a:defRPr/>
            </a:pPr>
            <a:r>
              <a:rPr lang="pl-PL" altLang="pl-PL" sz="2400" b="1" dirty="0"/>
              <a:t>email: r</a:t>
            </a:r>
            <a:r>
              <a:rPr lang="pl-PL" altLang="pl-PL" sz="2400" b="1" dirty="0">
                <a:hlinkClick r:id="rId3"/>
              </a:rPr>
              <a:t>obert.adamski@sid.waw.pl</a:t>
            </a:r>
            <a:endParaRPr lang="pl-PL" altLang="pl-PL" sz="2400" b="1" dirty="0"/>
          </a:p>
          <a:p>
            <a:pPr>
              <a:lnSpc>
                <a:spcPct val="80000"/>
              </a:lnSpc>
              <a:defRPr/>
            </a:pPr>
            <a:endParaRPr lang="pl-PL" altLang="pl-PL" sz="1800" b="1" dirty="0"/>
          </a:p>
          <a:p>
            <a:pPr>
              <a:lnSpc>
                <a:spcPct val="80000"/>
              </a:lnSpc>
              <a:defRPr/>
            </a:pPr>
            <a:endParaRPr lang="pl-PL" altLang="pl-PL" sz="1800" b="1" dirty="0"/>
          </a:p>
          <a:p>
            <a:pPr>
              <a:lnSpc>
                <a:spcPct val="80000"/>
              </a:lnSpc>
              <a:defRPr/>
            </a:pPr>
            <a:endParaRPr lang="pl-PL" altLang="pl-PL" sz="1800" b="1" dirty="0"/>
          </a:p>
          <a:p>
            <a:pPr>
              <a:lnSpc>
                <a:spcPct val="80000"/>
              </a:lnSpc>
              <a:defRPr/>
            </a:pPr>
            <a:r>
              <a:rPr lang="pl-PL" altLang="pl-PL" sz="1400" b="1" dirty="0"/>
              <a:t>©2020 „SID Szkolenia i Doradztwo Sp. z o.o." </a:t>
            </a:r>
          </a:p>
        </p:txBody>
      </p:sp>
      <p:sp>
        <p:nvSpPr>
          <p:cNvPr id="701" name="Symbol zastępczy tekstu 68">
            <a:extLst>
              <a:ext uri="{FF2B5EF4-FFF2-40B4-BE49-F238E27FC236}">
                <a16:creationId xmlns:a16="http://schemas.microsoft.com/office/drawing/2014/main" xmlns="" id="{CC214E1C-CF72-4C3F-9E30-5D903C1E5B50}"/>
              </a:ext>
            </a:extLst>
          </p:cNvPr>
          <p:cNvSpPr txBox="1">
            <a:spLocks/>
          </p:cNvSpPr>
          <p:nvPr/>
        </p:nvSpPr>
        <p:spPr>
          <a:xfrm>
            <a:off x="1" y="3925582"/>
            <a:ext cx="12191999" cy="797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l-PL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812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3717B6C-7016-4674-8024-605AD9274B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6822" y="1152444"/>
            <a:ext cx="8121678" cy="1152887"/>
          </a:xfrm>
        </p:spPr>
        <p:txBody>
          <a:bodyPr/>
          <a:lstStyle/>
          <a:p>
            <a:r>
              <a:rPr lang="pl-PL" b="1" dirty="0"/>
              <a:t>Znaczenie zwrotu „Uzasadniony"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1803F42-60DB-4FD4-B65E-8289BC9F0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26822" y="1837189"/>
            <a:ext cx="8121678" cy="41114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/>
              <a:t>Oparty na obiektywnych racjach, podstawach, słuszny, usprawiedliwiony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r>
              <a:rPr lang="pl-PL" sz="1600" u="sng" dirty="0"/>
              <a:t>Słownik języka polskiego pod red. W. Doroszewskiego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6710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79B0FEE-7CAF-436A-9AAD-FEE1B42785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Usprawiedliwienie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5ECEAD3-7730-44FC-9D91-01FACE7B7E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41196" y="1761688"/>
            <a:ext cx="8307304" cy="4186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/>
              <a:t>Przedsiębiorstwo wodociągowo-kanalizacyjne opracowuje taryfę w sposób zapewniający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FF0000"/>
                </a:solidFill>
              </a:rPr>
              <a:t>uzyskanie niezbędnych przychodów</a:t>
            </a:r>
          </a:p>
          <a:p>
            <a:pPr>
              <a:lnSpc>
                <a:spcPct val="150000"/>
              </a:lnSpc>
            </a:pPr>
            <a:r>
              <a:rPr lang="pl-PL" sz="1600" u="sng" dirty="0"/>
              <a:t>§ 3 pkt 1 lit, a rozporządzenia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5758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8510A6D3-A103-4692-9F05-0553C2199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0" r="34780"/>
          <a:stretch>
            <a:fillRect/>
          </a:stretch>
        </p:blipFill>
        <p:spPr>
          <a:xfrm>
            <a:off x="1753299" y="0"/>
            <a:ext cx="1652631" cy="2645200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DC4D450-0092-4879-8AE1-27E107C84D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2500" y="1152444"/>
            <a:ext cx="4716000" cy="567299"/>
          </a:xfrm>
        </p:spPr>
        <p:txBody>
          <a:bodyPr/>
          <a:lstStyle/>
          <a:p>
            <a:r>
              <a:rPr lang="pl-PL" dirty="0"/>
              <a:t>Niezbędne przychody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CE05E81-3784-4B76-9A2A-813E016D438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85813" y="1812022"/>
            <a:ext cx="8716161" cy="41366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/>
              <a:t>Wartość przychodów </a:t>
            </a:r>
            <a:r>
              <a:rPr lang="pl-PL" sz="2400" dirty="0">
                <a:solidFill>
                  <a:srgbClr val="00B0F0"/>
                </a:solidFill>
              </a:rPr>
              <a:t>w danym roku obrachunkowym</a:t>
            </a:r>
            <a:r>
              <a:rPr lang="pl-PL" sz="2400" dirty="0"/>
              <a:t>, zapewniających ciągłość zbiorowego zaopatrzenia w wodę odpowiedniej jakości i ilości i zbiorowego odprowadzania ścieków, które </a:t>
            </a:r>
            <a:r>
              <a:rPr lang="pl-PL" sz="2400" dirty="0">
                <a:solidFill>
                  <a:srgbClr val="FF0000"/>
                </a:solidFill>
              </a:rPr>
              <a:t>przedsiębiorstwo</a:t>
            </a:r>
            <a:r>
              <a:rPr lang="pl-PL" sz="2400" dirty="0"/>
              <a:t> wodociągowo- kanalizacyjne </a:t>
            </a:r>
            <a:r>
              <a:rPr lang="pl-PL" sz="2400" dirty="0">
                <a:solidFill>
                  <a:srgbClr val="FF0000"/>
                </a:solidFill>
              </a:rPr>
              <a:t>powinno osiągnąć na pokrycie uzasadnionych kosztów</a:t>
            </a:r>
            <a:r>
              <a:rPr lang="pl-PL" sz="2400" dirty="0"/>
              <a:t>, związanych z ujęciem i poborem wody, eksploatacją, utrzymaniem i rozbudową urządzeń wodociągowych i urządzeń kanalizacyjnych, oraz osiągnięcie zysku</a:t>
            </a:r>
          </a:p>
          <a:p>
            <a:pPr>
              <a:lnSpc>
                <a:spcPct val="150000"/>
              </a:lnSpc>
            </a:pPr>
            <a:r>
              <a:rPr lang="pl-PL" sz="1800" u="sng" dirty="0"/>
              <a:t>Art. 2 pkt 2 ustawy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3078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C9AB9C7-88AB-40AF-9C5E-4A7CCD2FD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36723" y="1152444"/>
            <a:ext cx="8211777" cy="1152887"/>
          </a:xfrm>
        </p:spPr>
        <p:txBody>
          <a:bodyPr/>
          <a:lstStyle/>
          <a:p>
            <a:r>
              <a:rPr lang="pl-PL" dirty="0"/>
              <a:t>Udokumentowane , dokument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CEC6EF2-79F3-41B2-BA2C-E1E9F3D2A2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71252" y="1578077"/>
            <a:ext cx="8477248" cy="43706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/>
              <a:t>Materiał w postaci tekstu, fotografii lub jakikolwiek przedmiot, mający wartość dowodową lub informacyjną</a:t>
            </a:r>
          </a:p>
          <a:p>
            <a:endParaRPr lang="pl-PL" sz="2800" u="sng" dirty="0"/>
          </a:p>
          <a:p>
            <a:r>
              <a:rPr lang="pl-PL" sz="2000" u="sng" dirty="0"/>
              <a:t>Słownik języka polskiego PWN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1572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7B21D7A-BE2C-454C-BD90-818E5DA44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Warunki ekonomiczne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A0F2B30-E616-4452-ABE5-DA6C32DA6A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37107" y="1837189"/>
            <a:ext cx="7239699" cy="411149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l-PL" sz="2400" dirty="0"/>
              <a:t>Wszelkie zależności spowodowane chociażby zmieniającą się koniunkturą rynkową, stopą bezrobocia, poziomem inflacji, poziomem wynagrodzeń minimalnych .</a:t>
            </a:r>
          </a:p>
          <a:p>
            <a:pPr algn="l">
              <a:lnSpc>
                <a:spcPct val="150000"/>
              </a:lnSpc>
            </a:pPr>
            <a:r>
              <a:rPr lang="pl-PL" sz="2400" u="sng" dirty="0"/>
              <a:t>Przykłady: czynsz za dzierżawę, utrata zwolnień przedmiotowych w podatku od nieruchomości, zmiany umowy dostarczania np. energii elektrycznej czy też wzrost wynagrodzeń </a:t>
            </a:r>
          </a:p>
        </p:txBody>
      </p:sp>
      <p:pic>
        <p:nvPicPr>
          <p:cNvPr id="4098" name="Picture 2" descr="Znalezione obrazy dla zapytania giełda grafika">
            <a:extLst>
              <a:ext uri="{FF2B5EF4-FFF2-40B4-BE49-F238E27FC236}">
                <a16:creationId xmlns:a16="http://schemas.microsoft.com/office/drawing/2014/main" xmlns="" id="{879EE60E-FEF1-4CAD-A89E-89205CE14CD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8" r="39088"/>
          <a:stretch>
            <a:fillRect/>
          </a:stretch>
        </p:blipFill>
        <p:spPr bwMode="auto">
          <a:xfrm>
            <a:off x="2097248" y="0"/>
            <a:ext cx="2071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F5F7CB0-B82D-4497-9EFC-98B4CDF78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b="1" dirty="0"/>
              <a:t>Warunki świadczenia usług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3A0DE79-4F25-484B-8F35-77003FEC7F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41755" y="1954635"/>
            <a:ext cx="9085005" cy="39940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/>
              <a:t>W uzasadnieniu, o którym mowa w ust. 4 pkt 2, zamieszcza się w szczególności informacje dotyczące zakresu świadczonych usług i lokalnych uwarunkowań ich świadczenia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art. 24b ust. 5 </a:t>
            </a:r>
          </a:p>
        </p:txBody>
      </p:sp>
    </p:spTree>
    <p:extLst>
      <p:ext uri="{BB962C8B-B14F-4D97-AF65-F5344CB8AC3E}">
        <p14:creationId xmlns:p14="http://schemas.microsoft.com/office/powerpoint/2010/main" val="301552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rezentacja Elegancka">
      <a:dk1>
        <a:srgbClr val="3C3C3C"/>
      </a:dk1>
      <a:lt1>
        <a:srgbClr val="FFFFFF"/>
      </a:lt1>
      <a:dk2>
        <a:srgbClr val="000000"/>
      </a:dk2>
      <a:lt2>
        <a:srgbClr val="F0F0F0"/>
      </a:lt2>
      <a:accent1>
        <a:srgbClr val="000064"/>
      </a:accent1>
      <a:accent2>
        <a:srgbClr val="F00A0A"/>
      </a:accent2>
      <a:accent3>
        <a:srgbClr val="D8D8D8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64"/>
      </a:hlink>
      <a:folHlink>
        <a:srgbClr val="F00A0A"/>
      </a:folHlink>
    </a:clrScheme>
    <a:fontScheme name="Prezentacja elegancki granat">
      <a:majorFont>
        <a:latin typeface="Merriweather Black"/>
        <a:ea typeface=""/>
        <a:cs typeface=""/>
      </a:majorFont>
      <a:minorFont>
        <a:latin typeface="Poppins Extra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14339</TotalTime>
  <Words>2114</Words>
  <Application>Microsoft Office PowerPoint</Application>
  <PresentationFormat>Panoramiczny</PresentationFormat>
  <Paragraphs>272</Paragraphs>
  <Slides>37</Slides>
  <Notes>1</Notes>
  <HiddenSlides>16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Arial</vt:lpstr>
      <vt:lpstr>Arial CE</vt:lpstr>
      <vt:lpstr>Calibri</vt:lpstr>
      <vt:lpstr>Merriweather Black</vt:lpstr>
      <vt:lpstr>Open Sans Light</vt:lpstr>
      <vt:lpstr>Poppins ExtraLight</vt:lpstr>
      <vt:lpstr>Poppins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Socjografka</dc:creator>
  <cp:lastModifiedBy>AndrzejB</cp:lastModifiedBy>
  <cp:revision>584</cp:revision>
  <cp:lastPrinted>2019-12-04T09:43:55Z</cp:lastPrinted>
  <dcterms:created xsi:type="dcterms:W3CDTF">2017-11-20T16:51:17Z</dcterms:created>
  <dcterms:modified xsi:type="dcterms:W3CDTF">2020-02-23T08:12:30Z</dcterms:modified>
</cp:coreProperties>
</file>