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52" r:id="rId2"/>
    <p:sldId id="350" r:id="rId3"/>
    <p:sldId id="258" r:id="rId4"/>
    <p:sldId id="402" r:id="rId5"/>
    <p:sldId id="259" r:id="rId6"/>
    <p:sldId id="382" r:id="rId7"/>
    <p:sldId id="359" r:id="rId8"/>
    <p:sldId id="366" r:id="rId9"/>
    <p:sldId id="391" r:id="rId10"/>
    <p:sldId id="360" r:id="rId11"/>
    <p:sldId id="400" r:id="rId12"/>
    <p:sldId id="323" r:id="rId13"/>
    <p:sldId id="376" r:id="rId14"/>
    <p:sldId id="378" r:id="rId15"/>
    <p:sldId id="393" r:id="rId16"/>
    <p:sldId id="399" r:id="rId17"/>
    <p:sldId id="394" r:id="rId18"/>
    <p:sldId id="396" r:id="rId19"/>
    <p:sldId id="401" r:id="rId20"/>
    <p:sldId id="336" r:id="rId21"/>
    <p:sldId id="330" r:id="rId22"/>
    <p:sldId id="335" r:id="rId23"/>
    <p:sldId id="332" r:id="rId24"/>
    <p:sldId id="353" r:id="rId25"/>
    <p:sldId id="327" r:id="rId26"/>
    <p:sldId id="373" r:id="rId27"/>
    <p:sldId id="328" r:id="rId28"/>
    <p:sldId id="354" r:id="rId29"/>
    <p:sldId id="325" r:id="rId30"/>
    <p:sldId id="326" r:id="rId31"/>
    <p:sldId id="324" r:id="rId32"/>
    <p:sldId id="329" r:id="rId33"/>
    <p:sldId id="385" r:id="rId34"/>
    <p:sldId id="386" r:id="rId35"/>
    <p:sldId id="387" r:id="rId36"/>
    <p:sldId id="388" r:id="rId37"/>
    <p:sldId id="389" r:id="rId38"/>
    <p:sldId id="390" r:id="rId39"/>
    <p:sldId id="370" r:id="rId40"/>
    <p:sldId id="368" r:id="rId41"/>
    <p:sldId id="372" r:id="rId42"/>
    <p:sldId id="322" r:id="rId43"/>
    <p:sldId id="338" r:id="rId44"/>
    <p:sldId id="371" r:id="rId45"/>
    <p:sldId id="363" r:id="rId46"/>
    <p:sldId id="362" r:id="rId47"/>
    <p:sldId id="364" r:id="rId48"/>
    <p:sldId id="365" r:id="rId49"/>
    <p:sldId id="334" r:id="rId50"/>
    <p:sldId id="358" r:id="rId51"/>
    <p:sldId id="381" r:id="rId52"/>
    <p:sldId id="380" r:id="rId53"/>
    <p:sldId id="341" r:id="rId54"/>
    <p:sldId id="343" r:id="rId55"/>
    <p:sldId id="302" r:id="rId56"/>
    <p:sldId id="345" r:id="rId57"/>
    <p:sldId id="346" r:id="rId58"/>
    <p:sldId id="305" r:id="rId59"/>
    <p:sldId id="348" r:id="rId60"/>
    <p:sldId id="383" r:id="rId61"/>
  </p:sldIdLst>
  <p:sldSz cx="9144000" cy="6858000" type="screen4x3"/>
  <p:notesSz cx="6662738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kcja domyślna" id="{EEE3C54F-E76B-47F1-8EC3-489C313A2D3F}">
          <p14:sldIdLst>
            <p14:sldId id="352"/>
            <p14:sldId id="350"/>
            <p14:sldId id="300"/>
            <p14:sldId id="258"/>
            <p14:sldId id="259"/>
            <p14:sldId id="382"/>
            <p14:sldId id="359"/>
            <p14:sldId id="366"/>
            <p14:sldId id="391"/>
            <p14:sldId id="360"/>
            <p14:sldId id="400"/>
            <p14:sldId id="323"/>
            <p14:sldId id="376"/>
            <p14:sldId id="378"/>
            <p14:sldId id="393"/>
            <p14:sldId id="399"/>
            <p14:sldId id="394"/>
            <p14:sldId id="396"/>
            <p14:sldId id="401"/>
            <p14:sldId id="336"/>
            <p14:sldId id="330"/>
            <p14:sldId id="335"/>
            <p14:sldId id="332"/>
            <p14:sldId id="353"/>
            <p14:sldId id="327"/>
            <p14:sldId id="373"/>
            <p14:sldId id="328"/>
            <p14:sldId id="354"/>
            <p14:sldId id="325"/>
            <p14:sldId id="326"/>
            <p14:sldId id="324"/>
            <p14:sldId id="329"/>
            <p14:sldId id="385"/>
            <p14:sldId id="386"/>
            <p14:sldId id="387"/>
            <p14:sldId id="388"/>
            <p14:sldId id="389"/>
            <p14:sldId id="390"/>
            <p14:sldId id="370"/>
            <p14:sldId id="368"/>
            <p14:sldId id="372"/>
            <p14:sldId id="322"/>
            <p14:sldId id="338"/>
            <p14:sldId id="371"/>
            <p14:sldId id="363"/>
            <p14:sldId id="362"/>
            <p14:sldId id="364"/>
            <p14:sldId id="365"/>
            <p14:sldId id="334"/>
            <p14:sldId id="358"/>
            <p14:sldId id="381"/>
            <p14:sldId id="380"/>
            <p14:sldId id="341"/>
            <p14:sldId id="343"/>
            <p14:sldId id="302"/>
            <p14:sldId id="345"/>
            <p14:sldId id="346"/>
            <p14:sldId id="305"/>
            <p14:sldId id="348"/>
            <p14:sldId id="3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913"/>
    <a:srgbClr val="FF9900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3898" autoAdjust="0"/>
  </p:normalViewPr>
  <p:slideViewPr>
    <p:cSldViewPr>
      <p:cViewPr varScale="1">
        <p:scale>
          <a:sx n="86" d="100"/>
          <a:sy n="86" d="100"/>
        </p:scale>
        <p:origin x="-108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67887-2920-454E-8476-A8AE762DC73C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26B2D-E0C9-4D48-9826-A43C0565817F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543126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354A7-A55E-44B2-A566-61DF97789DC5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274" y="4715153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4010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41ED6-DABA-4D30-BB0E-B546019D620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09357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1</a:t>
            </a:fld>
            <a:endParaRPr lang="pl-P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Bydgoszcz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14</a:t>
            </a:fld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Nowy Glinnik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39</a:t>
            </a:fld>
            <a:endParaRPr 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ZS22406; Budowa kanalizacji sanitarnej w Katowicach - Dąbrówka Mała. Tłocznia P2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40</a:t>
            </a:fld>
            <a:endParaRPr lang="pl-P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Tłocznia ścieków Dąbrówka Mała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51</a:t>
            </a:fld>
            <a:endParaRPr lang="pl-P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60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2</a:t>
            </a:fld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5</a:t>
            </a:fld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Szpital Złotniki Wrocław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7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latin typeface="Arial" charset="0"/>
              </a:rPr>
              <a:t>Wrocław</a:t>
            </a:r>
            <a:r>
              <a:rPr lang="pl-PL" baseline="0" dirty="0" smtClean="0">
                <a:latin typeface="Arial" charset="0"/>
              </a:rPr>
              <a:t> 4600, 20m3 ZS22330</a:t>
            </a:r>
            <a:endParaRPr lang="pl-PL" dirty="0" smtClean="0">
              <a:latin typeface="Arial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8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latin typeface="Arial" charset="0"/>
              </a:rPr>
              <a:t>Wrocław</a:t>
            </a:r>
            <a:r>
              <a:rPr lang="pl-PL" baseline="0" dirty="0" smtClean="0">
                <a:latin typeface="Arial" charset="0"/>
              </a:rPr>
              <a:t> 4600, 20m3 ZS22330</a:t>
            </a:r>
            <a:endParaRPr lang="pl-PL" dirty="0" smtClean="0">
              <a:latin typeface="Arial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dirty="0" smtClean="0">
                <a:latin typeface="Arial" charset="0"/>
              </a:rPr>
              <a:t>Wrocław</a:t>
            </a:r>
            <a:r>
              <a:rPr lang="pl-PL" baseline="0" dirty="0" smtClean="0">
                <a:latin typeface="Arial" charset="0"/>
              </a:rPr>
              <a:t> 4600, 20m3 ZS22330</a:t>
            </a:r>
            <a:endParaRPr lang="pl-PL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l-PL" dirty="0" smtClean="0">
                <a:latin typeface="Arial" charset="0"/>
              </a:rPr>
              <a:t>Wrocław</a:t>
            </a:r>
            <a:r>
              <a:rPr lang="pl-PL" baseline="0" dirty="0" smtClean="0">
                <a:latin typeface="Arial" charset="0"/>
              </a:rPr>
              <a:t> 4600, 20m3 ZS22330</a:t>
            </a:r>
            <a:endParaRPr lang="pl-PL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41ED6-DABA-4D30-BB0E-B546019D620D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50489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2795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56037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78104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755C5-783D-4FE7-B6C1-8C4D0270028B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87314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075829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41003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8344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37529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126031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8117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63486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FABED-FAF7-4E86-97EB-4E0DA47A025B}" type="datetimeFigureOut">
              <a:rPr lang="pl-PL" smtClean="0"/>
              <a:pPr/>
              <a:t>2014-06-24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CA173-7C8B-4307-A25C-980BB5A84407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046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omasz.seremet\Desktop\Roadshow%20Jaworzno_Bystre\1.Ecol-Unicon_T&#321;OCZNIA_ETS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omasz.seremet\Desktop\Roadshow%20Jaworzno_Bystre\1_fragment-cut.avi" TargetMode="Externa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omasz.seremet\Desktop\Roadshow%20Jaworzno_Bystre\2_fragment-cut.avi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tomasz.seremet\Desktop\Roadshow%20Jaworzno_Bystre\23210223_video.avi" TargetMode="Externa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2.Ecol-Unicon_ANIMACJA_oczyszczania_&#347;ciek&#243;w_deszczowych.mp4" TargetMode="Externa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638944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Bystre, 26.06.2014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intranet/www_marketing/OBRAZY/LOGO/_w/logo_ecol-unicon_z%20has%C5%82em_prze%C5%BAroczyste%20t%C5%82o_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052736"/>
            <a:ext cx="4232752" cy="2499219"/>
          </a:xfrm>
          <a:prstGeom prst="rect">
            <a:avLst/>
          </a:prstGeom>
          <a:noFill/>
        </p:spPr>
      </p:pic>
      <p:pic>
        <p:nvPicPr>
          <p:cNvPr id="11" name="Picture 4" descr="http://intranet/www_marketing/OBRAZY/LOGO/_w/logo_ecol-unicon_z%20has%C5%82em_prze%C5%BAroczyste%20t%C5%82o_PNG.jpg"/>
          <p:cNvPicPr>
            <a:picLocks noChangeAspect="1" noChangeArrowheads="1"/>
          </p:cNvPicPr>
          <p:nvPr/>
        </p:nvPicPr>
        <p:blipFill>
          <a:blip r:embed="rId3" cstate="print"/>
          <a:srcRect r="81312" b="91571"/>
          <a:stretch>
            <a:fillRect/>
          </a:stretch>
        </p:blipFill>
        <p:spPr bwMode="auto">
          <a:xfrm>
            <a:off x="7452320" y="5517232"/>
            <a:ext cx="1584176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57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453336"/>
            <a:ext cx="1122213" cy="521420"/>
          </a:xfrm>
          <a:prstGeom prst="rect">
            <a:avLst/>
          </a:prstGeom>
          <a:noFill/>
        </p:spPr>
      </p:pic>
      <p:pic>
        <p:nvPicPr>
          <p:cNvPr id="1026" name="Picture 2" descr="C:\Users\patrycja.poplawska\AppData\Local\Microsoft\Windows\Temporary Internet Files\Content.Outlook\RL9NIVKO\DSC_7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466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6086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453336"/>
            <a:ext cx="1122213" cy="521420"/>
          </a:xfrm>
          <a:prstGeom prst="rect">
            <a:avLst/>
          </a:prstGeom>
          <a:noFill/>
        </p:spPr>
      </p:pic>
      <p:pic>
        <p:nvPicPr>
          <p:cNvPr id="2050" name="Picture 2" descr="C:\Users\patrycja.poplawska\AppData\Local\Microsoft\Windows\Temporary Internet Files\Content.Outlook\RL9NIVKO\IMG_0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18611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3"/>
          <p:cNvSpPr txBox="1">
            <a:spLocks noChangeArrowheads="1"/>
          </p:cNvSpPr>
          <p:nvPr/>
        </p:nvSpPr>
        <p:spPr bwMode="auto">
          <a:xfrm>
            <a:off x="539552" y="908720"/>
            <a:ext cx="28803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Pompownia z kratą koszową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pole tekstowe 3"/>
          <p:cNvSpPr txBox="1">
            <a:spLocks noChangeArrowheads="1"/>
          </p:cNvSpPr>
          <p:nvPr/>
        </p:nvSpPr>
        <p:spPr bwMode="auto">
          <a:xfrm>
            <a:off x="1619672" y="1556792"/>
            <a:ext cx="2447925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Pompownia sitowa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pole tekstowe 3"/>
          <p:cNvSpPr txBox="1">
            <a:spLocks noChangeArrowheads="1"/>
          </p:cNvSpPr>
          <p:nvPr/>
        </p:nvSpPr>
        <p:spPr bwMode="auto">
          <a:xfrm>
            <a:off x="2627784" y="2276872"/>
            <a:ext cx="266429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75000"/>
                  </a:schemeClr>
                </a:solidFill>
              </a:rPr>
              <a:t>Pierwsze tłocznie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619672" y="260648"/>
            <a:ext cx="66967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2915816" y="3717032"/>
            <a:ext cx="1512168" cy="1224136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H="1">
            <a:off x="3203848" y="3717032"/>
            <a:ext cx="1224136" cy="1656184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4427984" y="3717032"/>
            <a:ext cx="0" cy="1728192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4427984" y="3717032"/>
            <a:ext cx="2016224" cy="1008112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>
            <a:off x="4427984" y="3717032"/>
            <a:ext cx="1584176" cy="1656184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flipH="1">
            <a:off x="2195736" y="1268760"/>
            <a:ext cx="10168" cy="304812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 flipH="1">
            <a:off x="3203848" y="1916832"/>
            <a:ext cx="10416" cy="355487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y ze strzałką 37"/>
          <p:cNvCxnSpPr/>
          <p:nvPr/>
        </p:nvCxnSpPr>
        <p:spPr>
          <a:xfrm flipH="1">
            <a:off x="4355976" y="2708920"/>
            <a:ext cx="5084" cy="364447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Łącznik prosty ze strzałką 70"/>
          <p:cNvCxnSpPr/>
          <p:nvPr/>
        </p:nvCxnSpPr>
        <p:spPr>
          <a:xfrm flipH="1">
            <a:off x="2915818" y="3717032"/>
            <a:ext cx="1512166" cy="432048"/>
          </a:xfrm>
          <a:prstGeom prst="straightConnector1">
            <a:avLst/>
          </a:prstGeom>
          <a:ln w="19050" cap="rnd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 bwMode="auto">
          <a:xfrm>
            <a:off x="251520" y="3717032"/>
            <a:ext cx="2376264" cy="76944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solidFill>
                  <a:schemeClr val="tx2">
                    <a:lumMod val="75000"/>
                  </a:schemeClr>
                </a:solidFill>
              </a:rPr>
              <a:t>Zbiornik ze stali nierdzewnej </a:t>
            </a:r>
            <a:endParaRPr lang="pl-PL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 bwMode="auto">
          <a:xfrm>
            <a:off x="251520" y="4581128"/>
            <a:ext cx="2376264" cy="110799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solidFill>
                  <a:schemeClr val="tx2">
                    <a:lumMod val="75000"/>
                  </a:schemeClr>
                </a:solidFill>
              </a:rPr>
              <a:t>Zawory dostępne bez rozkręcania modułu</a:t>
            </a:r>
            <a:endParaRPr lang="pl-PL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 bwMode="auto">
          <a:xfrm>
            <a:off x="251520" y="5805264"/>
            <a:ext cx="2376264" cy="76944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solidFill>
                  <a:schemeClr val="tx2">
                    <a:lumMod val="75000"/>
                  </a:schemeClr>
                </a:solidFill>
              </a:rPr>
              <a:t>Możliwość odcięcia każdego obiegu</a:t>
            </a:r>
            <a:endParaRPr lang="pl-PL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pole tekstowe 29"/>
          <p:cNvSpPr txBox="1"/>
          <p:nvPr/>
        </p:nvSpPr>
        <p:spPr bwMode="auto">
          <a:xfrm>
            <a:off x="3275856" y="5517232"/>
            <a:ext cx="2376264" cy="110799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solidFill>
                  <a:schemeClr val="tx2">
                    <a:lumMod val="75000"/>
                  </a:schemeClr>
                </a:solidFill>
              </a:rPr>
              <a:t>Separatory umieszczone na zewnątrz modułu</a:t>
            </a:r>
            <a:endParaRPr lang="pl-PL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pole tekstowe 31"/>
          <p:cNvSpPr txBox="1"/>
          <p:nvPr/>
        </p:nvSpPr>
        <p:spPr bwMode="auto">
          <a:xfrm>
            <a:off x="5796136" y="5517232"/>
            <a:ext cx="2376264" cy="76944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solidFill>
                  <a:schemeClr val="tx2">
                    <a:lumMod val="75000"/>
                  </a:schemeClr>
                </a:solidFill>
              </a:rPr>
              <a:t>Elastyczne klapy separatora</a:t>
            </a:r>
            <a:endParaRPr lang="pl-PL" sz="2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pole tekstowe 33"/>
          <p:cNvSpPr txBox="1"/>
          <p:nvPr/>
        </p:nvSpPr>
        <p:spPr bwMode="auto">
          <a:xfrm>
            <a:off x="6516216" y="4581128"/>
            <a:ext cx="2376264" cy="769441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solidFill>
                  <a:schemeClr val="tx2">
                    <a:lumMod val="75000"/>
                  </a:schemeClr>
                </a:solidFill>
              </a:rPr>
              <a:t>Pompy IP68 lub IP55</a:t>
            </a:r>
          </a:p>
        </p:txBody>
      </p:sp>
      <p:sp>
        <p:nvSpPr>
          <p:cNvPr id="35" name="pole tekstowe 34"/>
          <p:cNvSpPr txBox="1"/>
          <p:nvPr/>
        </p:nvSpPr>
        <p:spPr bwMode="auto">
          <a:xfrm>
            <a:off x="3419872" y="3140968"/>
            <a:ext cx="2376264" cy="52322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57913"/>
                </a:solidFill>
              </a:rPr>
              <a:t>Tłocznie ETS</a:t>
            </a:r>
            <a:endParaRPr lang="pl-PL" sz="2800" b="1" dirty="0">
              <a:solidFill>
                <a:srgbClr val="F57913"/>
              </a:solidFill>
            </a:endParaRPr>
          </a:p>
        </p:txBody>
      </p:sp>
      <p:pic>
        <p:nvPicPr>
          <p:cNvPr id="25" name="Picture 3" descr="\\dcsrv\Pub\EU_Marketing\EVENTY\Roadshow ETS 2013\Fotografie z eventów\Gorzów Wlkp._20130523\IMGP3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079516"/>
            <a:ext cx="2501611" cy="1674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44738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" y="1"/>
            <a:ext cx="914765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9697" name="Picture 1" descr="C:\Users\mariusz.cytowski\Desktop\Szkolenie\Zdjęcia\P926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93"/>
            <a:ext cx="9144000" cy="6842014"/>
          </a:xfrm>
          <a:prstGeom prst="rect">
            <a:avLst/>
          </a:prstGeom>
          <a:noFill/>
        </p:spPr>
      </p:pic>
      <p:pic>
        <p:nvPicPr>
          <p:cNvPr id="8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1787" y="6165304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566434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dcsrv\Pub\EU_Marketing\MATERIAŁY_INFORMACYJNE\Zdjęcia\tłocznie\Bydgoszcz\IMGP2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1692" y="-531442"/>
            <a:ext cx="12348864" cy="8266595"/>
          </a:xfrm>
          <a:prstGeom prst="rect">
            <a:avLst/>
          </a:prstGeom>
          <a:noFill/>
        </p:spPr>
      </p:pic>
      <p:pic>
        <p:nvPicPr>
          <p:cNvPr id="3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093296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0374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5179" y="340296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3300"/>
                </a:solidFill>
                <a:latin typeface="+mn-lt"/>
              </a:rPr>
              <a:t>Wirniki pomp a zastosowanie</a:t>
            </a:r>
            <a:endParaRPr lang="pl-PL" dirty="0">
              <a:latin typeface="+mn-lt"/>
            </a:endParaRPr>
          </a:p>
        </p:txBody>
      </p:sp>
      <p:pic>
        <p:nvPicPr>
          <p:cNvPr id="10242" name="Picture 2" descr="C:\Users\patrycja.poplawska\Desktop\pompy\19082013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4" y="-54768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11870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5179" y="340296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3300"/>
                </a:solidFill>
                <a:latin typeface="+mn-lt"/>
              </a:rPr>
              <a:t>Wirniki pomp a zastosowanie</a:t>
            </a:r>
            <a:endParaRPr lang="pl-PL" dirty="0">
              <a:latin typeface="+mn-lt"/>
            </a:endParaRPr>
          </a:p>
        </p:txBody>
      </p:sp>
      <p:pic>
        <p:nvPicPr>
          <p:cNvPr id="12290" name="Picture 2" descr="C:\Users\patrycja.poplawska\Desktop\pompy\19082013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672" b="38040"/>
          <a:stretch/>
        </p:blipFill>
        <p:spPr bwMode="auto">
          <a:xfrm>
            <a:off x="-108520" y="9055"/>
            <a:ext cx="10028777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23556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5179" y="340296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FF3300"/>
                </a:solidFill>
                <a:latin typeface="+mn-lt"/>
              </a:rPr>
              <a:t>Wirniki pomp a zastosowanie</a:t>
            </a:r>
            <a:endParaRPr lang="pl-PL" dirty="0">
              <a:latin typeface="+mn-lt"/>
            </a:endParaRPr>
          </a:p>
        </p:txBody>
      </p:sp>
      <p:pic>
        <p:nvPicPr>
          <p:cNvPr id="11266" name="Picture 2" descr="C:\Users\patrycja.poplawska\Desktop\pompy\1908201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"/>
            <a:ext cx="9324528" cy="699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61300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atrycja.poplawska\Desktop\pompy\19082013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6" y="7486"/>
            <a:ext cx="9134019" cy="6850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3245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patrycja.poplawska\Desktop\Zdjecia\ziemniaki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68456"/>
            <a:ext cx="9721080" cy="7292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432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rgbClr val="002060"/>
                </a:solidFill>
              </a:rPr>
              <a:t>Ecol-Unicon Sp. z o.o.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564904"/>
            <a:ext cx="5040560" cy="4104456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1100" b="1" dirty="0" smtClean="0">
              <a:solidFill>
                <a:srgbClr val="FF3300"/>
              </a:solidFill>
              <a:ea typeface="+mj-ea"/>
              <a:cs typeface="+mj-cs"/>
            </a:endParaRPr>
          </a:p>
          <a:p>
            <a:r>
              <a:rPr lang="pl-PL" sz="2800" dirty="0" smtClean="0">
                <a:solidFill>
                  <a:srgbClr val="002060"/>
                </a:solidFill>
                <a:ea typeface="+mj-ea"/>
                <a:cs typeface="+mj-cs"/>
              </a:rPr>
              <a:t>Największym na polskim rynku </a:t>
            </a:r>
            <a:r>
              <a:rPr lang="pl-PL" sz="2800" b="1" dirty="0" smtClean="0">
                <a:solidFill>
                  <a:srgbClr val="002060"/>
                </a:solidFill>
                <a:ea typeface="+mj-ea"/>
                <a:cs typeface="+mj-cs"/>
              </a:rPr>
              <a:t>producentem i dystrybutorem urządzeń ochrony wód</a:t>
            </a:r>
          </a:p>
          <a:p>
            <a:endParaRPr lang="pl-PL" sz="2800" dirty="0" smtClean="0">
              <a:solidFill>
                <a:srgbClr val="002060"/>
              </a:solidFill>
              <a:ea typeface="+mj-ea"/>
              <a:cs typeface="+mj-cs"/>
            </a:endParaRPr>
          </a:p>
          <a:p>
            <a:r>
              <a:rPr lang="pl-PL" sz="2800" dirty="0" smtClean="0">
                <a:solidFill>
                  <a:srgbClr val="002060"/>
                </a:solidFill>
                <a:ea typeface="+mj-ea"/>
                <a:cs typeface="+mj-cs"/>
              </a:rPr>
              <a:t>Najbardziej rozpoznawalną marką w dziedzinie </a:t>
            </a:r>
            <a:r>
              <a:rPr lang="pl-PL" sz="2800" b="1" dirty="0" smtClean="0">
                <a:solidFill>
                  <a:srgbClr val="002060"/>
                </a:solidFill>
                <a:ea typeface="+mj-ea"/>
                <a:cs typeface="+mj-cs"/>
              </a:rPr>
              <a:t>technologii oczyszczania ścieków deszczowych</a:t>
            </a:r>
            <a:endParaRPr lang="pl-PL" sz="2800" dirty="0" smtClean="0">
              <a:solidFill>
                <a:srgbClr val="002060"/>
              </a:solidFill>
              <a:ea typeface="+mj-ea"/>
              <a:cs typeface="+mj-cs"/>
            </a:endParaRPr>
          </a:p>
          <a:p>
            <a:endParaRPr lang="pl-PL" sz="2200" dirty="0" smtClean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  <a:p>
            <a:pPr>
              <a:buNone/>
            </a:pPr>
            <a:endParaRPr lang="pl-PL" sz="2800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92" y="2924944"/>
            <a:ext cx="3672408" cy="3467906"/>
          </a:xfrm>
          <a:prstGeom prst="rect">
            <a:avLst/>
          </a:prstGeom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etal">
            <a:bevelB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827584" y="155679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002060"/>
                </a:solidFill>
              </a:rPr>
              <a:t>Firma Ecol-Unicon 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</a:rPr>
              <a:t>założona w 1996 roku</a:t>
            </a:r>
            <a:r>
              <a:rPr lang="pl-PL" sz="2800" dirty="0" smtClean="0">
                <a:solidFill>
                  <a:srgbClr val="002060"/>
                </a:solidFill>
              </a:rPr>
              <a:t>, jest dzisiaj:</a:t>
            </a:r>
            <a:endParaRPr lang="pl-PL" sz="2800" dirty="0"/>
          </a:p>
        </p:txBody>
      </p:sp>
      <p:pic>
        <p:nvPicPr>
          <p:cNvPr id="6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3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Ecol-Unicon_TŁOCZNIA_ET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94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5810684" cy="48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Strzałka w prawo 2"/>
          <p:cNvSpPr/>
          <p:nvPr/>
        </p:nvSpPr>
        <p:spPr>
          <a:xfrm rot="8301090">
            <a:off x="1844406" y="3591098"/>
            <a:ext cx="1137323" cy="45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sp>
        <p:nvSpPr>
          <p:cNvPr id="4" name="Strzałka w prawo 3"/>
          <p:cNvSpPr/>
          <p:nvPr/>
        </p:nvSpPr>
        <p:spPr>
          <a:xfrm rot="10800000">
            <a:off x="1115616" y="5517231"/>
            <a:ext cx="991194" cy="432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13317" name="Picture 6" descr="http://static.freepik.com/darmowe-zdjecie/przycisk-cz%C5%82onkowskich-on-off-clipart_419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772815"/>
            <a:ext cx="219551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1650444" y="530678"/>
            <a:ext cx="6696744" cy="666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79512" y="1484784"/>
            <a:ext cx="4583656" cy="81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 Faza - napełnianie</a:t>
            </a: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7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763688" y="260648"/>
            <a:ext cx="669674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39552" y="908720"/>
            <a:ext cx="4583656" cy="81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 Faza - napełnianie</a:t>
            </a: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1_fragment-c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21415"/>
            <a:ext cx="9144000" cy="5136586"/>
          </a:xfrm>
          <a:prstGeom prst="rect">
            <a:avLst/>
          </a:prstGeom>
        </p:spPr>
      </p:pic>
      <p:pic>
        <p:nvPicPr>
          <p:cNvPr id="9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194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311" t="3147" r="-3311" b="-5279"/>
          <a:stretch/>
        </p:blipFill>
        <p:spPr bwMode="auto">
          <a:xfrm>
            <a:off x="251520" y="1601574"/>
            <a:ext cx="6192688" cy="495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trzałka w prawo 2"/>
          <p:cNvSpPr/>
          <p:nvPr/>
        </p:nvSpPr>
        <p:spPr>
          <a:xfrm>
            <a:off x="611560" y="5517232"/>
            <a:ext cx="1064468" cy="503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/>
          </a:p>
        </p:txBody>
      </p:sp>
      <p:pic>
        <p:nvPicPr>
          <p:cNvPr id="15364" name="Picture 4" descr="http://obrazki.elektroda.net/56_1166396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844824"/>
            <a:ext cx="183515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475656" y="260648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79512" y="1340768"/>
            <a:ext cx="4583656" cy="81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II Faza - pompowanie</a:t>
            </a: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535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835696" y="260648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9800" dirty="0">
              <a:solidFill>
                <a:srgbClr val="F57913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251520" y="1124744"/>
            <a:ext cx="4583656" cy="81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II Faza - pompowanie</a:t>
            </a: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2_fragment-c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721418"/>
            <a:ext cx="9144000" cy="5136581"/>
          </a:xfrm>
          <a:prstGeom prst="rect">
            <a:avLst/>
          </a:prstGeom>
        </p:spPr>
      </p:pic>
      <p:pic>
        <p:nvPicPr>
          <p:cNvPr id="9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194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860032" y="1484784"/>
            <a:ext cx="3744416" cy="503237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Zbiornik retencyjny</a:t>
            </a: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1619672" y="260648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 bwMode="auto">
          <a:xfrm>
            <a:off x="4932040" y="2060848"/>
            <a:ext cx="3672408" cy="70788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W całości wykonany ze stali nierdzewnej 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 bwMode="auto">
          <a:xfrm>
            <a:off x="4932040" y="2924944"/>
            <a:ext cx="3672408" cy="70788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Kształt przystosowany do zabudowy w zbiorniku okrągłym</a:t>
            </a:r>
          </a:p>
        </p:txBody>
      </p:sp>
      <p:sp>
        <p:nvSpPr>
          <p:cNvPr id="15" name="pole tekstowe 14"/>
          <p:cNvSpPr txBox="1"/>
          <p:nvPr/>
        </p:nvSpPr>
        <p:spPr bwMode="auto">
          <a:xfrm>
            <a:off x="4932040" y="3789040"/>
            <a:ext cx="3672408" cy="70788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Łatwy dostęp do wnętrza – klapy rewizyjne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 bwMode="auto">
          <a:xfrm>
            <a:off x="4932040" y="4581128"/>
            <a:ext cx="3672408" cy="707886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Próby ciśnieniowe wykonywane na etapie produkcji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2" descr="C:\Users\patrycja.poplawska\AppData\Local\Microsoft\Windows\Temporary Internet Files\Content.Outlook\RL9NIVKO\IMG_45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39" r="1160"/>
          <a:stretch/>
        </p:blipFill>
        <p:spPr bwMode="auto">
          <a:xfrm>
            <a:off x="395535" y="1520206"/>
            <a:ext cx="4016069" cy="4933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08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" y="1"/>
            <a:ext cx="914765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" name="Picture 2" descr="\\dcsrv\Pub\EU_DRP\PRODUKTY_2008\TŁOCZNIE\Realizacja\Zdjęcia\21593_Bydgoszcz\PC210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684" y="7993"/>
            <a:ext cx="9154683" cy="6850007"/>
          </a:xfrm>
          <a:prstGeom prst="rect">
            <a:avLst/>
          </a:prstGeom>
          <a:noFill/>
        </p:spPr>
      </p:pic>
      <p:pic>
        <p:nvPicPr>
          <p:cNvPr id="8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877272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58576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897152" y="2204864"/>
            <a:ext cx="3888432" cy="503237"/>
          </a:xfrm>
        </p:spPr>
        <p:txBody>
          <a:bodyPr>
            <a:normAutofit fontScale="92500"/>
          </a:bodyPr>
          <a:lstStyle/>
          <a:p>
            <a:pPr algn="ctr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sz="30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Rewizje</a:t>
            </a: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na rozdzielaczu</a:t>
            </a:r>
            <a:endParaRPr lang="pl-PL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691680" y="332656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 bwMode="auto">
          <a:xfrm>
            <a:off x="5004048" y="2852936"/>
            <a:ext cx="3672408" cy="40011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3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rnd">
            <a:noFill/>
            <a:round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System EASY VIEW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2" descr="\\dcsrv\Pub\EU_DRP\PRODUKTY_2008\TŁOCZNIE\Realizacja\Zdjęcia\21593_Bydgoszcz\PC210179.JPG"/>
          <p:cNvPicPr>
            <a:picLocks noChangeAspect="1" noChangeArrowheads="1"/>
          </p:cNvPicPr>
          <p:nvPr/>
        </p:nvPicPr>
        <p:blipFill>
          <a:blip r:embed="rId2" cstate="print"/>
          <a:srcRect b="14494"/>
          <a:stretch>
            <a:fillRect/>
          </a:stretch>
        </p:blipFill>
        <p:spPr bwMode="auto">
          <a:xfrm>
            <a:off x="310084" y="1772816"/>
            <a:ext cx="4095862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622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3210223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60516" y="0"/>
            <a:ext cx="9204515" cy="6858000"/>
          </a:xfrm>
          <a:prstGeom prst="rect">
            <a:avLst/>
          </a:prstGeom>
        </p:spPr>
      </p:pic>
      <p:pic>
        <p:nvPicPr>
          <p:cNvPr id="4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6223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dcsrv\Pub\EU_DRP\PRODUKTY_2008\TŁOCZNIE\DK\trip\zdjęcia model\8 IV 2013\IMG_4548.JPG"/>
          <p:cNvPicPr>
            <a:picLocks noChangeAspect="1" noChangeArrowheads="1"/>
          </p:cNvPicPr>
          <p:nvPr/>
        </p:nvPicPr>
        <p:blipFill>
          <a:blip r:embed="rId2" cstate="print"/>
          <a:srcRect t="13251" r="-399" b="2751"/>
          <a:stretch>
            <a:fillRect/>
          </a:stretch>
        </p:blipFill>
        <p:spPr bwMode="auto">
          <a:xfrm>
            <a:off x="4716016" y="1556792"/>
            <a:ext cx="4312778" cy="4811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2867945"/>
            <a:ext cx="3744416" cy="503237"/>
          </a:xfrm>
        </p:spPr>
        <p:txBody>
          <a:bodyPr>
            <a:normAutofit fontScale="92500"/>
          </a:bodyPr>
          <a:lstStyle/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Zawór zwrotny kulowy</a:t>
            </a:r>
            <a:endParaRPr lang="pl-PL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056" y="3865516"/>
            <a:ext cx="1979712" cy="24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Łącznik prosty ze strzałką 9"/>
          <p:cNvCxnSpPr/>
          <p:nvPr/>
        </p:nvCxnSpPr>
        <p:spPr>
          <a:xfrm flipV="1">
            <a:off x="2267744" y="1844824"/>
            <a:ext cx="4104456" cy="3028804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V="1">
            <a:off x="2267744" y="4621600"/>
            <a:ext cx="3436392" cy="252028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ytuł 1"/>
          <p:cNvSpPr txBox="1">
            <a:spLocks/>
          </p:cNvSpPr>
          <p:nvPr/>
        </p:nvSpPr>
        <p:spPr>
          <a:xfrm>
            <a:off x="1619672" y="116632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pic>
        <p:nvPicPr>
          <p:cNvPr id="8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361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</a:rPr>
              <a:t>Ecol-Unicon Sp. z o.o. </a:t>
            </a:r>
            <a:br>
              <a:rPr lang="pl-PL" sz="32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32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struktura organizacyjna</a:t>
            </a:r>
            <a:endParaRPr lang="pl-PL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\\dcsrv\Pub\EU_Marketing\MATERIAŁY INFORMACYJNE\Katalogi\K2010\MERYTORYKA\ROZWIĄZANIA DLA ŚRODOWISKA\Zdjęcia\Procter&amp;Gamble\Procter&amp;Gamb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293096"/>
            <a:ext cx="2960341" cy="2059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84553"/>
            <a:ext cx="2664296" cy="20772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827584" y="1556792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Trzon struktury organizacyjnej Ecol-Unicon to trzy jednostki biznesowe:</a:t>
            </a:r>
            <a:endParaRPr lang="pl-PL" sz="2800" dirty="0"/>
          </a:p>
        </p:txBody>
      </p:sp>
      <p:pic>
        <p:nvPicPr>
          <p:cNvPr id="1026" name="Picture 2" descr="\\dcsrv\Pub\EU_Marketing\MATERIAŁY_INFORMACYJNE\Zdjęcia\separatory\PST-H-7-700 Łódź 20130325\SA40017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93096"/>
            <a:ext cx="2808312" cy="21062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pole tekstowe 8"/>
          <p:cNvSpPr txBox="1"/>
          <p:nvPr/>
        </p:nvSpPr>
        <p:spPr>
          <a:xfrm>
            <a:off x="611560" y="263691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Urządzenia Ochrony Wód</a:t>
            </a:r>
          </a:p>
          <a:p>
            <a:pPr>
              <a:buFont typeface="Arial" pitchFamily="34" charset="0"/>
              <a:buChar char="•"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  Realizacje Inżynierskie</a:t>
            </a:r>
          </a:p>
          <a:p>
            <a:pPr>
              <a:buFont typeface="Arial" pitchFamily="34" charset="0"/>
              <a:buChar char="•"/>
            </a:pP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pl-PL" sz="2800" b="1" dirty="0" err="1" smtClean="0">
                <a:solidFill>
                  <a:schemeClr val="tx2">
                    <a:lumMod val="75000"/>
                  </a:schemeClr>
                </a:solidFill>
              </a:rPr>
              <a:t>Serwis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</a:rPr>
              <a:t> i Eksploatacja</a:t>
            </a:r>
          </a:p>
        </p:txBody>
      </p:sp>
    </p:spTree>
    <p:extLst>
      <p:ext uri="{BB962C8B-B14F-4D97-AF65-F5344CB8AC3E}">
        <p14:creationId xmlns="" xmlns:p14="http://schemas.microsoft.com/office/powerpoint/2010/main" val="37457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dcsrv\Pub\EU_DRP\PRODUKTY_2008\TŁOCZNIE\DK\trip\zdjęcia model\8 IV 2013\IMG_4544.JPG"/>
          <p:cNvPicPr>
            <a:picLocks noChangeAspect="1" noChangeArrowheads="1"/>
          </p:cNvPicPr>
          <p:nvPr/>
        </p:nvPicPr>
        <p:blipFill>
          <a:blip r:embed="rId2" cstate="print"/>
          <a:srcRect l="9401" t="15350" r="3801"/>
          <a:stretch>
            <a:fillRect/>
          </a:stretch>
        </p:blipFill>
        <p:spPr bwMode="auto">
          <a:xfrm>
            <a:off x="251520" y="1520788"/>
            <a:ext cx="3765650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716016" y="2050195"/>
            <a:ext cx="4349138" cy="50323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sz="33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Zasuwa odcinająca - nożowa</a:t>
            </a:r>
            <a:endParaRPr lang="pl-PL" sz="330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396232"/>
            <a:ext cx="1586023" cy="297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Łącznik prosty ze strzałką 14"/>
          <p:cNvCxnSpPr/>
          <p:nvPr/>
        </p:nvCxnSpPr>
        <p:spPr>
          <a:xfrm flipH="1">
            <a:off x="3059832" y="3356992"/>
            <a:ext cx="3528392" cy="1656184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H="1">
            <a:off x="3059832" y="3356992"/>
            <a:ext cx="3528392" cy="504056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H="1" flipV="1">
            <a:off x="2843808" y="1844824"/>
            <a:ext cx="3744416" cy="1512168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flipH="1" flipV="1">
            <a:off x="1650444" y="2420888"/>
            <a:ext cx="4937780" cy="936104"/>
          </a:xfrm>
          <a:prstGeom prst="straightConnector1">
            <a:avLst/>
          </a:prstGeom>
          <a:ln w="1905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ytuł 1"/>
          <p:cNvSpPr txBox="1">
            <a:spLocks/>
          </p:cNvSpPr>
          <p:nvPr/>
        </p:nvSpPr>
        <p:spPr>
          <a:xfrm>
            <a:off x="1619672" y="18864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9800" dirty="0">
              <a:solidFill>
                <a:srgbClr val="F579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40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\\dcsrv\Pub\EU_DRP\PRODUKTY_2008\TŁOCZNIE\DK\trip\zdjęcia model\8 IV 2013\IMG_4529.JPG"/>
          <p:cNvPicPr>
            <a:picLocks noChangeAspect="1" noChangeArrowheads="1"/>
          </p:cNvPicPr>
          <p:nvPr/>
        </p:nvPicPr>
        <p:blipFill>
          <a:blip r:embed="rId2" cstate="print"/>
          <a:srcRect l="28738" t="46850" r="42125" b="21650"/>
          <a:stretch>
            <a:fillRect/>
          </a:stretch>
        </p:blipFill>
        <p:spPr bwMode="auto">
          <a:xfrm>
            <a:off x="169888" y="3284984"/>
            <a:ext cx="390763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\\dcsrv\Pub\EU_DRP\PRODUKTY_2008\TŁOCZNIE\DK\trip\zdjęcia model\8 IV 2013\IMG_4529.JPG"/>
          <p:cNvPicPr>
            <a:picLocks noChangeAspect="1" noChangeArrowheads="1"/>
          </p:cNvPicPr>
          <p:nvPr/>
        </p:nvPicPr>
        <p:blipFill>
          <a:blip r:embed="rId3" cstate="print"/>
          <a:srcRect r="12500"/>
          <a:stretch>
            <a:fillRect/>
          </a:stretch>
        </p:blipFill>
        <p:spPr bwMode="auto">
          <a:xfrm>
            <a:off x="4284464" y="1628800"/>
            <a:ext cx="4536504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2492896"/>
            <a:ext cx="4297751" cy="503237"/>
          </a:xfrm>
        </p:spPr>
        <p:txBody>
          <a:bodyPr/>
          <a:lstStyle/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Separatory części stałych</a:t>
            </a:r>
            <a:endParaRPr lang="pl-PL" sz="2800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11" name="Łącznik prosty ze strzałką 10"/>
          <p:cNvCxnSpPr/>
          <p:nvPr/>
        </p:nvCxnSpPr>
        <p:spPr>
          <a:xfrm flipV="1">
            <a:off x="3563888" y="3789040"/>
            <a:ext cx="3024336" cy="360040"/>
          </a:xfrm>
          <a:prstGeom prst="straightConnector1">
            <a:avLst/>
          </a:prstGeom>
          <a:ln w="2540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3563888" y="1844824"/>
            <a:ext cx="1872208" cy="2304256"/>
          </a:xfrm>
          <a:prstGeom prst="straightConnector1">
            <a:avLst/>
          </a:prstGeom>
          <a:ln w="25400">
            <a:solidFill>
              <a:srgbClr val="F579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ytuł 1"/>
          <p:cNvSpPr txBox="1">
            <a:spLocks/>
          </p:cNvSpPr>
          <p:nvPr/>
        </p:nvSpPr>
        <p:spPr>
          <a:xfrm>
            <a:off x="1619672" y="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35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\\dcsrv\Pub\EU_DRP\PRODUKTY_2008\TŁOCZNIE\DK\trip\zdjęcia model\8 IV 2013\IMG_4529.JPG"/>
          <p:cNvPicPr>
            <a:picLocks noChangeAspect="1" noChangeArrowheads="1"/>
          </p:cNvPicPr>
          <p:nvPr/>
        </p:nvPicPr>
        <p:blipFill>
          <a:blip r:embed="rId2" cstate="print"/>
          <a:srcRect l="28738" t="46850" r="42125" b="21650"/>
          <a:stretch>
            <a:fillRect/>
          </a:stretch>
        </p:blipFill>
        <p:spPr bwMode="auto">
          <a:xfrm>
            <a:off x="-20217" y="-572446"/>
            <a:ext cx="9164217" cy="7430446"/>
          </a:xfrm>
          <a:prstGeom prst="rect">
            <a:avLst/>
          </a:prstGeom>
          <a:noFill/>
        </p:spPr>
      </p:pic>
      <p:pic>
        <p:nvPicPr>
          <p:cNvPr id="4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6165304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00775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CIM\100PENTX\IMGP3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2" y="0"/>
            <a:ext cx="952010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54142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CIM\100PENTX\IMGP3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9987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0PENTX\IMGP3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695024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DCIM\100PENTX\IMGP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5290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CIM\100PENTX\IMGP3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14595"/>
            <a:ext cx="10692680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216648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CIM\100PENTX\IMGP3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945216" cy="7749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03207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csrv\Pub\EU_Marketing\MATERIAŁY_INFORMACYJNE\Zdjęcia\tłocznie\nowy glinnik\Nowy Glinnik\P925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8784"/>
            <a:ext cx="9431029" cy="7056784"/>
          </a:xfrm>
          <a:prstGeom prst="rect">
            <a:avLst/>
          </a:prstGeom>
          <a:noFill/>
        </p:spPr>
      </p:pic>
      <p:sp>
        <p:nvSpPr>
          <p:cNvPr id="3" name="Elipsa 2"/>
          <p:cNvSpPr/>
          <p:nvPr/>
        </p:nvSpPr>
        <p:spPr>
          <a:xfrm>
            <a:off x="5436096" y="4581128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Elipsa 3"/>
          <p:cNvSpPr/>
          <p:nvPr/>
        </p:nvSpPr>
        <p:spPr>
          <a:xfrm>
            <a:off x="5364088" y="4509120"/>
            <a:ext cx="144016" cy="7200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0"/>
            <a:ext cx="1122213" cy="5214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</a:rPr>
              <a:t>Ecol-Unicon Sp. z o.o. </a:t>
            </a:r>
            <a:br>
              <a:rPr lang="pl-PL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pl-PL" sz="3600" b="1" dirty="0" smtClean="0">
                <a:solidFill>
                  <a:schemeClr val="tx2">
                    <a:lumMod val="75000"/>
                  </a:schemeClr>
                </a:solidFill>
              </a:rPr>
              <a:t>Producent Urządzeń Ochrony Wód</a:t>
            </a:r>
            <a:endParaRPr lang="pl-PL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pitchFamily="34" charset="0"/>
              <a:buNone/>
            </a:pPr>
            <a:r>
              <a:rPr lang="pl-PL" sz="34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	Oferta </a:t>
            </a:r>
            <a:r>
              <a:rPr lang="pl-PL" sz="34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PU</a:t>
            </a:r>
            <a:r>
              <a:rPr lang="pl-PL" sz="34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 to urządzenia dla infrastruktury sieci komunalnych </a:t>
            </a:r>
            <a:r>
              <a:rPr lang="pl-PL" sz="26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(wodociągowych i kanalizacyjnych), </a:t>
            </a:r>
            <a:r>
              <a:rPr lang="pl-PL" sz="34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z których najważniejsze to</a:t>
            </a:r>
            <a:r>
              <a:rPr lang="pl-PL" sz="26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:</a:t>
            </a:r>
          </a:p>
          <a:p>
            <a:pPr>
              <a:buFont typeface="Arial" pitchFamily="34" charset="0"/>
              <a:buNone/>
            </a:pPr>
            <a:endParaRPr lang="pl-PL" sz="2600" dirty="0" smtClean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studnie i zbiorniki betonowe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osadniki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separatory substancji ropopochodnych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separatory tłuszczu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tłocznie ścieków ETS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pompownie ścieków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oczyszczalnie ścieków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regulatory przepływu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filtry antyodorowe</a:t>
            </a:r>
          </a:p>
          <a:p>
            <a:pPr lvl="1">
              <a:buFont typeface="Arial" pitchFamily="34" charset="0"/>
              <a:buChar char="•"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instalacje alarmowe i automatyka</a:t>
            </a:r>
          </a:p>
          <a:p>
            <a:pPr lvl="1">
              <a:buFont typeface="Arial" pitchFamily="34" charset="0"/>
              <a:buChar char="•"/>
            </a:pPr>
            <a:r>
              <a:rPr lang="pl-PL" sz="2900" dirty="0" smtClean="0">
                <a:solidFill>
                  <a:srgbClr val="002060"/>
                </a:solidFill>
                <a:ea typeface="+mj-ea"/>
                <a:cs typeface="+mj-cs"/>
              </a:rPr>
              <a:t>systemy zdalnego monitoringu i sterowania</a:t>
            </a:r>
          </a:p>
          <a:p>
            <a:pPr lvl="1">
              <a:buNone/>
            </a:pPr>
            <a:r>
              <a:rPr lang="pl-PL" sz="2900" dirty="0" smtClean="0">
                <a:solidFill>
                  <a:srgbClr val="002060"/>
                </a:solidFill>
                <a:ea typeface="+mj-ea"/>
                <a:cs typeface="+mj-cs"/>
              </a:rPr>
              <a:t>	 urządzeń w oparciu o technologie GPRS i Internet</a:t>
            </a:r>
          </a:p>
          <a:p>
            <a:pPr>
              <a:buNone/>
            </a:pPr>
            <a:endParaRPr lang="pl-PL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csrv\Pub\EU_Marketing\MATERIAŁY_INFORMACYJNE\Zdjęcia\tłocznie\remektor_ZS22406\P4111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775" cy="6858000"/>
          </a:xfrm>
          <a:prstGeom prst="rect">
            <a:avLst/>
          </a:prstGeom>
          <a:noFill/>
        </p:spPr>
      </p:pic>
      <p:pic>
        <p:nvPicPr>
          <p:cNvPr id="3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04664"/>
            <a:ext cx="1122213" cy="52142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1403648" y="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pic>
        <p:nvPicPr>
          <p:cNvPr id="3074" name="Picture 2" descr="\\dcsrv\Pub\EU_Marketing\MATERIAŁY_INFORMACYJNE\Katalogi\Katalog_techniczny_2012\tłocznie\fotki\wykorzystane_v2.JPG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65364" cy="6858000"/>
          </a:xfrm>
          <a:prstGeom prst="rect">
            <a:avLst/>
          </a:prstGeom>
          <a:noFill/>
        </p:spPr>
      </p:pic>
      <p:pic>
        <p:nvPicPr>
          <p:cNvPr id="7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1787" y="6021288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389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539552" y="1628800"/>
            <a:ext cx="82296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600" b="1" dirty="0" smtClean="0">
                <a:solidFill>
                  <a:srgbClr val="002060"/>
                </a:solidFill>
              </a:rPr>
              <a:t>Niskie koszty </a:t>
            </a:r>
            <a:r>
              <a:rPr lang="pl-PL" sz="3600" b="1" dirty="0">
                <a:solidFill>
                  <a:srgbClr val="002060"/>
                </a:solidFill>
              </a:rPr>
              <a:t>eksploatacyjne </a:t>
            </a:r>
            <a:endParaRPr lang="pl-PL" sz="1900" dirty="0">
              <a:solidFill>
                <a:srgbClr val="002060"/>
              </a:solidFill>
            </a:endParaRPr>
          </a:p>
          <a:p>
            <a:pPr algn="l"/>
            <a:r>
              <a:rPr lang="pl-PL" sz="1900" dirty="0">
                <a:solidFill>
                  <a:srgbClr val="002060"/>
                </a:solidFill>
              </a:rPr>
              <a:t> </a:t>
            </a:r>
            <a:endParaRPr lang="pl-PL" dirty="0">
              <a:solidFill>
                <a:srgbClr val="002060"/>
              </a:solidFill>
            </a:endParaRPr>
          </a:p>
          <a:p>
            <a:pPr algn="l"/>
            <a:r>
              <a:rPr lang="pl-PL" sz="3600" b="1" dirty="0" smtClean="0">
                <a:solidFill>
                  <a:srgbClr val="002060"/>
                </a:solidFill>
              </a:rPr>
              <a:t>Komfort serwisu</a:t>
            </a:r>
          </a:p>
          <a:p>
            <a:pPr algn="l"/>
            <a:endParaRPr lang="pl-PL" sz="1900" b="1" dirty="0" smtClean="0">
              <a:solidFill>
                <a:srgbClr val="002060"/>
              </a:solidFill>
            </a:endParaRPr>
          </a:p>
          <a:p>
            <a:pPr algn="l"/>
            <a:r>
              <a:rPr lang="pl-PL" sz="3600" b="1" dirty="0" smtClean="0">
                <a:solidFill>
                  <a:srgbClr val="002060"/>
                </a:solidFill>
              </a:rPr>
              <a:t>Lokalizacja</a:t>
            </a:r>
            <a:endParaRPr lang="pl-PL" sz="3600" b="1" dirty="0">
              <a:solidFill>
                <a:srgbClr val="002060"/>
              </a:solidFill>
            </a:endParaRPr>
          </a:p>
          <a:p>
            <a:pPr marL="342900" lvl="0" indent="-342900" algn="l">
              <a:buFont typeface="Arial" pitchFamily="34" charset="0"/>
              <a:buChar char="•"/>
            </a:pPr>
            <a:r>
              <a:rPr lang="pl-PL" sz="2000" dirty="0" smtClean="0">
                <a:solidFill>
                  <a:srgbClr val="002060"/>
                </a:solidFill>
              </a:rPr>
              <a:t>tłocznia </a:t>
            </a:r>
            <a:r>
              <a:rPr lang="pl-PL" sz="2000" dirty="0">
                <a:solidFill>
                  <a:srgbClr val="002060"/>
                </a:solidFill>
              </a:rPr>
              <a:t>ETS spełnia wymagania normy PN-EN 12050-1 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971600" y="530678"/>
            <a:ext cx="7797552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Warunki stawiane nowoczesnej kanalizacji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21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475656" y="116632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12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2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12800" dirty="0">
              <a:solidFill>
                <a:srgbClr val="F57913"/>
              </a:solidFill>
            </a:endParaRPr>
          </a:p>
        </p:txBody>
      </p:sp>
      <p:pic>
        <p:nvPicPr>
          <p:cNvPr id="4" name="Picture 3" descr="C:\Users\mariusz.cytowski\AppData\Local\Microsoft\Windows\Temporary Internet Files\Content.Outlook\WE3DPW49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124744"/>
            <a:ext cx="3756172" cy="518457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5" name="Picture 2" descr="C:\Users\mariusz.cytowski\Desktop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3586789" cy="513744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7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5671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1547664" y="18864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- Monitoring</a:t>
            </a:r>
            <a: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9800" dirty="0">
              <a:solidFill>
                <a:srgbClr val="F57913"/>
              </a:solidFill>
            </a:endParaRPr>
          </a:p>
        </p:txBody>
      </p:sp>
      <p:pic>
        <p:nvPicPr>
          <p:cNvPr id="4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1122213" cy="521420"/>
          </a:xfrm>
          <a:prstGeom prst="rect">
            <a:avLst/>
          </a:prstGeom>
          <a:noFill/>
        </p:spPr>
      </p:pic>
      <p:pic>
        <p:nvPicPr>
          <p:cNvPr id="5" name="Picture 2" descr="\\dcsrv\Pub\EU_Marketing\MATERIAŁY_INFORMACYJNE\Katalogi\Katalog_techniczny_2012\tłocznie\fotki\3_nowy glinnik_wykorzy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colorTemperature colorTemp="7000"/>
                    </a14:imgEffect>
                    <a14:imgEffect>
                      <a14:brightnessContrast bright="7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5780" y="1713583"/>
            <a:ext cx="9149780" cy="514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anna.wawrzonkoska\AppData\Local\Microsoft\Windows\Temporary Internet Files\Content.Outlook\KIWWZP8R\eu-m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5392"/>
            <a:ext cx="9144000" cy="5472608"/>
          </a:xfrm>
          <a:prstGeom prst="rect">
            <a:avLst/>
          </a:prstGeom>
          <a:noFill/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547664" y="18864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- Monitoring</a:t>
            </a:r>
            <a: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9800" dirty="0">
              <a:solidFill>
                <a:srgbClr val="F57913"/>
              </a:solidFill>
            </a:endParaRPr>
          </a:p>
        </p:txBody>
      </p:sp>
      <p:pic>
        <p:nvPicPr>
          <p:cNvPr id="7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70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:\!_Opis_systemu_monitoringu\Artykuł_02'2013\BMP\ECOL_tlocznia\TłoczniaPokazowa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5"/>
            <a:ext cx="9165466" cy="5734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1"/>
          <p:cNvSpPr txBox="1">
            <a:spLocks/>
          </p:cNvSpPr>
          <p:nvPr/>
        </p:nvSpPr>
        <p:spPr>
          <a:xfrm>
            <a:off x="1547664" y="18864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- Monitoring</a:t>
            </a:r>
            <a: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9800" dirty="0">
              <a:solidFill>
                <a:srgbClr val="F579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56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anna.wawrzonkoska\AppData\Local\Microsoft\Windows\Temporary Internet Files\Content.Outlook\KIWWZP8R\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844824"/>
            <a:ext cx="9183135" cy="5013176"/>
          </a:xfrm>
          <a:prstGeom prst="rect">
            <a:avLst/>
          </a:prstGeom>
          <a:noFill/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547664" y="18864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- Monitoring</a:t>
            </a:r>
            <a: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9800" dirty="0">
              <a:solidFill>
                <a:srgbClr val="F579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8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anna.wawrzonkoska\AppData\Local\Microsoft\Windows\Temporary Internet Files\Content.Outlook\KIWWZP8R\5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502" y="1862638"/>
            <a:ext cx="9150502" cy="4995362"/>
          </a:xfrm>
          <a:prstGeom prst="rect">
            <a:avLst/>
          </a:prstGeom>
          <a:noFill/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1547664" y="18864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Tłocznie - Monitoring</a:t>
            </a:r>
            <a: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9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9800" dirty="0">
              <a:solidFill>
                <a:srgbClr val="F579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38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r="49906" b="61434"/>
          <a:stretch>
            <a:fillRect/>
          </a:stretch>
        </p:blipFill>
        <p:spPr bwMode="auto">
          <a:xfrm>
            <a:off x="4067944" y="1556792"/>
            <a:ext cx="430486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 t="39614" r="49906"/>
          <a:stretch>
            <a:fillRect/>
          </a:stretch>
        </p:blipFill>
        <p:spPr bwMode="auto">
          <a:xfrm>
            <a:off x="0" y="1340768"/>
            <a:ext cx="3635896" cy="523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995936" y="5733256"/>
            <a:ext cx="3888432" cy="814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Zabudowa w suchej komorze</a:t>
            </a:r>
          </a:p>
          <a:p>
            <a:pPr>
              <a:lnSpc>
                <a:spcPct val="70000"/>
              </a:lnSpc>
              <a:buFontTx/>
              <a:buNone/>
              <a:defRPr/>
            </a:pPr>
            <a:endParaRPr lang="pl-PL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619672" y="18864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Tłocznie ETS</a:t>
            </a:r>
            <a:r>
              <a:rPr lang="pl-PL" sz="12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2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12800" dirty="0">
              <a:solidFill>
                <a:srgbClr val="F5791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47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tx2">
                    <a:lumMod val="75000"/>
                  </a:schemeClr>
                </a:solidFill>
              </a:rPr>
              <a:t>Ecol-Unicon Sp. z o.o.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6508" y="1052737"/>
            <a:ext cx="8685972" cy="35283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Wiodący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producent 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pompowni 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ścieków </a:t>
            </a:r>
            <a:endParaRPr lang="pl-PL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						– 1 000 sztuk/rok</a:t>
            </a:r>
            <a:endParaRPr lang="pl-PL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Lider </a:t>
            </a:r>
            <a:r>
              <a:rPr lang="pl-PL" sz="2000" dirty="0">
                <a:solidFill>
                  <a:schemeClr val="tx2">
                    <a:lumMod val="75000"/>
                  </a:schemeClr>
                </a:solidFill>
              </a:rPr>
              <a:t>w produkcji 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separatorów </a:t>
            </a:r>
            <a:endParaRPr lang="pl-PL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						– 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2 000 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urządzeń/rok</a:t>
            </a:r>
          </a:p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Producent 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stacji 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monitoringu </a:t>
            </a:r>
          </a:p>
          <a:p>
            <a:pPr>
              <a:buNone/>
            </a:pP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						– 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150 stacji dyspozytorskich w Polsce</a:t>
            </a:r>
            <a:endParaRPr lang="pl-PL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pl-PL" sz="2000" dirty="0" smtClean="0">
                <a:solidFill>
                  <a:schemeClr val="tx2">
                    <a:lumMod val="75000"/>
                  </a:schemeClr>
                </a:solidFill>
              </a:rPr>
              <a:t>Producent 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prefabrykatów </a:t>
            </a:r>
            <a:endParaRPr lang="pl-PL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None/>
            </a:pP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						–</a:t>
            </a:r>
            <a:r>
              <a:rPr lang="pl-PL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2000" b="1" dirty="0">
                <a:solidFill>
                  <a:schemeClr val="accent6">
                    <a:lumMod val="75000"/>
                  </a:schemeClr>
                </a:solidFill>
              </a:rPr>
              <a:t>100 000 </a:t>
            </a:r>
            <a:r>
              <a:rPr lang="pl-PL" sz="2000" b="1" dirty="0" smtClean="0">
                <a:solidFill>
                  <a:schemeClr val="accent6">
                    <a:lumMod val="75000"/>
                  </a:schemeClr>
                </a:solidFill>
              </a:rPr>
              <a:t>ton/rok</a:t>
            </a:r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000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013176"/>
            <a:ext cx="2394890" cy="1508869"/>
          </a:xfrm>
          <a:prstGeom prst="rect">
            <a:avLst/>
          </a:prstGeom>
          <a:noFill/>
          <a:ln>
            <a:noFill/>
          </a:ln>
          <a:effectLst>
            <a:glow rad="63500">
              <a:srgbClr val="002060">
                <a:alpha val="40000"/>
              </a:srgbClr>
            </a:glow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13176"/>
            <a:ext cx="2069118" cy="1508001"/>
          </a:xfrm>
          <a:prstGeom prst="rect">
            <a:avLst/>
          </a:prstGeom>
          <a:noFill/>
          <a:ln>
            <a:noFill/>
          </a:ln>
          <a:effectLst>
            <a:glow rad="63500">
              <a:srgbClr val="002060">
                <a:alpha val="40000"/>
              </a:srgbClr>
            </a:glow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2339752" cy="1534403"/>
          </a:xfrm>
          <a:prstGeom prst="rect">
            <a:avLst/>
          </a:prstGeom>
          <a:noFill/>
          <a:ln>
            <a:noFill/>
          </a:ln>
          <a:effectLst>
            <a:glow rad="63500">
              <a:srgbClr val="002060">
                <a:alpha val="40000"/>
              </a:srgbClr>
            </a:glow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13176"/>
            <a:ext cx="1584176" cy="1490117"/>
          </a:xfrm>
          <a:prstGeom prst="rect">
            <a:avLst/>
          </a:prstGeom>
          <a:noFill/>
          <a:ln>
            <a:noFill/>
          </a:ln>
          <a:effectLst>
            <a:glow rad="63500">
              <a:srgbClr val="002060">
                <a:alpha val="40000"/>
              </a:srgbClr>
            </a:glow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88640"/>
            <a:ext cx="1122213" cy="521420"/>
          </a:xfrm>
          <a:prstGeom prst="rect">
            <a:avLst/>
          </a:prstGeom>
          <a:noFill/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740618" y="2636912"/>
            <a:ext cx="5127526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pl-PL" sz="22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7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trycja.poplawska\AppData\Local\Microsoft\Windows\Temporary Internet Files\Content.Outlook\RL9NIVKO\IMG_2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7755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dcsrv\Pub\EU_Marketing\MATERIAŁY_INFORMACYJNE\Zdjęcia\tłocznie\Dąbrówka mała\P4151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1122213" cy="521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" y="1"/>
            <a:ext cx="914765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4" descr="http://intranet/www_marketing/OBRAZY/LOGO/_w/logo_ecol-unicon_z%20has%C5%82em_prze%C5%BAroczyste%20t%C5%82o_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0121" y="6158981"/>
            <a:ext cx="1183879" cy="699019"/>
          </a:xfrm>
          <a:prstGeom prst="rect">
            <a:avLst/>
          </a:prstGeom>
          <a:noFill/>
        </p:spPr>
      </p:pic>
      <p:pic>
        <p:nvPicPr>
          <p:cNvPr id="1028" name="Picture 4" descr="C:\Users\patrycja.poplawska\Desktop\prezentacja\P4151130 Katow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" y="0"/>
            <a:ext cx="9153532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atrycja.poplawska\Desktop\prezentacja\2013-04-26 13.56.20 Katowi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35639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" y="1"/>
            <a:ext cx="914765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\\dcsrv\Pub\EU_DRP\PRODUKTY_2008\TŁOCZNIE\Realizacja\Zdjęcia\ZS20486\20601001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165304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45352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" y="1"/>
            <a:ext cx="914765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mariusz.cytowski\AppData\Local\Microsoft\Windows\Temporary Internet Files\Content.Outlook\WE3DPW49\DSC_0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" y="1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http://intranet/www_marketing/OBRAZY/LOGO/_w/logo_ecol-unicon_z%20has%C5%82em_prze%C5%BAroczyste%20t%C5%82o_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0121" y="6158981"/>
            <a:ext cx="1183879" cy="699019"/>
          </a:xfrm>
          <a:prstGeom prst="rect">
            <a:avLst/>
          </a:prstGeom>
          <a:noFill/>
        </p:spPr>
      </p:pic>
      <p:pic>
        <p:nvPicPr>
          <p:cNvPr id="2" name="Picture 2" descr="C:\Users\patrycja.poplawska\AppData\Local\Microsoft\Windows\Temporary Internet Files\Content.Outlook\RL9NIVKO\IMG_4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6165304"/>
            <a:ext cx="1122213" cy="521420"/>
          </a:xfrm>
          <a:prstGeom prst="rect">
            <a:avLst/>
          </a:prstGeom>
          <a:noFill/>
        </p:spPr>
      </p:pic>
      <p:pic>
        <p:nvPicPr>
          <p:cNvPr id="8" name="Picture 2" descr="http://www.ecol-unicon.com/wp-content/uploads/2012/08/antyodorowe.pn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827584" y="3140968"/>
            <a:ext cx="3312367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843327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4525963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prosty montaż 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pod dowolny typ włazu o Ø 600 i Ø 800</a:t>
            </a:r>
          </a:p>
          <a:p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zasyfonowane odprowadzenie wody deszczowej</a:t>
            </a:r>
          </a:p>
          <a:p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bardzo </a:t>
            </a:r>
            <a:r>
              <a:rPr lang="pl-PL" sz="2800" b="1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prosta eksploatacja 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dzięki wymiennym wkładom filtracyjnym</a:t>
            </a:r>
            <a:endParaRPr lang="pl-PL" sz="2800" dirty="0">
              <a:solidFill>
                <a:schemeClr val="tx2">
                  <a:lumMod val="75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32770" name="Picture 2" descr="http://www.ecol-unicon.com/wp-content/uploads/2012/08/EM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947267"/>
            <a:ext cx="3168352" cy="3168353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1619672" y="116632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dirty="0" smtClean="0">
                <a:solidFill>
                  <a:srgbClr val="F57913"/>
                </a:solidFill>
              </a:rPr>
              <a:t/>
            </a:r>
            <a:br>
              <a:rPr lang="pl-PL" sz="12800" dirty="0" smtClean="0">
                <a:solidFill>
                  <a:srgbClr val="F57913"/>
                </a:solidFill>
              </a:rPr>
            </a:br>
            <a:r>
              <a:rPr lang="pl-PL" sz="9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2800" b="1" dirty="0" smtClean="0">
                <a:solidFill>
                  <a:srgbClr val="002060"/>
                </a:solidFill>
              </a:rPr>
              <a:t>Filtr podwłazowy EMF </a:t>
            </a:r>
            <a:br>
              <a:rPr lang="pl-PL" sz="12800" b="1" dirty="0" smtClean="0">
                <a:solidFill>
                  <a:srgbClr val="002060"/>
                </a:solidFill>
              </a:rPr>
            </a:br>
            <a:endParaRPr lang="pl-PL" sz="12800" b="1" dirty="0">
              <a:solidFill>
                <a:srgbClr val="002060"/>
              </a:solidFill>
            </a:endParaRPr>
          </a:p>
        </p:txBody>
      </p:sp>
      <p:pic>
        <p:nvPicPr>
          <p:cNvPr id="8" name="Picture 3" descr="\\dcsrv\Pub\EU_DRP\PRODUKTY_2008\SYSTEMY ANTYODOROWE\Zdjęcia\filtry-zdjęcia\strona_bezramki.jpg"/>
          <p:cNvPicPr>
            <a:picLocks noChangeAspect="1" noChangeArrowheads="1"/>
          </p:cNvPicPr>
          <p:nvPr/>
        </p:nvPicPr>
        <p:blipFill>
          <a:blip r:embed="rId3" cstate="print"/>
          <a:srcRect l="46760" t="19282" r="3561"/>
          <a:stretch>
            <a:fillRect/>
          </a:stretch>
        </p:blipFill>
        <p:spPr bwMode="auto">
          <a:xfrm>
            <a:off x="899592" y="3192150"/>
            <a:ext cx="3305302" cy="3398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="" xmlns:p14="http://schemas.microsoft.com/office/powerpoint/2010/main" val="186862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650444" y="530678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2800" b="1" dirty="0" smtClean="0">
                <a:solidFill>
                  <a:srgbClr val="002060"/>
                </a:solidFill>
              </a:rPr>
              <a:t>Filtr podwłazowy EMF </a:t>
            </a:r>
            <a:br>
              <a:rPr lang="pl-PL" sz="12800" b="1" dirty="0" smtClean="0">
                <a:solidFill>
                  <a:srgbClr val="002060"/>
                </a:solidFill>
              </a:rPr>
            </a:br>
            <a:endParaRPr lang="pl-PL" sz="128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\\dcsrv\Pub\EU_DRP\PRODUKTY_2008\SYSTEMY ANTYODOROWE\Zdjęcia\filtry-zdjęcia\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2060848"/>
            <a:ext cx="3868429" cy="29013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Picture 2" descr="\\dcsrv\Pub\EU_DRP\PRODUKTY_2008\SYSTEMY ANTYODOROWE\Zdjęcia\pakowanie\Obraz 117.jpg"/>
          <p:cNvPicPr>
            <a:picLocks noChangeAspect="1" noChangeArrowheads="1"/>
          </p:cNvPicPr>
          <p:nvPr/>
        </p:nvPicPr>
        <p:blipFill>
          <a:blip r:embed="rId3" cstate="print"/>
          <a:srcRect l="11538" r="14423" b="11538"/>
          <a:stretch>
            <a:fillRect/>
          </a:stretch>
        </p:blipFill>
        <p:spPr bwMode="auto">
          <a:xfrm>
            <a:off x="4716016" y="2009842"/>
            <a:ext cx="3729256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="" xmlns:p14="http://schemas.microsoft.com/office/powerpoint/2010/main" val="1391445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1691680" y="260648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800" b="1" dirty="0" smtClean="0">
                <a:solidFill>
                  <a:srgbClr val="002060"/>
                </a:solidFill>
              </a:rPr>
              <a:t>Filtr podwłazowy EMF</a:t>
            </a:r>
            <a:endParaRPr lang="pl-PL" sz="9800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\\dcsrv\Pub\EU_DRP\PRODUKTY_2008\SYSTEMY ANTYODOROWE\Zdjęcia\montaż pod DługiTarg\2011-09-09 10.46.18.jpg"/>
          <p:cNvPicPr>
            <a:picLocks noChangeAspect="1" noChangeArrowheads="1"/>
          </p:cNvPicPr>
          <p:nvPr/>
        </p:nvPicPr>
        <p:blipFill>
          <a:blip r:embed="rId2" cstate="print"/>
          <a:srcRect l="8395" t="5050" r="11850" b="14146"/>
          <a:stretch>
            <a:fillRect/>
          </a:stretch>
        </p:blipFill>
        <p:spPr bwMode="auto">
          <a:xfrm>
            <a:off x="467544" y="1628800"/>
            <a:ext cx="3058663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\\dcsrv\Pub\EU_DRP\PRODUKTY_2008\SYSTEMY ANTYODOROWE\Zdjęcia\montaż pod DługiTarg\Obraz 158.jpg"/>
          <p:cNvPicPr>
            <a:picLocks noChangeAspect="1" noChangeArrowheads="1"/>
          </p:cNvPicPr>
          <p:nvPr/>
        </p:nvPicPr>
        <p:blipFill>
          <a:blip r:embed="rId3" cstate="print"/>
          <a:srcRect l="22362" t="18221" r="22975" b="15521"/>
          <a:stretch>
            <a:fillRect/>
          </a:stretch>
        </p:blipFill>
        <p:spPr bwMode="auto">
          <a:xfrm>
            <a:off x="4211960" y="1498827"/>
            <a:ext cx="285151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\\dcsrv\Pub\EU_DRP\PRODUKTY_2008\SYSTEMY ANTYODOROWE\Zdjęcia\filtry-zdjęcia\Filtr_na_zawiesia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2520" y="4284092"/>
            <a:ext cx="3387793" cy="225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681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33772" y="1124744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827584" y="332656"/>
            <a:ext cx="7591612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System monitoringu SMS Separatorów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492896"/>
            <a:ext cx="3707904" cy="217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\\dcsrv\Pub\EU_Marketing\EVENTY\Roadshow ETS 2013\Fotografie z eventów\Pyławy 20130528\DSCF0684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5224305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2136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33772" y="1124744"/>
            <a:ext cx="266429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ytuł 1"/>
          <p:cNvSpPr txBox="1">
            <a:spLocks/>
          </p:cNvSpPr>
          <p:nvPr/>
        </p:nvSpPr>
        <p:spPr>
          <a:xfrm>
            <a:off x="1115616" y="332656"/>
            <a:ext cx="7591612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System monitoringu SMS Separatorów</a:t>
            </a:r>
            <a:r>
              <a:rPr lang="pl-PL" sz="128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128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12800" dirty="0">
              <a:solidFill>
                <a:srgbClr val="F57913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74846" r="3694" b="59395"/>
          <a:stretch>
            <a:fillRect/>
          </a:stretch>
        </p:blipFill>
        <p:spPr bwMode="auto">
          <a:xfrm>
            <a:off x="6732240" y="1700808"/>
            <a:ext cx="1416832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encrypted-tbn1.gstatic.com/images?q=tbn:ANd9GcSYEwOZ_3Ni-pQqrR8ldxF_y3bIGehqa_UQMa6BJEn1ABFJ6aNLb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348880"/>
            <a:ext cx="864096" cy="708559"/>
          </a:xfrm>
          <a:prstGeom prst="rect">
            <a:avLst/>
          </a:prstGeom>
          <a:noFill/>
        </p:spPr>
      </p:pic>
      <p:sp>
        <p:nvSpPr>
          <p:cNvPr id="10" name="Strzałka w lewo i prawo 9"/>
          <p:cNvSpPr/>
          <p:nvPr/>
        </p:nvSpPr>
        <p:spPr>
          <a:xfrm flipV="1">
            <a:off x="5076056" y="3140968"/>
            <a:ext cx="1944216" cy="64807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100" name="Picture 4" descr="http://images.samsung.com/is/image/samsung/pl_GT-N7100RWDXEO_014_Dynamic_gray?$Download-Source$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501008"/>
            <a:ext cx="912101" cy="1368152"/>
          </a:xfrm>
          <a:prstGeom prst="rect">
            <a:avLst/>
          </a:prstGeom>
          <a:noFill/>
        </p:spPr>
      </p:pic>
      <p:pic>
        <p:nvPicPr>
          <p:cNvPr id="11" name="Picture 2" descr="\\dcsrv\Pub\EU_Marketing\MATERIAŁY_INFORMACYJNE\Katalogi\Katalog_techniczny_2012\monitoring\fotki\port Lotniczy Lubli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52736"/>
            <a:ext cx="3886200" cy="518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4180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opka_P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6459422" cy="2471388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1547664" y="404664"/>
            <a:ext cx="6696744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12800" b="1" dirty="0" smtClean="0">
                <a:solidFill>
                  <a:srgbClr val="002060"/>
                </a:solidFill>
              </a:rPr>
              <a:t>Innowacje Ecol-Unicon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pic>
        <p:nvPicPr>
          <p:cNvPr id="4" name="Picture 2" descr="http://www.ecol-unicon.com/wp-content/uploads/2012/08/antyodorowe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16216" y="3501008"/>
            <a:ext cx="1080120" cy="108012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005064"/>
            <a:ext cx="1359149" cy="79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0" y="4005064"/>
            <a:ext cx="9144000" cy="638944"/>
          </a:xfrm>
        </p:spPr>
        <p:txBody>
          <a:bodyPr>
            <a:normAutofit/>
          </a:bodyPr>
          <a:lstStyle/>
          <a:p>
            <a:r>
              <a:rPr lang="pl-PL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www.ecol-unicon.com</a:t>
            </a:r>
            <a:endParaRPr lang="pl-PL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Picture 4" descr="http://intranet/www_marketing/OBRAZY/LOGO/_w/logo_ecol-unicon_z%20has%C5%82em_prze%C5%BAroczyste%20t%C5%82o_PNG.jpg"/>
          <p:cNvPicPr>
            <a:picLocks noChangeAspect="1" noChangeArrowheads="1"/>
          </p:cNvPicPr>
          <p:nvPr/>
        </p:nvPicPr>
        <p:blipFill>
          <a:blip r:embed="rId3" cstate="print"/>
          <a:srcRect r="81312" b="91571"/>
          <a:stretch>
            <a:fillRect/>
          </a:stretch>
        </p:blipFill>
        <p:spPr bwMode="auto">
          <a:xfrm>
            <a:off x="7452320" y="5517232"/>
            <a:ext cx="1584176" cy="936104"/>
          </a:xfrm>
          <a:prstGeom prst="rect">
            <a:avLst/>
          </a:prstGeom>
          <a:noFill/>
        </p:spPr>
      </p:pic>
      <p:pic>
        <p:nvPicPr>
          <p:cNvPr id="2050" name="Picture 2" descr="\\dcsrv\Pub\EU_Marketing\IDENTYFIKACJA WIZUALNA\LOGO\ECOL-Unicon-logo-przeźroczy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340768"/>
            <a:ext cx="5546373" cy="2578246"/>
          </a:xfrm>
          <a:prstGeom prst="rect">
            <a:avLst/>
          </a:prstGeom>
          <a:noFill/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331640" y="5867890"/>
            <a:ext cx="6696744" cy="99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pl-PL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 action="ppaction://hlinkfile"/>
              </a:rPr>
              <a:t>-</a:t>
            </a:r>
            <a:r>
              <a:rPr lang="pl-PL" sz="9600" b="1" dirty="0">
                <a:solidFill>
                  <a:schemeClr val="tx2">
                    <a:lumMod val="60000"/>
                    <a:lumOff val="40000"/>
                  </a:schemeClr>
                </a:solidFill>
                <a:hlinkClick r:id="rId5" action="ppaction://hlinkfile"/>
              </a:rPr>
              <a:t>w kręgach czystych wód</a:t>
            </a:r>
            <a: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pl-PL" sz="66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pl-PL" sz="2800" dirty="0">
              <a:solidFill>
                <a:srgbClr val="F57913"/>
              </a:solidFill>
            </a:endParaRPr>
          </a:p>
        </p:txBody>
      </p:sp>
      <p:sp>
        <p:nvSpPr>
          <p:cNvPr id="9" name="Tytuł 6"/>
          <p:cNvSpPr txBox="1">
            <a:spLocks/>
          </p:cNvSpPr>
          <p:nvPr/>
        </p:nvSpPr>
        <p:spPr>
          <a:xfrm>
            <a:off x="179512" y="5013176"/>
            <a:ext cx="91440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dziękujemy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57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Studnie, Osadniki OS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dcsrv\Pub\EU_Marketing\MATERIAŁY_INFORMACYJNE\Katalogi\Katalog_techniczny_2012\studnie i zbiorniki\fotki\2012-05-08 11.15.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677"/>
            <a:ext cx="9144001" cy="6805644"/>
          </a:xfrm>
          <a:prstGeom prst="rect">
            <a:avLst/>
          </a:prstGeom>
          <a:noFill/>
        </p:spPr>
      </p:pic>
      <p:pic>
        <p:nvPicPr>
          <p:cNvPr id="7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1787" y="6165304"/>
            <a:ext cx="1122213" cy="521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7465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1787" y="6165304"/>
            <a:ext cx="1122213" cy="521420"/>
          </a:xfrm>
          <a:prstGeom prst="rect">
            <a:avLst/>
          </a:prstGeom>
          <a:noFill/>
        </p:spPr>
      </p:pic>
      <p:pic>
        <p:nvPicPr>
          <p:cNvPr id="1027" name="Picture 3" descr="C:\Users\patrycja.poplawska\Desktop\zbioornik\Zdjęcie0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2" descr="\\dcsrv\Pub\EU_Marketing\IDENTYFIKACJA WIZUALNA\LOGO\Ecol-Unicon-logo przeźroczys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1787" y="6165304"/>
            <a:ext cx="1122213" cy="521420"/>
          </a:xfrm>
          <a:prstGeom prst="rect">
            <a:avLst/>
          </a:prstGeom>
          <a:noFill/>
        </p:spPr>
      </p:pic>
      <p:pic>
        <p:nvPicPr>
          <p:cNvPr id="1026" name="Picture 2" descr="C:\Users\patrycja.poplawska\Desktop\zbioornik\Zdjęcie1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02152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9525" cap="rnd">
          <a:noFill/>
          <a:round/>
          <a:headEnd/>
          <a:tailEnd/>
        </a:ln>
        <a:effectLst>
          <a:innerShdw blurRad="63500" dist="50800" dir="27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</a:sp3d>
      </a:spPr>
      <a:bodyPr wrap="square" rtlCol="0">
        <a:spAutoFit/>
      </a:bodyPr>
      <a:lstStyle>
        <a:defPPr>
          <a:defRPr sz="2000" dirty="0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5841</TotalTime>
  <Words>279</Words>
  <Application>Microsoft Office PowerPoint</Application>
  <PresentationFormat>Pokaz na ekranie (4:3)</PresentationFormat>
  <Paragraphs>129</Paragraphs>
  <Slides>60</Slides>
  <Notes>14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Motyw pakietu Office</vt:lpstr>
      <vt:lpstr>Bystre, 26.06.2014</vt:lpstr>
      <vt:lpstr>Ecol-Unicon Sp. z o.o.</vt:lpstr>
      <vt:lpstr>Ecol-Unicon Sp. z o.o.  – struktura organizacyjna</vt:lpstr>
      <vt:lpstr>Ecol-Unicon Sp. z o.o.  – Producent Urządzeń Ochrony Wód</vt:lpstr>
      <vt:lpstr>Ecol-Unicon Sp. z o.o.</vt:lpstr>
      <vt:lpstr>Slajd 6</vt:lpstr>
      <vt:lpstr>Studnie, Osadniki OS</vt:lpstr>
      <vt:lpstr>Slajd 8</vt:lpstr>
      <vt:lpstr>Slajd 9</vt:lpstr>
      <vt:lpstr>Slajd 10</vt:lpstr>
      <vt:lpstr>Slajd 11</vt:lpstr>
      <vt:lpstr>Slajd 12</vt:lpstr>
      <vt:lpstr>Slajd 13</vt:lpstr>
      <vt:lpstr>Slajd 14</vt:lpstr>
      <vt:lpstr>Wirniki pomp a zastosowanie</vt:lpstr>
      <vt:lpstr>Wirniki pomp a zastosowanie</vt:lpstr>
      <vt:lpstr>Wirniki pomp a zastosowanie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www.ecol-unicon.com</vt:lpstr>
    </vt:vector>
  </TitlesOfParts>
  <Company>Rycho444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render12</dc:creator>
  <cp:lastModifiedBy>Tomasz Seremet</cp:lastModifiedBy>
  <cp:revision>380</cp:revision>
  <cp:lastPrinted>2014-06-23T14:44:46Z</cp:lastPrinted>
  <dcterms:created xsi:type="dcterms:W3CDTF">2012-11-06T16:14:25Z</dcterms:created>
  <dcterms:modified xsi:type="dcterms:W3CDTF">2014-06-24T21:00:04Z</dcterms:modified>
</cp:coreProperties>
</file>