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80" r:id="rId4"/>
    <p:sldId id="281" r:id="rId5"/>
    <p:sldId id="282" r:id="rId6"/>
    <p:sldId id="283" r:id="rId7"/>
    <p:sldId id="277" r:id="rId8"/>
    <p:sldId id="260" r:id="rId9"/>
    <p:sldId id="273" r:id="rId10"/>
    <p:sldId id="266" r:id="rId11"/>
    <p:sldId id="270" r:id="rId12"/>
    <p:sldId id="268" r:id="rId13"/>
    <p:sldId id="271" r:id="rId14"/>
    <p:sldId id="272" r:id="rId15"/>
    <p:sldId id="269" r:id="rId16"/>
    <p:sldId id="267" r:id="rId17"/>
    <p:sldId id="264" r:id="rId18"/>
    <p:sldId id="28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60"/>
    <a:srgbClr val="005F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86468" autoAdjust="0"/>
  </p:normalViewPr>
  <p:slideViewPr>
    <p:cSldViewPr>
      <p:cViewPr varScale="1">
        <p:scale>
          <a:sx n="75" d="100"/>
          <a:sy n="75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67C3-1B45-418D-AA6D-67098BA2A06E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0BFE-365F-4CFC-93FE-FD85CA5145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29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BD473-8039-4644-B521-CD84B334919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057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EAE9E-50D6-4D6E-ADFF-FC097376C88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74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C83B0-C4D4-4891-B266-FCB264CE273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300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BFE-365F-4CFC-93FE-FD85CA51455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938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BFE-365F-4CFC-93FE-FD85CA514555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4705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00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30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020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505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77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114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518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45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74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25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2DB3-60BE-4861-ADB5-CE3FC72355DD}" type="datetimeFigureOut">
              <a:rPr lang="pl-PL" smtClean="0"/>
              <a:pPr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7BDB-1B89-4B73-9A71-DC0B2A93C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18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tobres@etobres.p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4339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144" y="-3063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1008749" y="2203717"/>
            <a:ext cx="7126502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6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Komadres</a:t>
            </a:r>
            <a:endParaRPr lang="pl-PL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30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pl-PL" sz="4000" b="1" spc="300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Informatyczny</a:t>
            </a:r>
            <a:br>
              <a:rPr lang="pl-PL" sz="4000" b="1" spc="300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spc="300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 firmie branży komunalnej</a:t>
            </a:r>
          </a:p>
        </p:txBody>
      </p:sp>
    </p:spTree>
    <p:extLst>
      <p:ext uri="{BB962C8B-B14F-4D97-AF65-F5344CB8AC3E}">
        <p14:creationId xmlns:p14="http://schemas.microsoft.com/office/powerpoint/2010/main" xmlns="" val="3678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43608" y="2132856"/>
            <a:ext cx="7191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System umożliwia automatyczne przygotowanie wiadomości SMS, w celu powiadamiania klientów o następujących zdarzeniach w systemie: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Informacja o wystawieniu faktury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Przypomnienie o zbliżającym się terminie płatności faktury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Przypomnienie o upływającym terminie płatności faktury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Ostrzeżenie windykacyjne o braku zarejestrowanej wpłaty za fakturę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Inne informacje kierowane do grupy klientów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Przykładowe zdarzenia w Komadres </a:t>
            </a:r>
            <a:r>
              <a:rPr lang="pl-PL" sz="2400" b="1" dirty="0" err="1" smtClean="0">
                <a:solidFill>
                  <a:srgbClr val="0070C0"/>
                </a:solidFill>
              </a:rPr>
              <a:t>eKomunikator</a:t>
            </a:r>
            <a:endParaRPr lang="pl-PL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8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68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5618" y="1785548"/>
            <a:ext cx="7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Rejestracja zgody na powiadamianie kontrahenta za pośrednictwem wiadomości SMS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814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Zgoda na komunikację elektroniczną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253" y="2320726"/>
            <a:ext cx="7734147" cy="43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0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9592" y="1911687"/>
            <a:ext cx="7623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Rozszerzenie programu pozwalające na powiadamianie klientów o zdarzeniach w systemie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Menu główne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544" y="2411760"/>
            <a:ext cx="5667872" cy="38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4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70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9592" y="1911687"/>
            <a:ext cx="762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System umożliwia zdefiniowanie wiadomości dotyczących wybranych zdarzeń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Definicje komunikatów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6819" y="2419134"/>
            <a:ext cx="5897860" cy="4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353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9592" y="1911687"/>
            <a:ext cx="76230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System umożliwia przesyłanie wytworzonych na podstawie definicji wiadomości na portal operatora systemu SMS.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Klient otrzymuje wiadomość, która jest wysyłana z indywidualnego konta klienta.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Dla każdego klienta ustalany jest Nagłówek SMS, pozwalającego na wyświetlanie u klienta nagłówka w miejscu numeru telefonu nadawcy np. „</a:t>
            </a:r>
            <a:r>
              <a:rPr lang="pl-PL" dirty="0" err="1" smtClean="0"/>
              <a:t>Etob</a:t>
            </a:r>
            <a:r>
              <a:rPr lang="pl-PL" dirty="0" smtClean="0"/>
              <a:t>-Res Windykacja”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Dostawca usługi zapewnia doręczenie wiadomości do klienta wraz z raportem doręczenia.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Komadres Komunikator – wysyłanie na portal operatora</a:t>
            </a:r>
          </a:p>
        </p:txBody>
      </p:sp>
    </p:spTree>
    <p:extLst>
      <p:ext uri="{BB962C8B-B14F-4D97-AF65-F5344CB8AC3E}">
        <p14:creationId xmlns:p14="http://schemas.microsoft.com/office/powerpoint/2010/main" xmlns="" val="8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74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28" y="1811788"/>
            <a:ext cx="719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Raportowanie wysyłek – przeglądanie przygotowanych automatycznie i wysłanych wiadomości SMS.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Komadres Komunikator – raportowanie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010" y="2431652"/>
            <a:ext cx="6225375" cy="42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9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9592" y="2071467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Zintegrowany system </a:t>
            </a:r>
            <a:r>
              <a:rPr lang="pl-PL" i="1" dirty="0"/>
              <a:t>Komadres </a:t>
            </a:r>
            <a:r>
              <a:rPr lang="pl-PL" dirty="0" smtClean="0"/>
              <a:t>pozwala na</a:t>
            </a:r>
            <a:r>
              <a:rPr lang="pl-PL" i="1" dirty="0" smtClean="0"/>
              <a:t> </a:t>
            </a:r>
            <a:r>
              <a:rPr lang="pl-PL" dirty="0" smtClean="0"/>
              <a:t>wysyłanie </a:t>
            </a:r>
            <a:r>
              <a:rPr lang="pl-PL" dirty="0"/>
              <a:t>wiadomości </a:t>
            </a:r>
            <a:r>
              <a:rPr lang="pl-PL" i="1" dirty="0"/>
              <a:t>SMS </a:t>
            </a:r>
            <a:r>
              <a:rPr lang="pl-PL" dirty="0"/>
              <a:t>w sposób automatyczny po przeprowadzeniu odpowiedniej konfiguracji.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Należy podkreślić, że usługa wysyłania </a:t>
            </a:r>
            <a:r>
              <a:rPr lang="pl-PL" i="1" dirty="0"/>
              <a:t>SMS </a:t>
            </a:r>
            <a:r>
              <a:rPr lang="pl-PL" dirty="0"/>
              <a:t>odbywa się poprzez usługi telefonii </a:t>
            </a:r>
            <a:r>
              <a:rPr lang="pl-PL" i="1" dirty="0"/>
              <a:t>GSM </a:t>
            </a:r>
            <a:r>
              <a:rPr lang="pl-PL" dirty="0"/>
              <a:t>i wiąże się z poniesieniem dodatkowych kosztów przez </a:t>
            </a:r>
            <a:r>
              <a:rPr lang="pl-PL" dirty="0" smtClean="0"/>
              <a:t>klientów.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Komadres Komunikator uwagi </a:t>
            </a:r>
          </a:p>
        </p:txBody>
      </p:sp>
    </p:spTree>
    <p:extLst>
      <p:ext uri="{BB962C8B-B14F-4D97-AF65-F5344CB8AC3E}">
        <p14:creationId xmlns:p14="http://schemas.microsoft.com/office/powerpoint/2010/main" xmlns="" val="42631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467544" y="1959959"/>
            <a:ext cx="827776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Dziękuję za uwagę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Paweł Bober – Wiceprezes Zarządu</a:t>
            </a:r>
          </a:p>
          <a:p>
            <a:pPr algn="ctr"/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Ewa Chudzińska – Menadżer ds. Obsługi Klientów</a:t>
            </a:r>
          </a:p>
          <a:p>
            <a:pPr algn="ctr"/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467544" y="1959959"/>
            <a:ext cx="82777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Przedsiębiorstwo Informatyki "ETOB-RES" Sp. z o.o.</a:t>
            </a:r>
          </a:p>
          <a:p>
            <a:pPr algn="ctr"/>
            <a:endParaRPr lang="pl-PL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35-114 Rzeszów, ul. Szarych Szeregów 5 </a:t>
            </a:r>
          </a:p>
          <a:p>
            <a:pPr algn="ctr"/>
            <a:endParaRPr lang="pl-PL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tel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17 860 37 00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fax 17 860 37 12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etobres@etobres.pl</a:t>
            </a:r>
            <a:endParaRPr lang="pl-PL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4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5363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481013" y="1219200"/>
            <a:ext cx="7920037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Przedsiębiorstwo Informatyki „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ETOB-RES”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Sp. z o.o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Rzeszów: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atin typeface="+mn-lt"/>
              </a:rPr>
              <a:t>25 - </a:t>
            </a:r>
            <a:r>
              <a:rPr lang="pl-PL" sz="2400" dirty="0">
                <a:latin typeface="+mn-lt"/>
              </a:rPr>
              <a:t>letnie doświadczenie w tworzeniu oprogramowania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atin typeface="+mn-lt"/>
              </a:rPr>
              <a:t>36 </a:t>
            </a:r>
            <a:r>
              <a:rPr lang="pl-PL" sz="2400" dirty="0">
                <a:latin typeface="+mn-lt"/>
              </a:rPr>
              <a:t>pracowników zatrudnionych na umowę o pracę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atin typeface="+mn-lt"/>
              </a:rPr>
              <a:t>Kilkaset </a:t>
            </a:r>
            <a:r>
              <a:rPr lang="pl-PL" sz="2400" dirty="0">
                <a:latin typeface="+mn-lt"/>
              </a:rPr>
              <a:t>firm  i instytucji pracujących na oprogramowaniu autorstwa „ETOB-RES”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atin typeface="+mn-lt"/>
              </a:rPr>
              <a:t>Kilka </a:t>
            </a:r>
            <a:r>
              <a:rPr lang="pl-PL" sz="2400" dirty="0">
                <a:latin typeface="+mn-lt"/>
              </a:rPr>
              <a:t>tysięcy licencjonowanych użytkowników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</a:rPr>
              <a:t>Tworzony przez nas system wdrażany jest w firmach: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</a:rPr>
              <a:t>Komunalnych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</a:rPr>
              <a:t>Energetyki cieplnej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</a:rPr>
              <a:t>Spółdzielniach i wspólnotach mieszkaniowych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</a:rPr>
              <a:t>Budżetowych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latin typeface="+mn-lt"/>
              </a:rPr>
              <a:t>Produkcyjno - usługowych</a:t>
            </a:r>
          </a:p>
        </p:txBody>
      </p:sp>
    </p:spTree>
    <p:extLst>
      <p:ext uri="{BB962C8B-B14F-4D97-AF65-F5344CB8AC3E}">
        <p14:creationId xmlns:p14="http://schemas.microsoft.com/office/powerpoint/2010/main" xmlns="" val="14196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ctrTitle"/>
          </p:nvPr>
        </p:nvSpPr>
        <p:spPr>
          <a:xfrm>
            <a:off x="-33338" y="2247900"/>
            <a:ext cx="7772401" cy="1470025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19458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84350" y="936625"/>
            <a:ext cx="7345363" cy="5373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827088" y="1268413"/>
            <a:ext cx="7272337" cy="865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Przedsiębiorstwo Informatyki „ETOB-RES” Sp. z o.o.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oferuje: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331913" y="2395538"/>
            <a:ext cx="6480175" cy="3455987"/>
          </a:xfrm>
          <a:prstGeom prst="rect">
            <a:avLst/>
          </a:prstGeom>
          <a:gradFill rotWithShape="1">
            <a:gsLst>
              <a:gs pos="0">
                <a:srgbClr val="650000"/>
              </a:gs>
              <a:gs pos="50000">
                <a:srgbClr val="DA0000"/>
              </a:gs>
              <a:gs pos="100000">
                <a:srgbClr val="650000"/>
              </a:gs>
            </a:gsLst>
            <a:lin ang="5400000" scaled="1"/>
          </a:gradFill>
          <a:ln w="38100">
            <a:solidFill>
              <a:srgbClr val="D70000"/>
            </a:solidFill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r>
              <a:rPr lang="pl-PL" sz="3600" b="1">
                <a:solidFill>
                  <a:schemeClr val="bg1"/>
                </a:solidFill>
                <a:latin typeface="Calibri" pitchFamily="34" charset="0"/>
              </a:rPr>
              <a:t>KOMPLEKSOWE ROZWIĄZANIA INFORMATYCZNE </a:t>
            </a:r>
            <a:br>
              <a:rPr lang="pl-PL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3600" b="1">
                <a:solidFill>
                  <a:schemeClr val="bg1"/>
                </a:solidFill>
                <a:latin typeface="Calibri" pitchFamily="34" charset="0"/>
              </a:rPr>
              <a:t>DLA FIRM I INSTYTUCJI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1331913" y="3259138"/>
            <a:ext cx="6480175" cy="900112"/>
          </a:xfrm>
          <a:prstGeom prst="rect">
            <a:avLst/>
          </a:prstGeom>
          <a:solidFill>
            <a:schemeClr val="bg1"/>
          </a:solidFill>
          <a:ln w="38100">
            <a:solidFill>
              <a:srgbClr val="D7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b="1">
                <a:latin typeface="Calibri" pitchFamily="34" charset="0"/>
              </a:rPr>
              <a:t>PAKIET USŁUG:</a:t>
            </a:r>
            <a:br>
              <a:rPr lang="pl-PL" b="1">
                <a:latin typeface="Calibri" pitchFamily="34" charset="0"/>
              </a:rPr>
            </a:br>
            <a:r>
              <a:rPr lang="pl-PL" b="1">
                <a:latin typeface="Calibri" pitchFamily="34" charset="0"/>
              </a:rPr>
              <a:t>WDROŻENIE, INTEGRACJA, KONFIGURACJA</a:t>
            </a: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331913" y="4122738"/>
            <a:ext cx="6480175" cy="900112"/>
          </a:xfrm>
          <a:prstGeom prst="rect">
            <a:avLst/>
          </a:prstGeom>
          <a:solidFill>
            <a:schemeClr val="bg1"/>
          </a:solidFill>
          <a:ln w="38100">
            <a:solidFill>
              <a:srgbClr val="D7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b="1">
                <a:latin typeface="Calibri" pitchFamily="34" charset="0"/>
              </a:rPr>
              <a:t>DOSTAWA, INSTALACJA I URUCHOMIENIE</a:t>
            </a:r>
          </a:p>
          <a:p>
            <a:pPr algn="ctr"/>
            <a:r>
              <a:rPr lang="pl-PL" b="1">
                <a:latin typeface="Calibri" pitchFamily="34" charset="0"/>
              </a:rPr>
              <a:t>PLATFORMY SPRZĘTOWO - SYSTEMOWEJ</a:t>
            </a: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1331913" y="4987925"/>
            <a:ext cx="6480175" cy="900113"/>
          </a:xfrm>
          <a:prstGeom prst="rect">
            <a:avLst/>
          </a:prstGeom>
          <a:solidFill>
            <a:schemeClr val="bg1"/>
          </a:solidFill>
          <a:ln w="38100">
            <a:solidFill>
              <a:srgbClr val="D7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b="1">
                <a:latin typeface="Calibri" pitchFamily="34" charset="0"/>
              </a:rPr>
              <a:t>PAKIET USŁUG POWDROŻENIOWYCH:</a:t>
            </a:r>
          </a:p>
          <a:p>
            <a:pPr algn="ctr"/>
            <a:r>
              <a:rPr lang="pl-PL" b="1">
                <a:latin typeface="Calibri" pitchFamily="34" charset="0"/>
              </a:rPr>
              <a:t>OPIEKA TYPU MAINTENANCE ORAZ SERWIS</a:t>
            </a:r>
          </a:p>
        </p:txBody>
      </p:sp>
      <p:grpSp>
        <p:nvGrpSpPr>
          <p:cNvPr id="65" name="Group 16"/>
          <p:cNvGrpSpPr>
            <a:grpSpLocks/>
          </p:cNvGrpSpPr>
          <p:nvPr/>
        </p:nvGrpSpPr>
        <p:grpSpPr bwMode="auto">
          <a:xfrm>
            <a:off x="1331913" y="2395538"/>
            <a:ext cx="6480175" cy="900112"/>
            <a:chOff x="1292" y="1616"/>
            <a:chExt cx="4081" cy="567"/>
          </a:xfrm>
        </p:grpSpPr>
        <p:sp>
          <p:nvSpPr>
            <p:cNvPr id="19466" name="Rectangle 5"/>
            <p:cNvSpPr>
              <a:spLocks noChangeArrowheads="1"/>
            </p:cNvSpPr>
            <p:nvPr/>
          </p:nvSpPr>
          <p:spPr bwMode="auto">
            <a:xfrm>
              <a:off x="1292" y="1616"/>
              <a:ext cx="4081" cy="5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70000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pl-PL" b="1">
                  <a:latin typeface="Calibri" pitchFamily="34" charset="0"/>
                </a:rPr>
                <a:t>ZINTEGROWANY SYSTEM ZARZĄDZANIA</a:t>
              </a:r>
            </a:p>
          </p:txBody>
        </p:sp>
        <p:pic>
          <p:nvPicPr>
            <p:cNvPr id="19467" name="Picture 15" descr="komad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842"/>
              <a:ext cx="122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32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Schemat blokowy: dysk magnetyczny 37"/>
          <p:cNvSpPr/>
          <p:nvPr/>
        </p:nvSpPr>
        <p:spPr>
          <a:xfrm>
            <a:off x="3231734" y="5953592"/>
            <a:ext cx="2667394" cy="57606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bg1"/>
                </a:solidFill>
              </a:rPr>
              <a:t>Radioodczyty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4" name="Schemat blokowy: dysk magnetyczny 43"/>
          <p:cNvSpPr/>
          <p:nvPr/>
        </p:nvSpPr>
        <p:spPr>
          <a:xfrm>
            <a:off x="3231734" y="5449175"/>
            <a:ext cx="2667394" cy="57606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Mapa Cyfrowa</a:t>
            </a:r>
          </a:p>
        </p:txBody>
      </p:sp>
      <p:sp>
        <p:nvSpPr>
          <p:cNvPr id="45" name="Schemat blokowy: dysk magnetyczny 44"/>
          <p:cNvSpPr/>
          <p:nvPr/>
        </p:nvSpPr>
        <p:spPr>
          <a:xfrm>
            <a:off x="3232150" y="4945063"/>
            <a:ext cx="2667000" cy="57626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bg1"/>
                </a:solidFill>
              </a:rPr>
              <a:t>iBOK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6" name="Schemat blokowy: dysk magnetyczny 45"/>
          <p:cNvSpPr/>
          <p:nvPr/>
        </p:nvSpPr>
        <p:spPr>
          <a:xfrm>
            <a:off x="3243263" y="4429125"/>
            <a:ext cx="2667000" cy="576263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Zbyt Mediów</a:t>
            </a:r>
          </a:p>
        </p:txBody>
      </p:sp>
      <p:sp>
        <p:nvSpPr>
          <p:cNvPr id="4" name="Schemat blokowy: dysk magnetyczny 3"/>
          <p:cNvSpPr/>
          <p:nvPr/>
        </p:nvSpPr>
        <p:spPr>
          <a:xfrm>
            <a:off x="3254375" y="3913188"/>
            <a:ext cx="2667000" cy="5762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Obieg </a:t>
            </a:r>
            <a:r>
              <a:rPr lang="pl-PL" b="1" dirty="0" smtClean="0">
                <a:solidFill>
                  <a:schemeClr val="bg1"/>
                </a:solidFill>
              </a:rPr>
              <a:t>Spraw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4" name="Schemat blokowy: dysk magnetyczny 33"/>
          <p:cNvSpPr/>
          <p:nvPr/>
        </p:nvSpPr>
        <p:spPr>
          <a:xfrm>
            <a:off x="3254375" y="3400425"/>
            <a:ext cx="2667000" cy="576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Kadry i Płace</a:t>
            </a:r>
          </a:p>
        </p:txBody>
      </p:sp>
      <p:sp>
        <p:nvSpPr>
          <p:cNvPr id="35" name="Schemat blokowy: dysk magnetyczny 34"/>
          <p:cNvSpPr/>
          <p:nvPr/>
        </p:nvSpPr>
        <p:spPr>
          <a:xfrm>
            <a:off x="3254375" y="2878138"/>
            <a:ext cx="2667000" cy="5762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Ewidencja Majątku</a:t>
            </a:r>
          </a:p>
        </p:txBody>
      </p:sp>
      <p:sp>
        <p:nvSpPr>
          <p:cNvPr id="36" name="Schemat blokowy: dysk magnetyczny 35"/>
          <p:cNvSpPr/>
          <p:nvPr/>
        </p:nvSpPr>
        <p:spPr>
          <a:xfrm>
            <a:off x="3254375" y="2362200"/>
            <a:ext cx="2667000" cy="576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Logistyka</a:t>
            </a:r>
          </a:p>
        </p:txBody>
      </p:sp>
      <p:sp>
        <p:nvSpPr>
          <p:cNvPr id="37" name="Schemat blokowy: dysk magnetyczny 36"/>
          <p:cNvSpPr/>
          <p:nvPr/>
        </p:nvSpPr>
        <p:spPr>
          <a:xfrm>
            <a:off x="3254375" y="1836738"/>
            <a:ext cx="2667000" cy="5762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Finanse i Księgowość</a:t>
            </a:r>
          </a:p>
        </p:txBody>
      </p:sp>
      <p:pic>
        <p:nvPicPr>
          <p:cNvPr id="21515" name="Picture 15" descr="komad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438" y="817563"/>
            <a:ext cx="19446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ytuł 1"/>
          <p:cNvSpPr txBox="1">
            <a:spLocks/>
          </p:cNvSpPr>
          <p:nvPr/>
        </p:nvSpPr>
        <p:spPr>
          <a:xfrm>
            <a:off x="204788" y="1247775"/>
            <a:ext cx="8696325" cy="2936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latin typeface="+mn-lt"/>
              </a:rPr>
              <a:t>Zintegrowany System Informatyczny klasy ERP dla branży WOD-KAN</a:t>
            </a:r>
            <a:endParaRPr lang="pl-PL" sz="2000" b="1" dirty="0">
              <a:latin typeface="+mn-lt"/>
            </a:endParaRPr>
          </a:p>
        </p:txBody>
      </p:sp>
      <p:sp>
        <p:nvSpPr>
          <p:cNvPr id="49" name="Schemat blokowy: dysk magnetyczny 48"/>
          <p:cNvSpPr/>
          <p:nvPr/>
        </p:nvSpPr>
        <p:spPr>
          <a:xfrm>
            <a:off x="6040438" y="2046288"/>
            <a:ext cx="2667000" cy="576262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Elementy controllingu</a:t>
            </a:r>
          </a:p>
        </p:txBody>
      </p:sp>
      <p:sp>
        <p:nvSpPr>
          <p:cNvPr id="50" name="Schemat blokowy: dysk magnetyczny 49"/>
          <p:cNvSpPr/>
          <p:nvPr/>
        </p:nvSpPr>
        <p:spPr>
          <a:xfrm>
            <a:off x="450850" y="2062163"/>
            <a:ext cx="2667000" cy="576262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Księgowość budżetowa</a:t>
            </a:r>
          </a:p>
        </p:txBody>
      </p:sp>
    </p:spTree>
    <p:extLst>
      <p:ext uri="{BB962C8B-B14F-4D97-AF65-F5344CB8AC3E}">
        <p14:creationId xmlns:p14="http://schemas.microsoft.com/office/powerpoint/2010/main" xmlns="" val="1737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5" descr="komad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963" y="1231900"/>
            <a:ext cx="1946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ytuł 1"/>
          <p:cNvSpPr txBox="1">
            <a:spLocks/>
          </p:cNvSpPr>
          <p:nvPr/>
        </p:nvSpPr>
        <p:spPr>
          <a:xfrm>
            <a:off x="3265488" y="1676400"/>
            <a:ext cx="2689225" cy="3206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sz="16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044700"/>
            <a:ext cx="8229600" cy="4264025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Najważniejsze cechy: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sz="3100" dirty="0" smtClean="0"/>
              <a:t>Wysoka </a:t>
            </a:r>
            <a:r>
              <a:rPr lang="pl-PL" sz="3100" b="1" dirty="0" smtClean="0"/>
              <a:t>skalowalność</a:t>
            </a:r>
            <a:r>
              <a:rPr lang="pl-PL" sz="3100" dirty="0" smtClean="0"/>
              <a:t> zarówno pod względem wielkości przedsiębiorstwa, liczby obsługiwanych klientów jak </a:t>
            </a:r>
            <a:br>
              <a:rPr lang="pl-PL" sz="3100" dirty="0" smtClean="0"/>
            </a:br>
            <a:r>
              <a:rPr lang="pl-PL" sz="3100" dirty="0" smtClean="0"/>
              <a:t>i formy działalności firmy (spółka, zakład budżetowy, itp.)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sz="3100" dirty="0" smtClean="0"/>
              <a:t>Możliwość </a:t>
            </a:r>
            <a:r>
              <a:rPr lang="pl-PL" sz="3100" b="1" dirty="0" smtClean="0"/>
              <a:t>pełnej integracji</a:t>
            </a:r>
            <a:r>
              <a:rPr lang="pl-PL" sz="3100" dirty="0" smtClean="0"/>
              <a:t> z zewnętrznymi systemami odczytu i prezentacji danych elastycznie dopasowana do ich źródeł (np. sposób odczytu zużycia wody, technologii przesyłania danych itp.)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sz="3100" dirty="0" smtClean="0"/>
              <a:t>Możliwość tworzenia rozwiązań opartych o model </a:t>
            </a:r>
            <a:r>
              <a:rPr lang="pl-PL" sz="3100" b="1" dirty="0" smtClean="0"/>
              <a:t>społeczeństwa informacyjnego </a:t>
            </a:r>
            <a:r>
              <a:rPr lang="pl-PL" sz="3100" dirty="0" smtClean="0"/>
              <a:t>w obrębie obszaru działalności przedsiębiorstwa (np. dwukierunkowa komunikacja on-</a:t>
            </a:r>
            <a:r>
              <a:rPr lang="pl-PL" sz="3100" dirty="0" err="1" smtClean="0"/>
              <a:t>line</a:t>
            </a:r>
            <a:r>
              <a:rPr lang="pl-PL" sz="3100" dirty="0" smtClean="0"/>
              <a:t> </a:t>
            </a:r>
            <a:r>
              <a:rPr lang="pl-PL" sz="3100" dirty="0"/>
              <a:t>z </a:t>
            </a:r>
            <a:r>
              <a:rPr lang="pl-PL" sz="3100" dirty="0" smtClean="0"/>
              <a:t>klientami za pomocą Internetu)</a:t>
            </a: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xmlns="" val="37300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6082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622300"/>
            <a:ext cx="27892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chemat blokowy: dysk magnetyczny 23"/>
          <p:cNvSpPr/>
          <p:nvPr/>
        </p:nvSpPr>
        <p:spPr>
          <a:xfrm>
            <a:off x="654050" y="5607050"/>
            <a:ext cx="2449513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Płatności Masowe</a:t>
            </a:r>
          </a:p>
        </p:txBody>
      </p:sp>
      <p:sp>
        <p:nvSpPr>
          <p:cNvPr id="25" name="Schemat blokowy: dysk magnetyczny 24"/>
          <p:cNvSpPr/>
          <p:nvPr/>
        </p:nvSpPr>
        <p:spPr>
          <a:xfrm>
            <a:off x="654050" y="5181600"/>
            <a:ext cx="2449513" cy="504825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e-Faktury   e-Archiwum</a:t>
            </a:r>
          </a:p>
        </p:txBody>
      </p:sp>
      <p:sp>
        <p:nvSpPr>
          <p:cNvPr id="22" name="Schemat blokowy: dysk magnetyczny 21"/>
          <p:cNvSpPr/>
          <p:nvPr/>
        </p:nvSpPr>
        <p:spPr>
          <a:xfrm>
            <a:off x="654050" y="4749800"/>
            <a:ext cx="2449513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Urządzenia Przenośne</a:t>
            </a:r>
          </a:p>
        </p:txBody>
      </p:sp>
      <p:sp>
        <p:nvSpPr>
          <p:cNvPr id="23" name="Schemat blokowy: dysk magnetyczny 22"/>
          <p:cNvSpPr/>
          <p:nvPr/>
        </p:nvSpPr>
        <p:spPr>
          <a:xfrm>
            <a:off x="654050" y="4318000"/>
            <a:ext cx="2449513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Przedsięwzięcia</a:t>
            </a:r>
          </a:p>
        </p:txBody>
      </p:sp>
      <p:sp>
        <p:nvSpPr>
          <p:cNvPr id="21" name="Schemat blokowy: dysk magnetyczny 20"/>
          <p:cNvSpPr/>
          <p:nvPr/>
        </p:nvSpPr>
        <p:spPr>
          <a:xfrm>
            <a:off x="654050" y="3886200"/>
            <a:ext cx="2449513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Wnioski Taryfowe</a:t>
            </a:r>
          </a:p>
        </p:txBody>
      </p:sp>
      <p:sp>
        <p:nvSpPr>
          <p:cNvPr id="20" name="Schemat blokowy: dysk magnetyczny 19"/>
          <p:cNvSpPr/>
          <p:nvPr/>
        </p:nvSpPr>
        <p:spPr>
          <a:xfrm>
            <a:off x="654050" y="3454400"/>
            <a:ext cx="2449513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Gospodarka licznikowa</a:t>
            </a:r>
          </a:p>
        </p:txBody>
      </p:sp>
      <p:sp>
        <p:nvSpPr>
          <p:cNvPr id="19" name="Schemat blokowy: dysk magnetyczny 18"/>
          <p:cNvSpPr/>
          <p:nvPr/>
        </p:nvSpPr>
        <p:spPr>
          <a:xfrm>
            <a:off x="649288" y="3030538"/>
            <a:ext cx="2447925" cy="503237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Fakturowanie</a:t>
            </a:r>
          </a:p>
        </p:txBody>
      </p:sp>
      <p:sp>
        <p:nvSpPr>
          <p:cNvPr id="18" name="Schemat blokowy: dysk magnetyczny 17"/>
          <p:cNvSpPr/>
          <p:nvPr/>
        </p:nvSpPr>
        <p:spPr>
          <a:xfrm>
            <a:off x="649288" y="2590800"/>
            <a:ext cx="2447925" cy="50323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Trasy i Listy Odczytowe</a:t>
            </a:r>
          </a:p>
        </p:txBody>
      </p:sp>
      <p:sp>
        <p:nvSpPr>
          <p:cNvPr id="17" name="Schemat blokowy: dysk magnetyczny 16"/>
          <p:cNvSpPr/>
          <p:nvPr/>
        </p:nvSpPr>
        <p:spPr>
          <a:xfrm>
            <a:off x="649288" y="2157413"/>
            <a:ext cx="2447925" cy="503237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Struktura Sieci</a:t>
            </a:r>
          </a:p>
        </p:txBody>
      </p:sp>
      <p:sp>
        <p:nvSpPr>
          <p:cNvPr id="11" name="Schemat blokowy: dysk magnetyczny 10"/>
          <p:cNvSpPr/>
          <p:nvPr/>
        </p:nvSpPr>
        <p:spPr>
          <a:xfrm>
            <a:off x="654050" y="1722438"/>
            <a:ext cx="2449513" cy="504825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Ewidencja Umów</a:t>
            </a:r>
          </a:p>
        </p:txBody>
      </p:sp>
      <p:sp>
        <p:nvSpPr>
          <p:cNvPr id="15" name="Schemat blokowy: dysk magnetyczny 14"/>
          <p:cNvSpPr/>
          <p:nvPr/>
        </p:nvSpPr>
        <p:spPr>
          <a:xfrm>
            <a:off x="539750" y="1220788"/>
            <a:ext cx="2667000" cy="576262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Zbyt mediów</a:t>
            </a:r>
          </a:p>
        </p:txBody>
      </p:sp>
      <p:sp>
        <p:nvSpPr>
          <p:cNvPr id="26" name="Schemat blokowy: dysk magnetyczny 25"/>
          <p:cNvSpPr/>
          <p:nvPr/>
        </p:nvSpPr>
        <p:spPr>
          <a:xfrm>
            <a:off x="3565525" y="2093913"/>
            <a:ext cx="2449513" cy="503237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bg1"/>
                </a:solidFill>
              </a:rPr>
              <a:t>Radioodczyty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Schemat blokowy: dysk magnetyczny 26"/>
          <p:cNvSpPr/>
          <p:nvPr/>
        </p:nvSpPr>
        <p:spPr>
          <a:xfrm>
            <a:off x="3565525" y="1652588"/>
            <a:ext cx="2449513" cy="503237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Mapa Cyfrowa</a:t>
            </a:r>
          </a:p>
        </p:txBody>
      </p:sp>
      <p:sp>
        <p:nvSpPr>
          <p:cNvPr id="28" name="Schemat blokowy: dysk magnetyczny 27"/>
          <p:cNvSpPr/>
          <p:nvPr/>
        </p:nvSpPr>
        <p:spPr>
          <a:xfrm>
            <a:off x="3565525" y="1219200"/>
            <a:ext cx="2449513" cy="50323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bg1"/>
                </a:solidFill>
              </a:rPr>
              <a:t>iBOK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3565525" y="3009900"/>
            <a:ext cx="545306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sz="2400" b="1">
                <a:latin typeface="Calibri" pitchFamily="34" charset="0"/>
              </a:rPr>
              <a:t>Kompletny, spójny, zintegrowany system informatyczny dostosowany do specyfiki branży, obejmujący swoim zakresem wszystkie obszary działalności typowego przedsiębiorstwa usług komunalnych, ułatwiający gromadzenie, przetwarzanie, udostępnianie i analizę danych.</a:t>
            </a:r>
            <a:endParaRPr lang="pl-PL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etobres.pl/files/(x7RtavKdqqqf2aOTrZfj0Zet2amYr9evp26damew1qimquCfpXPVrqemWlKl5N3jzZ3alaan55-e6NBhYdfU4Vtr9A)/pl/bannery/4/1/logo_microsoft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71938"/>
            <a:ext cx="3041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iso%20certyfik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138" y="1484313"/>
            <a:ext cx="1330325" cy="1873250"/>
          </a:xfrm>
          <a:prstGeom prst="rect">
            <a:avLst/>
          </a:prstGeom>
          <a:noFill/>
          <a:ln w="9525">
            <a:solidFill>
              <a:srgbClr val="003760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  <a:extLst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00025" y="5502275"/>
            <a:ext cx="7524750" cy="735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autoryzacje producentów</a:t>
            </a:r>
          </a:p>
          <a:p>
            <a:pPr algn="l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branży informatycznej</a:t>
            </a:r>
          </a:p>
        </p:txBody>
      </p:sp>
      <p:pic>
        <p:nvPicPr>
          <p:cNvPr id="16392" name="Picture 8" descr="zloty_certyfik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7650" y="833438"/>
            <a:ext cx="15763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975" y="2290763"/>
            <a:ext cx="1368425" cy="1927225"/>
          </a:xfrm>
          <a:prstGeom prst="rect">
            <a:avLst/>
          </a:prstGeom>
          <a:noFill/>
          <a:ln w="9525">
            <a:solidFill>
              <a:srgbClr val="003760"/>
            </a:solidFill>
            <a:miter lim="800000"/>
            <a:headEnd/>
            <a:tailEnd/>
          </a:ln>
        </p:spPr>
      </p:pic>
      <p:pic>
        <p:nvPicPr>
          <p:cNvPr id="16394" name="Picture 14" descr="gratulacj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4263" y="1520825"/>
            <a:ext cx="1381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 descr="h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2919413"/>
            <a:ext cx="12239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4825" y="2679700"/>
            <a:ext cx="15605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9" descr="przejrzysta fir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1341438"/>
            <a:ext cx="15319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97650" y="3089275"/>
            <a:ext cx="22542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http://www.etobres.pl/files/(x7RtavKdqqqf2aOTrZfj0Zet2amYr9evp26damew1qimquCfpXPVrqauWlKt5d2mnmGikaaf1o9urJ-doc6ItbY)/pl/bannery/6/1/tpg2011_rgb_6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14700" y="5013325"/>
            <a:ext cx="939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57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6700" y="3338115"/>
            <a:ext cx="6400800" cy="1752600"/>
          </a:xfrm>
        </p:spPr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685800" y="2551837"/>
            <a:ext cx="77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Komadres</a:t>
            </a:r>
          </a:p>
          <a:p>
            <a:pPr algn="ctr"/>
            <a:r>
              <a:rPr lang="pl-PL" sz="4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eKomunikator</a:t>
            </a:r>
            <a:endParaRPr lang="pl-PL" sz="4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75" y="504428"/>
            <a:ext cx="727233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37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Komadres </a:t>
            </a:r>
            <a:r>
              <a:rPr lang="pl-PL" dirty="0" err="1" smtClean="0">
                <a:solidFill>
                  <a:schemeClr val="tx2"/>
                </a:solidFill>
              </a:rPr>
              <a:t>eKomunikator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9592" y="2071467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Zakres programu</a:t>
            </a:r>
          </a:p>
          <a:p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Definiowanie  wzorców </a:t>
            </a:r>
            <a:r>
              <a:rPr lang="pl-PL" dirty="0"/>
              <a:t>wysyłanych </a:t>
            </a:r>
            <a:r>
              <a:rPr lang="pl-PL" dirty="0" smtClean="0"/>
              <a:t>wiadomości</a:t>
            </a:r>
            <a:r>
              <a:rPr lang="pl-PL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Rejestracja zgody klienta </a:t>
            </a:r>
            <a:r>
              <a:rPr lang="pl-PL" dirty="0"/>
              <a:t>na otrzymywanie powiadomień </a:t>
            </a:r>
            <a:r>
              <a:rPr lang="pl-PL" dirty="0" smtClean="0"/>
              <a:t>SMS.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Automatyczne generowanie wiadomości </a:t>
            </a:r>
            <a:r>
              <a:rPr lang="pl-PL" dirty="0"/>
              <a:t>na podstawie </a:t>
            </a:r>
            <a:r>
              <a:rPr lang="pl-PL" dirty="0" smtClean="0"/>
              <a:t>zdarzeń odpowiadających definicjom.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Automatyczne </a:t>
            </a:r>
            <a:r>
              <a:rPr lang="pl-PL" dirty="0"/>
              <a:t>wysyłanie  powiadomień na portal operatora.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Przeglądanie </a:t>
            </a:r>
            <a:r>
              <a:rPr lang="pl-PL" dirty="0"/>
              <a:t>przygotowanych/wysłanych powiadomień.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Zestawienia wysłanych wiadomości </a:t>
            </a:r>
            <a:endParaRPr lang="pl-PL" dirty="0"/>
          </a:p>
          <a:p>
            <a:r>
              <a:rPr lang="pl-PL" dirty="0"/>
              <a:t> 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99592" y="126876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Komadres </a:t>
            </a:r>
            <a:r>
              <a:rPr lang="pl-PL" sz="2400" b="1" dirty="0" err="1" smtClean="0">
                <a:solidFill>
                  <a:srgbClr val="0070C0"/>
                </a:solidFill>
              </a:rPr>
              <a:t>eKomunikator</a:t>
            </a:r>
            <a:endParaRPr lang="pl-PL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7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520</Words>
  <Application>Microsoft Office PowerPoint</Application>
  <PresentationFormat>Pokaz na ekranie (4:3)</PresentationFormat>
  <Paragraphs>119</Paragraphs>
  <Slides>18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IWojciechowska</dc:creator>
  <cp:lastModifiedBy>AguŚka</cp:lastModifiedBy>
  <cp:revision>56</cp:revision>
  <dcterms:created xsi:type="dcterms:W3CDTF">2011-11-07T07:42:09Z</dcterms:created>
  <dcterms:modified xsi:type="dcterms:W3CDTF">2015-06-18T11:13:12Z</dcterms:modified>
</cp:coreProperties>
</file>