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737"/>
    <a:srgbClr val="C8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8" autoAdjust="0"/>
    <p:restoredTop sz="94603" autoAdjust="0"/>
  </p:normalViewPr>
  <p:slideViewPr>
    <p:cSldViewPr>
      <p:cViewPr>
        <p:scale>
          <a:sx n="100" d="100"/>
          <a:sy n="100" d="100"/>
        </p:scale>
        <p:origin x="1520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B0C22-9578-274F-BAF0-87BFE30ED0F6}" type="datetimeFigureOut">
              <a:rPr lang="pl-PL" smtClean="0"/>
              <a:t>07.10.2015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F256F-5988-9D4A-91B8-76210BEC858A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216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7FF9D-3833-094D-90C8-57E6526B5752}" type="slidenum">
              <a:rPr lang="pl-PL" smtClean="0">
                <a:solidFill>
                  <a:prstClr val="black"/>
                </a:solidFill>
              </a:rPr>
              <a:pPr/>
              <a:t>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6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3E6C-B0B0-4310-98C1-FE66ADAD5A33}" type="datetimeFigureOut">
              <a:rPr lang="pl-PL" smtClean="0"/>
              <a:t>07.10.2015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EF19-135F-435B-82FC-A6FF41DAB2F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911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3E6C-B0B0-4310-98C1-FE66ADAD5A33}" type="datetimeFigureOut">
              <a:rPr lang="pl-PL" smtClean="0"/>
              <a:t>07.10.2015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EF19-135F-435B-82FC-A6FF41DAB2F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289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3E6C-B0B0-4310-98C1-FE66ADAD5A33}" type="datetimeFigureOut">
              <a:rPr lang="pl-PL" smtClean="0"/>
              <a:t>07.10.2015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EF19-135F-435B-82FC-A6FF41DAB2F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249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10/7/15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04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10/7/15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523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10/7/15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9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10/7/15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29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10/7/15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76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10/7/15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020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10/7/15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02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10/7/15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7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3E6C-B0B0-4310-98C1-FE66ADAD5A33}" type="datetimeFigureOut">
              <a:rPr lang="pl-PL" smtClean="0"/>
              <a:t>07.10.2015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EF19-135F-435B-82FC-A6FF41DAB2F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8225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10/7/15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35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10/7/15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5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10/7/15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46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3E6C-B0B0-4310-98C1-FE66ADAD5A33}" type="datetimeFigureOut">
              <a:rPr lang="pl-PL" smtClean="0"/>
              <a:t>07.10.2015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EF19-135F-435B-82FC-A6FF41DAB2F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896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3E6C-B0B0-4310-98C1-FE66ADAD5A33}" type="datetimeFigureOut">
              <a:rPr lang="pl-PL" smtClean="0"/>
              <a:t>07.10.2015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EF19-135F-435B-82FC-A6FF41DAB2F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020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3E6C-B0B0-4310-98C1-FE66ADAD5A33}" type="datetimeFigureOut">
              <a:rPr lang="pl-PL" smtClean="0"/>
              <a:t>07.10.2015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EF19-135F-435B-82FC-A6FF41DAB2F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635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3E6C-B0B0-4310-98C1-FE66ADAD5A33}" type="datetimeFigureOut">
              <a:rPr lang="pl-PL" smtClean="0"/>
              <a:t>07.10.2015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EF19-135F-435B-82FC-A6FF41DAB2F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732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3E6C-B0B0-4310-98C1-FE66ADAD5A33}" type="datetimeFigureOut">
              <a:rPr lang="pl-PL" smtClean="0"/>
              <a:t>07.10.2015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EF19-135F-435B-82FC-A6FF41DAB2F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276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3E6C-B0B0-4310-98C1-FE66ADAD5A33}" type="datetimeFigureOut">
              <a:rPr lang="pl-PL" smtClean="0"/>
              <a:t>07.10.2015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EF19-135F-435B-82FC-A6FF41DAB2F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751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3E6C-B0B0-4310-98C1-FE66ADAD5A33}" type="datetimeFigureOut">
              <a:rPr lang="pl-PL" smtClean="0"/>
              <a:t>07.10.2015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EF19-135F-435B-82FC-A6FF41DAB2F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895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83E6C-B0B0-4310-98C1-FE66ADAD5A33}" type="datetimeFigureOut">
              <a:rPr lang="pl-PL" smtClean="0"/>
              <a:t>07.10.2015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8EF19-135F-435B-82FC-A6FF41DAB2F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821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10/7/15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2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2036889" y="101754"/>
            <a:ext cx="4488391" cy="89165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800" dirty="0" smtClean="0">
                <a:solidFill>
                  <a:srgbClr val="FF0000"/>
                </a:solidFill>
              </a:rPr>
              <a:t>JARS Sp. z o.o.</a:t>
            </a:r>
            <a:endParaRPr lang="pl-PL" sz="4800" dirty="0">
              <a:solidFill>
                <a:srgbClr val="FF0000"/>
              </a:solidFill>
            </a:endParaRPr>
          </a:p>
        </p:txBody>
      </p:sp>
      <p:pic>
        <p:nvPicPr>
          <p:cNvPr id="4" name="Obraz 3" descr="JARS-Sp.zo.o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229" y="1524000"/>
            <a:ext cx="2139023" cy="1986709"/>
          </a:xfrm>
          <a:prstGeom prst="rect">
            <a:avLst/>
          </a:prstGeom>
        </p:spPr>
      </p:pic>
      <p:pic>
        <p:nvPicPr>
          <p:cNvPr id="5" name="Obraz 4" descr="drzewko_firma_rodzinn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522" y="4338318"/>
            <a:ext cx="1337101" cy="1337101"/>
          </a:xfrm>
          <a:prstGeom prst="rect">
            <a:avLst/>
          </a:prstGeom>
        </p:spPr>
      </p:pic>
      <p:pic>
        <p:nvPicPr>
          <p:cNvPr id="6" name="Obraz 5" descr="polska-firma-P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61" y="4426343"/>
            <a:ext cx="1144179" cy="103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9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Magda\JARS\strony_tła\jpeg\2\JARS_str_10_2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475655" y="404664"/>
            <a:ext cx="3089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POZOSTAŁE OBSZARY:</a:t>
            </a:r>
            <a:endParaRPr lang="pl-PL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PoleTekstowe 8"/>
          <p:cNvSpPr txBox="1"/>
          <p:nvPr/>
        </p:nvSpPr>
        <p:spPr>
          <a:xfrm>
            <a:off x="5034910" y="1484784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Sieci handlowe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PoleTekstowe 19"/>
          <p:cNvSpPr txBox="1"/>
          <p:nvPr/>
        </p:nvSpPr>
        <p:spPr>
          <a:xfrm>
            <a:off x="5220072" y="5517232"/>
            <a:ext cx="208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Szkoły, przedszkola</a:t>
            </a:r>
          </a:p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Szpitale, stacje dializ</a:t>
            </a:r>
          </a:p>
        </p:txBody>
      </p:sp>
      <p:sp>
        <p:nvSpPr>
          <p:cNvPr id="9" name="PoleTekstowe 21"/>
          <p:cNvSpPr txBox="1"/>
          <p:nvPr/>
        </p:nvSpPr>
        <p:spPr>
          <a:xfrm>
            <a:off x="1259632" y="1916832"/>
            <a:ext cx="2197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Zakłady</a:t>
            </a:r>
          </a:p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wodno-kanalizacyjne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PoleTekstowe 27"/>
          <p:cNvSpPr txBox="1"/>
          <p:nvPr/>
        </p:nvSpPr>
        <p:spPr>
          <a:xfrm>
            <a:off x="1259632" y="4653136"/>
            <a:ext cx="18403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Hotele</a:t>
            </a:r>
          </a:p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Firmy szkoleniowe</a:t>
            </a:r>
          </a:p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Przemysł drzewny</a:t>
            </a:r>
          </a:p>
        </p:txBody>
      </p:sp>
      <p:sp>
        <p:nvSpPr>
          <p:cNvPr id="11" name="PoleTekstowe 28"/>
          <p:cNvSpPr txBox="1"/>
          <p:nvPr/>
        </p:nvSpPr>
        <p:spPr>
          <a:xfrm>
            <a:off x="6720394" y="3356992"/>
            <a:ext cx="10919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Baseny</a:t>
            </a:r>
          </a:p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Kąpieliska</a:t>
            </a:r>
          </a:p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Pływalnie</a:t>
            </a:r>
          </a:p>
        </p:txBody>
      </p:sp>
      <p:sp>
        <p:nvSpPr>
          <p:cNvPr id="2" name="PoleTekstowe 1"/>
          <p:cNvSpPr txBox="1"/>
          <p:nvPr/>
        </p:nvSpPr>
        <p:spPr>
          <a:xfrm>
            <a:off x="1259632" y="249289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Zakłady</a:t>
            </a:r>
          </a:p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przemysłowe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21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:\Magda\JARS\strony_tła\jpeg\2\JARS_str_1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475655" y="600943"/>
            <a:ext cx="3089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BADANIA LABORATORYJNE</a:t>
            </a:r>
            <a:endParaRPr lang="pl-PL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PoleTekstowe 27"/>
          <p:cNvSpPr txBox="1"/>
          <p:nvPr/>
        </p:nvSpPr>
        <p:spPr>
          <a:xfrm>
            <a:off x="4283968" y="3068960"/>
            <a:ext cx="26398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MIKROBIOLOGICZNE</a:t>
            </a:r>
          </a:p>
          <a:p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FIZYKOCHEMICZNE</a:t>
            </a:r>
          </a:p>
          <a:p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SENSORYCZNE</a:t>
            </a:r>
          </a:p>
        </p:txBody>
      </p:sp>
    </p:spTree>
    <p:extLst>
      <p:ext uri="{BB962C8B-B14F-4D97-AF65-F5344CB8AC3E}">
        <p14:creationId xmlns:p14="http://schemas.microsoft.com/office/powerpoint/2010/main" val="313137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Magda\JARS\strony_tła\jpeg\2\JARS_str_12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475655" y="600943"/>
            <a:ext cx="3089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NASZE LABORATORIA</a:t>
            </a:r>
            <a:endParaRPr lang="pl-P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Magda\JARS\strony_tła\jpeg\2\JARS_str_13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475655" y="529516"/>
            <a:ext cx="308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CERTYFIKATY</a:t>
            </a:r>
          </a:p>
          <a:p>
            <a:r>
              <a:rPr lang="pl-PL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ZATWIERDZENIA</a:t>
            </a:r>
            <a:endParaRPr lang="pl-P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43506" y="1986826"/>
            <a:ext cx="2844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1000 AKREDYTOWANYCH </a:t>
            </a:r>
          </a:p>
          <a:p>
            <a:pPr algn="ctr"/>
            <a:r>
              <a:rPr lang="pl-PL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METOD BADAWCZYCH</a:t>
            </a:r>
            <a:endParaRPr lang="pl-P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9" name="Picture 3" descr="D:\Magda\JARS\obrazy do prezentacji\Obraz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93970"/>
            <a:ext cx="219168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Magda\JARS\obrazy do prezentacji\Obraz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92896"/>
            <a:ext cx="219006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Magda\JARS\obrazy do prezentacji\Obraz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77614"/>
            <a:ext cx="1268413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Tekstowe 6"/>
          <p:cNvSpPr txBox="1">
            <a:spLocks noChangeArrowheads="1"/>
          </p:cNvSpPr>
          <p:nvPr/>
        </p:nvSpPr>
        <p:spPr bwMode="auto">
          <a:xfrm>
            <a:off x="3597355" y="1844824"/>
            <a:ext cx="2555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Badania dla NATO:</a:t>
            </a:r>
          </a:p>
        </p:txBody>
      </p:sp>
      <p:sp>
        <p:nvSpPr>
          <p:cNvPr id="12" name="PoleTekstowe 7"/>
          <p:cNvSpPr txBox="1">
            <a:spLocks noChangeArrowheads="1"/>
          </p:cNvSpPr>
          <p:nvPr/>
        </p:nvSpPr>
        <p:spPr bwMode="auto">
          <a:xfrm>
            <a:off x="6084168" y="1844824"/>
            <a:ext cx="2973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Badania dla bezpieczeństwa</a:t>
            </a:r>
          </a:p>
          <a:p>
            <a:pPr algn="ctr"/>
            <a:r>
              <a:rPr lang="pl-PL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obronności:</a:t>
            </a:r>
          </a:p>
        </p:txBody>
      </p:sp>
      <p:sp>
        <p:nvSpPr>
          <p:cNvPr id="13" name="PoleTekstowe 1"/>
          <p:cNvSpPr txBox="1"/>
          <p:nvPr/>
        </p:nvSpPr>
        <p:spPr>
          <a:xfrm>
            <a:off x="3345445" y="5661248"/>
            <a:ext cx="2954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Zatwierdzenia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GIW i  PIS</a:t>
            </a:r>
            <a:endParaRPr 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Obraz 13" descr="znak_ZSJZ_201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138382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oleTekstowe 15"/>
          <p:cNvSpPr txBox="1"/>
          <p:nvPr/>
        </p:nvSpPr>
        <p:spPr>
          <a:xfrm>
            <a:off x="539552" y="3573016"/>
            <a:ext cx="1224136" cy="25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ISO 9001:2009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44756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D:\Magda\JARS\strony_tła\jpeg\2\JARS_str_14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475655" y="600943"/>
            <a:ext cx="3089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USŁUGI TECHNICZNE</a:t>
            </a:r>
            <a:endParaRPr lang="pl-PL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PoleTekstowe 27"/>
          <p:cNvSpPr txBox="1"/>
          <p:nvPr/>
        </p:nvSpPr>
        <p:spPr>
          <a:xfrm>
            <a:off x="4452122" y="2132856"/>
            <a:ext cx="4167936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WDRAŻANIE SYSTEMÓW JAKOŚCI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AUDYTY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SZKOLENIA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KONSULTACJE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EKSPERTYZY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OPRACOWANIA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PROJEKTY</a:t>
            </a:r>
          </a:p>
        </p:txBody>
      </p:sp>
    </p:spTree>
    <p:extLst>
      <p:ext uri="{BB962C8B-B14F-4D97-AF65-F5344CB8AC3E}">
        <p14:creationId xmlns:p14="http://schemas.microsoft.com/office/powerpoint/2010/main" val="49988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agda\JARS\strony_tła\jpeg\2\JARS_str_15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776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1475655" y="600943"/>
            <a:ext cx="3089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OPRACOWANIA I </a:t>
            </a:r>
            <a:r>
              <a:rPr lang="pl-PL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EKSPERTYZY</a:t>
            </a:r>
            <a:endParaRPr lang="pl-P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95536" y="3416357"/>
            <a:ext cx="68407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DOKUMENTACJE ŚRODOWISKOWE</a:t>
            </a:r>
          </a:p>
          <a:p>
            <a:r>
              <a:rPr lang="pl-PL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Raport początkowy:</a:t>
            </a:r>
          </a:p>
          <a:p>
            <a:endParaRPr lang="pl-PL" sz="1200" b="1" dirty="0" smtClean="0"/>
          </a:p>
          <a:p>
            <a:r>
              <a:rPr lang="pl-PL" sz="1200" b="1" dirty="0" smtClean="0"/>
              <a:t>    Etap </a:t>
            </a:r>
            <a:r>
              <a:rPr lang="pl-PL" sz="1200" b="1" dirty="0"/>
              <a:t>I </a:t>
            </a:r>
            <a:r>
              <a:rPr lang="pl-PL" sz="1200" dirty="0"/>
              <a:t>– ocena ryzyka </a:t>
            </a:r>
            <a:r>
              <a:rPr lang="pl-PL" sz="1200" dirty="0" smtClean="0"/>
              <a:t>wystąpienia </a:t>
            </a:r>
            <a:r>
              <a:rPr lang="pl-PL" sz="1200" dirty="0"/>
              <a:t>zanieczyszczenia gleby, ziemi, </a:t>
            </a:r>
            <a:r>
              <a:rPr lang="pl-PL" sz="1200" dirty="0" smtClean="0"/>
              <a:t>wód </a:t>
            </a:r>
            <a:r>
              <a:rPr lang="pl-PL" sz="1200" dirty="0"/>
              <a:t>gruntowych; </a:t>
            </a:r>
            <a:endParaRPr lang="pl-PL" sz="1200" dirty="0"/>
          </a:p>
          <a:p>
            <a:r>
              <a:rPr lang="pl-PL" sz="1200" dirty="0"/>
              <a:t>»  </a:t>
            </a:r>
            <a:r>
              <a:rPr lang="pl-PL" sz="1200" b="1" dirty="0"/>
              <a:t>Etap II </a:t>
            </a:r>
            <a:r>
              <a:rPr lang="pl-PL" sz="1200" dirty="0"/>
              <a:t>– ocena </a:t>
            </a:r>
            <a:r>
              <a:rPr lang="pl-PL" sz="1200" dirty="0" smtClean="0"/>
              <a:t>konieczności </a:t>
            </a:r>
            <a:r>
              <a:rPr lang="pl-PL" sz="1200" dirty="0"/>
              <a:t>opracowania raportu </a:t>
            </a:r>
            <a:r>
              <a:rPr lang="pl-PL" sz="1200" dirty="0" smtClean="0"/>
              <a:t>początkowego; </a:t>
            </a:r>
            <a:endParaRPr lang="pl-PL" sz="1200" dirty="0"/>
          </a:p>
          <a:p>
            <a:r>
              <a:rPr lang="pl-PL" sz="1200" dirty="0"/>
              <a:t>»  </a:t>
            </a:r>
            <a:r>
              <a:rPr lang="pl-PL" sz="1200" b="1" dirty="0"/>
              <a:t>Etap III </a:t>
            </a:r>
            <a:r>
              <a:rPr lang="pl-PL" sz="1200" dirty="0"/>
              <a:t>– w przypadku stwierdzenia </a:t>
            </a:r>
            <a:r>
              <a:rPr lang="pl-PL" sz="1200" dirty="0" smtClean="0"/>
              <a:t>konieczności </a:t>
            </a:r>
            <a:r>
              <a:rPr lang="pl-PL" sz="1200" dirty="0"/>
              <a:t>opracowania </a:t>
            </a:r>
            <a:r>
              <a:rPr lang="pl-PL" sz="1200" dirty="0" smtClean="0"/>
              <a:t>raportu początkowego: </a:t>
            </a:r>
            <a:endParaRPr lang="pl-PL" sz="1200" dirty="0"/>
          </a:p>
          <a:p>
            <a:r>
              <a:rPr lang="pl-PL" sz="1200" dirty="0" smtClean="0"/>
              <a:t>    • Określenie </a:t>
            </a:r>
            <a:r>
              <a:rPr lang="pl-PL" sz="1200" dirty="0"/>
              <a:t>zakresu </a:t>
            </a:r>
            <a:r>
              <a:rPr lang="pl-PL" sz="1200" dirty="0" smtClean="0"/>
              <a:t>wstępnych </a:t>
            </a:r>
            <a:r>
              <a:rPr lang="pl-PL" sz="1200" dirty="0"/>
              <a:t>badań </a:t>
            </a:r>
            <a:r>
              <a:rPr lang="pl-PL" sz="1200" dirty="0" smtClean="0"/>
              <a:t>jakości gruntów </a:t>
            </a:r>
            <a:r>
              <a:rPr lang="pl-PL" sz="1200" dirty="0"/>
              <a:t>i </a:t>
            </a:r>
            <a:r>
              <a:rPr lang="pl-PL" sz="1200" dirty="0" smtClean="0"/>
              <a:t>wód podziemnych</a:t>
            </a:r>
            <a:r>
              <a:rPr lang="pl-PL" sz="1200" dirty="0"/>
              <a:t>,</a:t>
            </a:r>
            <a:br>
              <a:rPr lang="pl-PL" sz="1200" dirty="0"/>
            </a:br>
            <a:r>
              <a:rPr lang="pl-PL" sz="1200" dirty="0" smtClean="0"/>
              <a:t>    • Dobór strategii poboru próbek (ilość́ próbek, lokalizacja otworów badawczych</a:t>
            </a:r>
            <a:r>
              <a:rPr lang="pl-PL" sz="1200" dirty="0"/>
              <a:t>, </a:t>
            </a:r>
            <a:r>
              <a:rPr lang="pl-PL" sz="1200" dirty="0" smtClean="0"/>
              <a:t>głębokość́ odwiertów), </a:t>
            </a:r>
          </a:p>
          <a:p>
            <a:r>
              <a:rPr lang="pl-PL" sz="1200" dirty="0" smtClean="0"/>
              <a:t>    • </a:t>
            </a:r>
            <a:r>
              <a:rPr lang="pl-PL" sz="1200" dirty="0"/>
              <a:t>Opracowanie kosztorysu prac. </a:t>
            </a:r>
            <a:endParaRPr lang="pl-PL" sz="1200" dirty="0"/>
          </a:p>
          <a:p>
            <a:r>
              <a:rPr lang="pl-PL" sz="1200" dirty="0"/>
              <a:t>»  </a:t>
            </a:r>
            <a:r>
              <a:rPr lang="pl-PL" sz="1200" b="1" dirty="0"/>
              <a:t>Etap IV </a:t>
            </a:r>
            <a:r>
              <a:rPr lang="pl-PL" sz="1200" dirty="0"/>
              <a:t>– Prace terenowe </a:t>
            </a:r>
            <a:r>
              <a:rPr lang="pl-PL" sz="1200" dirty="0" smtClean="0"/>
              <a:t>(pobór próbek) </a:t>
            </a:r>
            <a:r>
              <a:rPr lang="pl-PL" sz="1200" dirty="0"/>
              <a:t>wraz z wykonaniem badań w akredytowanym laboratorium; </a:t>
            </a:r>
            <a:endParaRPr lang="pl-PL" sz="1200" dirty="0"/>
          </a:p>
          <a:p>
            <a:r>
              <a:rPr lang="pl-PL" sz="1200" dirty="0"/>
              <a:t>»  </a:t>
            </a:r>
            <a:r>
              <a:rPr lang="pl-PL" sz="1200" b="1" dirty="0"/>
              <a:t>Etap V </a:t>
            </a:r>
            <a:r>
              <a:rPr lang="pl-PL" sz="1200" dirty="0"/>
              <a:t>– Opracowanie raportu </a:t>
            </a:r>
            <a:r>
              <a:rPr lang="pl-PL" sz="1200" dirty="0" smtClean="0"/>
              <a:t>początkowego stanowiącego załącznik </a:t>
            </a:r>
            <a:r>
              <a:rPr lang="pl-PL" sz="1200" dirty="0"/>
              <a:t>do wniosku o wydanie</a:t>
            </a:r>
            <a:r>
              <a:rPr lang="pl-PL" sz="1200" dirty="0" smtClean="0"/>
              <a:t>/ </a:t>
            </a:r>
            <a:r>
              <a:rPr lang="pl-PL" sz="1200" dirty="0" err="1" smtClean="0"/>
              <a:t>zmiane</a:t>
            </a:r>
            <a:r>
              <a:rPr lang="pl-PL" sz="1200" dirty="0"/>
              <a:t>̨ </a:t>
            </a:r>
            <a:r>
              <a:rPr lang="pl-PL" sz="1200" dirty="0" smtClean="0"/>
              <a:t>       </a:t>
            </a:r>
            <a:br>
              <a:rPr lang="pl-PL" sz="1200" dirty="0" smtClean="0"/>
            </a:br>
            <a:r>
              <a:rPr lang="pl-PL" sz="1200" dirty="0" smtClean="0"/>
              <a:t>                    pozwolenia </a:t>
            </a:r>
            <a:r>
              <a:rPr lang="pl-PL" sz="1200" dirty="0"/>
              <a:t>zintegrowanego. </a:t>
            </a:r>
            <a:endParaRPr lang="pl-PL" sz="1200" dirty="0"/>
          </a:p>
          <a:p>
            <a:endParaRPr lang="pl-PL" sz="12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627784" y="1844824"/>
            <a:ext cx="619268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 Bold" charset="0"/>
              </a:rPr>
              <a:t>EKSPERTYZY ŚRODOWISKOWE:</a:t>
            </a:r>
          </a:p>
          <a:p>
            <a:endParaRPr lang="pl-PL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 Bold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pl-PL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 Bold" charset="0"/>
              </a:rPr>
              <a:t>gospodarka odpadami </a:t>
            </a:r>
            <a:r>
              <a:rPr lang="pl-PL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 Bold" charset="0"/>
              </a:rPr>
              <a:t>(wnioski, zgłoszenia, opinie, klasyfikacje, itp.)</a:t>
            </a:r>
            <a:endParaRPr lang="pl-PL" sz="11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 Bold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pl-PL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 Bold" charset="0"/>
              </a:rPr>
              <a:t>opracowania na etapie procesu inwestycyjnego </a:t>
            </a:r>
            <a:r>
              <a:rPr lang="pl-PL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 Bold" charset="0"/>
              </a:rPr>
              <a:t>(raporty, karty informacyjne)</a:t>
            </a:r>
            <a:endParaRPr lang="pl-PL" sz="11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 Bold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pl-PL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 Bold" charset="0"/>
              </a:rPr>
              <a:t>ochrona powietrza </a:t>
            </a:r>
            <a:r>
              <a:rPr lang="pl-PL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 Bold" charset="0"/>
              </a:rPr>
              <a:t>(wnioski, zgłoszenia, raporty KOBIZE)</a:t>
            </a:r>
            <a:endParaRPr lang="pl-PL" sz="11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 Bold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pl-PL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 Bold" charset="0"/>
              </a:rPr>
              <a:t>gospodarka wodno-ściekowa </a:t>
            </a:r>
            <a:r>
              <a:rPr lang="pl-PL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 Bold" charset="0"/>
              </a:rPr>
              <a:t>(operaty wodno-prawne)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 Bold" charset="0"/>
              </a:rPr>
              <a:t>wnioski o wydanie pozwoleń zintegrowanych,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 Bold" charset="0"/>
              </a:rPr>
              <a:t>opinie o stanie zanieczyszczenia,</a:t>
            </a:r>
            <a:endParaRPr lang="pl-PL" sz="1200" dirty="0"/>
          </a:p>
          <a:p>
            <a:pPr marL="171450" indent="-171450">
              <a:buFont typeface="Arial" charset="0"/>
              <a:buChar char="•"/>
            </a:pPr>
            <a:endParaRPr lang="pl-PL" sz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 Bold" charset="0"/>
            </a:endParaRPr>
          </a:p>
          <a:p>
            <a:pPr marL="171450" indent="-171450">
              <a:buFont typeface="Arial" charset="0"/>
              <a:buChar char="•"/>
            </a:pPr>
            <a:endParaRPr lang="pl-PL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65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Magda\JARS\strony_tła\jpeg\2\JARS_str_16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475655" y="600943"/>
            <a:ext cx="3089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DYDAKTYKA</a:t>
            </a:r>
            <a:endParaRPr lang="pl-P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195736" y="1700808"/>
            <a:ext cx="308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STUDIA PODYPLOMOWE:</a:t>
            </a:r>
          </a:p>
          <a:p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Uniwersytet Warszawski</a:t>
            </a:r>
            <a:endParaRPr 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3" descr="J:\JARS\prezentacja POWER POINT\Kopia prezentacja-szablon-nowy\zdjęcia\u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668785"/>
            <a:ext cx="2088232" cy="2192263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539552" y="4419109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WYKŁADY</a:t>
            </a:r>
          </a:p>
          <a:p>
            <a:r>
              <a:rPr lang="pl-PL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WARSZTATY</a:t>
            </a:r>
            <a:endParaRPr lang="pl-PL" sz="28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436096" y="4311386"/>
            <a:ext cx="30898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MIKROBIOLOGIA</a:t>
            </a:r>
          </a:p>
          <a:p>
            <a:pPr algn="ctr"/>
            <a:endParaRPr lang="pl-PL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l-PL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HIGIENA</a:t>
            </a:r>
          </a:p>
          <a:p>
            <a:pPr algn="ctr"/>
            <a:endParaRPr lang="pl-PL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l-PL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ŚRODOWISKO</a:t>
            </a:r>
            <a:endParaRPr lang="pl-PL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0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Magda\JARS\strony_tła\jpeg\2\JARS_str_17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475655" y="600943"/>
            <a:ext cx="3089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BIZNES - NAUKA</a:t>
            </a:r>
            <a:endParaRPr lang="pl-P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95536" y="4692624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DZIAŁ BADAWCZO-ROZWOJOWY</a:t>
            </a:r>
            <a:endParaRPr lang="pl-PL" sz="16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79512" y="18593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pl-PL" sz="1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opracowywanie nowych metodyk analitycznych,</a:t>
            </a:r>
          </a:p>
          <a:p>
            <a:pPr lvl="1"/>
            <a:r>
              <a:rPr lang="pl-PL" sz="1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opracowywanie nowych technologii w tym nanotechnologii, optymalizacja procesów chemicznych, innowacyjne aplikacje chemiczne: </a:t>
            </a:r>
            <a:r>
              <a:rPr lang="pl-PL" sz="1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nanododatki</a:t>
            </a:r>
            <a:r>
              <a:rPr lang="pl-PL" sz="1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nanomateriały,</a:t>
            </a:r>
          </a:p>
          <a:p>
            <a:pPr lvl="1"/>
            <a:r>
              <a:rPr lang="pl-PL" sz="1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wystąpienie o nadanie statusu Centrum Badawczego</a:t>
            </a:r>
            <a:endParaRPr lang="pl-PL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076056" y="3884711"/>
            <a:ext cx="4572000" cy="19543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współpraca z Uniwersytetem </a:t>
            </a:r>
            <a:r>
              <a:rPr lang="pl-PL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Warszawskim:</a:t>
            </a:r>
          </a:p>
          <a:p>
            <a:r>
              <a:rPr lang="pl-PL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Wydział </a:t>
            </a:r>
            <a:r>
              <a:rPr lang="pl-PL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Biologii</a:t>
            </a:r>
          </a:p>
          <a:p>
            <a:r>
              <a:rPr lang="pl-PL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współpraca z Zachodniopomorskim Uniwersytetem Technologicznym w Szczecinie: CBIMO</a:t>
            </a:r>
          </a:p>
          <a:p>
            <a:pPr marL="285750" indent="-285750"/>
            <a:r>
              <a:rPr lang="pl-PL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pl-PL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Centrum </a:t>
            </a:r>
            <a:r>
              <a:rPr lang="pl-PL" sz="1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Bioimmobilizacji</a:t>
            </a:r>
            <a:r>
              <a:rPr lang="pl-PL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</a:t>
            </a:r>
            <a:r>
              <a:rPr lang="pl-PL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Innowacyjnych</a:t>
            </a:r>
          </a:p>
          <a:p>
            <a:pPr marL="285750" indent="-285750"/>
            <a:r>
              <a:rPr lang="pl-PL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Materiałów Opakowaniowych</a:t>
            </a:r>
            <a:r>
              <a:rPr lang="pl-PL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</a:t>
            </a:r>
          </a:p>
          <a:p>
            <a:r>
              <a:rPr lang="pl-PL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współpraca z Uniwersytetem Śląskim w Katowicach:                 Wydział Nauk o Ziemi; Wydział Matematyki, </a:t>
            </a:r>
            <a:r>
              <a:rPr lang="pl-PL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Fizyki</a:t>
            </a:r>
          </a:p>
          <a:p>
            <a:r>
              <a:rPr lang="pl-PL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pl-PL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Chemii</a:t>
            </a:r>
          </a:p>
          <a:p>
            <a:r>
              <a:rPr lang="pl-PL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współpraca z SGGW w Warszawie: Wydział </a:t>
            </a:r>
            <a:r>
              <a:rPr lang="pl-PL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Nauk</a:t>
            </a:r>
          </a:p>
          <a:p>
            <a:r>
              <a:rPr lang="pl-PL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l-PL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Żywności</a:t>
            </a:r>
          </a:p>
        </p:txBody>
      </p:sp>
      <p:sp>
        <p:nvSpPr>
          <p:cNvPr id="10" name="Trójkąt równoramienny 9"/>
          <p:cNvSpPr/>
          <p:nvPr/>
        </p:nvSpPr>
        <p:spPr>
          <a:xfrm rot="5400000" flipH="1">
            <a:off x="516693" y="1976667"/>
            <a:ext cx="91437" cy="4571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11" name="Trójkąt równoramienny 10"/>
          <p:cNvSpPr/>
          <p:nvPr/>
        </p:nvSpPr>
        <p:spPr>
          <a:xfrm rot="5400000" flipH="1">
            <a:off x="516694" y="2352310"/>
            <a:ext cx="91437" cy="4571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12" name="Trójkąt równoramienny 11"/>
          <p:cNvSpPr/>
          <p:nvPr/>
        </p:nvSpPr>
        <p:spPr>
          <a:xfrm rot="5400000" flipH="1">
            <a:off x="539553" y="3072390"/>
            <a:ext cx="91437" cy="4571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13" name="Trójkąt równoramienny 12"/>
          <p:cNvSpPr/>
          <p:nvPr/>
        </p:nvSpPr>
        <p:spPr>
          <a:xfrm rot="5400000" flipH="1">
            <a:off x="4935470" y="3986576"/>
            <a:ext cx="91437" cy="4571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14" name="Trójkąt równoramienny 13"/>
          <p:cNvSpPr/>
          <p:nvPr/>
        </p:nvSpPr>
        <p:spPr>
          <a:xfrm rot="5400000" flipH="1">
            <a:off x="4935470" y="4315955"/>
            <a:ext cx="91437" cy="4571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15" name="Trójkąt równoramienny 14"/>
          <p:cNvSpPr/>
          <p:nvPr/>
        </p:nvSpPr>
        <p:spPr>
          <a:xfrm rot="5400000" flipH="1">
            <a:off x="4935470" y="5008318"/>
            <a:ext cx="91437" cy="4571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16" name="Trójkąt równoramienny 15"/>
          <p:cNvSpPr/>
          <p:nvPr/>
        </p:nvSpPr>
        <p:spPr>
          <a:xfrm rot="5400000" flipH="1">
            <a:off x="4924294" y="5468083"/>
            <a:ext cx="91437" cy="4571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Magda\JARS\strony_tła\jpeg\2\JARS_str_18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475655" y="600943"/>
            <a:ext cx="3089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CZŁONKOSTWO i współpraca </a:t>
            </a:r>
            <a:endParaRPr lang="pl-P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8" descr="J:\JARS\prezentacja POWER POINT\szablon-nowy3\dq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3995" y="1806615"/>
            <a:ext cx="1827443" cy="1336488"/>
          </a:xfrm>
          <a:prstGeom prst="rect">
            <a:avLst/>
          </a:prstGeom>
          <a:noFill/>
        </p:spPr>
      </p:pic>
      <p:pic>
        <p:nvPicPr>
          <p:cNvPr id="7" name="Picture 9" descr="J:\JARS\prezentacja POWER POINT\szablon-nowy3\klaster odpa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2409" y="3383414"/>
            <a:ext cx="1835904" cy="736700"/>
          </a:xfrm>
          <a:prstGeom prst="rect">
            <a:avLst/>
          </a:prstGeom>
          <a:noFill/>
        </p:spPr>
      </p:pic>
      <p:pic>
        <p:nvPicPr>
          <p:cNvPr id="8" name="Picture 14" descr="J:\JARS\prezentacja POWER POINT\szablon-nowy3\klaster_0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4685" y="4446181"/>
            <a:ext cx="2523663" cy="1022779"/>
          </a:xfrm>
          <a:prstGeom prst="rect">
            <a:avLst/>
          </a:prstGeom>
          <a:noFill/>
        </p:spPr>
      </p:pic>
      <p:pic>
        <p:nvPicPr>
          <p:cNvPr id="9" name="Picture 15" descr="J:\JARS\prezentacja POWER POINT\szablon-nowy3\logo-KOLOR cop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5660" y="1666989"/>
            <a:ext cx="746868" cy="923330"/>
          </a:xfrm>
          <a:prstGeom prst="rect">
            <a:avLst/>
          </a:prstGeom>
          <a:noFill/>
        </p:spPr>
      </p:pic>
      <p:pic>
        <p:nvPicPr>
          <p:cNvPr id="10" name="Picture 18" descr="J:\JARS\prezentacja POWER POINT\szablon-nowy3\pipc cop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779" y="4760898"/>
            <a:ext cx="3395277" cy="820836"/>
          </a:xfrm>
          <a:prstGeom prst="rect">
            <a:avLst/>
          </a:prstGeom>
          <a:noFill/>
        </p:spPr>
      </p:pic>
      <p:sp>
        <p:nvSpPr>
          <p:cNvPr id="23" name="pole tekstowe 22"/>
          <p:cNvSpPr txBox="1"/>
          <p:nvPr/>
        </p:nvSpPr>
        <p:spPr>
          <a:xfrm>
            <a:off x="961564" y="5615662"/>
            <a:ext cx="38218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Polska Izba Przemysłu Chemicznego</a:t>
            </a:r>
            <a:endParaRPr lang="pl-PL" sz="1000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5282044" y="5615662"/>
            <a:ext cx="12442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Klaster Lewiatan</a:t>
            </a:r>
            <a:endParaRPr lang="pl-PL" sz="1100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989018" y="2687388"/>
            <a:ext cx="27808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Stowarzyszenie Hydrogeologów Polskich</a:t>
            </a:r>
            <a:endParaRPr lang="pl-PL" sz="1100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5267523" y="2999087"/>
            <a:ext cx="283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Konsorcjum z DQS Polska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 </a:t>
            </a:r>
          </a:p>
        </p:txBody>
      </p:sp>
      <p:sp>
        <p:nvSpPr>
          <p:cNvPr id="27" name="PoleTekstowe 1"/>
          <p:cNvSpPr txBox="1"/>
          <p:nvPr/>
        </p:nvSpPr>
        <p:spPr>
          <a:xfrm>
            <a:off x="5256265" y="3357766"/>
            <a:ext cx="3060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Międzynarodowa Jednostka Certyfikująca  należąca do GRUPY DQS-UL</a:t>
            </a:r>
            <a:endParaRPr lang="pl-PL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961564" y="4175502"/>
            <a:ext cx="27858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Śląski Klaster Gospodarki Odpadami</a:t>
            </a:r>
            <a:endParaRPr lang="pl-PL" sz="1100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107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Magda\JARS\strony_tła\jpeg\2\JARS_str_2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475656" y="51620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NAJWIĘKSZE POLSKIE</a:t>
            </a:r>
          </a:p>
          <a:p>
            <a:r>
              <a:rPr lang="pl-PL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LABORATORIA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23528" y="3030051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laboratoriów</a:t>
            </a:r>
          </a:p>
          <a:p>
            <a:r>
              <a:rPr lang="pl-PL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 dwóch </a:t>
            </a:r>
          </a:p>
          <a:p>
            <a:r>
              <a:rPr lang="pl-PL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lokalizacjach: </a:t>
            </a:r>
            <a:endParaRPr lang="pl-PL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23528" y="1844824"/>
            <a:ext cx="1656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pl-PL" sz="8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95536" y="4365104"/>
            <a:ext cx="20162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ŁAJSKI</a:t>
            </a:r>
          </a:p>
          <a:p>
            <a:r>
              <a:rPr lang="pl-P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</a:t>
            </a:r>
          </a:p>
          <a:p>
            <a:r>
              <a:rPr lang="pl-P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Warszawą</a:t>
            </a:r>
          </a:p>
          <a:p>
            <a:endParaRPr lang="pl-PL" sz="1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400" b="1" dirty="0" smtClean="0">
                <a:solidFill>
                  <a:srgbClr val="FF37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FILIA</a:t>
            </a:r>
          </a:p>
          <a:p>
            <a:r>
              <a:rPr lang="pl-PL" sz="1400" b="1" dirty="0" smtClean="0">
                <a:solidFill>
                  <a:srgbClr val="FF37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POŁUDNIE</a:t>
            </a:r>
          </a:p>
          <a:p>
            <a:r>
              <a:rPr lang="pl-PL" sz="1400" dirty="0">
                <a:solidFill>
                  <a:srgbClr val="FF37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pl-PL" sz="1400" dirty="0" smtClean="0">
                <a:solidFill>
                  <a:srgbClr val="FF37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Mysłowicach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2123728" y="2311712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laboratoria mikrobiologiczne</a:t>
            </a:r>
          </a:p>
          <a:p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laboratoria fizykochemiczne</a:t>
            </a:r>
          </a:p>
          <a:p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laboratorium kosmetyczne</a:t>
            </a:r>
          </a:p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i chemii gospodarczej</a:t>
            </a:r>
          </a:p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427984" y="429309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pl-PL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sparcie</a:t>
            </a:r>
          </a:p>
          <a:p>
            <a:r>
              <a:rPr lang="pl-PL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techniczne</a:t>
            </a:r>
          </a:p>
          <a:p>
            <a:r>
              <a:rPr lang="pl-PL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pl-PL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aboratoriów:</a:t>
            </a:r>
            <a:endParaRPr lang="pl-PL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084168" y="3980383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Dział</a:t>
            </a:r>
            <a:r>
              <a:rPr lang="pl-P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Badawczo-Rozwojowy</a:t>
            </a:r>
          </a:p>
          <a:p>
            <a:endParaRPr lang="pl-PL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Dział</a:t>
            </a:r>
            <a:r>
              <a:rPr lang="pl-P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Ekspertyz </a:t>
            </a:r>
          </a:p>
          <a:p>
            <a:r>
              <a:rPr lang="pl-P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Opracowań Środowiskowych</a:t>
            </a:r>
          </a:p>
          <a:p>
            <a:endParaRPr lang="pl-PL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Dział</a:t>
            </a:r>
            <a:r>
              <a:rPr lang="pl-P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Konsultacyjno</a:t>
            </a:r>
            <a:r>
              <a:rPr lang="pl-P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–Szkoleniowy</a:t>
            </a:r>
          </a:p>
          <a:p>
            <a:endParaRPr lang="pl-PL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Dział </a:t>
            </a:r>
            <a:r>
              <a:rPr lang="pl-P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wdrażania i audytowania </a:t>
            </a:r>
          </a:p>
          <a:p>
            <a:r>
              <a:rPr lang="pl-P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Systemów Jakości </a:t>
            </a:r>
          </a:p>
          <a:p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amka 1"/>
          <p:cNvSpPr/>
          <p:nvPr/>
        </p:nvSpPr>
        <p:spPr>
          <a:xfrm>
            <a:off x="6876256" y="2106147"/>
            <a:ext cx="1440160" cy="1185227"/>
          </a:xfrm>
          <a:prstGeom prst="frame">
            <a:avLst>
              <a:gd name="adj1" fmla="val 10357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" name="PoleTekstowe 2"/>
          <p:cNvSpPr txBox="1"/>
          <p:nvPr/>
        </p:nvSpPr>
        <p:spPr>
          <a:xfrm>
            <a:off x="7092280" y="2311712"/>
            <a:ext cx="1008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Biuro Handlowe LEŻAJSK</a:t>
            </a:r>
          </a:p>
        </p:txBody>
      </p:sp>
    </p:spTree>
    <p:extLst>
      <p:ext uri="{BB962C8B-B14F-4D97-AF65-F5344CB8AC3E}">
        <p14:creationId xmlns:p14="http://schemas.microsoft.com/office/powerpoint/2010/main" val="100619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1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1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1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gda\JARS\strony_tła\jpeg\2\JARS_str_3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475656" y="260648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Polityką firmy jest</a:t>
            </a:r>
          </a:p>
          <a:p>
            <a:r>
              <a:rPr lang="pl-PL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KOMPLEKSOWA </a:t>
            </a:r>
          </a:p>
          <a:p>
            <a:r>
              <a:rPr lang="pl-PL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OBSŁUGA</a:t>
            </a:r>
          </a:p>
          <a:p>
            <a:r>
              <a:rPr lang="pl-PL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KLIENTA</a:t>
            </a:r>
            <a:endParaRPr lang="pl-P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607696" y="386104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onsultacje</a:t>
            </a:r>
          </a:p>
          <a:p>
            <a:pPr algn="ctr"/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audyty</a:t>
            </a:r>
            <a:endParaRPr lang="pl-PL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51520" y="3907214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adania geologiczne</a:t>
            </a:r>
          </a:p>
          <a:p>
            <a:pPr algn="ctr"/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opracowanie</a:t>
            </a:r>
          </a:p>
          <a:p>
            <a:pPr algn="ctr"/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okumentacji</a:t>
            </a:r>
          </a:p>
          <a:p>
            <a:pPr algn="ctr"/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od inwestycję</a:t>
            </a:r>
            <a:endParaRPr lang="pl-PL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491880" y="3861048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drażanie</a:t>
            </a:r>
          </a:p>
          <a:p>
            <a:pPr algn="ctr"/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ystemów</a:t>
            </a:r>
          </a:p>
          <a:p>
            <a:pPr algn="ctr"/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jakości</a:t>
            </a:r>
            <a:endParaRPr lang="pl-PL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004048" y="340983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adania</a:t>
            </a:r>
          </a:p>
          <a:p>
            <a:pPr algn="ctr"/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laboratoryjne</a:t>
            </a:r>
            <a:endParaRPr lang="pl-PL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907704" y="2924944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projekty </a:t>
            </a:r>
          </a:p>
          <a:p>
            <a:pPr algn="ctr"/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echnologiczne,</a:t>
            </a:r>
          </a:p>
          <a:p>
            <a:pPr algn="ctr"/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peraty</a:t>
            </a:r>
          </a:p>
          <a:p>
            <a:pPr algn="ctr"/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środowiskowe</a:t>
            </a:r>
            <a:endParaRPr lang="pl-PL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PoleTekstowe 11"/>
          <p:cNvSpPr txBox="1"/>
          <p:nvPr/>
        </p:nvSpPr>
        <p:spPr>
          <a:xfrm>
            <a:off x="5383560" y="260648"/>
            <a:ext cx="2304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Celem firmy jest</a:t>
            </a:r>
          </a:p>
          <a:p>
            <a:r>
              <a:rPr lang="pl-PL" sz="1400" b="1" dirty="0" smtClean="0"/>
              <a:t>ZADOWOLENIE KLIENTA</a:t>
            </a:r>
          </a:p>
          <a:p>
            <a:pPr marL="285750" indent="-285750">
              <a:buFont typeface="Arial" charset="0"/>
              <a:buChar char="•"/>
            </a:pPr>
            <a:r>
              <a:rPr lang="pl-PL" sz="1400" b="1" dirty="0" smtClean="0"/>
              <a:t>wysłuchanie</a:t>
            </a:r>
          </a:p>
          <a:p>
            <a:pPr marL="285750" indent="-285750">
              <a:buFont typeface="Arial" charset="0"/>
              <a:buChar char="•"/>
            </a:pPr>
            <a:r>
              <a:rPr lang="pl-PL" sz="1400" b="1" dirty="0" smtClean="0"/>
              <a:t>zrozumienie</a:t>
            </a:r>
          </a:p>
          <a:p>
            <a:pPr marL="285750" indent="-285750">
              <a:buFont typeface="Arial" charset="0"/>
              <a:buChar char="•"/>
            </a:pPr>
            <a:r>
              <a:rPr lang="pl-PL" sz="1400" b="1" dirty="0" smtClean="0"/>
              <a:t>pomoc</a:t>
            </a:r>
          </a:p>
          <a:p>
            <a:pPr marL="285750" indent="-285750">
              <a:buFont typeface="Arial" charset="0"/>
              <a:buChar char="•"/>
            </a:pPr>
            <a:endParaRPr lang="pl-PL" sz="1400" b="1" dirty="0" smtClean="0"/>
          </a:p>
          <a:p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211544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1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gda\JARS\strony_tła\jpeg\2\JARS_str_4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195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475656" y="60094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OBSZAR DZIAŁANIA</a:t>
            </a:r>
            <a:endParaRPr lang="pl-P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220072" y="4189749"/>
            <a:ext cx="31683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ś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wiadczymy usługi</a:t>
            </a:r>
          </a:p>
          <a:p>
            <a:pPr algn="ctr"/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 TERENIE CAŁEJ POLSKI</a:t>
            </a:r>
          </a:p>
          <a:p>
            <a:pPr algn="ctr"/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akredytowany pobór próbek do badań </a:t>
            </a:r>
            <a:endParaRPr lang="pl-PL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406067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1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Magda\JARS\strony_tła\jpeg\2\JARS_str_5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475656" y="60094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RODZAJE USŁUG</a:t>
            </a:r>
            <a:endParaRPr lang="pl-P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979712" y="4941169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BADANIA LABORATORYJNE</a:t>
            </a:r>
            <a:endParaRPr lang="pl-PL" sz="16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427984" y="494116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USŁUGI</a:t>
            </a:r>
          </a:p>
          <a:p>
            <a:pPr algn="ctr"/>
            <a:r>
              <a:rPr 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TECHNICZNE</a:t>
            </a:r>
            <a:endParaRPr lang="pl-PL" sz="16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203848" y="448743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oraz</a:t>
            </a:r>
            <a:endParaRPr lang="pl-PL" sz="16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78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Magda\JARS\strony_tła\jpeg\2\JARS_str_6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331641" y="600943"/>
            <a:ext cx="3233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OBSZARY ŚWIADCZENIA USŁUG </a:t>
            </a:r>
            <a:endParaRPr lang="pl-P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11560" y="494116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oraz</a:t>
            </a:r>
          </a:p>
          <a:p>
            <a:pPr algn="ctr"/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chemia gospodarcza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995564" y="4941167"/>
            <a:ext cx="28803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oraz</a:t>
            </a:r>
          </a:p>
          <a:p>
            <a:pPr algn="ctr"/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geologia</a:t>
            </a:r>
          </a:p>
          <a:p>
            <a:pPr algn="ctr"/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hydrogeologia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364088" y="4941168"/>
            <a:ext cx="28803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oraz</a:t>
            </a:r>
          </a:p>
          <a:p>
            <a:pPr algn="ctr"/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pasze</a:t>
            </a:r>
          </a:p>
          <a:p>
            <a:pPr algn="ctr"/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opakowania</a:t>
            </a:r>
            <a:endParaRPr lang="pl-PL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pl-PL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11560" y="1970867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KOSMETYKI</a:t>
            </a:r>
            <a:endParaRPr lang="pl-PL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995564" y="178620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OCHRONA</a:t>
            </a:r>
          </a:p>
          <a:p>
            <a:pPr algn="ctr"/>
            <a:r>
              <a:rPr 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ŚRODOWISKA</a:t>
            </a:r>
            <a:endParaRPr lang="pl-PL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362533" y="1993585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ŻYWNOŚĆ</a:t>
            </a:r>
            <a:endParaRPr lang="pl-PL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Magda\JARS\strony_tła\jpeg\2\JARS_str_7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475655" y="529516"/>
            <a:ext cx="308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ŻYWNOŚĆ </a:t>
            </a:r>
            <a:endParaRPr lang="pl-PL" sz="1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obsługiwane branże:</a:t>
            </a:r>
            <a:endParaRPr lang="pl-PL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69" name="Prostokąt 7168"/>
          <p:cNvSpPr/>
          <p:nvPr/>
        </p:nvSpPr>
        <p:spPr>
          <a:xfrm>
            <a:off x="3191326" y="2021936"/>
            <a:ext cx="5637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Pasze</a:t>
            </a:r>
          </a:p>
        </p:txBody>
      </p:sp>
      <p:sp>
        <p:nvSpPr>
          <p:cNvPr id="7171" name="Prostokąt 7170"/>
          <p:cNvSpPr/>
          <p:nvPr/>
        </p:nvSpPr>
        <p:spPr>
          <a:xfrm>
            <a:off x="2915816" y="1855857"/>
            <a:ext cx="13219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Produkcja lodów</a:t>
            </a:r>
          </a:p>
        </p:txBody>
      </p:sp>
      <p:sp>
        <p:nvSpPr>
          <p:cNvPr id="7172" name="Prostokąt 7171"/>
          <p:cNvSpPr/>
          <p:nvPr/>
        </p:nvSpPr>
        <p:spPr>
          <a:xfrm>
            <a:off x="1835696" y="2287905"/>
            <a:ext cx="16489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Przetwórstwo mięsne</a:t>
            </a:r>
          </a:p>
        </p:txBody>
      </p:sp>
      <p:sp>
        <p:nvSpPr>
          <p:cNvPr id="7173" name="Prostokąt 7172"/>
          <p:cNvSpPr/>
          <p:nvPr/>
        </p:nvSpPr>
        <p:spPr>
          <a:xfrm>
            <a:off x="1268314" y="3152001"/>
            <a:ext cx="17195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Przetwórstwo </a:t>
            </a:r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owoców</a:t>
            </a:r>
            <a:endParaRPr lang="pl-PL" sz="1200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</a:endParaRPr>
          </a:p>
        </p:txBody>
      </p:sp>
      <p:sp>
        <p:nvSpPr>
          <p:cNvPr id="7174" name="Prostokąt 7173"/>
          <p:cNvSpPr/>
          <p:nvPr/>
        </p:nvSpPr>
        <p:spPr>
          <a:xfrm>
            <a:off x="1043608" y="3584074"/>
            <a:ext cx="1761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Przetwórstwo zbożowe</a:t>
            </a:r>
          </a:p>
        </p:txBody>
      </p:sp>
      <p:sp>
        <p:nvSpPr>
          <p:cNvPr id="7175" name="Prostokąt 7174"/>
          <p:cNvSpPr/>
          <p:nvPr/>
        </p:nvSpPr>
        <p:spPr>
          <a:xfrm>
            <a:off x="1210495" y="4149080"/>
            <a:ext cx="18091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Restauracje, bary, puby</a:t>
            </a:r>
          </a:p>
        </p:txBody>
      </p:sp>
      <p:sp>
        <p:nvSpPr>
          <p:cNvPr id="7176" name="Prostokąt 7175"/>
          <p:cNvSpPr/>
          <p:nvPr/>
        </p:nvSpPr>
        <p:spPr>
          <a:xfrm>
            <a:off x="1810820" y="4592161"/>
            <a:ext cx="13805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Suplementy diety</a:t>
            </a:r>
          </a:p>
        </p:txBody>
      </p:sp>
      <p:sp>
        <p:nvSpPr>
          <p:cNvPr id="7177" name="Prostokąt 7176"/>
          <p:cNvSpPr/>
          <p:nvPr/>
        </p:nvSpPr>
        <p:spPr>
          <a:xfrm>
            <a:off x="3059832" y="5157192"/>
            <a:ext cx="7745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Tłuszcze</a:t>
            </a:r>
          </a:p>
        </p:txBody>
      </p:sp>
      <p:sp>
        <p:nvSpPr>
          <p:cNvPr id="7178" name="Prostokąt 7177"/>
          <p:cNvSpPr/>
          <p:nvPr/>
        </p:nvSpPr>
        <p:spPr>
          <a:xfrm>
            <a:off x="3563888" y="5384249"/>
            <a:ext cx="7184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Ubojnie</a:t>
            </a:r>
          </a:p>
        </p:txBody>
      </p:sp>
      <p:sp>
        <p:nvSpPr>
          <p:cNvPr id="7179" name="Prostokąt 7178"/>
          <p:cNvSpPr/>
          <p:nvPr/>
        </p:nvSpPr>
        <p:spPr>
          <a:xfrm>
            <a:off x="4107521" y="5528265"/>
            <a:ext cx="968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Wyroby</a:t>
            </a:r>
          </a:p>
          <a:p>
            <a:pPr algn="ctr"/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cukiernicze</a:t>
            </a:r>
            <a:endParaRPr lang="pl-PL" sz="1200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</a:endParaRPr>
          </a:p>
        </p:txBody>
      </p:sp>
      <p:sp>
        <p:nvSpPr>
          <p:cNvPr id="7180" name="Prostokąt 7179"/>
          <p:cNvSpPr/>
          <p:nvPr/>
        </p:nvSpPr>
        <p:spPr>
          <a:xfrm>
            <a:off x="1835696" y="4941168"/>
            <a:ext cx="16775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Wyroby garmażeryjne</a:t>
            </a:r>
          </a:p>
        </p:txBody>
      </p:sp>
      <p:sp>
        <p:nvSpPr>
          <p:cNvPr id="38" name="Prostokąt 37"/>
          <p:cNvSpPr/>
          <p:nvPr/>
        </p:nvSpPr>
        <p:spPr>
          <a:xfrm>
            <a:off x="4253010" y="1707673"/>
            <a:ext cx="776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Alkohole</a:t>
            </a:r>
          </a:p>
        </p:txBody>
      </p:sp>
      <p:sp>
        <p:nvSpPr>
          <p:cNvPr id="39" name="Prostokąt 38"/>
          <p:cNvSpPr/>
          <p:nvPr/>
        </p:nvSpPr>
        <p:spPr>
          <a:xfrm>
            <a:off x="5020191" y="1843306"/>
            <a:ext cx="12378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Art. Spożywcze</a:t>
            </a:r>
          </a:p>
        </p:txBody>
      </p:sp>
      <p:sp>
        <p:nvSpPr>
          <p:cNvPr id="40" name="Prostokąt 39"/>
          <p:cNvSpPr/>
          <p:nvPr/>
        </p:nvSpPr>
        <p:spPr>
          <a:xfrm>
            <a:off x="5420942" y="2020999"/>
            <a:ext cx="7425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Browary</a:t>
            </a:r>
          </a:p>
        </p:txBody>
      </p:sp>
      <p:sp>
        <p:nvSpPr>
          <p:cNvPr id="41" name="Prostokąt 40"/>
          <p:cNvSpPr/>
          <p:nvPr/>
        </p:nvSpPr>
        <p:spPr>
          <a:xfrm>
            <a:off x="5788840" y="2289179"/>
            <a:ext cx="7633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Catering</a:t>
            </a:r>
          </a:p>
        </p:txBody>
      </p:sp>
      <p:sp>
        <p:nvSpPr>
          <p:cNvPr id="42" name="Prostokąt 41"/>
          <p:cNvSpPr/>
          <p:nvPr/>
        </p:nvSpPr>
        <p:spPr>
          <a:xfrm>
            <a:off x="6045912" y="2636912"/>
            <a:ext cx="15504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Cukiernie/piekarnie</a:t>
            </a:r>
          </a:p>
        </p:txBody>
      </p:sp>
      <p:sp>
        <p:nvSpPr>
          <p:cNvPr id="45" name="Prostokąt 44"/>
          <p:cNvSpPr/>
          <p:nvPr/>
        </p:nvSpPr>
        <p:spPr>
          <a:xfrm>
            <a:off x="6292579" y="3068960"/>
            <a:ext cx="11597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Herbaty, kawy</a:t>
            </a:r>
          </a:p>
        </p:txBody>
      </p:sp>
      <p:sp>
        <p:nvSpPr>
          <p:cNvPr id="46" name="Prostokąt 45"/>
          <p:cNvSpPr/>
          <p:nvPr/>
        </p:nvSpPr>
        <p:spPr>
          <a:xfrm>
            <a:off x="6333445" y="3573016"/>
            <a:ext cx="24870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Koncentraty, dodatki do </a:t>
            </a:r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żywności</a:t>
            </a:r>
            <a:endParaRPr lang="pl-PL" sz="1200" dirty="0"/>
          </a:p>
        </p:txBody>
      </p:sp>
      <p:sp>
        <p:nvSpPr>
          <p:cNvPr id="47" name="Prostokąt 46"/>
          <p:cNvSpPr/>
          <p:nvPr/>
        </p:nvSpPr>
        <p:spPr>
          <a:xfrm>
            <a:off x="6234479" y="4088105"/>
            <a:ext cx="785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Masarnie</a:t>
            </a:r>
          </a:p>
        </p:txBody>
      </p:sp>
      <p:sp>
        <p:nvSpPr>
          <p:cNvPr id="49" name="Prostokąt 48"/>
          <p:cNvSpPr/>
          <p:nvPr/>
        </p:nvSpPr>
        <p:spPr>
          <a:xfrm>
            <a:off x="6084168" y="4520153"/>
            <a:ext cx="9220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Mleczarnie</a:t>
            </a:r>
          </a:p>
        </p:txBody>
      </p:sp>
      <p:sp>
        <p:nvSpPr>
          <p:cNvPr id="50" name="Prostokąt 49"/>
          <p:cNvSpPr/>
          <p:nvPr/>
        </p:nvSpPr>
        <p:spPr>
          <a:xfrm>
            <a:off x="5796136" y="4880193"/>
            <a:ext cx="5741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Młyny</a:t>
            </a:r>
          </a:p>
        </p:txBody>
      </p:sp>
      <p:sp>
        <p:nvSpPr>
          <p:cNvPr id="51" name="Prostokąt 50"/>
          <p:cNvSpPr/>
          <p:nvPr/>
        </p:nvSpPr>
        <p:spPr>
          <a:xfrm>
            <a:off x="5418932" y="5157192"/>
            <a:ext cx="1385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Mroźnie/chłodnie</a:t>
            </a:r>
          </a:p>
        </p:txBody>
      </p:sp>
      <p:sp>
        <p:nvSpPr>
          <p:cNvPr id="52" name="Prostokąt 51"/>
          <p:cNvSpPr/>
          <p:nvPr/>
        </p:nvSpPr>
        <p:spPr>
          <a:xfrm>
            <a:off x="4909736" y="5384249"/>
            <a:ext cx="670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Napoje</a:t>
            </a:r>
          </a:p>
        </p:txBody>
      </p:sp>
      <p:sp>
        <p:nvSpPr>
          <p:cNvPr id="53" name="Prostokąt 52"/>
          <p:cNvSpPr/>
          <p:nvPr/>
        </p:nvSpPr>
        <p:spPr>
          <a:xfrm>
            <a:off x="1450802" y="2647945"/>
            <a:ext cx="16810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Przetwórstwo </a:t>
            </a:r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warzyw</a:t>
            </a:r>
            <a:endParaRPr lang="pl-PL" sz="1200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664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176" grpId="0"/>
      <p:bldP spid="7177" grpId="0"/>
      <p:bldP spid="7178" grpId="0"/>
      <p:bldP spid="7179" grpId="0"/>
      <p:bldP spid="7180" grpId="0"/>
      <p:bldP spid="38" grpId="0"/>
      <p:bldP spid="39" grpId="0"/>
      <p:bldP spid="40" grpId="0"/>
      <p:bldP spid="41" grpId="0"/>
      <p:bldP spid="42" grpId="0"/>
      <p:bldP spid="45" grpId="0"/>
      <p:bldP spid="46" grpId="0"/>
      <p:bldP spid="47" grpId="0"/>
      <p:bldP spid="49" grpId="0"/>
      <p:bldP spid="50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:\Magda\JARS\strony_tła\jpeg\2\JARS_str_8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475657" y="332656"/>
            <a:ext cx="3089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KOSMETYKI</a:t>
            </a:r>
          </a:p>
          <a:p>
            <a:r>
              <a:rPr lang="pl-PL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CHEMIA GOSPODARCZA</a:t>
            </a:r>
          </a:p>
          <a:p>
            <a:r>
              <a:rPr lang="pl-PL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rodzaje usług:</a:t>
            </a:r>
          </a:p>
          <a:p>
            <a:r>
              <a:rPr lang="pl-PL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</a:p>
        </p:txBody>
      </p:sp>
      <p:sp>
        <p:nvSpPr>
          <p:cNvPr id="4" name="Prostokąt 3"/>
          <p:cNvSpPr/>
          <p:nvPr/>
        </p:nvSpPr>
        <p:spPr>
          <a:xfrm>
            <a:off x="1564695" y="3861048"/>
            <a:ext cx="2118042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BADANIA:</a:t>
            </a:r>
          </a:p>
          <a:p>
            <a:pPr>
              <a:lnSpc>
                <a:spcPct val="150000"/>
              </a:lnSpc>
            </a:pP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mikrobiologiczne</a:t>
            </a:r>
          </a:p>
          <a:p>
            <a:pPr>
              <a:lnSpc>
                <a:spcPct val="150000"/>
              </a:lnSpc>
            </a:pP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fizykochemiczne</a:t>
            </a:r>
          </a:p>
          <a:p>
            <a:pPr>
              <a:lnSpc>
                <a:spcPct val="150000"/>
              </a:lnSpc>
            </a:pP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dermatologiczne</a:t>
            </a:r>
          </a:p>
          <a:p>
            <a:pPr>
              <a:lnSpc>
                <a:spcPct val="150000"/>
              </a:lnSpc>
            </a:pP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aplikacyjno-użytkowe</a:t>
            </a:r>
          </a:p>
          <a:p>
            <a:pPr>
              <a:lnSpc>
                <a:spcPct val="150000"/>
              </a:lnSpc>
            </a:pP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konsumenckie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PoleTekstowe 1"/>
          <p:cNvSpPr txBox="1"/>
          <p:nvPr/>
        </p:nvSpPr>
        <p:spPr>
          <a:xfrm>
            <a:off x="6683857" y="4092684"/>
            <a:ext cx="2136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OCENA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pl-PL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PoleTekstowe 2"/>
          <p:cNvSpPr txBox="1"/>
          <p:nvPr/>
        </p:nvSpPr>
        <p:spPr>
          <a:xfrm>
            <a:off x="6702430" y="4310226"/>
            <a:ext cx="31261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ezpieczeństwa</a:t>
            </a:r>
            <a:endParaRPr 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kosmetyków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rójkąt równoramienny 1"/>
          <p:cNvSpPr/>
          <p:nvPr/>
        </p:nvSpPr>
        <p:spPr>
          <a:xfrm rot="5400000">
            <a:off x="1452799" y="4495662"/>
            <a:ext cx="91437" cy="4571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20" name="Trójkąt równoramienny 19"/>
          <p:cNvSpPr/>
          <p:nvPr/>
        </p:nvSpPr>
        <p:spPr>
          <a:xfrm rot="5400000">
            <a:off x="1452799" y="4811507"/>
            <a:ext cx="91437" cy="4571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21" name="Trójkąt równoramienny 20"/>
          <p:cNvSpPr/>
          <p:nvPr/>
        </p:nvSpPr>
        <p:spPr>
          <a:xfrm rot="5400000">
            <a:off x="1452798" y="5127352"/>
            <a:ext cx="91437" cy="4571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23" name="Trójkąt równoramienny 22"/>
          <p:cNvSpPr/>
          <p:nvPr/>
        </p:nvSpPr>
        <p:spPr>
          <a:xfrm rot="5400000">
            <a:off x="1452798" y="5443197"/>
            <a:ext cx="91437" cy="4571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24" name="Trójkąt równoramienny 23"/>
          <p:cNvSpPr/>
          <p:nvPr/>
        </p:nvSpPr>
        <p:spPr>
          <a:xfrm rot="5400000">
            <a:off x="1452798" y="5772377"/>
            <a:ext cx="91437" cy="4571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26" name="Trójkąt równoramienny 25"/>
          <p:cNvSpPr/>
          <p:nvPr/>
        </p:nvSpPr>
        <p:spPr>
          <a:xfrm rot="5400000">
            <a:off x="6565365" y="4496536"/>
            <a:ext cx="91437" cy="4571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4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Magda\JARS\strony_tła\jpeg\2\JARS_str_9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1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475655" y="529516"/>
            <a:ext cx="308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ŚRODOWISKO</a:t>
            </a:r>
          </a:p>
          <a:p>
            <a:r>
              <a:rPr lang="pl-PL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pl-PL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bsługiwane obszary:</a:t>
            </a:r>
            <a:endParaRPr lang="pl-P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PoleTekstowe 3"/>
          <p:cNvSpPr txBox="1"/>
          <p:nvPr/>
        </p:nvSpPr>
        <p:spPr>
          <a:xfrm>
            <a:off x="3951825" y="1704597"/>
            <a:ext cx="227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Ścieki</a:t>
            </a:r>
            <a:endParaRPr lang="pl-PL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530441" y="1711841"/>
            <a:ext cx="5575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Woda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5122494" y="1855857"/>
            <a:ext cx="1336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Woda chłodnicza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5580112" y="2132856"/>
            <a:ext cx="10191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Woda ciepła</a:t>
            </a:r>
          </a:p>
        </p:txBody>
      </p:sp>
      <p:sp>
        <p:nvSpPr>
          <p:cNvPr id="9216" name="Prostokąt 9215"/>
          <p:cNvSpPr/>
          <p:nvPr/>
        </p:nvSpPr>
        <p:spPr>
          <a:xfrm>
            <a:off x="5940152" y="2492896"/>
            <a:ext cx="12147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Woda opadowa</a:t>
            </a:r>
          </a:p>
        </p:txBody>
      </p:sp>
      <p:sp>
        <p:nvSpPr>
          <p:cNvPr id="9217" name="Prostokąt 9216"/>
          <p:cNvSpPr/>
          <p:nvPr/>
        </p:nvSpPr>
        <p:spPr>
          <a:xfrm>
            <a:off x="6156175" y="2924944"/>
            <a:ext cx="15048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Woda pochłodnicza</a:t>
            </a:r>
          </a:p>
        </p:txBody>
      </p:sp>
      <p:sp>
        <p:nvSpPr>
          <p:cNvPr id="9219" name="Prostokąt 9218"/>
          <p:cNvSpPr/>
          <p:nvPr/>
        </p:nvSpPr>
        <p:spPr>
          <a:xfrm>
            <a:off x="6300192" y="35730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Woda </a:t>
            </a:r>
            <a:r>
              <a:rPr lang="pl-PL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podziemna</a:t>
            </a:r>
          </a:p>
        </p:txBody>
      </p:sp>
      <p:sp>
        <p:nvSpPr>
          <p:cNvPr id="9220" name="Prostokąt 9219"/>
          <p:cNvSpPr/>
          <p:nvPr/>
        </p:nvSpPr>
        <p:spPr>
          <a:xfrm>
            <a:off x="6228184" y="4152880"/>
            <a:ext cx="23560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Woda powierzchniowa z jeziora</a:t>
            </a:r>
          </a:p>
        </p:txBody>
      </p:sp>
      <p:sp>
        <p:nvSpPr>
          <p:cNvPr id="9221" name="Prostokąt 9220"/>
          <p:cNvSpPr/>
          <p:nvPr/>
        </p:nvSpPr>
        <p:spPr>
          <a:xfrm>
            <a:off x="5958974" y="4736177"/>
            <a:ext cx="22134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Woda powierzchniowa z rzeki</a:t>
            </a:r>
            <a:endParaRPr lang="pl-PL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22" name="Prostokąt 9221"/>
          <p:cNvSpPr/>
          <p:nvPr/>
        </p:nvSpPr>
        <p:spPr>
          <a:xfrm>
            <a:off x="5508104" y="5087745"/>
            <a:ext cx="2504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Woda przeznaczona do spożycia</a:t>
            </a:r>
          </a:p>
        </p:txBody>
      </p:sp>
      <p:sp>
        <p:nvSpPr>
          <p:cNvPr id="9223" name="Prostokąt 9222"/>
          <p:cNvSpPr/>
          <p:nvPr/>
        </p:nvSpPr>
        <p:spPr>
          <a:xfrm>
            <a:off x="5045234" y="5373216"/>
            <a:ext cx="13269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Woda roztopowa</a:t>
            </a:r>
          </a:p>
        </p:txBody>
      </p:sp>
      <p:sp>
        <p:nvSpPr>
          <p:cNvPr id="9224" name="Prostokąt 9223"/>
          <p:cNvSpPr/>
          <p:nvPr/>
        </p:nvSpPr>
        <p:spPr>
          <a:xfrm>
            <a:off x="4139952" y="5517232"/>
            <a:ext cx="10865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Woda surowa</a:t>
            </a:r>
          </a:p>
        </p:txBody>
      </p:sp>
      <p:sp>
        <p:nvSpPr>
          <p:cNvPr id="9225" name="Prostokąt 9224"/>
          <p:cNvSpPr/>
          <p:nvPr/>
        </p:nvSpPr>
        <p:spPr>
          <a:xfrm>
            <a:off x="2751082" y="5364744"/>
            <a:ext cx="16379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Woda technologiczna</a:t>
            </a:r>
          </a:p>
        </p:txBody>
      </p:sp>
      <p:sp>
        <p:nvSpPr>
          <p:cNvPr id="9226" name="Prostokąt 9225"/>
          <p:cNvSpPr/>
          <p:nvPr/>
        </p:nvSpPr>
        <p:spPr>
          <a:xfrm>
            <a:off x="2267744" y="5157192"/>
            <a:ext cx="15760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rgbClr val="00B050"/>
                </a:solidFill>
                <a:latin typeface="Trebuchet MS"/>
              </a:rPr>
              <a:t>Gazy składowiskowe</a:t>
            </a:r>
          </a:p>
        </p:txBody>
      </p:sp>
      <p:sp>
        <p:nvSpPr>
          <p:cNvPr id="9227" name="Prostokąt 9226"/>
          <p:cNvSpPr/>
          <p:nvPr/>
        </p:nvSpPr>
        <p:spPr>
          <a:xfrm>
            <a:off x="2858710" y="4806152"/>
            <a:ext cx="577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rgbClr val="C00000"/>
                </a:solidFill>
                <a:latin typeface="Trebuchet MS"/>
              </a:rPr>
              <a:t>Gleby</a:t>
            </a:r>
          </a:p>
        </p:txBody>
      </p:sp>
      <p:sp>
        <p:nvSpPr>
          <p:cNvPr id="9228" name="Prostokąt 9227"/>
          <p:cNvSpPr/>
          <p:nvPr/>
        </p:nvSpPr>
        <p:spPr>
          <a:xfrm>
            <a:off x="1619672" y="4365104"/>
            <a:ext cx="15183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rgbClr val="C00000"/>
                </a:solidFill>
                <a:latin typeface="Trebuchet MS"/>
              </a:rPr>
              <a:t>Gleby przemysłowe</a:t>
            </a:r>
          </a:p>
        </p:txBody>
      </p:sp>
      <p:sp>
        <p:nvSpPr>
          <p:cNvPr id="9229" name="Prostokąt 9228"/>
          <p:cNvSpPr/>
          <p:nvPr/>
        </p:nvSpPr>
        <p:spPr>
          <a:xfrm>
            <a:off x="2022749" y="3872081"/>
            <a:ext cx="8210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rgbClr val="FFC000"/>
                </a:solidFill>
                <a:latin typeface="Trebuchet MS"/>
              </a:rPr>
              <a:t>Kruszywa</a:t>
            </a:r>
          </a:p>
        </p:txBody>
      </p:sp>
      <p:sp>
        <p:nvSpPr>
          <p:cNvPr id="9230" name="Prostokąt 9229"/>
          <p:cNvSpPr/>
          <p:nvPr/>
        </p:nvSpPr>
        <p:spPr>
          <a:xfrm>
            <a:off x="2159480" y="3296017"/>
            <a:ext cx="7264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Solanka</a:t>
            </a:r>
            <a:endParaRPr lang="pl-PL" sz="1200" b="1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</a:endParaRPr>
          </a:p>
        </p:txBody>
      </p:sp>
      <p:sp>
        <p:nvSpPr>
          <p:cNvPr id="9231" name="Prostokąt 9230"/>
          <p:cNvSpPr/>
          <p:nvPr/>
        </p:nvSpPr>
        <p:spPr>
          <a:xfrm>
            <a:off x="2089351" y="2708548"/>
            <a:ext cx="10486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Sól drogowa</a:t>
            </a:r>
            <a:endParaRPr lang="pl-PL" sz="1200" b="1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</a:endParaRPr>
          </a:p>
        </p:txBody>
      </p:sp>
      <p:sp>
        <p:nvSpPr>
          <p:cNvPr id="9232" name="Prostokąt 9231"/>
          <p:cNvSpPr/>
          <p:nvPr/>
        </p:nvSpPr>
        <p:spPr>
          <a:xfrm>
            <a:off x="2712627" y="2276872"/>
            <a:ext cx="7264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Odpady</a:t>
            </a:r>
            <a:endParaRPr lang="pl-PL" sz="1200" b="1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</a:endParaRPr>
          </a:p>
        </p:txBody>
      </p:sp>
      <p:sp>
        <p:nvSpPr>
          <p:cNvPr id="9233" name="Prostokąt 9232"/>
          <p:cNvSpPr/>
          <p:nvPr/>
        </p:nvSpPr>
        <p:spPr>
          <a:xfrm>
            <a:off x="3231148" y="1880828"/>
            <a:ext cx="6126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Osady</a:t>
            </a:r>
            <a:endParaRPr lang="pl-PL" sz="1200" b="1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8807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325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3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25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25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25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25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9216" grpId="0"/>
      <p:bldP spid="9219" grpId="0"/>
      <p:bldP spid="9220" grpId="0"/>
      <p:bldP spid="9221" grpId="0"/>
      <p:bldP spid="9222" grpId="0"/>
      <p:bldP spid="9223" grpId="0"/>
      <p:bldP spid="9225" grpId="0"/>
      <p:bldP spid="9226" grpId="0"/>
      <p:bldP spid="9227" grpId="0"/>
      <p:bldP spid="9228" grpId="0"/>
      <p:bldP spid="9229" grpId="0"/>
      <p:bldP spid="9230" grpId="0"/>
      <p:bldP spid="9231" grpId="0"/>
      <p:bldP spid="9232" grpId="0"/>
      <p:bldP spid="9233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erodynamiczny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3053</TotalTime>
  <Words>513</Words>
  <Application>Microsoft Macintosh PowerPoint</Application>
  <PresentationFormat>Pokaz na ekranie (4:3)</PresentationFormat>
  <Paragraphs>230</Paragraphs>
  <Slides>18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18</vt:i4>
      </vt:variant>
    </vt:vector>
  </HeadingPairs>
  <TitlesOfParts>
    <vt:vector size="26" baseType="lpstr">
      <vt:lpstr>Calibri</vt:lpstr>
      <vt:lpstr>Calibri Bold</vt:lpstr>
      <vt:lpstr>Georgia</vt:lpstr>
      <vt:lpstr>Trebuchet MS</vt:lpstr>
      <vt:lpstr>Verdana</vt:lpstr>
      <vt:lpstr>Arial</vt:lpstr>
      <vt:lpstr>Motyw pakietu Office</vt:lpstr>
      <vt:lpstr>Aerodynamiczny</vt:lpstr>
      <vt:lpstr>JARS Sp. z o.o.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PRIM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ab</dc:creator>
  <cp:lastModifiedBy>Ryszard Klimczuk</cp:lastModifiedBy>
  <cp:revision>123</cp:revision>
  <dcterms:created xsi:type="dcterms:W3CDTF">2014-08-01T10:41:52Z</dcterms:created>
  <dcterms:modified xsi:type="dcterms:W3CDTF">2015-10-07T20:22:28Z</dcterms:modified>
</cp:coreProperties>
</file>