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9" r:id="rId2"/>
    <p:sldMasterId id="2147483692" r:id="rId3"/>
  </p:sldMasterIdLst>
  <p:notesMasterIdLst>
    <p:notesMasterId r:id="rId110"/>
  </p:notesMasterIdLst>
  <p:handoutMasterIdLst>
    <p:handoutMasterId r:id="rId111"/>
  </p:handoutMasterIdLst>
  <p:sldIdLst>
    <p:sldId id="284" r:id="rId4"/>
    <p:sldId id="519" r:id="rId5"/>
    <p:sldId id="520" r:id="rId6"/>
    <p:sldId id="707" r:id="rId7"/>
    <p:sldId id="524" r:id="rId8"/>
    <p:sldId id="674" r:id="rId9"/>
    <p:sldId id="675" r:id="rId10"/>
    <p:sldId id="699" r:id="rId11"/>
    <p:sldId id="700" r:id="rId12"/>
    <p:sldId id="701" r:id="rId13"/>
    <p:sldId id="702" r:id="rId14"/>
    <p:sldId id="703" r:id="rId15"/>
    <p:sldId id="704" r:id="rId16"/>
    <p:sldId id="705" r:id="rId17"/>
    <p:sldId id="706" r:id="rId18"/>
    <p:sldId id="526" r:id="rId19"/>
    <p:sldId id="518" r:id="rId20"/>
    <p:sldId id="558" r:id="rId21"/>
    <p:sldId id="660" r:id="rId22"/>
    <p:sldId id="662" r:id="rId23"/>
    <p:sldId id="559" r:id="rId24"/>
    <p:sldId id="554" r:id="rId25"/>
    <p:sldId id="665" r:id="rId26"/>
    <p:sldId id="663" r:id="rId27"/>
    <p:sldId id="664" r:id="rId28"/>
    <p:sldId id="572" r:id="rId29"/>
    <p:sldId id="570" r:id="rId30"/>
    <p:sldId id="670" r:id="rId31"/>
    <p:sldId id="671" r:id="rId32"/>
    <p:sldId id="548" r:id="rId33"/>
    <p:sldId id="549" r:id="rId34"/>
    <p:sldId id="673" r:id="rId35"/>
    <p:sldId id="672" r:id="rId36"/>
    <p:sldId id="550" r:id="rId37"/>
    <p:sldId id="547" r:id="rId38"/>
    <p:sldId id="680" r:id="rId39"/>
    <p:sldId id="681" r:id="rId40"/>
    <p:sldId id="515" r:id="rId41"/>
    <p:sldId id="682" r:id="rId42"/>
    <p:sldId id="669" r:id="rId43"/>
    <p:sldId id="568" r:id="rId44"/>
    <p:sldId id="516" r:id="rId45"/>
    <p:sldId id="694" r:id="rId46"/>
    <p:sldId id="683" r:id="rId47"/>
    <p:sldId id="684" r:id="rId48"/>
    <p:sldId id="517" r:id="rId49"/>
    <p:sldId id="555" r:id="rId50"/>
    <p:sldId id="567" r:id="rId51"/>
    <p:sldId id="560" r:id="rId52"/>
    <p:sldId id="685" r:id="rId53"/>
    <p:sldId id="561" r:id="rId54"/>
    <p:sldId id="686" r:id="rId55"/>
    <p:sldId id="698" r:id="rId56"/>
    <p:sldId id="566" r:id="rId57"/>
    <p:sldId id="531" r:id="rId58"/>
    <p:sldId id="691" r:id="rId59"/>
    <p:sldId id="532" r:id="rId60"/>
    <p:sldId id="537" r:id="rId61"/>
    <p:sldId id="692" r:id="rId62"/>
    <p:sldId id="538" r:id="rId63"/>
    <p:sldId id="404" r:id="rId64"/>
    <p:sldId id="539" r:id="rId65"/>
    <p:sldId id="540" r:id="rId66"/>
    <p:sldId id="541" r:id="rId67"/>
    <p:sldId id="544" r:id="rId68"/>
    <p:sldId id="545" r:id="rId69"/>
    <p:sldId id="596" r:id="rId70"/>
    <p:sldId id="597" r:id="rId71"/>
    <p:sldId id="613" r:id="rId72"/>
    <p:sldId id="693" r:id="rId73"/>
    <p:sldId id="619" r:id="rId74"/>
    <p:sldId id="620" r:id="rId75"/>
    <p:sldId id="622" r:id="rId76"/>
    <p:sldId id="623" r:id="rId77"/>
    <p:sldId id="621" r:id="rId78"/>
    <p:sldId id="695" r:id="rId79"/>
    <p:sldId id="625" r:id="rId80"/>
    <p:sldId id="626" r:id="rId81"/>
    <p:sldId id="627" r:id="rId82"/>
    <p:sldId id="624" r:id="rId83"/>
    <p:sldId id="628" r:id="rId84"/>
    <p:sldId id="629" r:id="rId85"/>
    <p:sldId id="631" r:id="rId86"/>
    <p:sldId id="633" r:id="rId87"/>
    <p:sldId id="647" r:id="rId88"/>
    <p:sldId id="632" r:id="rId89"/>
    <p:sldId id="634" r:id="rId90"/>
    <p:sldId id="635" r:id="rId91"/>
    <p:sldId id="636" r:id="rId92"/>
    <p:sldId id="638" r:id="rId93"/>
    <p:sldId id="642" r:id="rId94"/>
    <p:sldId id="639" r:id="rId95"/>
    <p:sldId id="644" r:id="rId96"/>
    <p:sldId id="645" r:id="rId97"/>
    <p:sldId id="648" r:id="rId98"/>
    <p:sldId id="649" r:id="rId99"/>
    <p:sldId id="656" r:id="rId100"/>
    <p:sldId id="657" r:id="rId101"/>
    <p:sldId id="696" r:id="rId102"/>
    <p:sldId id="637" r:id="rId103"/>
    <p:sldId id="658" r:id="rId104"/>
    <p:sldId id="659" r:id="rId105"/>
    <p:sldId id="617" r:id="rId106"/>
    <p:sldId id="666" r:id="rId107"/>
    <p:sldId id="697" r:id="rId108"/>
    <p:sldId id="319" r:id="rId109"/>
  </p:sldIdLst>
  <p:sldSz cx="9144000" cy="6858000" type="screen4x3"/>
  <p:notesSz cx="6669088" cy="97758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C6"/>
    <a:srgbClr val="F9D616"/>
    <a:srgbClr val="CEE04C"/>
    <a:srgbClr val="7FC6B2"/>
    <a:srgbClr val="CCECFF"/>
    <a:srgbClr val="00B0F0"/>
    <a:srgbClr val="D6009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38" autoAdjust="0"/>
    <p:restoredTop sz="94655" autoAdjust="0"/>
  </p:normalViewPr>
  <p:slideViewPr>
    <p:cSldViewPr snapToGrid="0">
      <p:cViewPr varScale="1">
        <p:scale>
          <a:sx n="68" d="100"/>
          <a:sy n="68" d="100"/>
        </p:scale>
        <p:origin x="151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presProps" Target="presProp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5BB00BB-E73F-4280-9F1F-88C3346B81D0}" type="datetimeFigureOut">
              <a:rPr lang="pl-PL"/>
              <a:pPr>
                <a:defRPr/>
              </a:pPr>
              <a:t>2016-06-15</a:t>
            </a:fld>
            <a:endParaRPr lang="pl-PL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5288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02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285288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80CDB7B-C637-4B2C-A5A8-23F498FBB85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4373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0588" y="733425"/>
            <a:ext cx="4887912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43438"/>
            <a:ext cx="5335588" cy="439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5288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285288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FE395C4-503B-41D9-AC5B-9A14DB8ED5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808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EC877F-3532-4717-A67A-32FAD7E8C3F6}" type="slidenum">
              <a:rPr lang="en-GB" smtClean="0">
                <a:latin typeface="Arial" charset="0"/>
              </a:rPr>
              <a:pPr>
                <a:defRPr/>
              </a:pPr>
              <a:t>1</a:t>
            </a:fld>
            <a:endParaRPr lang="en-GB" smtClean="0"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i-FI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821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3F76EF-127D-4563-9F6A-6E7264AC0294}" type="slidenum">
              <a:rPr lang="en-US"/>
              <a:pPr/>
              <a:t>80</a:t>
            </a:fld>
            <a:endParaRPr lang="en-US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1593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C1BF8E-DF43-4102-9F71-DA8B5F3D6003}" type="slidenum">
              <a:rPr lang="en-US"/>
              <a:pPr/>
              <a:t>88</a:t>
            </a:fld>
            <a:endParaRPr lang="en-US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1156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2E0676-5C38-440E-84B8-2EA03254F4F3}" type="slidenum">
              <a:rPr lang="en-US"/>
              <a:pPr/>
              <a:t>100</a:t>
            </a:fld>
            <a:endParaRPr lang="en-US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23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E73DB6-1716-44E3-B13B-CFA939A5D4DA}" type="slidenum">
              <a:rPr lang="en-US" altLang="pl-PL"/>
              <a:pPr algn="r" eaLnBrk="1" hangingPunct="1">
                <a:spcBef>
                  <a:spcPct val="0"/>
                </a:spcBef>
              </a:pPr>
              <a:t>101</a:t>
            </a:fld>
            <a:endParaRPr lang="en-US" altLang="pl-PL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554443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B717DC-2C50-46F4-8325-25CD442C55C1}" type="slidenum">
              <a:rPr lang="en-US" altLang="pl-PL"/>
              <a:pPr algn="r" eaLnBrk="1" hangingPunct="1">
                <a:spcBef>
                  <a:spcPct val="0"/>
                </a:spcBef>
              </a:pPr>
              <a:t>102</a:t>
            </a:fld>
            <a:endParaRPr lang="en-US" altLang="pl-PL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970702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E2FC31-A595-4459-9B18-850AB7A3465A}" type="slidenum">
              <a:rPr lang="en-US"/>
              <a:pPr/>
              <a:t>104</a:t>
            </a:fld>
            <a:endParaRPr lang="en-US"/>
          </a:p>
        </p:txBody>
      </p:sp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3770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F0D2761-AE69-4BB8-B3ED-5B75904D472E}" type="slidenum">
              <a:rPr lang="en-GB" sz="1200" b="0"/>
              <a:pPr eaLnBrk="1" hangingPunct="1"/>
              <a:t>2</a:t>
            </a:fld>
            <a:endParaRPr lang="en-GB" sz="1200" b="0"/>
          </a:p>
        </p:txBody>
      </p:sp>
    </p:spTree>
    <p:extLst>
      <p:ext uri="{BB962C8B-B14F-4D97-AF65-F5344CB8AC3E}">
        <p14:creationId xmlns:p14="http://schemas.microsoft.com/office/powerpoint/2010/main" val="111383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l-PL" b="1" smtClean="0">
                <a:latin typeface="Arial" charset="0"/>
                <a:cs typeface="Arial" charset="0"/>
              </a:rPr>
              <a:t>Całkowite obroty</a:t>
            </a:r>
            <a:r>
              <a:rPr lang="sv-SE" b="1" smtClean="0">
                <a:latin typeface="Arial" charset="0"/>
                <a:cs typeface="Arial" charset="0"/>
              </a:rPr>
              <a:t>:</a:t>
            </a:r>
          </a:p>
          <a:p>
            <a:pPr eaLnBrk="1" hangingPunct="1"/>
            <a:r>
              <a:rPr lang="sv-SE" smtClean="0">
                <a:latin typeface="Arial" charset="0"/>
                <a:cs typeface="Arial" charset="0"/>
              </a:rPr>
              <a:t>KWH Pipe 248</a:t>
            </a:r>
            <a:r>
              <a:rPr lang="pl-PL" smtClean="0">
                <a:latin typeface="Arial" charset="0"/>
                <a:cs typeface="Arial" charset="0"/>
              </a:rPr>
              <a:t> milionów EUR</a:t>
            </a:r>
            <a:r>
              <a:rPr lang="en-US" sz="1100" smtClean="0">
                <a:solidFill>
                  <a:srgbClr val="0070C0"/>
                </a:solidFill>
                <a:latin typeface="Arial" charset="0"/>
                <a:cs typeface="Arial" charset="0"/>
              </a:rPr>
              <a:t>, </a:t>
            </a:r>
            <a:r>
              <a:rPr lang="sv-SE" smtClean="0">
                <a:latin typeface="Arial" charset="0"/>
                <a:cs typeface="Arial" charset="0"/>
              </a:rPr>
              <a:t>2012</a:t>
            </a:r>
            <a:r>
              <a:rPr lang="pl-PL" smtClean="0">
                <a:latin typeface="Arial" charset="0"/>
                <a:cs typeface="Arial" charset="0"/>
              </a:rPr>
              <a:t> r.</a:t>
            </a:r>
            <a:endParaRPr lang="sv-SE" smtClean="0">
              <a:latin typeface="Arial" charset="0"/>
              <a:cs typeface="Arial" charset="0"/>
            </a:endParaRPr>
          </a:p>
          <a:p>
            <a:r>
              <a:rPr lang="sv-SE" smtClean="0">
                <a:latin typeface="Arial" charset="0"/>
                <a:cs typeface="Arial" charset="0"/>
              </a:rPr>
              <a:t>Uponor Infrastructure 149 </a:t>
            </a:r>
            <a:r>
              <a:rPr lang="pl-PL" smtClean="0">
                <a:latin typeface="Arial" charset="0"/>
                <a:cs typeface="Arial" charset="0"/>
              </a:rPr>
              <a:t>milionów EUR</a:t>
            </a:r>
            <a:r>
              <a:rPr lang="en-US" sz="1100" smtClean="0">
                <a:solidFill>
                  <a:srgbClr val="0070C0"/>
                </a:solidFill>
                <a:latin typeface="Arial" charset="0"/>
                <a:cs typeface="Arial" charset="0"/>
              </a:rPr>
              <a:t>, </a:t>
            </a:r>
            <a:r>
              <a:rPr lang="sv-SE" smtClean="0">
                <a:latin typeface="Arial" charset="0"/>
                <a:cs typeface="Arial" charset="0"/>
              </a:rPr>
              <a:t>2012</a:t>
            </a:r>
            <a:r>
              <a:rPr lang="pl-PL" smtClean="0">
                <a:latin typeface="Arial" charset="0"/>
                <a:cs typeface="Arial" charset="0"/>
              </a:rPr>
              <a:t> r.</a:t>
            </a:r>
            <a:endParaRPr lang="en-US" smtClean="0">
              <a:latin typeface="Arial" charset="0"/>
              <a:cs typeface="Arial" charset="0"/>
            </a:endParaRPr>
          </a:p>
          <a:p>
            <a:pPr eaLnBrk="1" hangingPunct="1"/>
            <a:endParaRPr lang="pl-PL" smtClean="0">
              <a:latin typeface="Arial" charset="0"/>
              <a:cs typeface="Arial" charset="0"/>
            </a:endParaRP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Legenda: 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[niebieski] Zakład produkcyjny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[zielony] Biuro sprzedaży</a:t>
            </a:r>
          </a:p>
          <a:p>
            <a:pPr eaLnBrk="1" hangingPunct="1"/>
            <a:endParaRPr lang="pl-PL" smtClean="0">
              <a:latin typeface="Arial" charset="0"/>
              <a:cs typeface="Arial" charset="0"/>
            </a:endParaRP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Nazwy krajów [+ miast, jeżeli nazwy podlegają tłumaczeniu]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Finlandia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Szwecja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Norwegia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Dania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Estonia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Łotwa – Ryga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Litwa – Wilno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Rosja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Kanada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Niemcy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Polska – Kleszczów, Warszawa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Czechy – Praga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Wielka Brytania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Tajlandia</a:t>
            </a: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6E25B6-AE2E-49AA-84B4-C2CF7EDD9F42}" type="slidenum">
              <a:rPr lang="en-GB" smtClean="0">
                <a:latin typeface="Arial" charset="0"/>
              </a:rPr>
              <a:pPr>
                <a:defRPr/>
              </a:pPr>
              <a:t>3</a:t>
            </a:fld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499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b="1" smtClean="0"/>
              <a:t>WE KNOW ABOUT THE CUSTOMERS CHALLENGES:</a:t>
            </a:r>
          </a:p>
          <a:p>
            <a:r>
              <a:rPr lang="sv-SE" b="1" smtClean="0"/>
              <a:t>______________________________________________</a:t>
            </a:r>
          </a:p>
          <a:p>
            <a:endParaRPr lang="sv-SE" smtClean="0"/>
          </a:p>
          <a:p>
            <a:r>
              <a:rPr lang="sv-SE" b="1" smtClean="0"/>
              <a:t>Storm Water</a:t>
            </a:r>
            <a:endParaRPr lang="en-US" b="1" smtClean="0"/>
          </a:p>
          <a:p>
            <a:r>
              <a:rPr lang="en-US" i="1" smtClean="0"/>
              <a:t>Flooding cause expensive damage</a:t>
            </a:r>
          </a:p>
          <a:p>
            <a:endParaRPr lang="sv-SE" i="1" smtClean="0"/>
          </a:p>
          <a:p>
            <a:r>
              <a:rPr lang="sv-SE" b="1" smtClean="0"/>
              <a:t>Sewer</a:t>
            </a:r>
          </a:p>
          <a:p>
            <a:r>
              <a:rPr lang="sv-SE" i="1" smtClean="0"/>
              <a:t>Limited investment rate in sewer systems becomes a health risk</a:t>
            </a:r>
          </a:p>
          <a:p>
            <a:endParaRPr lang="en-US" i="1" smtClean="0"/>
          </a:p>
          <a:p>
            <a:r>
              <a:rPr lang="sv-SE" b="1" smtClean="0"/>
              <a:t>Pressure</a:t>
            </a:r>
            <a:endParaRPr lang="en-US" b="1" smtClean="0"/>
          </a:p>
          <a:p>
            <a:r>
              <a:rPr lang="en-US" i="1" smtClean="0"/>
              <a:t>The leakage from/into pressurized water and sewer systems consume more resources than necessary</a:t>
            </a:r>
          </a:p>
          <a:p>
            <a:endParaRPr lang="sv-SE" i="1" smtClean="0"/>
          </a:p>
          <a:p>
            <a:r>
              <a:rPr lang="sv-SE" b="1" smtClean="0"/>
              <a:t>Cable &amp; Telecom</a:t>
            </a:r>
          </a:p>
          <a:p>
            <a:r>
              <a:rPr lang="sv-SE" i="1" smtClean="0"/>
              <a:t>A modern society requires increased security</a:t>
            </a:r>
          </a:p>
          <a:p>
            <a:endParaRPr lang="sv-SE" i="1" smtClean="0"/>
          </a:p>
          <a:p>
            <a:r>
              <a:rPr lang="sv-SE" b="1" smtClean="0"/>
              <a:t>Waste Water Treatment</a:t>
            </a:r>
          </a:p>
          <a:p>
            <a:r>
              <a:rPr lang="sv-SE" i="1" smtClean="0"/>
              <a:t>Save the sea from waste water</a:t>
            </a:r>
            <a:endParaRPr lang="en-US" i="1" smtClean="0"/>
          </a:p>
          <a:p>
            <a:endParaRPr lang="sv-SE" i="1" smtClean="0"/>
          </a:p>
          <a:p>
            <a:r>
              <a:rPr lang="sv-SE" b="1" smtClean="0"/>
              <a:t>House Drainage</a:t>
            </a:r>
          </a:p>
          <a:p>
            <a:r>
              <a:rPr lang="sv-SE" i="1" smtClean="0"/>
              <a:t>Water leaks causing flooded basements</a:t>
            </a:r>
          </a:p>
          <a:p>
            <a:endParaRPr lang="sv-SE" i="1" smtClean="0"/>
          </a:p>
          <a:p>
            <a:r>
              <a:rPr lang="sv-SE" b="1" smtClean="0"/>
              <a:t>Radon</a:t>
            </a:r>
          </a:p>
          <a:p>
            <a:r>
              <a:rPr lang="sv-SE" i="1" smtClean="0"/>
              <a:t>Unhealthy air cause illness</a:t>
            </a:r>
          </a:p>
          <a:p>
            <a:endParaRPr lang="sv-SE" i="1" smtClean="0"/>
          </a:p>
          <a:p>
            <a:r>
              <a:rPr lang="sv-SE" b="1" smtClean="0"/>
              <a:t>Under Ground Ventilation</a:t>
            </a:r>
          </a:p>
          <a:p>
            <a:r>
              <a:rPr lang="sv-SE" i="1" smtClean="0"/>
              <a:t>Health awareness require expensive modern building</a:t>
            </a:r>
          </a:p>
          <a:p>
            <a:endParaRPr lang="sv-SE" i="1" smtClean="0"/>
          </a:p>
          <a:p>
            <a:r>
              <a:rPr lang="sv-SE" b="1" smtClean="0"/>
              <a:t>Renovation</a:t>
            </a:r>
          </a:p>
          <a:p>
            <a:r>
              <a:rPr lang="en-US" i="1" smtClean="0"/>
              <a:t>Renovation requires major intervention</a:t>
            </a:r>
          </a:p>
          <a:p>
            <a:endParaRPr lang="sv-SE" smtClean="0"/>
          </a:p>
          <a:p>
            <a:r>
              <a:rPr lang="sv-SE" b="1" smtClean="0"/>
              <a:t>Special Constructions</a:t>
            </a:r>
          </a:p>
          <a:p>
            <a:r>
              <a:rPr lang="sv-SE" i="1" smtClean="0"/>
              <a:t>The solution might not be invented yet</a:t>
            </a:r>
            <a:endParaRPr lang="en-US" i="1" smtClean="0"/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89650A4-8090-4B9D-9765-9E0C108C6205}" type="slidenum">
              <a:rPr lang="en-GB" sz="1200" b="0"/>
              <a:pPr eaLnBrk="1" hangingPunct="1"/>
              <a:t>5</a:t>
            </a:fld>
            <a:endParaRPr lang="en-GB" sz="1200" b="0"/>
          </a:p>
        </p:txBody>
      </p:sp>
    </p:spTree>
    <p:extLst>
      <p:ext uri="{BB962C8B-B14F-4D97-AF65-F5344CB8AC3E}">
        <p14:creationId xmlns:p14="http://schemas.microsoft.com/office/powerpoint/2010/main" val="3594784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9C95D6-9D0A-4A1F-B7DF-EA241D3E4318}" type="slidenum">
              <a:rPr lang="en-US"/>
              <a:pPr/>
              <a:t>19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5984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4491DD-9105-4AB8-8DAE-3A3531F41697}" type="slidenum">
              <a:rPr lang="en-GB" smtClean="0">
                <a:latin typeface="Arial" charset="0"/>
              </a:rPr>
              <a:pPr/>
              <a:t>21</a:t>
            </a:fld>
            <a:endParaRPr lang="en-GB" smtClean="0">
              <a:latin typeface="Arial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i-FI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850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C731ED-2019-41A4-A9A5-639C4818CB3A}" type="slidenum">
              <a:rPr lang="en-US"/>
              <a:pPr/>
              <a:t>72</a:t>
            </a:fld>
            <a:endParaRPr lang="en-US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4995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775F5-3671-4CD5-A03D-8DB9077266F7}" type="slidenum">
              <a:rPr lang="en-US"/>
              <a:pPr/>
              <a:t>73</a:t>
            </a:fld>
            <a:endParaRPr lang="en-US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389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DB730E-AA01-47B1-A42F-CFFB1CBC128E}" type="slidenum">
              <a:rPr lang="en-US" altLang="pl-PL"/>
              <a:pPr algn="r" eaLnBrk="1" hangingPunct="1">
                <a:spcBef>
                  <a:spcPct val="0"/>
                </a:spcBef>
              </a:pPr>
              <a:t>77</a:t>
            </a:fld>
            <a:endParaRPr lang="en-US" altLang="pl-PL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94146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dea1b titl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9175" y="0"/>
            <a:ext cx="6854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938"/>
            <a:ext cx="2290763" cy="176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57363"/>
            <a:ext cx="2282825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17675"/>
            <a:ext cx="2306638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78425"/>
            <a:ext cx="228282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76625"/>
            <a:ext cx="22891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51438"/>
            <a:ext cx="2306638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52813"/>
            <a:ext cx="2306638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2400" y="2414588"/>
            <a:ext cx="6245225" cy="2020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95575" y="4702175"/>
            <a:ext cx="6240463" cy="88265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153400" cy="8382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4000500" cy="5105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457700" y="990600"/>
            <a:ext cx="4000500" cy="24765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457700" y="3619500"/>
            <a:ext cx="4000500" cy="24765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0"/>
          </p:nvPr>
        </p:nvSpPr>
        <p:spPr>
          <a:xfrm>
            <a:off x="8686800" y="3276600"/>
            <a:ext cx="4572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3AC7CA4-4F9D-4D3C-920D-4A226FF99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153400" cy="8382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304800" y="990600"/>
            <a:ext cx="8153400" cy="5105400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8686800" y="3276600"/>
            <a:ext cx="4572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3CA6E9D-6A7A-4D3D-BE5D-C880F0BDB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8078787" cy="55721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608013" y="1360488"/>
            <a:ext cx="8078787" cy="50673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A9126-9FFC-4625-9F4B-E56F5E766064}" type="datetime4">
              <a:rPr lang="en-GB"/>
              <a:pPr>
                <a:defRPr/>
              </a:pPr>
              <a:t>15 June 2016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4F349-50A9-4D9B-9186-EF7FC3A196B0}" type="datetime4">
              <a:rPr lang="en-GB"/>
              <a:pPr>
                <a:defRPr/>
              </a:pPr>
              <a:t>15 June 2016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0008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y more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y more end slid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 noChangeArrowheads="1"/>
          </p:cNvSpPr>
          <p:nvPr>
            <p:ph type="subTitle" idx="1"/>
          </p:nvPr>
        </p:nvSpPr>
        <p:spPr>
          <a:xfrm>
            <a:off x="2695575" y="5767609"/>
            <a:ext cx="6240463" cy="8826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 wzorca podtytułu</a:t>
            </a:r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422B5-2045-4919-B176-E6FB3F991932}" type="datetime4">
              <a:rPr lang="en-GB"/>
              <a:pPr>
                <a:defRPr/>
              </a:pPr>
              <a:t>15 June 2016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27DA7-18F6-4E0D-AF00-85BCE4DC26C3}" type="datetime4">
              <a:rPr lang="en-GB"/>
              <a:pPr>
                <a:defRPr/>
              </a:pPr>
              <a:t>15 June 2016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3D9D0-60B1-4E80-AF4C-C970179621CC}" type="datetime4">
              <a:rPr lang="en-GB"/>
              <a:pPr>
                <a:defRPr/>
              </a:pPr>
              <a:t>15 June 2016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fiel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8013" y="1360488"/>
            <a:ext cx="396240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722813" y="1360488"/>
            <a:ext cx="3963987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796FA-6DC3-4519-AA47-12C964C5EEBE}" type="datetime4">
              <a:rPr lang="en-GB"/>
              <a:pPr>
                <a:defRPr/>
              </a:pPr>
              <a:t>15 June 2016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8" name="Otsikko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8078787" cy="5572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201C3-453D-472E-A06B-748A3C1BF899}" type="datetime4">
              <a:rPr lang="en-GB"/>
              <a:pPr>
                <a:defRPr/>
              </a:pPr>
              <a:t>15 June 2016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39AB5-346F-4DF2-AF74-6B4664F5EB98}" type="datetime4">
              <a:rPr lang="en-GB"/>
              <a:pPr>
                <a:defRPr/>
              </a:pPr>
              <a:t>15 June 2016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5F2B-7B90-4FBE-B5AE-B879A2AC8A1D}" type="datetime4">
              <a:rPr lang="en-GB"/>
              <a:pPr>
                <a:defRPr/>
              </a:pPr>
              <a:t>15 June 2016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3606D-8A2F-4A77-B63E-C31927EFC723}" type="datetime4">
              <a:rPr lang="en-GB"/>
              <a:pPr>
                <a:defRPr/>
              </a:pPr>
              <a:t>15 June 2016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30458-C334-4130-B2C8-EAE3F797DB0E}" type="datetime4">
              <a:rPr lang="en-GB"/>
              <a:pPr>
                <a:defRPr/>
              </a:pPr>
              <a:t>15 June 2016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idea1b-content copy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13" y="274638"/>
            <a:ext cx="8078787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  <a:endParaRPr lang="en-GB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13" y="1360488"/>
            <a:ext cx="8078787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 smtClean="0"/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558800" y="6543675"/>
            <a:ext cx="70818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tabLst>
                <a:tab pos="3941763" algn="ctr"/>
                <a:tab pos="6516688" algn="r"/>
                <a:tab pos="7085013" algn="ctr"/>
              </a:tabLst>
              <a:defRPr/>
            </a:pPr>
            <a:r>
              <a:rPr lang="en-GB" sz="900">
                <a:solidFill>
                  <a:schemeClr val="bg1"/>
                </a:solidFill>
                <a:latin typeface="Verdana" pitchFamily="34" charset="0"/>
                <a:cs typeface="+mn-cs"/>
              </a:rPr>
              <a:t>	</a:t>
            </a:r>
            <a:r>
              <a:rPr lang="en-GB" sz="90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©Uponor	</a:t>
            </a:r>
            <a:fld id="{5F64B93D-C5BF-463A-890D-1A05194F6A48}" type="slidenum">
              <a:rPr lang="en-GB" sz="90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pPr>
                <a:tabLst>
                  <a:tab pos="3941763" algn="ctr"/>
                  <a:tab pos="6516688" algn="r"/>
                  <a:tab pos="7085013" algn="ctr"/>
                </a:tabLst>
                <a:defRPr/>
              </a:pPr>
              <a:t>‹#›</a:t>
            </a:fld>
            <a:endParaRPr lang="en-GB" sz="90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535738"/>
            <a:ext cx="2133600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D12DE8-F5D2-4CCE-881C-FFC203D2E80D}" type="datetime4">
              <a:rPr lang="en-GB"/>
              <a:pPr>
                <a:defRPr/>
              </a:pPr>
              <a:t>15 June 2016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9" r:id="rId10"/>
    <p:sldLayoutId id="2147483880" r:id="rId11"/>
    <p:sldLayoutId id="2147483872" r:id="rId12"/>
    <p:sldLayoutId id="2147483873" r:id="rId13"/>
    <p:sldLayoutId id="2147483881" r:id="rId14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Franklin Gothic Book" pitchFamily="34" charset="0"/>
        <a:buChar char="―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Franklin Gothic Book" pitchFamily="34" charset="0"/>
        <a:buChar char="―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Verdana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Verdana" pitchFamily="34" charset="0"/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Verdana" pitchFamily="34" charset="0"/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Verdana" pitchFamily="34" charset="0"/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Verdana" pitchFamily="34" charset="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UPONOR_tag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6613" y="2160588"/>
            <a:ext cx="4786312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defRPr sz="20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Verdana" pitchFamily="34" charset="0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Verdana" pitchFamily="34" charset="0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Verdana" pitchFamily="34" charset="0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Verdana" pitchFamily="34" charset="0"/>
        <a:defRPr sz="2000">
          <a:solidFill>
            <a:schemeClr val="bg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idea1b-content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13" y="274638"/>
            <a:ext cx="8078787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  <a:endParaRPr lang="en-GB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13" y="1360488"/>
            <a:ext cx="8078787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 smtClean="0"/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558800" y="6543675"/>
            <a:ext cx="70818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tabLst>
                <a:tab pos="3941763" algn="ctr"/>
                <a:tab pos="6516688" algn="r"/>
                <a:tab pos="7085013" algn="ctr"/>
              </a:tabLst>
              <a:defRPr/>
            </a:pPr>
            <a:r>
              <a:rPr lang="en-GB" sz="900">
                <a:solidFill>
                  <a:srgbClr val="FFFFFF"/>
                </a:solidFill>
                <a:latin typeface="Verdana" pitchFamily="34" charset="0"/>
                <a:cs typeface="+mn-cs"/>
              </a:rPr>
              <a:t>	</a:t>
            </a:r>
            <a:r>
              <a:rPr lang="en-GB" sz="90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©Uponor	</a:t>
            </a:r>
            <a:fld id="{16A3886E-E295-4FA6-B42A-5FC046B2F4E6}" type="slidenum">
              <a:rPr lang="en-GB" sz="90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pPr>
                <a:tabLst>
                  <a:tab pos="3941763" algn="ctr"/>
                  <a:tab pos="6516688" algn="r"/>
                  <a:tab pos="7085013" algn="ctr"/>
                </a:tabLst>
                <a:defRPr/>
              </a:pPr>
              <a:t>‹#›</a:t>
            </a:fld>
            <a:endParaRPr lang="en-GB" sz="9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535738"/>
            <a:ext cx="2133600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5DE5CE-1E85-406D-A50A-4709F285CAED}" type="datetime4">
              <a:rPr lang="en-GB"/>
              <a:pPr>
                <a:defRPr/>
              </a:pPr>
              <a:t>15 June 2016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Franklin Gothic Book" pitchFamily="34" charset="0"/>
        <a:buChar char="―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Franklin Gothic Book" pitchFamily="34" charset="0"/>
        <a:buChar char="―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Verdana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Verdana" pitchFamily="34" charset="0"/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Verdana" pitchFamily="34" charset="0"/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Verdana" pitchFamily="34" charset="0"/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Verdana" pitchFamily="34" charset="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3" Type="http://schemas.openxmlformats.org/officeDocument/2006/relationships/image" Target="../media/image200.png"/><Relationship Id="rId7" Type="http://schemas.openxmlformats.org/officeDocument/2006/relationships/image" Target="../media/image204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jpeg"/><Relationship Id="rId11" Type="http://schemas.openxmlformats.org/officeDocument/2006/relationships/image" Target="../media/image208.png"/><Relationship Id="rId5" Type="http://schemas.openxmlformats.org/officeDocument/2006/relationships/image" Target="../media/image202.jpeg"/><Relationship Id="rId10" Type="http://schemas.openxmlformats.org/officeDocument/2006/relationships/image" Target="../media/image207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wmf"/><Relationship Id="rId5" Type="http://schemas.openxmlformats.org/officeDocument/2006/relationships/image" Target="../media/image211.png"/><Relationship Id="rId4" Type="http://schemas.openxmlformats.org/officeDocument/2006/relationships/image" Target="../media/image210.png"/><Relationship Id="rId9" Type="http://schemas.openxmlformats.org/officeDocument/2006/relationships/image" Target="../media/image215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wmf"/><Relationship Id="rId4" Type="http://schemas.openxmlformats.org/officeDocument/2006/relationships/image" Target="../media/image218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://www.google.se/url?sa=i&amp;rct=j&amp;q=&amp;esrc=s&amp;frm=1&amp;source=images&amp;cd=&amp;cad=rja&amp;docid=NhymDMc5CnJcWM&amp;tbnid=XxY2lqrBovdgtM:&amp;ved=0CAUQjRw&amp;url=http://kaivolomake.kwhpipe.com/&amp;ei=H8UVUr3vEKbv4QTk14CQAQ&amp;bvm=bv.51156542,d.bGE&amp;psig=AFQjCNGWO572qbfBb3jp79728AOEl_O0EQ&amp;ust=137724482962178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../Filmy/UPONOR_Zbiorniki%20retencyjne%20systemu%20Weholite_wersja%20PL.mp4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emf"/><Relationship Id="rId4" Type="http://schemas.openxmlformats.org/officeDocument/2006/relationships/image" Target="../media/image8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../Moje%20dokumenty/moje_new/prezentacja/SEMINARIUM_PP_ang/pressure/cisn_ksztal_pl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hyperlink" Target="../Moje%20dokumenty/moje_new/prezentacja/SEMINARIUM_PP_ang/pressure/cisn_zgrzew_pl.ht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file:///\\srvwaw1\Common\PRZEMYS&#321;\Moje%20dokumenty\moje_new\prezentacja\SEMINARIUM_PP_ang\pressure\cisn_flange_pl.ht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../Filmy/VipLiner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C:\Users\danczuk-p\Desktop\Filmy\VipLiner.mp4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6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hyperlink" Target="../Moje%20dokumenty/moje_new/prezentacja/SEMINARIUM_PP_ang/3_wlasciwosci/sciera_kwb_pl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hyperlink" Target="../Moje%20dokumenty/moje_new/prezentacja/SEMINARIUM_PP_ang/3_wlasciwosci/chemia_opole_pl.htm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565400" y="2414588"/>
            <a:ext cx="6372225" cy="2020887"/>
          </a:xfrm>
        </p:spPr>
        <p:txBody>
          <a:bodyPr/>
          <a:lstStyle/>
          <a:p>
            <a:pPr eaLnBrk="1" hangingPunct="1"/>
            <a:r>
              <a:rPr lang="pl-PL" sz="2800" dirty="0" smtClean="0"/>
              <a:t>Nowoczesne systemy do budowy sieci </a:t>
            </a:r>
            <a:r>
              <a:rPr lang="pl-PL" sz="2800" dirty="0"/>
              <a:t>podziemnych:</a:t>
            </a:r>
            <a:br>
              <a:rPr lang="pl-PL" sz="2800" dirty="0"/>
            </a:br>
            <a:r>
              <a:rPr lang="pl-PL" sz="2800" dirty="0"/>
              <a:t>- aspekt jakościowy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- przegląd rozwiązań</a:t>
            </a:r>
            <a:endParaRPr lang="en-GB" sz="1400" dirty="0" smtClean="0"/>
          </a:p>
        </p:txBody>
      </p:sp>
      <p:sp>
        <p:nvSpPr>
          <p:cNvPr id="819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695575" y="4702175"/>
            <a:ext cx="6240463" cy="1023376"/>
          </a:xfrm>
        </p:spPr>
        <p:txBody>
          <a:bodyPr/>
          <a:lstStyle/>
          <a:p>
            <a:pPr eaLnBrk="1" hangingPunct="1"/>
            <a:r>
              <a:rPr lang="pl-PL" dirty="0" smtClean="0"/>
              <a:t>Piotr Dańczuk</a:t>
            </a:r>
          </a:p>
          <a:p>
            <a:pPr eaLnBrk="1" hangingPunct="1"/>
            <a:r>
              <a:rPr lang="pl-PL" dirty="0" smtClean="0"/>
              <a:t>piotr.danczuk@uponor.com</a:t>
            </a:r>
          </a:p>
          <a:p>
            <a:pPr eaLnBrk="1" hangingPunct="1"/>
            <a:r>
              <a:rPr lang="pl-PL" dirty="0"/>
              <a:t>t</a:t>
            </a:r>
            <a:r>
              <a:rPr lang="pl-PL" dirty="0" smtClean="0"/>
              <a:t>el. 600-817-400</a:t>
            </a: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4659313" y="6089650"/>
            <a:ext cx="44846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400" b="1" i="1">
                <a:solidFill>
                  <a:schemeClr val="bg1"/>
                </a:solidFill>
              </a:rPr>
              <a:t>Uponor Infra </a:t>
            </a:r>
            <a:r>
              <a:rPr lang="pl-PL" sz="1400" b="1" i="1">
                <a:solidFill>
                  <a:schemeClr val="bg1"/>
                </a:solidFill>
              </a:rPr>
              <a:t>to spółka </a:t>
            </a:r>
            <a:r>
              <a:rPr lang="sv-SE" sz="1400" b="1" i="1">
                <a:solidFill>
                  <a:schemeClr val="bg1"/>
                </a:solidFill>
              </a:rPr>
              <a:t>joint venture </a:t>
            </a:r>
            <a:r>
              <a:rPr lang="pl-PL" sz="1400" b="1" i="1">
                <a:solidFill>
                  <a:schemeClr val="bg1"/>
                </a:solidFill>
              </a:rPr>
              <a:t>powstała </a:t>
            </a:r>
            <a:br>
              <a:rPr lang="pl-PL" sz="1400" b="1" i="1">
                <a:solidFill>
                  <a:schemeClr val="bg1"/>
                </a:solidFill>
              </a:rPr>
            </a:br>
            <a:r>
              <a:rPr lang="pl-PL" sz="1400" b="1" i="1">
                <a:solidFill>
                  <a:schemeClr val="bg1"/>
                </a:solidFill>
              </a:rPr>
              <a:t>z połączenia </a:t>
            </a:r>
            <a:r>
              <a:rPr lang="sv-SE" sz="1400" b="1" i="1">
                <a:solidFill>
                  <a:schemeClr val="bg1"/>
                </a:solidFill>
              </a:rPr>
              <a:t>KWH Pipe </a:t>
            </a:r>
            <a:r>
              <a:rPr lang="pl-PL" sz="1400" b="1" i="1">
                <a:solidFill>
                  <a:schemeClr val="bg1"/>
                </a:solidFill>
              </a:rPr>
              <a:t>i </a:t>
            </a:r>
            <a:r>
              <a:rPr lang="sv-SE" sz="1400" b="1" i="1">
                <a:solidFill>
                  <a:schemeClr val="bg1"/>
                </a:solidFill>
              </a:rPr>
              <a:t>Uponor</a:t>
            </a:r>
            <a:endParaRPr lang="en-US" sz="14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195768"/>
              </p:ext>
            </p:extLst>
          </p:nvPr>
        </p:nvGraphicFramePr>
        <p:xfrm>
          <a:off x="532606" y="787177"/>
          <a:ext cx="8078787" cy="515048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18425"/>
                <a:gridCol w="1641618"/>
                <a:gridCol w="1610370"/>
                <a:gridCol w="793063"/>
                <a:gridCol w="1915311"/>
              </a:tblGrid>
              <a:tr h="10426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Właściwość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Wymagania wg normy PN-EN12201:2011 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Sugerowane</a:t>
                      </a:r>
                      <a:endParaRPr lang="pl-PL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Zaostrzone Wymagania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Jednostka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Metoda badania </a:t>
                      </a:r>
                      <a:r>
                        <a:rPr lang="pl-PL" sz="900" baseline="30000">
                          <a:effectLst/>
                        </a:rPr>
                        <a:t>1)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</a:tr>
              <a:tr h="351119">
                <a:tc gridSpan="5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700">
                          <a:effectLst/>
                        </a:rPr>
                        <a:t>Surowiec </a:t>
                      </a:r>
                      <a:r>
                        <a:rPr lang="pl-PL" sz="1700" baseline="30000">
                          <a:effectLst/>
                        </a:rPr>
                        <a:t>2)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5366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Gęstość tworzywa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</a:rPr>
                        <a:t>≥930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1" dirty="0">
                          <a:solidFill>
                            <a:schemeClr val="tx1"/>
                          </a:solidFill>
                          <a:effectLst/>
                        </a:rPr>
                        <a:t>≥955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>
                          <a:solidFill>
                            <a:schemeClr val="tx1"/>
                          </a:solidFill>
                          <a:effectLst/>
                        </a:rPr>
                        <a:t>kg/m</a:t>
                      </a:r>
                      <a:r>
                        <a:rPr lang="pl-PL" sz="800" b="0" baseline="30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l-PL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ISO 1183:1987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</a:tr>
              <a:tr h="5366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Masowy wskaźnik szybkości płynięcia (MFR) 190˚C/5kg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>
                          <a:solidFill>
                            <a:schemeClr val="tx1"/>
                          </a:solidFill>
                          <a:effectLst/>
                        </a:rPr>
                        <a:t>0,2÷1,4</a:t>
                      </a:r>
                      <a:endParaRPr lang="pl-PL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1" dirty="0">
                          <a:solidFill>
                            <a:schemeClr val="tx1"/>
                          </a:solidFill>
                          <a:effectLst/>
                        </a:rPr>
                        <a:t>0,2÷0,3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>
                          <a:solidFill>
                            <a:schemeClr val="tx1"/>
                          </a:solidFill>
                          <a:effectLst/>
                        </a:rPr>
                        <a:t>g/10min</a:t>
                      </a:r>
                      <a:endParaRPr lang="pl-PL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EN ISO 1133:1999 warunek T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</a:tr>
              <a:tr h="5366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Zawartość sadzy (tworzywa czarne)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>
                          <a:solidFill>
                            <a:schemeClr val="tx1"/>
                          </a:solidFill>
                          <a:effectLst/>
                        </a:rPr>
                        <a:t>2÷2,5 </a:t>
                      </a:r>
                      <a:endParaRPr lang="pl-PL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</a:rPr>
                        <a:t>2÷2,5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pl-PL" sz="10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>
                          <a:solidFill>
                            <a:schemeClr val="tx1"/>
                          </a:solidFill>
                          <a:effectLst/>
                        </a:rPr>
                        <a:t>masowo</a:t>
                      </a:r>
                      <a:endParaRPr lang="pl-PL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ISO 6964:1986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</a:tr>
              <a:tr h="5366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Zdyspergowanie sadzy 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>
                          <a:solidFill>
                            <a:schemeClr val="tx1"/>
                          </a:solidFill>
                          <a:effectLst/>
                        </a:rPr>
                        <a:t>Stopień ≤ 3</a:t>
                      </a:r>
                      <a:endParaRPr lang="pl-PL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1" dirty="0">
                          <a:solidFill>
                            <a:schemeClr val="tx1"/>
                          </a:solidFill>
                          <a:effectLst/>
                        </a:rPr>
                        <a:t>Stopień ≤ 2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l-PL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ISO 18553:2002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</a:tr>
              <a:tr h="5366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Czas indukcji utleniania 210˚C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</a:rPr>
                        <a:t>≥20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1" dirty="0">
                          <a:solidFill>
                            <a:schemeClr val="tx1"/>
                          </a:solidFill>
                          <a:effectLst/>
                        </a:rPr>
                        <a:t>≥45 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endParaRPr lang="pl-PL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EN 728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</a:tr>
              <a:tr h="5366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</a:rPr>
                        <a:t>Powolny wzrost pęknięć (</a:t>
                      </a:r>
                      <a:r>
                        <a:rPr lang="pl-PL" sz="800" dirty="0" smtClean="0">
                          <a:effectLst/>
                        </a:rPr>
                        <a:t>PE100)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>
                          <a:solidFill>
                            <a:schemeClr val="tx1"/>
                          </a:solidFill>
                          <a:effectLst/>
                        </a:rPr>
                        <a:t>Brak uszkodzenia w czasie badania t≥500h</a:t>
                      </a:r>
                      <a:endParaRPr lang="pl-PL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</a:rPr>
                        <a:t>Brak uszkodzenia w czasie badania t&gt;500h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endParaRPr lang="pl-PL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ISO 13479:1997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</a:tr>
              <a:tr h="5366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Odporność na szybką propagację pęknięć (PE100-10bar; PE80- 8bar)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</a:rPr>
                        <a:t>Zatrzymana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</a:rPr>
                        <a:t>Zatrzymana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</a:rPr>
                        <a:t>ISO 13477:1997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4389" y="51135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Specyfikacja dla rur ciśnieniowych z polietylenu wysokiej gęstości (PEHD)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Tablica 1</a:t>
            </a:r>
            <a:endParaRPr kumimoji="0" 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val 47"/>
          <p:cNvSpPr>
            <a:spLocks noChangeArrowheads="1"/>
          </p:cNvSpPr>
          <p:nvPr/>
        </p:nvSpPr>
        <p:spPr bwMode="auto">
          <a:xfrm>
            <a:off x="2783480" y="2725667"/>
            <a:ext cx="3397250" cy="6238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5"/>
          <p:cNvSpPr>
            <a:spLocks noChangeArrowheads="1"/>
          </p:cNvSpPr>
          <p:nvPr/>
        </p:nvSpPr>
        <p:spPr bwMode="auto">
          <a:xfrm>
            <a:off x="2783480" y="4885899"/>
            <a:ext cx="3397250" cy="55570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56"/>
          <p:cNvSpPr>
            <a:spLocks noChangeArrowheads="1"/>
          </p:cNvSpPr>
          <p:nvPr/>
        </p:nvSpPr>
        <p:spPr bwMode="auto">
          <a:xfrm>
            <a:off x="2783480" y="4263184"/>
            <a:ext cx="3397250" cy="50853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6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8E09F-4BBD-4F46-A245-5838B8485F36}" type="slidenum">
              <a:rPr lang="en-US"/>
              <a:pPr/>
              <a:t>100</a:t>
            </a:fld>
            <a:endParaRPr lang="en-US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41438"/>
            <a:ext cx="8208962" cy="1295400"/>
          </a:xfrm>
          <a:noFill/>
          <a:ln/>
        </p:spPr>
        <p:txBody>
          <a:bodyPr/>
          <a:lstStyle/>
          <a:p>
            <a:r>
              <a:rPr lang="pl-PL" sz="1600" i="1" dirty="0"/>
              <a:t>Kilka różnych programów badawczych wykonanych w USA</a:t>
            </a:r>
            <a:r>
              <a:rPr lang="en-GB" sz="1600" i="1" dirty="0"/>
              <a:t>, </a:t>
            </a:r>
            <a:r>
              <a:rPr lang="pl-PL" sz="1600" i="1" dirty="0"/>
              <a:t>Anglii</a:t>
            </a:r>
            <a:r>
              <a:rPr lang="en-GB" sz="1600" i="1" dirty="0"/>
              <a:t> </a:t>
            </a:r>
            <a:r>
              <a:rPr lang="pl-PL" sz="1600" i="1" dirty="0"/>
              <a:t>i Szwecji</a:t>
            </a:r>
            <a:r>
              <a:rPr lang="en-GB" sz="1600" i="1" dirty="0"/>
              <a:t> </a:t>
            </a:r>
            <a:r>
              <a:rPr lang="pl-PL" sz="1600" i="1" dirty="0"/>
              <a:t>pokazało występowanie awarii rzędu</a:t>
            </a:r>
            <a:r>
              <a:rPr lang="en-GB" sz="1600" i="1" dirty="0"/>
              <a:t> 1-1,6 / 10 km</a:t>
            </a:r>
            <a:r>
              <a:rPr lang="pl-PL" sz="1600" i="1" dirty="0"/>
              <a:t>/ rok</a:t>
            </a:r>
            <a:endParaRPr lang="en-GB" sz="1600" i="1" dirty="0"/>
          </a:p>
          <a:p>
            <a:r>
              <a:rPr lang="pl-PL" sz="1600" i="1" dirty="0"/>
              <a:t>Szerokie badania przeprowadzone w Anglii przez </a:t>
            </a:r>
            <a:r>
              <a:rPr lang="pl-PL" sz="1600" i="1" dirty="0" err="1"/>
              <a:t>Anglian</a:t>
            </a:r>
            <a:r>
              <a:rPr lang="pl-PL" sz="1600" i="1" dirty="0"/>
              <a:t> </a:t>
            </a:r>
            <a:r>
              <a:rPr lang="pl-PL" sz="1600" i="1" dirty="0" err="1"/>
              <a:t>Water</a:t>
            </a:r>
            <a:r>
              <a:rPr lang="pl-PL" sz="1600" i="1" dirty="0"/>
              <a:t> w latach</a:t>
            </a:r>
            <a:r>
              <a:rPr lang="en-GB" sz="1600" i="1" dirty="0"/>
              <a:t> 93-94 </a:t>
            </a:r>
            <a:r>
              <a:rPr lang="pl-PL" sz="1600" i="1" dirty="0"/>
              <a:t>przedstawiały następujące wyniki</a:t>
            </a:r>
            <a:r>
              <a:rPr lang="en-GB" sz="1600" i="1" dirty="0"/>
              <a:t>:</a:t>
            </a: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561089" y="557212"/>
            <a:ext cx="8078787" cy="557212"/>
          </a:xfrm>
        </p:spPr>
        <p:txBody>
          <a:bodyPr/>
          <a:lstStyle/>
          <a:p>
            <a:r>
              <a:rPr lang="pl-PL" sz="1800" dirty="0" smtClean="0"/>
              <a:t>Częstotliwość awarii w systemach wodociągowych</a:t>
            </a:r>
            <a:endParaRPr lang="pl-PL" sz="1800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914399" y="2862629"/>
          <a:ext cx="7394713" cy="3272723"/>
        </p:xfrm>
        <a:graphic>
          <a:graphicData uri="http://schemas.openxmlformats.org/drawingml/2006/table">
            <a:tbl>
              <a:tblPr/>
              <a:tblGrid>
                <a:gridCol w="2467973"/>
                <a:gridCol w="1206361"/>
                <a:gridCol w="1829492"/>
                <a:gridCol w="1890887"/>
              </a:tblGrid>
              <a:tr h="356472"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1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Rodzaj </a:t>
                      </a:r>
                    </a:p>
                  </a:txBody>
                  <a:tcPr marL="7595" marR="7595" marT="75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FC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1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Badana 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FC6B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pl-PL" sz="1400" b="1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Liczba awarii 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6B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pl-PL" sz="1400" b="1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Częstotliwość awarii na 10km/ rok 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6B2"/>
                    </a:solidFill>
                  </a:tcPr>
                </a:tc>
              </a:tr>
              <a:tr h="510061"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1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rur </a:t>
                      </a:r>
                    </a:p>
                  </a:txBody>
                  <a:tcPr marL="7595" marR="7595" marT="75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1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długość (km)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6B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56472"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0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Stal </a:t>
                      </a:r>
                    </a:p>
                  </a:txBody>
                  <a:tcPr marL="7595" marR="7595" marT="75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0" i="1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16379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0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3337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0" i="1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2,04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  <a:tr h="356472"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1" i="1" u="none" strike="noStrike" dirty="0">
                          <a:solidFill>
                            <a:srgbClr val="0072C6"/>
                          </a:solidFill>
                          <a:latin typeface="Verdana"/>
                        </a:rPr>
                        <a:t>PE</a:t>
                      </a:r>
                    </a:p>
                  </a:txBody>
                  <a:tcPr marL="7595" marR="7595" marT="75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1" i="1" u="none" strike="noStrike">
                          <a:solidFill>
                            <a:srgbClr val="0072C6"/>
                          </a:solidFill>
                          <a:latin typeface="Verdana"/>
                        </a:rPr>
                        <a:t>2240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1" i="1" u="none" strike="noStrike" dirty="0">
                          <a:solidFill>
                            <a:srgbClr val="0072C6"/>
                          </a:solidFill>
                          <a:latin typeface="Verdana"/>
                        </a:rPr>
                        <a:t>58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1" i="1" u="none" strike="noStrike" dirty="0">
                          <a:solidFill>
                            <a:srgbClr val="0072C6"/>
                          </a:solidFill>
                          <a:latin typeface="Verdana"/>
                        </a:rPr>
                        <a:t>0,26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56472"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0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PCW </a:t>
                      </a:r>
                    </a:p>
                  </a:txBody>
                  <a:tcPr marL="7595" marR="7595" marT="75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0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5416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0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848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0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1,57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71326"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0" i="1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Inne rury </a:t>
                      </a:r>
                    </a:p>
                  </a:txBody>
                  <a:tcPr marL="7595" marR="7595" marT="75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0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7395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0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522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0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0,71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326"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0" i="1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Suma: </a:t>
                      </a:r>
                    </a:p>
                  </a:txBody>
                  <a:tcPr marL="7595" marR="7595" marT="75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0" i="1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31430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0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4765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l-PL" sz="1400" b="0" i="1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1,52</a:t>
                      </a:r>
                    </a:p>
                  </a:txBody>
                  <a:tcPr marL="7595" marR="7595" marT="759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1914">
                <a:tc gridSpan="4">
                  <a:txBody>
                    <a:bodyPr/>
                    <a:lstStyle/>
                    <a:p>
                      <a:pPr algn="r" rtl="0" fontAlgn="t"/>
                      <a:endParaRPr lang="pl-PL" sz="600" b="0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595" marR="7595" marT="759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82208">
                <a:tc gridSpan="4">
                  <a:txBody>
                    <a:bodyPr/>
                    <a:lstStyle/>
                    <a:p>
                      <a:pPr algn="r" rtl="0" fontAlgn="t"/>
                      <a:r>
                        <a:rPr lang="en-US" sz="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(Source: Stokes and Edwards, paper presented at Conf. Plastic Pipes X, 1998)</a:t>
                      </a:r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n-US" sz="600" b="0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595" marR="7595" marT="759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ytuł 6"/>
          <p:cNvSpPr txBox="1">
            <a:spLocks/>
          </p:cNvSpPr>
          <p:nvPr/>
        </p:nvSpPr>
        <p:spPr bwMode="auto">
          <a:xfrm>
            <a:off x="525463" y="0"/>
            <a:ext cx="8078787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Niska awaryjność PE</a:t>
            </a:r>
            <a:endParaRPr kumimoji="0" lang="pl-PL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24279C-2F4D-4042-BEA4-CA9DCB9F82D0}" type="datetime1">
              <a:rPr lang="en-GB" smtClean="0"/>
              <a:t>15/06/2016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601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ymbol zastępczy numeru slajdu 1"/>
          <p:cNvSpPr txBox="1">
            <a:spLocks noGrp="1"/>
          </p:cNvSpPr>
          <p:nvPr/>
        </p:nvSpPr>
        <p:spPr bwMode="auto">
          <a:xfrm>
            <a:off x="609600" y="6535738"/>
            <a:ext cx="213360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ACC8ED4-67B8-4CCB-A38E-BD2EEBB29A03}" type="slidenum">
              <a:rPr lang="en-US" altLang="pl-PL" sz="900">
                <a:solidFill>
                  <a:schemeClr val="bg1"/>
                </a:solidFill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101</a:t>
            </a:fld>
            <a:endParaRPr lang="en-US" altLang="pl-PL" sz="9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98370" name="Text Box 5"/>
          <p:cNvSpPr txBox="1">
            <a:spLocks noChangeArrowheads="1"/>
          </p:cNvSpPr>
          <p:nvPr/>
        </p:nvSpPr>
        <p:spPr bwMode="auto">
          <a:xfrm>
            <a:off x="565150" y="1100138"/>
            <a:ext cx="8713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marL="457200" indent="-457200" algn="ctr">
              <a:lnSpc>
                <a:spcPct val="125000"/>
              </a:lnSpc>
              <a:defRPr/>
            </a:pPr>
            <a:r>
              <a:rPr lang="pl-PL" dirty="0">
                <a:latin typeface="+mn-lt"/>
              </a:rPr>
              <a:t>17.01.1995 Kobe; siła 6,9; czas trwania 20 sek.</a:t>
            </a:r>
          </a:p>
        </p:txBody>
      </p:sp>
      <p:pic>
        <p:nvPicPr>
          <p:cNvPr id="37892" name="Picture 4" descr="asphalt-crack_4_600x4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550988"/>
            <a:ext cx="461962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 descr="kobe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1557338"/>
            <a:ext cx="3168650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92150" y="5100638"/>
            <a:ext cx="6746875" cy="1757362"/>
          </a:xfrm>
          <a:prstGeom prst="rect">
            <a:avLst/>
          </a:prstGeom>
          <a:noFill/>
          <a:ln/>
        </p:spPr>
        <p:txBody>
          <a:bodyPr/>
          <a:lstStyle/>
          <a:p>
            <a:pPr marL="230188" indent="-230188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pl-PL" sz="1600" i="1" kern="0" dirty="0">
                <a:latin typeface="+mn-lt"/>
              </a:rPr>
              <a:t>5477 ofiar</a:t>
            </a:r>
          </a:p>
          <a:p>
            <a:pPr marL="230188" indent="-230188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pl-PL" sz="1600" i="1" kern="0" dirty="0">
                <a:latin typeface="+mn-lt"/>
              </a:rPr>
              <a:t>35 000 rannych</a:t>
            </a:r>
          </a:p>
          <a:p>
            <a:pPr marL="230188" indent="-230188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pl-PL" sz="1600" i="1" kern="0" dirty="0">
                <a:latin typeface="+mn-lt"/>
              </a:rPr>
              <a:t>172 000 zniszczonych domów</a:t>
            </a:r>
            <a:endParaRPr lang="en-GB" sz="1600" i="1" kern="0" dirty="0">
              <a:latin typeface="+mn-lt"/>
            </a:endParaRPr>
          </a:p>
        </p:txBody>
      </p:sp>
      <p:sp>
        <p:nvSpPr>
          <p:cNvPr id="37895" name="Tytuł 6"/>
          <p:cNvSpPr txBox="1">
            <a:spLocks/>
          </p:cNvSpPr>
          <p:nvPr/>
        </p:nvSpPr>
        <p:spPr bwMode="auto">
          <a:xfrm>
            <a:off x="101600" y="107950"/>
            <a:ext cx="894556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800">
                <a:solidFill>
                  <a:schemeClr val="tx2"/>
                </a:solidFill>
                <a:cs typeface="Arial" panose="020B0604020202020204" pitchFamily="34" charset="0"/>
              </a:rPr>
              <a:t>Zdolność przeniesienia obciążeń dynamicznych </a:t>
            </a:r>
          </a:p>
        </p:txBody>
      </p:sp>
    </p:spTree>
    <p:extLst>
      <p:ext uri="{BB962C8B-B14F-4D97-AF65-F5344CB8AC3E}">
        <p14:creationId xmlns:p14="http://schemas.microsoft.com/office/powerpoint/2010/main" val="42803778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0419" name="Group 3"/>
          <p:cNvGraphicFramePr>
            <a:graphicFrameLocks noGrp="1"/>
          </p:cNvGraphicFramePr>
          <p:nvPr/>
        </p:nvGraphicFramePr>
        <p:xfrm>
          <a:off x="1584325" y="1754188"/>
          <a:ext cx="6364288" cy="3638550"/>
        </p:xfrm>
        <a:graphic>
          <a:graphicData uri="http://schemas.openxmlformats.org/drawingml/2006/table">
            <a:tbl>
              <a:tblPr/>
              <a:tblGrid>
                <a:gridCol w="2124075"/>
                <a:gridCol w="2119313"/>
                <a:gridCol w="2120900"/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Typ rury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Woda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[uszkodzeń/km]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[uszkodzeń/km]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Żeliwo sferoidalne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0,488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0,052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0,437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1,210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PVC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1,430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endParaRPr kumimoji="0" 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Żeliwo szare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1,508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endParaRPr kumimoji="0" 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azbestocement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1,782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2813" algn="l"/>
                          <a:tab pos="1827213" algn="l"/>
                          <a:tab pos="2741613" algn="l"/>
                          <a:tab pos="3656013" algn="l"/>
                          <a:tab pos="4570413" algn="l"/>
                          <a:tab pos="5484813" algn="l"/>
                          <a:tab pos="6399213" algn="l"/>
                          <a:tab pos="7313613" algn="l"/>
                          <a:tab pos="8228013" algn="l"/>
                          <a:tab pos="9142413" algn="l"/>
                          <a:tab pos="10056813" algn="l"/>
                        </a:tabLst>
                      </a:pPr>
                      <a:endParaRPr kumimoji="0" 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00453" name="Text Box 5"/>
          <p:cNvSpPr txBox="1">
            <a:spLocks noChangeArrowheads="1"/>
          </p:cNvSpPr>
          <p:nvPr/>
        </p:nvSpPr>
        <p:spPr bwMode="auto">
          <a:xfrm>
            <a:off x="2740025" y="5435600"/>
            <a:ext cx="66976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marL="457200" indent="-457200" algn="ctr">
              <a:lnSpc>
                <a:spcPct val="125000"/>
              </a:lnSpc>
              <a:defRPr/>
            </a:pPr>
            <a:r>
              <a:rPr lang="en-US" sz="1100" i="1" dirty="0">
                <a:latin typeface="+mn-lt"/>
              </a:rPr>
              <a:t>Performance of Pipes During Earthquakes</a:t>
            </a:r>
          </a:p>
          <a:p>
            <a:pPr marL="457200" indent="-457200" algn="ctr">
              <a:lnSpc>
                <a:spcPct val="125000"/>
              </a:lnSpc>
              <a:defRPr/>
            </a:pPr>
            <a:r>
              <a:rPr lang="en-US" sz="1100" i="1" dirty="0">
                <a:latin typeface="+mn-lt"/>
              </a:rPr>
              <a:t>Conference Plastic Pipes XV, Vancouver 2010</a:t>
            </a:r>
            <a:endParaRPr lang="pl-PL" sz="1100" i="1" dirty="0">
              <a:latin typeface="+mn-lt"/>
            </a:endParaRPr>
          </a:p>
          <a:p>
            <a:pPr marL="457200" indent="-457200" algn="ctr">
              <a:lnSpc>
                <a:spcPct val="125000"/>
              </a:lnSpc>
              <a:defRPr/>
            </a:pPr>
            <a:r>
              <a:rPr lang="pl-PL" sz="1100" i="1" dirty="0">
                <a:latin typeface="+mn-lt"/>
              </a:rPr>
              <a:t>Autor: </a:t>
            </a:r>
            <a:r>
              <a:rPr lang="en-US" sz="1100" i="1" dirty="0">
                <a:latin typeface="+mn-lt"/>
              </a:rPr>
              <a:t>Camille George </a:t>
            </a:r>
            <a:r>
              <a:rPr lang="en-US" sz="1100" i="1" dirty="0" err="1">
                <a:latin typeface="+mn-lt"/>
              </a:rPr>
              <a:t>Rubeiz</a:t>
            </a:r>
            <a:r>
              <a:rPr lang="en-US" sz="1100" i="1" dirty="0">
                <a:latin typeface="+mn-lt"/>
              </a:rPr>
              <a:t>, </a:t>
            </a:r>
          </a:p>
          <a:p>
            <a:pPr marL="457200" indent="-457200" algn="ctr">
              <a:lnSpc>
                <a:spcPct val="125000"/>
              </a:lnSpc>
              <a:defRPr/>
            </a:pPr>
            <a:r>
              <a:rPr lang="en-US" sz="1100" i="1" dirty="0">
                <a:latin typeface="+mn-lt"/>
              </a:rPr>
              <a:t>Plastics Pipe Institute, USA</a:t>
            </a:r>
            <a:endParaRPr lang="pl-PL" sz="1100" i="1" dirty="0">
              <a:latin typeface="+mn-lt"/>
            </a:endParaRPr>
          </a:p>
        </p:txBody>
      </p:sp>
      <p:sp>
        <p:nvSpPr>
          <p:cNvPr id="39973" name="Tytuł 6"/>
          <p:cNvSpPr txBox="1">
            <a:spLocks/>
          </p:cNvSpPr>
          <p:nvPr/>
        </p:nvSpPr>
        <p:spPr bwMode="auto">
          <a:xfrm>
            <a:off x="600075" y="107950"/>
            <a:ext cx="80787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800">
                <a:solidFill>
                  <a:schemeClr val="tx2"/>
                </a:solidFill>
                <a:cs typeface="Arial" panose="020B0604020202020204" pitchFamily="34" charset="0"/>
              </a:rPr>
              <a:t>Skutki dla rurociągów po trzęsieniu ziemi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800">
                <a:solidFill>
                  <a:schemeClr val="tx2"/>
                </a:solidFill>
                <a:cs typeface="Arial" panose="020B0604020202020204" pitchFamily="34" charset="0"/>
              </a:rPr>
              <a:t>PE - największa niezawodność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65150" y="1100138"/>
            <a:ext cx="8713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marL="457200" indent="-457200" algn="ctr">
              <a:lnSpc>
                <a:spcPct val="125000"/>
              </a:lnSpc>
              <a:defRPr/>
            </a:pPr>
            <a:r>
              <a:rPr lang="pl-PL" dirty="0">
                <a:latin typeface="+mn-lt"/>
              </a:rPr>
              <a:t>17.01.1995 Kobe; siła 6,9; czas trwania 20 sek.</a:t>
            </a:r>
          </a:p>
        </p:txBody>
      </p:sp>
    </p:spTree>
    <p:extLst>
      <p:ext uri="{BB962C8B-B14F-4D97-AF65-F5344CB8AC3E}">
        <p14:creationId xmlns:p14="http://schemas.microsoft.com/office/powerpoint/2010/main" val="36978756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5761" y="274638"/>
            <a:ext cx="8525022" cy="557212"/>
          </a:xfrm>
        </p:spPr>
        <p:txBody>
          <a:bodyPr/>
          <a:lstStyle/>
          <a:p>
            <a:r>
              <a:rPr lang="pl-PL" dirty="0" smtClean="0"/>
              <a:t>Współpraca, wsparcie w projektowaniu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8484652" y="1120775"/>
            <a:ext cx="954087" cy="187325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395786" y="6245225"/>
            <a:ext cx="2895600" cy="47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95436" y="1052513"/>
            <a:ext cx="86598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589711" y="4537075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sv-FI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395786" y="6245225"/>
            <a:ext cx="2895600" cy="47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95436" y="1052513"/>
            <a:ext cx="86598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351711" y="4232275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sv-FI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275511" y="4613275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sv-FI"/>
          </a:p>
        </p:txBody>
      </p:sp>
      <p:pic>
        <p:nvPicPr>
          <p:cNvPr id="14" name="Picture 3" descr="wykres_scieralnosci_p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4936" y="2646363"/>
            <a:ext cx="2736850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poloczen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436" y="3644900"/>
            <a:ext cx="19732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stud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3724" y="3716338"/>
            <a:ext cx="202565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hem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3586" y="1989138"/>
            <a:ext cx="2727325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pr_3_sta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41" y="1309509"/>
            <a:ext cx="2592387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pr_3_st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7549" y="1341438"/>
            <a:ext cx="2593975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 descr="pr_3_opi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87824" y="1341438"/>
            <a:ext cx="2592387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 descr="badani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38986" y="3573463"/>
            <a:ext cx="213518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fld id="{F96DA289-24B7-433F-B4DD-ECDAFFE8602F}" type="datetime1">
              <a:rPr lang="en-GB" smtClean="0"/>
              <a:t>15/06/2016</a:t>
            </a:fld>
            <a:endParaRPr lang="en-GB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10"/>
          <a:srcRect l="805" t="140" r="26189" b="8069"/>
          <a:stretch/>
        </p:blipFill>
        <p:spPr>
          <a:xfrm>
            <a:off x="1984251" y="2217384"/>
            <a:ext cx="3900736" cy="2958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Obraz 23"/>
          <p:cNvPicPr/>
          <p:nvPr/>
        </p:nvPicPr>
        <p:blipFill rotWithShape="1">
          <a:blip r:embed="rId11"/>
          <a:srcRect l="29762" t="24407" r="30555" b="30013"/>
          <a:stretch/>
        </p:blipFill>
        <p:spPr bwMode="auto">
          <a:xfrm>
            <a:off x="5504237" y="1594572"/>
            <a:ext cx="2769937" cy="1917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456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DB4A3-67A5-4274-BA91-17FE252F0EE9}" type="slidenum">
              <a:rPr lang="en-US"/>
              <a:pPr/>
              <a:t>104</a:t>
            </a:fld>
            <a:endParaRPr lang="en-US"/>
          </a:p>
        </p:txBody>
      </p:sp>
      <p:pic>
        <p:nvPicPr>
          <p:cNvPr id="70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773238"/>
            <a:ext cx="40322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7316" y="3158655"/>
            <a:ext cx="4608512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65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95275" y="4569436"/>
            <a:ext cx="3025775" cy="1808162"/>
          </a:xfrm>
          <a:noFill/>
          <a:ln/>
        </p:spPr>
      </p:pic>
      <p:pic>
        <p:nvPicPr>
          <p:cNvPr id="70656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981075"/>
            <a:ext cx="7273925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6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1316" y="3158655"/>
            <a:ext cx="208915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6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475" y="1916113"/>
            <a:ext cx="5184775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6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05602" y="3723481"/>
            <a:ext cx="2428875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97273" y="395535"/>
            <a:ext cx="8337204" cy="557212"/>
          </a:xfrm>
        </p:spPr>
        <p:txBody>
          <a:bodyPr/>
          <a:lstStyle/>
          <a:p>
            <a:r>
              <a:rPr lang="pl-PL" sz="2400" dirty="0" smtClean="0"/>
              <a:t>Indywidualny dobór sprawdzonych rozwiązań dla różnorodnych warunków budowy i eksploatacji</a:t>
            </a:r>
            <a:r>
              <a:rPr lang="pl-PL" sz="2800" dirty="0" smtClean="0"/>
              <a:t/>
            </a:r>
            <a:br>
              <a:rPr lang="pl-PL" sz="2800" dirty="0" smtClean="0"/>
            </a:br>
            <a:endParaRPr lang="en-GB" sz="2800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F3E847-FECC-44DB-9793-D7EB5A902E9B}" type="datetime1">
              <a:rPr lang="en-GB" smtClean="0"/>
              <a:t>15/06/2016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230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5052" y="417063"/>
            <a:ext cx="4389120" cy="309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12" y="3789033"/>
            <a:ext cx="3887309" cy="245702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/>
          <a:srcRect r="1092"/>
          <a:stretch/>
        </p:blipFill>
        <p:spPr>
          <a:xfrm>
            <a:off x="3670466" y="3080874"/>
            <a:ext cx="5093706" cy="3165182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0"/>
            <a:ext cx="2950756" cy="3600547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37470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7" descr="Now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9663" y="12700"/>
            <a:ext cx="6764337" cy="640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3273425" y="3806825"/>
            <a:ext cx="4964113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en-GB" sz="2400" kern="0" dirty="0" err="1">
                <a:solidFill>
                  <a:schemeClr val="tx2"/>
                </a:solidFill>
                <a:latin typeface="Arial" pitchFamily="34" charset="0"/>
                <a:cs typeface="+mn-cs"/>
              </a:rPr>
              <a:t>Uponor</a:t>
            </a:r>
            <a:r>
              <a:rPr lang="en-GB" sz="2400" kern="0" dirty="0">
                <a:solidFill>
                  <a:schemeClr val="tx2"/>
                </a:solidFill>
                <a:latin typeface="Arial" pitchFamily="34" charset="0"/>
                <a:cs typeface="+mn-cs"/>
              </a:rPr>
              <a:t> Infra</a:t>
            </a:r>
            <a:r>
              <a:rPr lang="pl-PL" sz="2400" kern="0" dirty="0">
                <a:solidFill>
                  <a:schemeClr val="tx2"/>
                </a:solidFill>
                <a:latin typeface="Arial" pitchFamily="34" charset="0"/>
                <a:cs typeface="+mn-cs"/>
              </a:rPr>
              <a:t> Sp z o.o.</a:t>
            </a:r>
            <a:r>
              <a:rPr lang="en-GB" sz="3200" kern="0" dirty="0">
                <a:solidFill>
                  <a:schemeClr val="tx2"/>
                </a:solidFill>
                <a:latin typeface="Arial" pitchFamily="34" charset="0"/>
                <a:cs typeface="+mn-cs"/>
              </a:rPr>
              <a:t/>
            </a:r>
            <a:br>
              <a:rPr lang="en-GB" sz="3200" kern="0" dirty="0">
                <a:solidFill>
                  <a:schemeClr val="tx2"/>
                </a:solidFill>
                <a:latin typeface="Arial" pitchFamily="34" charset="0"/>
                <a:cs typeface="+mn-cs"/>
              </a:rPr>
            </a:br>
            <a:r>
              <a:rPr lang="pl-PL" sz="1600" kern="0" dirty="0">
                <a:solidFill>
                  <a:schemeClr val="tx2"/>
                </a:solidFill>
                <a:latin typeface="Arial" pitchFamily="34" charset="0"/>
                <a:cs typeface="+mn-cs"/>
              </a:rPr>
              <a:t>ul. Dzielna 60</a:t>
            </a:r>
          </a:p>
          <a:p>
            <a:pPr algn="r">
              <a:defRPr/>
            </a:pPr>
            <a:r>
              <a:rPr lang="pl-PL" sz="1600" kern="0" dirty="0">
                <a:solidFill>
                  <a:schemeClr val="tx2"/>
                </a:solidFill>
                <a:latin typeface="Arial" pitchFamily="34" charset="0"/>
                <a:cs typeface="+mn-cs"/>
              </a:rPr>
              <a:t>01-029 Warszawa</a:t>
            </a:r>
            <a:br>
              <a:rPr lang="pl-PL" sz="1600" kern="0" dirty="0">
                <a:solidFill>
                  <a:schemeClr val="tx2"/>
                </a:solidFill>
                <a:latin typeface="Arial" pitchFamily="34" charset="0"/>
                <a:cs typeface="+mn-cs"/>
              </a:rPr>
            </a:br>
            <a:r>
              <a:rPr lang="pl-PL" sz="1600" kern="0" dirty="0">
                <a:solidFill>
                  <a:schemeClr val="tx2"/>
                </a:solidFill>
                <a:latin typeface="Arial" pitchFamily="34" charset="0"/>
                <a:cs typeface="+mn-cs"/>
              </a:rPr>
              <a:t/>
            </a:r>
            <a:br>
              <a:rPr lang="pl-PL" sz="1600" kern="0" dirty="0">
                <a:solidFill>
                  <a:schemeClr val="tx2"/>
                </a:solidFill>
                <a:latin typeface="Arial" pitchFamily="34" charset="0"/>
                <a:cs typeface="+mn-cs"/>
              </a:rPr>
            </a:br>
            <a:r>
              <a:rPr lang="pl-PL" sz="1600" kern="0" dirty="0" smtClean="0">
                <a:solidFill>
                  <a:schemeClr val="tx2"/>
                </a:solidFill>
                <a:latin typeface="Arial" pitchFamily="34" charset="0"/>
                <a:cs typeface="+mn-cs"/>
              </a:rPr>
              <a:t>www.uponor.pl</a:t>
            </a:r>
            <a:endParaRPr lang="pl-PL" sz="1600" kern="0" dirty="0">
              <a:solidFill>
                <a:schemeClr val="tx2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6" name="Picture 4" descr="C:\Users\Tarnawska-M\Documents\02_Robocze_projekty\U_Przykladowe Inwestycje_2015\!Rzeszów\PL_Rzeszów_2014_zbiorniki retencyjne Weho_dn2400_449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76" r="66012" b="11900"/>
          <a:stretch/>
        </p:blipFill>
        <p:spPr bwMode="auto">
          <a:xfrm>
            <a:off x="662965" y="1122337"/>
            <a:ext cx="2539959" cy="480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 bwMode="auto">
          <a:xfrm>
            <a:off x="662965" y="288912"/>
            <a:ext cx="8078787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Dziękuję </a:t>
            </a:r>
            <a:r>
              <a:rPr lang="pl-PL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za uwagę</a:t>
            </a:r>
            <a:endParaRPr lang="pl-PL" sz="3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546265" y="736270"/>
          <a:ext cx="8078787" cy="51590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18425"/>
                <a:gridCol w="1641618"/>
                <a:gridCol w="1610370"/>
                <a:gridCol w="793063"/>
                <a:gridCol w="1915311"/>
              </a:tblGrid>
              <a:tr h="816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Właściwość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Wymagania wg normy PN-EN12201:2011 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Sugerowane</a:t>
                      </a:r>
                      <a:endParaRPr lang="pl-PL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Zaostrzone Wymagania 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Jednostka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Metoda badania </a:t>
                      </a:r>
                      <a:r>
                        <a:rPr lang="pl-PL" sz="900" baseline="30000">
                          <a:effectLst/>
                        </a:rPr>
                        <a:t>1)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</a:tr>
              <a:tr h="49570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700">
                          <a:effectLst/>
                        </a:rPr>
                        <a:t>Rury 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46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</a:rPr>
                        <a:t>Wygląd zewnętrzny 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</a:rPr>
                        <a:t>Powierzchnie zewnętrzne i wewnętrzne powinny być gładkie, czyste pozbawione porów, wgłębień i innych wad powierzchniowych, takich które mogłyby uniemożliwić spełnienie wymagań wg normy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 dirty="0">
                          <a:effectLst/>
                        </a:rPr>
                        <a:t>Powierzchnie zewnętrzne i wewnętrzne powinny być gładkie, czyste pozbawione porów, wgłębień i innych wad powierzchniowych, takich które mogłyby uniemożliwić spełnienie wymagań wg normy</a:t>
                      </a:r>
                      <a:endParaRPr lang="pl-PL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</a:rPr>
                        <a:t>-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</a:rPr>
                        <a:t>Kontrola wzrokowa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</a:tr>
              <a:tr h="6483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Barwa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</a:rPr>
                        <a:t>Czarna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 dirty="0">
                          <a:effectLst/>
                        </a:rPr>
                        <a:t>Czarna</a:t>
                      </a:r>
                      <a:r>
                        <a:rPr lang="pl-PL" sz="800" b="0" baseline="30000" dirty="0">
                          <a:effectLst/>
                        </a:rPr>
                        <a:t>4)</a:t>
                      </a:r>
                      <a:endParaRPr lang="pl-PL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-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</a:tr>
              <a:tr h="4947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Wymiary </a:t>
                      </a:r>
                      <a:r>
                        <a:rPr lang="pl-PL" sz="800" baseline="30000">
                          <a:effectLst/>
                        </a:rPr>
                        <a:t>3)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Wg wymagań zamawiającego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 dirty="0">
                          <a:effectLst/>
                        </a:rPr>
                        <a:t>Wg wymagań zamawiającego</a:t>
                      </a:r>
                      <a:endParaRPr lang="pl-PL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EN ISO 3126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</a:tr>
              <a:tr h="4947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Wydłużenie przy zerwaniu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≥ 350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1" dirty="0">
                          <a:effectLst/>
                        </a:rPr>
                        <a:t>≥ 500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%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EN ISO 62590-1:2001</a:t>
                      </a:r>
                      <a:endParaRPr lang="pl-PL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ISO 6259-3:1997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</a:tr>
              <a:tr h="4947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Masowy wskaźnik płynięcia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Zmian wywołana przetwórstwem &lt;±20%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 dirty="0">
                          <a:effectLst/>
                        </a:rPr>
                        <a:t>Zmian wywołana przetwórstwem &lt;±20%</a:t>
                      </a:r>
                      <a:endParaRPr lang="pl-PL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g/10min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EN ISO 1133:1999 warunek T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</a:tr>
              <a:tr h="247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Czas indukcji utleniania 210˚C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</a:rPr>
                        <a:t>≥20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1" dirty="0">
                          <a:solidFill>
                            <a:schemeClr val="tx1"/>
                          </a:solidFill>
                          <a:effectLst/>
                        </a:rPr>
                        <a:t>≥ 40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</a:rPr>
                        <a:t>EN 728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187" marR="58187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4389" y="201350"/>
            <a:ext cx="767870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Specyfikacja dla rur ciśnieniowych z polietylenu wysokiej gęstości (PEHD)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Tablica 2</a:t>
            </a:r>
            <a:endParaRPr kumimoji="0" 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Oval 53"/>
          <p:cNvSpPr>
            <a:spLocks noChangeArrowheads="1"/>
          </p:cNvSpPr>
          <p:nvPr/>
        </p:nvSpPr>
        <p:spPr bwMode="auto">
          <a:xfrm>
            <a:off x="2538484" y="4646305"/>
            <a:ext cx="3452883" cy="5794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53"/>
          <p:cNvSpPr>
            <a:spLocks noChangeArrowheads="1"/>
          </p:cNvSpPr>
          <p:nvPr/>
        </p:nvSpPr>
        <p:spPr bwMode="auto">
          <a:xfrm>
            <a:off x="2538485" y="5495120"/>
            <a:ext cx="3452882" cy="5794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66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pl-PL" altLang="pl-PL" smtClean="0"/>
              <a:t>Wydłużenie przy zerwaniu ≥500%</a:t>
            </a:r>
          </a:p>
        </p:txBody>
      </p:sp>
      <p:pic>
        <p:nvPicPr>
          <p:cNvPr id="29699" name="Picture 4" descr="tak_powinno_wygladac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1163638"/>
            <a:ext cx="67722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7" name="Picture 5" descr="rozwarstwien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290888"/>
            <a:ext cx="76200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Line 6"/>
          <p:cNvSpPr>
            <a:spLocks noChangeShapeType="1"/>
          </p:cNvSpPr>
          <p:nvPr/>
        </p:nvSpPr>
        <p:spPr bwMode="auto">
          <a:xfrm>
            <a:off x="825500" y="3073400"/>
            <a:ext cx="8153400" cy="3213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8360" name="Line 8"/>
          <p:cNvSpPr>
            <a:spLocks noChangeShapeType="1"/>
          </p:cNvSpPr>
          <p:nvPr/>
        </p:nvSpPr>
        <p:spPr bwMode="auto">
          <a:xfrm flipV="1">
            <a:off x="800100" y="2857500"/>
            <a:ext cx="7848600" cy="340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8361" name="Rectangle 9"/>
          <p:cNvSpPr>
            <a:spLocks noChangeArrowheads="1"/>
          </p:cNvSpPr>
          <p:nvPr/>
        </p:nvSpPr>
        <p:spPr bwMode="auto">
          <a:xfrm>
            <a:off x="1319213" y="3208338"/>
            <a:ext cx="6719887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pl-PL" sz="3200">
                <a:solidFill>
                  <a:schemeClr val="tx2"/>
                </a:solidFill>
                <a:cs typeface="Arial" panose="020B0604020202020204" pitchFamily="34" charset="0"/>
              </a:rPr>
              <a:t>Wydłużenie &lt;139%</a:t>
            </a:r>
          </a:p>
        </p:txBody>
      </p:sp>
    </p:spTree>
    <p:extLst>
      <p:ext uri="{BB962C8B-B14F-4D97-AF65-F5344CB8AC3E}">
        <p14:creationId xmlns:p14="http://schemas.microsoft.com/office/powerpoint/2010/main" val="27608632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punktowe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1136650"/>
            <a:ext cx="7483475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3513" y="0"/>
            <a:ext cx="8815387" cy="134461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pl-PL" altLang="pl-PL" sz="2800" dirty="0" smtClean="0"/>
              <a:t>Rurociąg wyprodukowany z pozaklasowego PE po 2 latach eksploatacji</a:t>
            </a:r>
            <a:br>
              <a:rPr lang="pl-PL" altLang="pl-PL" sz="2800" dirty="0" smtClean="0"/>
            </a:br>
            <a:r>
              <a:rPr lang="pl-PL" altLang="pl-PL" sz="2800" dirty="0" smtClean="0"/>
              <a:t>wydłużenie tylko 139 %</a:t>
            </a:r>
          </a:p>
        </p:txBody>
      </p:sp>
    </p:spTree>
    <p:extLst>
      <p:ext uri="{BB962C8B-B14F-4D97-AF65-F5344CB8AC3E}">
        <p14:creationId xmlns:p14="http://schemas.microsoft.com/office/powerpoint/2010/main" val="20480990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D95F2B-7B90-4FBE-B5AE-B879A2AC8A1D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574675" y="285751"/>
            <a:ext cx="7994650" cy="82867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pl-PL" altLang="pl-PL" kern="0" smtClean="0"/>
              <a:t>Badania zgrzewów doczołowych</a:t>
            </a:r>
            <a:endParaRPr lang="pl-PL" altLang="pl-PL" kern="0" dirty="0" smtClean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574675" y="882658"/>
            <a:ext cx="7086283" cy="1635460"/>
          </a:xfrm>
          <a:prstGeom prst="rect">
            <a:avLst/>
          </a:prstGeom>
        </p:spPr>
        <p:txBody>
          <a:bodyPr/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l-PL" altLang="pl-PL" sz="1802" kern="0" dirty="0" smtClean="0"/>
              <a:t>Wytrzymałość na rozciąganie na pełnej grubości ścianki badana wg ISO 13953. </a:t>
            </a:r>
          </a:p>
          <a:p>
            <a:r>
              <a:rPr lang="pl-PL" altLang="pl-PL" sz="1802" kern="0" dirty="0" smtClean="0"/>
              <a:t>Badanie należy prowadzić do uszkodzenia próbki. </a:t>
            </a:r>
          </a:p>
          <a:p>
            <a:r>
              <a:rPr lang="pl-PL" altLang="pl-PL" sz="1802" kern="0" dirty="0" smtClean="0"/>
              <a:t>Za pozytywny wynik badania uznaje się plastyczne zniszczenie próbki.</a:t>
            </a:r>
            <a:endParaRPr lang="pl-PL" altLang="pl-PL" sz="1802" u="sng" kern="0" dirty="0" smtClean="0"/>
          </a:p>
          <a:p>
            <a:endParaRPr lang="pl-PL" altLang="pl-PL" sz="1802" kern="0" dirty="0"/>
          </a:p>
        </p:txBody>
      </p:sp>
      <p:pic>
        <p:nvPicPr>
          <p:cNvPr id="9" name="Symbol zastępczy zawartości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940" y="2490509"/>
            <a:ext cx="2439539" cy="3659309"/>
          </a:xfrm>
          <a:prstGeom prst="rect">
            <a:avLst/>
          </a:prstGeom>
        </p:spPr>
      </p:pic>
      <p:pic>
        <p:nvPicPr>
          <p:cNvPr id="10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400" y="4224826"/>
            <a:ext cx="3112792" cy="207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681" y="2173863"/>
            <a:ext cx="3112792" cy="207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Łącznik prosty 11"/>
          <p:cNvCxnSpPr/>
          <p:nvPr/>
        </p:nvCxnSpPr>
        <p:spPr>
          <a:xfrm>
            <a:off x="3832944" y="4224826"/>
            <a:ext cx="3438133" cy="2099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 flipV="1">
            <a:off x="3709004" y="4249852"/>
            <a:ext cx="3459584" cy="20747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Uśmiechnięta buźka 13"/>
          <p:cNvSpPr/>
          <p:nvPr/>
        </p:nvSpPr>
        <p:spPr>
          <a:xfrm>
            <a:off x="5813155" y="2249502"/>
            <a:ext cx="348494" cy="316646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56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D95F2B-7B90-4FBE-B5AE-B879A2AC8A1D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l="32052" t="3894" r="31295" b="5914"/>
          <a:stretch/>
        </p:blipFill>
        <p:spPr>
          <a:xfrm>
            <a:off x="956603" y="689317"/>
            <a:ext cx="3972368" cy="5495694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1309" y="0"/>
            <a:ext cx="8333373" cy="59084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pl-PL" altLang="pl-PL" sz="2800" kern="0" dirty="0" smtClean="0"/>
              <a:t>Jak skutecznie wymagać jakości ?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584873" y="1994077"/>
            <a:ext cx="2869809" cy="194487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pl-PL" altLang="pl-PL" sz="2800" kern="0" dirty="0" smtClean="0"/>
              <a:t>Świadectwo odbioru 3.1, wg </a:t>
            </a:r>
          </a:p>
          <a:p>
            <a:pPr algn="ctr"/>
            <a:r>
              <a:rPr lang="pl-PL" altLang="pl-PL" sz="2800" kern="0" dirty="0" smtClean="0"/>
              <a:t>PN-EN 10204</a:t>
            </a:r>
          </a:p>
        </p:txBody>
      </p:sp>
    </p:spTree>
    <p:extLst>
      <p:ext uri="{BB962C8B-B14F-4D97-AF65-F5344CB8AC3E}">
        <p14:creationId xmlns:p14="http://schemas.microsoft.com/office/powerpoint/2010/main" val="170621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0" y="1098013"/>
            <a:ext cx="9144000" cy="2812806"/>
          </a:xfrm>
        </p:spPr>
        <p:txBody>
          <a:bodyPr/>
          <a:lstStyle/>
          <a:p>
            <a:pPr algn="ctr"/>
            <a:r>
              <a:rPr lang="pl-PL" sz="4800" b="1" dirty="0" smtClean="0"/>
              <a:t>System </a:t>
            </a:r>
            <a:r>
              <a:rPr lang="pl-PL" sz="4800" b="1" dirty="0" err="1" smtClean="0"/>
              <a:t>Weholite</a:t>
            </a:r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000" b="1" dirty="0"/>
              <a:t>AT-15-7404_2014 </a:t>
            </a:r>
            <a:r>
              <a:rPr lang="pl-PL" sz="4000" b="1" dirty="0" smtClean="0"/>
              <a:t>/ ITB</a:t>
            </a:r>
            <a:r>
              <a:rPr lang="pl-PL" sz="4000" b="1" dirty="0"/>
              <a:t/>
            </a:r>
            <a:br>
              <a:rPr lang="pl-PL" sz="4000" b="1" dirty="0"/>
            </a:br>
            <a:r>
              <a:rPr lang="pl-PL" sz="4000" b="1" dirty="0"/>
              <a:t>AT </a:t>
            </a:r>
            <a:r>
              <a:rPr lang="pl-PL" sz="4000" b="1" dirty="0" smtClean="0"/>
              <a:t>2009-03-0544_2 / </a:t>
            </a:r>
            <a:r>
              <a:rPr lang="pl-PL" sz="4000" b="1" dirty="0" err="1" smtClean="0"/>
              <a:t>IBDiM</a:t>
            </a:r>
            <a:endParaRPr lang="pl-PL" sz="4000" b="1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Elementy systemu – rurociągi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608014" y="1360488"/>
            <a:ext cx="7382436" cy="1368644"/>
          </a:xfrm>
        </p:spPr>
        <p:txBody>
          <a:bodyPr/>
          <a:lstStyle/>
          <a:p>
            <a:pPr marL="0" lvl="0" indent="0" eaLnBrk="1" hangingPunct="1">
              <a:buClrTx/>
              <a:buNone/>
              <a:defRPr/>
            </a:pPr>
            <a:r>
              <a:rPr lang="pl-PL" sz="3200" b="1" dirty="0" err="1" smtClean="0">
                <a:solidFill>
                  <a:srgbClr val="0072C6"/>
                </a:solidFill>
              </a:rPr>
              <a:t>Weholite</a:t>
            </a:r>
            <a:r>
              <a:rPr lang="pl-PL" sz="3200" b="1" dirty="0" smtClean="0">
                <a:solidFill>
                  <a:srgbClr val="0072C6"/>
                </a:solidFill>
              </a:rPr>
              <a:t> PE &amp; PP</a:t>
            </a:r>
          </a:p>
          <a:p>
            <a:pPr marL="0" lvl="0" indent="0" eaLnBrk="1" hangingPunct="1">
              <a:buClrTx/>
              <a:buNone/>
              <a:defRPr/>
            </a:pPr>
            <a:r>
              <a:rPr lang="az-Cyrl-AZ" sz="2000" b="1" i="1" kern="1200" dirty="0" smtClean="0">
                <a:solidFill>
                  <a:srgbClr val="0072C6"/>
                </a:solidFill>
              </a:rPr>
              <a:t>Ф</a:t>
            </a:r>
            <a:r>
              <a:rPr lang="pl-PL" sz="2000" b="1" i="1" dirty="0" smtClean="0">
                <a:solidFill>
                  <a:srgbClr val="0072C6"/>
                </a:solidFill>
              </a:rPr>
              <a:t>300 - 3000mm</a:t>
            </a:r>
            <a:endParaRPr lang="pl-PL" sz="3200" b="1" dirty="0" smtClean="0">
              <a:solidFill>
                <a:srgbClr val="0072C6"/>
              </a:solidFill>
            </a:endParaRPr>
          </a:p>
          <a:p>
            <a:pPr marL="0" indent="0" eaLnBrk="1" hangingPunct="1">
              <a:buClrTx/>
              <a:buNone/>
            </a:pPr>
            <a:r>
              <a:rPr lang="pl-PL" b="1" dirty="0" smtClean="0">
                <a:solidFill>
                  <a:schemeClr val="tx2"/>
                </a:solidFill>
              </a:rPr>
              <a:t>SN 2; 4; 6; 8; 10, 12,5; 16 [</a:t>
            </a:r>
            <a:r>
              <a:rPr lang="pl-PL" b="1" dirty="0" err="1" smtClean="0">
                <a:solidFill>
                  <a:schemeClr val="tx2"/>
                </a:solidFill>
              </a:rPr>
              <a:t>kN</a:t>
            </a:r>
            <a:r>
              <a:rPr lang="pl-PL" b="1" dirty="0" smtClean="0">
                <a:solidFill>
                  <a:schemeClr val="tx2"/>
                </a:solidFill>
              </a:rPr>
              <a:t>/m2]</a:t>
            </a:r>
          </a:p>
          <a:p>
            <a:pPr marL="0" lvl="0" indent="0" eaLnBrk="1" hangingPunct="1">
              <a:buClrTx/>
              <a:buNone/>
            </a:pPr>
            <a:endParaRPr lang="pl-PL" b="1" dirty="0" smtClean="0">
              <a:solidFill>
                <a:schemeClr val="tx2"/>
              </a:solidFill>
            </a:endParaRP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5F2B-7B90-4FBE-B5AE-B879A2AC8A1D}" type="datetime4">
              <a:rPr lang="en-GB" smtClean="0"/>
              <a:pPr/>
              <a:t>15 June 2016</a:t>
            </a:fld>
            <a:endParaRPr lang="en-GB" dirty="0"/>
          </a:p>
        </p:txBody>
      </p:sp>
      <p:sp>
        <p:nvSpPr>
          <p:cNvPr id="8" name="Prostokąt 7"/>
          <p:cNvSpPr/>
          <p:nvPr/>
        </p:nvSpPr>
        <p:spPr>
          <a:xfrm>
            <a:off x="609600" y="3263900"/>
            <a:ext cx="1739900" cy="355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733572" y="3736181"/>
            <a:ext cx="19558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685800" y="4457700"/>
            <a:ext cx="2298700" cy="635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11504" r="6923" b="25043"/>
          <a:stretch/>
        </p:blipFill>
        <p:spPr>
          <a:xfrm>
            <a:off x="733572" y="2825847"/>
            <a:ext cx="7723164" cy="3263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/>
          <p:cNvSpPr txBox="1">
            <a:spLocks/>
          </p:cNvSpPr>
          <p:nvPr/>
        </p:nvSpPr>
        <p:spPr bwMode="auto">
          <a:xfrm>
            <a:off x="4026091" y="215042"/>
            <a:ext cx="5117909" cy="41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Franklin Gothic Book"/>
              <a:buChar char="―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Franklin Gothic Book"/>
              <a:buChar char="―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pl-PL" sz="1400" kern="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l-PL" sz="1400" kern="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1400" kern="0" dirty="0" smtClean="0">
                <a:solidFill>
                  <a:schemeClr val="tx2">
                    <a:lumMod val="75000"/>
                  </a:schemeClr>
                </a:solidFill>
              </a:rPr>
              <a:t>dla średnic DN=ID&lt;1000mm  rury i kształtki łączone są przy pomocy złączki kielichowej (lub </a:t>
            </a:r>
            <a:r>
              <a:rPr lang="pl-PL" sz="1400" kern="0" dirty="0" err="1" smtClean="0">
                <a:solidFill>
                  <a:schemeClr val="tx2">
                    <a:lumMod val="75000"/>
                  </a:schemeClr>
                </a:solidFill>
              </a:rPr>
              <a:t>dwukielicha</a:t>
            </a:r>
            <a:r>
              <a:rPr lang="pl-PL" sz="1400" kern="0" dirty="0" smtClean="0">
                <a:solidFill>
                  <a:schemeClr val="tx2">
                    <a:lumMod val="75000"/>
                  </a:schemeClr>
                </a:solidFill>
              </a:rPr>
              <a:t>), </a:t>
            </a:r>
            <a:r>
              <a:rPr lang="pl-PL" sz="1400" b="1" kern="0" dirty="0" smtClean="0">
                <a:solidFill>
                  <a:schemeClr val="tx2">
                    <a:lumMod val="75000"/>
                  </a:schemeClr>
                </a:solidFill>
              </a:rPr>
              <a:t>z uszczelką co najmniej dwuwargową z EPDM (lub SBR) osadzoną w gniazdach złączki. </a:t>
            </a:r>
          </a:p>
          <a:p>
            <a:endParaRPr lang="pl-PL" sz="1400" b="1" kern="0" dirty="0">
              <a:solidFill>
                <a:schemeClr val="tx2">
                  <a:lumMod val="75000"/>
                </a:schemeClr>
              </a:solidFill>
            </a:endParaRPr>
          </a:p>
          <a:p>
            <a:endParaRPr lang="pl-PL" sz="1400" b="1" kern="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l-PL" sz="1400" b="1" kern="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sz="1400" b="1" kern="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sz="1400" b="1" kern="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sz="1400" b="1" kern="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sz="1400" b="1" kern="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sz="1400" b="1" kern="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1400" kern="0" dirty="0" smtClean="0">
                <a:solidFill>
                  <a:schemeClr val="tx2">
                    <a:lumMod val="75000"/>
                  </a:schemeClr>
                </a:solidFill>
              </a:rPr>
              <a:t>Dla średnic DN=ID&gt;=1000mm połączenia rur i kształtek zaprojektowane  są w </a:t>
            </a:r>
            <a:r>
              <a:rPr lang="pl-PL" sz="1400" b="1" kern="0" dirty="0" smtClean="0">
                <a:solidFill>
                  <a:schemeClr val="tx2">
                    <a:lumMod val="75000"/>
                  </a:schemeClr>
                </a:solidFill>
              </a:rPr>
              <a:t>technologii spawania ekstruzyjnego</a:t>
            </a:r>
            <a:r>
              <a:rPr lang="pl-PL" sz="1400" kern="0" dirty="0" smtClean="0">
                <a:solidFill>
                  <a:schemeClr val="tx2">
                    <a:lumMod val="75000"/>
                  </a:schemeClr>
                </a:solidFill>
              </a:rPr>
              <a:t>, nierozłączne, gwarantujące możliwość przenoszenia osiowych sił wzdłużnych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957" y="3507907"/>
            <a:ext cx="3753134" cy="240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957" y="411990"/>
            <a:ext cx="3753134" cy="224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603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63773" y="164992"/>
            <a:ext cx="8775511" cy="557212"/>
          </a:xfrm>
        </p:spPr>
        <p:txBody>
          <a:bodyPr/>
          <a:lstStyle/>
          <a:p>
            <a:r>
              <a:rPr lang="pl-PL" sz="2000" dirty="0" err="1" smtClean="0"/>
              <a:t>Weholite</a:t>
            </a:r>
            <a:r>
              <a:rPr lang="pl-PL" sz="2000" dirty="0" smtClean="0"/>
              <a:t> - dwukielich dn300-1000mm z uszczelkami wielowargowymi</a:t>
            </a:r>
            <a:endParaRPr lang="en-GB" sz="2000" b="0" dirty="0"/>
          </a:p>
        </p:txBody>
      </p:sp>
      <p:pic>
        <p:nvPicPr>
          <p:cNvPr id="141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641" y="876789"/>
            <a:ext cx="3595477" cy="279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2538" y="755275"/>
            <a:ext cx="3725688" cy="279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2538" y="3848669"/>
            <a:ext cx="3725688" cy="243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 cstate="print"/>
          <a:srcRect b="21065"/>
          <a:stretch/>
        </p:blipFill>
        <p:spPr bwMode="auto">
          <a:xfrm>
            <a:off x="1179991" y="4491723"/>
            <a:ext cx="2663487" cy="161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3773" y="3848669"/>
            <a:ext cx="8078787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pl-PL" sz="2000" kern="0" dirty="0" err="1" smtClean="0"/>
              <a:t>Weholite</a:t>
            </a:r>
            <a:r>
              <a:rPr lang="pl-PL" sz="2000" kern="0" dirty="0" smtClean="0"/>
              <a:t> - połączenie zatrzaskowe</a:t>
            </a:r>
          </a:p>
          <a:p>
            <a:r>
              <a:rPr lang="pl-PL" sz="2000" kern="0" dirty="0" smtClean="0"/>
              <a:t>DN600 – DN1200 </a:t>
            </a:r>
            <a:endParaRPr lang="en-GB" sz="2000" kern="0" dirty="0"/>
          </a:p>
        </p:txBody>
      </p:sp>
      <p:sp>
        <p:nvSpPr>
          <p:cNvPr id="1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fld id="{B7D95F2B-7B90-4FBE-B5AE-B879A2AC8A1D}" type="datetime4">
              <a:rPr lang="en-GB" smtClean="0"/>
              <a:pPr/>
              <a:t>15 June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7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l="8124" t="-4470" r="-8124" b="1198"/>
          <a:stretch/>
        </p:blipFill>
        <p:spPr>
          <a:xfrm>
            <a:off x="5377219" y="550329"/>
            <a:ext cx="4409142" cy="587885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Nasza historia</a:t>
            </a:r>
            <a:endParaRPr lang="en-US" smtClean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36638" y="3462338"/>
            <a:ext cx="6376987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67600" y="3200400"/>
            <a:ext cx="133248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1400" dirty="0" smtClean="0">
                <a:solidFill>
                  <a:srgbClr val="0070C0"/>
                </a:solidFill>
                <a:latin typeface="+mn-lt"/>
              </a:rPr>
              <a:t>201</a:t>
            </a:r>
            <a:r>
              <a:rPr lang="pl-PL" sz="1400" dirty="0" smtClean="0">
                <a:solidFill>
                  <a:srgbClr val="0070C0"/>
                </a:solidFill>
                <a:latin typeface="+mn-lt"/>
              </a:rPr>
              <a:t>6</a:t>
            </a:r>
            <a:endParaRPr lang="sv-SE" sz="1400" dirty="0">
              <a:solidFill>
                <a:srgbClr val="0070C0"/>
              </a:solidFill>
              <a:latin typeface="+mn-lt"/>
            </a:endParaRPr>
          </a:p>
          <a:p>
            <a:pPr>
              <a:defRPr/>
            </a:pPr>
            <a:r>
              <a:rPr lang="sv-SE" sz="1400" dirty="0">
                <a:solidFill>
                  <a:srgbClr val="0070C0"/>
                </a:solidFill>
                <a:latin typeface="+mn-lt"/>
              </a:rPr>
              <a:t>Uponor Infra</a:t>
            </a:r>
            <a:endParaRPr lang="en-US" sz="14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126" name="Picture 4" descr="http://kaivolomake.kwhpipe.com/Images/kwh-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2852738"/>
            <a:ext cx="3317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581400"/>
            <a:ext cx="10683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2863850" y="4325938"/>
            <a:ext cx="1203325" cy="584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v-SE" sz="800" dirty="0" smtClean="0">
                <a:solidFill>
                  <a:schemeClr val="tx1"/>
                </a:solidFill>
                <a:latin typeface="+mn-lt"/>
              </a:rPr>
              <a:t>1964</a:t>
            </a:r>
            <a:br>
              <a:rPr lang="sv-SE" sz="800" dirty="0" smtClean="0">
                <a:solidFill>
                  <a:schemeClr val="tx1"/>
                </a:solidFill>
                <a:latin typeface="+mn-lt"/>
              </a:rPr>
            </a:br>
            <a:r>
              <a:rPr lang="pl-PL" sz="800" dirty="0" smtClean="0">
                <a:solidFill>
                  <a:schemeClr val="tx1"/>
                </a:solidFill>
                <a:latin typeface="+mn-lt"/>
              </a:rPr>
              <a:t>Rozpoczęcie działalności </a:t>
            </a:r>
            <a:r>
              <a:rPr lang="sv-SE" sz="800" dirty="0" smtClean="0">
                <a:solidFill>
                  <a:schemeClr val="tx1"/>
                </a:solidFill>
                <a:latin typeface="+mn-lt"/>
              </a:rPr>
              <a:t>Upo Plastics </a:t>
            </a:r>
            <a:r>
              <a:rPr lang="pl-PL" sz="800" dirty="0" smtClean="0">
                <a:solidFill>
                  <a:schemeClr val="tx1"/>
                </a:solidFill>
                <a:latin typeface="+mn-lt"/>
              </a:rPr>
              <a:t>w Finlandii</a:t>
            </a:r>
            <a:endParaRPr lang="sv-SE" sz="8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4230688" y="5095875"/>
            <a:ext cx="1133475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v-SE" sz="800" dirty="0" smtClean="0">
                <a:solidFill>
                  <a:schemeClr val="tx1"/>
                </a:solidFill>
                <a:latin typeface="+mn-lt"/>
              </a:rPr>
              <a:t>1982</a:t>
            </a:r>
            <a:r>
              <a:rPr lang="sv-SE" sz="800" dirty="0">
                <a:solidFill>
                  <a:schemeClr val="tx1"/>
                </a:solidFill>
                <a:latin typeface="+mn-lt"/>
              </a:rPr>
              <a:t/>
            </a:r>
            <a:br>
              <a:rPr lang="sv-SE" sz="800" dirty="0">
                <a:solidFill>
                  <a:schemeClr val="tx1"/>
                </a:solidFill>
                <a:latin typeface="+mn-lt"/>
              </a:rPr>
            </a:br>
            <a:r>
              <a:rPr lang="pl-PL" sz="800" dirty="0" smtClean="0">
                <a:solidFill>
                  <a:schemeClr val="tx1"/>
                </a:solidFill>
                <a:latin typeface="+mn-lt"/>
              </a:rPr>
              <a:t>Powstaje marka Uponor</a:t>
            </a:r>
            <a:endParaRPr lang="sv-SE" sz="8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791075" y="3446463"/>
            <a:ext cx="0" cy="1560512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1541463" y="4414838"/>
            <a:ext cx="1263650" cy="5857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v-SE" sz="800" dirty="0" smtClean="0">
                <a:solidFill>
                  <a:schemeClr val="tx1"/>
                </a:solidFill>
                <a:latin typeface="+mn-lt"/>
              </a:rPr>
              <a:t>1952</a:t>
            </a:r>
            <a:br>
              <a:rPr lang="sv-SE" sz="800" dirty="0" smtClean="0">
                <a:solidFill>
                  <a:schemeClr val="tx1"/>
                </a:solidFill>
                <a:latin typeface="+mn-lt"/>
              </a:rPr>
            </a:br>
            <a:r>
              <a:rPr lang="pl-PL" sz="800" dirty="0" smtClean="0">
                <a:solidFill>
                  <a:schemeClr val="tx1"/>
                </a:solidFill>
                <a:latin typeface="+mn-lt"/>
              </a:rPr>
              <a:t>Powstaje firma </a:t>
            </a:r>
            <a:r>
              <a:rPr lang="en-GB" sz="800" dirty="0" err="1" smtClean="0">
                <a:solidFill>
                  <a:schemeClr val="tx1"/>
                </a:solidFill>
                <a:latin typeface="+mn-lt"/>
              </a:rPr>
              <a:t>N.Lundbegs</a:t>
            </a:r>
            <a:r>
              <a:rPr lang="en-GB" sz="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800" dirty="0" err="1">
                <a:solidFill>
                  <a:schemeClr val="tx1"/>
                </a:solidFill>
                <a:latin typeface="+mn-lt"/>
              </a:rPr>
              <a:t>Fabriks</a:t>
            </a:r>
            <a:r>
              <a:rPr lang="en-GB" sz="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800" dirty="0" smtClean="0">
                <a:solidFill>
                  <a:schemeClr val="tx1"/>
                </a:solidFill>
                <a:latin typeface="+mn-lt"/>
              </a:rPr>
              <a:t>AB</a:t>
            </a:r>
            <a:r>
              <a:rPr lang="pl-PL" sz="800" dirty="0" smtClean="0">
                <a:solidFill>
                  <a:schemeClr val="tx1"/>
                </a:solidFill>
                <a:latin typeface="+mn-lt"/>
              </a:rPr>
              <a:t> (Szwecja)</a:t>
            </a:r>
            <a:endParaRPr lang="sv-SE" sz="8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193675" y="4987925"/>
            <a:ext cx="1177925" cy="585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v-SE" sz="800" dirty="0" smtClean="0">
                <a:solidFill>
                  <a:schemeClr val="tx1"/>
                </a:solidFill>
                <a:latin typeface="+mn-lt"/>
              </a:rPr>
              <a:t>1620</a:t>
            </a:r>
            <a:br>
              <a:rPr lang="sv-SE" sz="800" dirty="0" smtClean="0">
                <a:solidFill>
                  <a:schemeClr val="tx1"/>
                </a:solidFill>
                <a:latin typeface="+mn-lt"/>
              </a:rPr>
            </a:br>
            <a:r>
              <a:rPr lang="sv-SE" sz="800" dirty="0" smtClean="0">
                <a:solidFill>
                  <a:schemeClr val="tx1"/>
                </a:solidFill>
                <a:latin typeface="+mn-lt"/>
              </a:rPr>
              <a:t>Johan de la Gardie</a:t>
            </a:r>
            <a:r>
              <a:rPr lang="pl-PL" sz="800" dirty="0" smtClean="0">
                <a:solidFill>
                  <a:schemeClr val="tx1"/>
                </a:solidFill>
                <a:latin typeface="+mn-lt"/>
              </a:rPr>
              <a:t> zakłada firmę </a:t>
            </a:r>
            <a:r>
              <a:rPr lang="sv-SE" sz="800" dirty="0" smtClean="0">
                <a:solidFill>
                  <a:schemeClr val="tx1"/>
                </a:solidFill>
                <a:latin typeface="+mn-lt"/>
              </a:rPr>
              <a:t>Wirsbo Bruks AB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774700" y="3581400"/>
            <a:ext cx="6350" cy="1311275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465513" y="3489325"/>
            <a:ext cx="0" cy="771525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5113338" y="3890963"/>
            <a:ext cx="1069975" cy="9540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sz="800" dirty="0" smtClean="0">
                <a:solidFill>
                  <a:schemeClr val="tx1"/>
                </a:solidFill>
                <a:latin typeface="+mn-lt"/>
              </a:rPr>
              <a:t>Koniec lat 90.</a:t>
            </a:r>
            <a:r>
              <a:rPr lang="sv-SE" sz="8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sv-SE" sz="800" dirty="0" smtClean="0">
                <a:solidFill>
                  <a:schemeClr val="tx1"/>
                </a:solidFill>
                <a:latin typeface="+mn-lt"/>
              </a:rPr>
            </a:br>
            <a:r>
              <a:rPr lang="sv-SE" sz="800" dirty="0" smtClean="0">
                <a:solidFill>
                  <a:schemeClr val="tx1"/>
                </a:solidFill>
                <a:latin typeface="+mn-lt"/>
              </a:rPr>
              <a:t>Uponor </a:t>
            </a:r>
            <a:r>
              <a:rPr lang="pl-PL" sz="800" dirty="0" smtClean="0">
                <a:solidFill>
                  <a:schemeClr val="tx1"/>
                </a:solidFill>
                <a:latin typeface="+mn-lt"/>
              </a:rPr>
              <a:t>jest największym producentem rur z tworzyw sztucznych na świecie</a:t>
            </a:r>
            <a:endParaRPr lang="sv-SE" sz="800" dirty="0" smtClean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5649913" y="3484563"/>
            <a:ext cx="0" cy="37465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560638" y="2498725"/>
            <a:ext cx="4762" cy="97155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042988" y="2490788"/>
            <a:ext cx="6350" cy="96520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738938" y="3100388"/>
            <a:ext cx="0" cy="346075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0" idx="2"/>
          </p:cNvCxnSpPr>
          <p:nvPr/>
        </p:nvCxnSpPr>
        <p:spPr>
          <a:xfrm rot="16200000" flipH="1">
            <a:off x="4242593" y="2777332"/>
            <a:ext cx="1370013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514350" y="1906588"/>
            <a:ext cx="1069975" cy="460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v-SE" sz="800" dirty="0" smtClean="0">
                <a:solidFill>
                  <a:schemeClr val="tx1"/>
                </a:solidFill>
                <a:latin typeface="+mn-lt"/>
              </a:rPr>
              <a:t>1929</a:t>
            </a:r>
            <a:br>
              <a:rPr lang="sv-SE" sz="800" dirty="0" smtClean="0">
                <a:solidFill>
                  <a:schemeClr val="tx1"/>
                </a:solidFill>
                <a:latin typeface="+mn-lt"/>
              </a:rPr>
            </a:br>
            <a:r>
              <a:rPr lang="pl-PL" sz="800" dirty="0" smtClean="0">
                <a:solidFill>
                  <a:schemeClr val="tx1"/>
                </a:solidFill>
                <a:latin typeface="+mn-lt"/>
              </a:rPr>
              <a:t>Powstaje tartak </a:t>
            </a:r>
            <a:r>
              <a:rPr lang="sv-SE" sz="800" dirty="0" smtClean="0">
                <a:solidFill>
                  <a:schemeClr val="tx1"/>
                </a:solidFill>
                <a:latin typeface="+mn-lt"/>
              </a:rPr>
              <a:t>Wiik &amp; Höglund</a:t>
            </a: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2030413" y="1876425"/>
            <a:ext cx="1069975" cy="708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v-SE" sz="800" dirty="0" smtClean="0">
                <a:solidFill>
                  <a:schemeClr val="tx1"/>
                </a:solidFill>
                <a:latin typeface="+mn-lt"/>
              </a:rPr>
              <a:t>1951-1955</a:t>
            </a:r>
            <a:br>
              <a:rPr lang="sv-SE" sz="800" dirty="0" smtClean="0">
                <a:solidFill>
                  <a:schemeClr val="tx1"/>
                </a:solidFill>
                <a:latin typeface="+mn-lt"/>
              </a:rPr>
            </a:br>
            <a:r>
              <a:rPr lang="pl-PL" sz="800" dirty="0" smtClean="0">
                <a:solidFill>
                  <a:schemeClr val="tx1"/>
                </a:solidFill>
                <a:latin typeface="+mn-lt"/>
              </a:rPr>
              <a:t>Firma rozszerza działalność o tworzywa sztuczne</a:t>
            </a:r>
            <a:endParaRPr lang="sv-SE" sz="8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3465513" y="2308225"/>
            <a:ext cx="1363662" cy="10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v-SE" sz="800" dirty="0" smtClean="0">
                <a:solidFill>
                  <a:schemeClr val="tx1"/>
                </a:solidFill>
                <a:latin typeface="+mn-lt"/>
              </a:rPr>
              <a:t>1976</a:t>
            </a:r>
            <a:br>
              <a:rPr lang="sv-SE" sz="800" dirty="0" smtClean="0">
                <a:solidFill>
                  <a:schemeClr val="tx1"/>
                </a:solidFill>
                <a:latin typeface="+mn-lt"/>
              </a:rPr>
            </a:br>
            <a:r>
              <a:rPr lang="pl-PL" sz="800" dirty="0" smtClean="0">
                <a:solidFill>
                  <a:schemeClr val="tx1"/>
                </a:solidFill>
                <a:latin typeface="+mn-lt"/>
              </a:rPr>
              <a:t>Pierwszy na świecie producent rur </a:t>
            </a:r>
            <a:br>
              <a:rPr lang="pl-PL" sz="800" dirty="0" smtClean="0">
                <a:solidFill>
                  <a:schemeClr val="tx1"/>
                </a:solidFill>
                <a:latin typeface="+mn-lt"/>
              </a:rPr>
            </a:br>
            <a:r>
              <a:rPr lang="pl-PL" sz="800" dirty="0" smtClean="0">
                <a:solidFill>
                  <a:schemeClr val="tx1"/>
                </a:solidFill>
                <a:latin typeface="+mn-lt"/>
              </a:rPr>
              <a:t>PE </a:t>
            </a:r>
            <a:r>
              <a:rPr lang="sv-SE" sz="800" dirty="0" smtClean="0">
                <a:solidFill>
                  <a:schemeClr val="tx1"/>
                </a:solidFill>
                <a:latin typeface="+mn-lt"/>
              </a:rPr>
              <a:t>1600</a:t>
            </a:r>
            <a:r>
              <a:rPr lang="pl-PL" sz="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sv-SE" sz="800" dirty="0" smtClean="0">
                <a:solidFill>
                  <a:schemeClr val="tx1"/>
                </a:solidFill>
                <a:latin typeface="+mn-lt"/>
              </a:rPr>
              <a:t>mm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sz="800" dirty="0" smtClean="0">
                <a:solidFill>
                  <a:schemeClr val="tx1"/>
                </a:solidFill>
                <a:latin typeface="+mn-lt"/>
              </a:rPr>
              <a:t>Rozpoczęcie produkcji rur do sieci ciepłowniczych</a:t>
            </a:r>
            <a:endParaRPr lang="sv-SE" sz="800" dirty="0" smtClean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5" name="Straight Connector 24"/>
          <p:cNvCxnSpPr>
            <a:stCxn id="24" idx="2"/>
          </p:cNvCxnSpPr>
          <p:nvPr/>
        </p:nvCxnSpPr>
        <p:spPr>
          <a:xfrm rot="5400000">
            <a:off x="4071938" y="3395662"/>
            <a:ext cx="146050" cy="3175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4244975" y="1322388"/>
            <a:ext cx="1366838" cy="7699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v-SE" sz="800" dirty="0" smtClean="0">
                <a:solidFill>
                  <a:schemeClr val="tx1"/>
                </a:solidFill>
                <a:latin typeface="+mn-lt"/>
              </a:rPr>
              <a:t>1984-1986</a:t>
            </a:r>
            <a:br>
              <a:rPr lang="sv-SE" sz="800" dirty="0" smtClean="0">
                <a:solidFill>
                  <a:schemeClr val="tx1"/>
                </a:solidFill>
                <a:latin typeface="+mn-lt"/>
              </a:rPr>
            </a:br>
            <a:r>
              <a:rPr lang="pl-PL" sz="800" dirty="0" smtClean="0">
                <a:solidFill>
                  <a:schemeClr val="tx1"/>
                </a:solidFill>
                <a:latin typeface="+mn-lt"/>
              </a:rPr>
              <a:t>Firma zmienia nazwę na </a:t>
            </a:r>
            <a:r>
              <a:rPr lang="sv-SE" sz="800" dirty="0" smtClean="0">
                <a:solidFill>
                  <a:schemeClr val="tx1"/>
                </a:solidFill>
                <a:latin typeface="+mn-lt"/>
              </a:rPr>
              <a:t>KWH Pipe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sz="800" dirty="0" smtClean="0">
                <a:solidFill>
                  <a:schemeClr val="tx1"/>
                </a:solidFill>
                <a:latin typeface="+mn-lt"/>
              </a:rPr>
              <a:t>Rozpoczęcie produkcji rur </a:t>
            </a:r>
            <a:r>
              <a:rPr lang="sv-SE" sz="800" dirty="0" smtClean="0">
                <a:solidFill>
                  <a:schemeClr val="tx1"/>
                </a:solidFill>
                <a:latin typeface="+mn-lt"/>
              </a:rPr>
              <a:t>Weholite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6196013" y="2462213"/>
            <a:ext cx="1069975" cy="584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Univers 55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Univers 55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v-SE" sz="800" dirty="0" smtClean="0">
                <a:solidFill>
                  <a:schemeClr val="tx1"/>
                </a:solidFill>
                <a:latin typeface="+mn-lt"/>
              </a:rPr>
              <a:t>2008</a:t>
            </a:r>
            <a:br>
              <a:rPr lang="sv-SE" sz="800" dirty="0" smtClean="0">
                <a:solidFill>
                  <a:schemeClr val="tx1"/>
                </a:solidFill>
                <a:latin typeface="+mn-lt"/>
              </a:rPr>
            </a:br>
            <a:r>
              <a:rPr lang="pl-PL" sz="800" dirty="0" smtClean="0">
                <a:solidFill>
                  <a:schemeClr val="tx1"/>
                </a:solidFill>
                <a:latin typeface="+mn-lt"/>
              </a:rPr>
              <a:t>Największa rura </a:t>
            </a:r>
            <a:r>
              <a:rPr lang="sv-SE" sz="800" dirty="0" smtClean="0">
                <a:solidFill>
                  <a:schemeClr val="tx1"/>
                </a:solidFill>
                <a:latin typeface="+mn-lt"/>
              </a:rPr>
              <a:t>Weholite</a:t>
            </a:r>
            <a:r>
              <a:rPr lang="pl-PL" sz="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sv-SE" sz="800" dirty="0" smtClean="0">
                <a:solidFill>
                  <a:schemeClr val="tx1"/>
                </a:solidFill>
                <a:latin typeface="+mn-lt"/>
              </a:rPr>
              <a:t>DN/ID 3</a:t>
            </a:r>
            <a:r>
              <a:rPr lang="pl-PL" sz="800" dirty="0" smtClean="0">
                <a:solidFill>
                  <a:schemeClr val="tx1"/>
                </a:solidFill>
                <a:latin typeface="+mn-lt"/>
              </a:rPr>
              <a:t>,</a:t>
            </a:r>
            <a:r>
              <a:rPr lang="sv-SE" sz="800" dirty="0" smtClean="0">
                <a:solidFill>
                  <a:schemeClr val="tx1"/>
                </a:solidFill>
                <a:latin typeface="+mn-lt"/>
              </a:rPr>
              <a:t>5</a:t>
            </a:r>
            <a:r>
              <a:rPr lang="pl-PL" sz="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sv-SE" sz="800" dirty="0" smtClean="0">
                <a:solidFill>
                  <a:schemeClr val="tx1"/>
                </a:solidFill>
                <a:latin typeface="+mn-lt"/>
              </a:rPr>
              <a:t>m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74700" y="3440113"/>
            <a:ext cx="268288" cy="139700"/>
            <a:chOff x="1311275" y="4167670"/>
            <a:chExt cx="268590" cy="139148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1311275" y="4167670"/>
              <a:ext cx="98536" cy="12333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409811" y="4183482"/>
              <a:ext cx="92179" cy="12333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481329" y="4183482"/>
              <a:ext cx="98536" cy="12333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Connector 57"/>
          <p:cNvCxnSpPr/>
          <p:nvPr/>
        </p:nvCxnSpPr>
        <p:spPr>
          <a:xfrm>
            <a:off x="2168525" y="3489325"/>
            <a:ext cx="0" cy="771525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0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DSC0065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9"/>
          <a:stretch/>
        </p:blipFill>
        <p:spPr bwMode="auto">
          <a:xfrm>
            <a:off x="4966953" y="2257890"/>
            <a:ext cx="3741737" cy="415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25838"/>
            <a:ext cx="3889375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26050"/>
            <a:ext cx="4541424" cy="28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Symbol zastępczy zawartości 4"/>
          <p:cNvPicPr>
            <a:picLocks noChangeAspect="1"/>
          </p:cNvPicPr>
          <p:nvPr/>
        </p:nvPicPr>
        <p:blipFill rotWithShape="1">
          <a:blip r:embed="rId5"/>
          <a:srcRect l="51158" t="37392" r="148" b="26389"/>
          <a:stretch/>
        </p:blipFill>
        <p:spPr>
          <a:xfrm>
            <a:off x="6356574" y="970452"/>
            <a:ext cx="2376639" cy="1764103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15" y="970452"/>
            <a:ext cx="2808287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63773" y="164992"/>
            <a:ext cx="8775511" cy="5572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pl-PL" sz="2000" kern="0" smtClean="0"/>
              <a:t>Weholite – spawanie ekstruzyjne dn300-1000mm</a:t>
            </a:r>
            <a:endParaRPr lang="en-GB" sz="2000" kern="0" dirty="0"/>
          </a:p>
        </p:txBody>
      </p:sp>
      <p:sp>
        <p:nvSpPr>
          <p:cNvPr id="12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65127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5088" y="3216811"/>
            <a:ext cx="3259137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0" name="Obraz 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1" y="3950236"/>
            <a:ext cx="2351087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7088" y="3545424"/>
            <a:ext cx="308292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ytuł 3"/>
          <p:cNvSpPr>
            <a:spLocks noGrp="1"/>
          </p:cNvSpPr>
          <p:nvPr>
            <p:ph type="title"/>
          </p:nvPr>
        </p:nvSpPr>
        <p:spPr>
          <a:xfrm>
            <a:off x="608013" y="274638"/>
            <a:ext cx="8078787" cy="557212"/>
          </a:xfrm>
        </p:spPr>
        <p:txBody>
          <a:bodyPr/>
          <a:lstStyle/>
          <a:p>
            <a:r>
              <a:rPr lang="pl-PL" dirty="0" smtClean="0"/>
              <a:t>Elementy systemu – </a:t>
            </a:r>
            <a:r>
              <a:rPr lang="pl-PL" dirty="0"/>
              <a:t>studzienki</a:t>
            </a:r>
            <a:br>
              <a:rPr lang="pl-PL" dirty="0"/>
            </a:br>
            <a:r>
              <a:rPr lang="pl-PL" sz="2000" dirty="0"/>
              <a:t>AT-15-9201-2014 / ITB ; </a:t>
            </a:r>
            <a:r>
              <a:rPr lang="pl-PL" sz="2000" dirty="0" smtClean="0"/>
              <a:t>AT2009-03-0572_2 / </a:t>
            </a:r>
            <a:r>
              <a:rPr lang="pl-PL" sz="2000" dirty="0"/>
              <a:t>IBDIM</a:t>
            </a:r>
            <a:endParaRPr lang="pl-PL" sz="2000" dirty="0"/>
          </a:p>
        </p:txBody>
      </p:sp>
      <p:sp>
        <p:nvSpPr>
          <p:cNvPr id="8" name="Symbol zastępczy zawartości 4"/>
          <p:cNvSpPr>
            <a:spLocks noGrp="1"/>
          </p:cNvSpPr>
          <p:nvPr>
            <p:ph idx="1"/>
          </p:nvPr>
        </p:nvSpPr>
        <p:spPr>
          <a:xfrm>
            <a:off x="422031" y="1360488"/>
            <a:ext cx="8370277" cy="1801296"/>
          </a:xfrm>
        </p:spPr>
        <p:txBody>
          <a:bodyPr/>
          <a:lstStyle/>
          <a:p>
            <a:pPr marL="0" lvl="0" indent="0" eaLnBrk="1" hangingPunct="1">
              <a:buClrTx/>
              <a:buNone/>
              <a:defRPr/>
            </a:pPr>
            <a:r>
              <a:rPr lang="pl-PL" sz="3200" b="1" dirty="0" err="1" smtClean="0">
                <a:solidFill>
                  <a:srgbClr val="0072C6"/>
                </a:solidFill>
              </a:rPr>
              <a:t>Weho</a:t>
            </a:r>
            <a:r>
              <a:rPr lang="pl-PL" sz="3200" b="1" dirty="0" smtClean="0">
                <a:solidFill>
                  <a:srgbClr val="0072C6"/>
                </a:solidFill>
              </a:rPr>
              <a:t> </a:t>
            </a:r>
            <a:r>
              <a:rPr lang="az-Cyrl-AZ" sz="2000" b="1" i="1" kern="1200" dirty="0" smtClean="0">
                <a:solidFill>
                  <a:srgbClr val="0072C6"/>
                </a:solidFill>
              </a:rPr>
              <a:t>Ф</a:t>
            </a:r>
            <a:r>
              <a:rPr lang="pl-PL" sz="2000" b="1" i="1" dirty="0">
                <a:solidFill>
                  <a:srgbClr val="0072C6"/>
                </a:solidFill>
              </a:rPr>
              <a:t>4</a:t>
            </a:r>
            <a:r>
              <a:rPr lang="pl-PL" sz="2000" b="1" i="1" dirty="0" smtClean="0">
                <a:solidFill>
                  <a:srgbClr val="0072C6"/>
                </a:solidFill>
              </a:rPr>
              <a:t>00 - 3000mm</a:t>
            </a:r>
            <a:endParaRPr lang="pl-PL" sz="3200" b="1" dirty="0" smtClean="0">
              <a:solidFill>
                <a:srgbClr val="0072C6"/>
              </a:solidFill>
            </a:endParaRPr>
          </a:p>
          <a:p>
            <a:pPr marL="0" indent="0" eaLnBrk="1" hangingPunct="1">
              <a:buClrTx/>
              <a:buNone/>
            </a:pPr>
            <a:r>
              <a:rPr lang="pl-PL" b="1" dirty="0" err="1">
                <a:solidFill>
                  <a:schemeClr val="tx2"/>
                </a:solidFill>
              </a:rPr>
              <a:t>k</a:t>
            </a:r>
            <a:r>
              <a:rPr lang="pl-PL" b="1" dirty="0" err="1" smtClean="0">
                <a:solidFill>
                  <a:schemeClr val="tx2"/>
                </a:solidFill>
              </a:rPr>
              <a:t>inetowe</a:t>
            </a:r>
            <a:r>
              <a:rPr lang="pl-PL" b="1" dirty="0" smtClean="0">
                <a:solidFill>
                  <a:schemeClr val="tx2"/>
                </a:solidFill>
              </a:rPr>
              <a:t>, ekscentryczne, osadnikowe, kaskadowe, trójnikowe</a:t>
            </a:r>
          </a:p>
          <a:p>
            <a:pPr marL="0" indent="0" eaLnBrk="1" hangingPunct="1">
              <a:buClrTx/>
              <a:buNone/>
            </a:pPr>
            <a:r>
              <a:rPr lang="pl-PL" b="1" dirty="0">
                <a:solidFill>
                  <a:schemeClr val="tx2"/>
                </a:solidFill>
              </a:rPr>
              <a:t>i</a:t>
            </a:r>
            <a:r>
              <a:rPr lang="pl-PL" b="1" dirty="0" smtClean="0">
                <a:solidFill>
                  <a:schemeClr val="tx2"/>
                </a:solidFill>
              </a:rPr>
              <a:t> inne</a:t>
            </a:r>
            <a:r>
              <a:rPr lang="pl-PL" b="1" dirty="0">
                <a:solidFill>
                  <a:schemeClr val="tx2"/>
                </a:solidFill>
              </a:rPr>
              <a:t/>
            </a:r>
            <a:br>
              <a:rPr lang="pl-PL" b="1" dirty="0">
                <a:solidFill>
                  <a:schemeClr val="tx2"/>
                </a:solidFill>
              </a:rPr>
            </a:br>
            <a:endParaRPr lang="pl-PL" b="1" dirty="0">
              <a:solidFill>
                <a:schemeClr val="tx2"/>
              </a:solidFill>
            </a:endParaRPr>
          </a:p>
          <a:p>
            <a:pPr marL="0" lvl="0" indent="0" eaLnBrk="1" hangingPunct="1">
              <a:buClrTx/>
              <a:buNone/>
            </a:pPr>
            <a:endParaRPr lang="pl-PL" b="1" dirty="0" smtClean="0">
              <a:solidFill>
                <a:schemeClr val="tx2"/>
              </a:solidFill>
            </a:endParaRPr>
          </a:p>
        </p:txBody>
      </p:sp>
      <p:sp>
        <p:nvSpPr>
          <p:cNvPr id="9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15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6" name="Picture 9" descr="Kształ_2004_0827A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22" y="1018546"/>
            <a:ext cx="3300412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2" y="105253"/>
            <a:ext cx="4713378" cy="343345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3631" y="3684166"/>
            <a:ext cx="3259137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236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Studzienki </a:t>
            </a:r>
            <a:r>
              <a:rPr lang="pl-PL" sz="2800" dirty="0" err="1"/>
              <a:t>Weho</a:t>
            </a:r>
            <a:r>
              <a:rPr lang="pl-PL" sz="2800" dirty="0"/>
              <a:t> – komory dociążające</a:t>
            </a:r>
            <a:endParaRPr lang="en-GB" sz="2800" b="0" dirty="0"/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solidFill>
                  <a:schemeClr val="accent1"/>
                </a:solidFill>
              </a:rPr>
              <a:t>Dociążenie pod kinetą – najlepszy sposób na zapewnienie stateczności studzienki tworzywowej w warunkach wysokiego wyporu wody gruntowej</a:t>
            </a:r>
          </a:p>
          <a:p>
            <a:pPr>
              <a:buFontTx/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6021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36838"/>
            <a:ext cx="4124325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21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997200"/>
            <a:ext cx="3460750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185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4BC0F67-D040-43AF-822A-0550245C1DA4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1"/>
          <a:stretch/>
        </p:blipFill>
        <p:spPr bwMode="auto">
          <a:xfrm>
            <a:off x="3464903" y="1221619"/>
            <a:ext cx="5482150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541" y="235072"/>
            <a:ext cx="3500438" cy="5067300"/>
          </a:xfrm>
        </p:spPr>
      </p:pic>
    </p:spTree>
    <p:extLst>
      <p:ext uri="{BB962C8B-B14F-4D97-AF65-F5344CB8AC3E}">
        <p14:creationId xmlns:p14="http://schemas.microsoft.com/office/powerpoint/2010/main" val="15161747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12" y="235482"/>
            <a:ext cx="4389498" cy="516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34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7856" y="1153875"/>
            <a:ext cx="4985468" cy="517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681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0" y="2181225"/>
            <a:ext cx="9144000" cy="1470025"/>
          </a:xfrm>
        </p:spPr>
        <p:txBody>
          <a:bodyPr/>
          <a:lstStyle/>
          <a:p>
            <a:pPr algn="ctr"/>
            <a:r>
              <a:rPr lang="pl-PL" sz="4800" b="1" dirty="0" smtClean="0"/>
              <a:t>Zbiorniki </a:t>
            </a:r>
            <a:r>
              <a:rPr lang="pl-PL" sz="4800" b="1" dirty="0" err="1" smtClean="0"/>
              <a:t>Weho</a:t>
            </a:r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000" b="1" dirty="0" smtClean="0"/>
              <a:t>AT-15-8544_2011 / ITB</a:t>
            </a:r>
            <a:endParaRPr lang="pl-PL" sz="4000" b="1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8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A27D45B-9137-472B-AA75-CA41407BC6B3}" type="datetime1">
              <a:rPr lang="en-GB" smtClean="0"/>
              <a:t>15/06/2016</a:t>
            </a:fld>
            <a:endParaRPr lang="en-GB" dirty="0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8188" y="3039651"/>
            <a:ext cx="3995737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945638"/>
              </p:ext>
            </p:extLst>
          </p:nvPr>
        </p:nvGraphicFramePr>
        <p:xfrm>
          <a:off x="609600" y="796513"/>
          <a:ext cx="8066088" cy="1772733"/>
        </p:xfrm>
        <a:graphic>
          <a:graphicData uri="http://schemas.openxmlformats.org/drawingml/2006/table">
            <a:tbl>
              <a:tblPr/>
              <a:tblGrid>
                <a:gridCol w="2078038"/>
                <a:gridCol w="3683000"/>
                <a:gridCol w="2305050"/>
              </a:tblGrid>
              <a:tr h="51695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hlinkClick r:id="rId3" action="ppaction://hlinkfile"/>
                        </a:rPr>
                        <a:t>Zbiorniki PEHD WEHO</a:t>
                      </a:r>
                      <a:endParaRPr kumimoji="0" lang="pl-P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C6B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008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2C6"/>
                          </a:solidFill>
                          <a:effectLst/>
                          <a:latin typeface="+mj-lt"/>
                        </a:rPr>
                        <a:t>Zbiorniki </a:t>
                      </a:r>
                      <a:r>
                        <a:rPr kumimoji="0" lang="pl-P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2C6"/>
                          </a:solidFill>
                          <a:effectLst/>
                          <a:latin typeface="+mj-lt"/>
                        </a:rPr>
                        <a:t>Weho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2C6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2C6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2C6"/>
                          </a:solidFill>
                          <a:effectLst/>
                          <a:latin typeface="+mj-lt"/>
                        </a:rPr>
                        <a:t>SN2 – SN16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2C6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2C6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2C6"/>
                          </a:solidFill>
                          <a:effectLst/>
                          <a:latin typeface="+mj-lt"/>
                        </a:rPr>
                        <a:t>Ф</a:t>
                      </a:r>
                      <a:r>
                        <a:rPr kumimoji="0" lang="pl-PL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2C6"/>
                          </a:solidFill>
                          <a:effectLst/>
                          <a:latin typeface="+mj-lt"/>
                        </a:rPr>
                        <a:t>800 - 3000mm</a:t>
                      </a:r>
                      <a:endParaRPr kumimoji="0" lang="pl-PL" sz="1400" b="1" i="1" u="none" strike="noStrike" cap="none" normalizeH="0" baseline="30000" dirty="0" smtClean="0">
                        <a:ln>
                          <a:noFill/>
                        </a:ln>
                        <a:solidFill>
                          <a:srgbClr val="0072C6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2C6"/>
                          </a:solidFill>
                          <a:effectLst/>
                          <a:latin typeface="+mn-lt"/>
                        </a:rPr>
                        <a:t>Zastosowanie</a:t>
                      </a:r>
                      <a:endParaRPr kumimoji="0" lang="pl-PL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Zbiorniki retencyjne wód deszczowych, szamba, oczyszczalnie ścieków, separatory, zbiorniki na wodę, p.poż. etc.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57" name="Picture 2" descr="C:\Users\Tarnawska-M\Desktop\Pulpit\Zdjecia_male\PL_Zabrze DTS_2012_Zbiorniki_Weho_dn2000-2200_09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88" y="3044413"/>
            <a:ext cx="380365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546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06335"/>
            <a:ext cx="5637876" cy="352103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61" y="2251166"/>
            <a:ext cx="7824915" cy="4026891"/>
          </a:xfrm>
          <a:prstGeom prst="rect">
            <a:avLst/>
          </a:prstGeom>
        </p:spPr>
      </p:pic>
      <p:sp>
        <p:nvSpPr>
          <p:cNvPr id="9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CD24F349-50A9-4D9B-9186-EF7FC3A196B0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10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Text Box 5"/>
          <p:cNvSpPr>
            <a:spLocks noGrp="1"/>
          </p:cNvSpPr>
          <p:nvPr>
            <p:ph type="title" idx="4294967295"/>
          </p:nvPr>
        </p:nvSpPr>
        <p:spPr>
          <a:xfrm>
            <a:off x="639819" y="179223"/>
            <a:ext cx="8078787" cy="557212"/>
          </a:xfrm>
          <a:ln/>
        </p:spPr>
        <p:txBody>
          <a:bodyPr lIns="0" tIns="0" rIns="0" bIns="0"/>
          <a:lstStyle/>
          <a:p>
            <a:r>
              <a:rPr lang="pl-PL" sz="2800" dirty="0" smtClean="0"/>
              <a:t>Zbiorniki </a:t>
            </a:r>
            <a:r>
              <a:rPr lang="pl-PL" sz="2800" dirty="0" err="1" smtClean="0"/>
              <a:t>Weho</a:t>
            </a:r>
            <a:r>
              <a:rPr lang="pl-PL" sz="2800" dirty="0" smtClean="0"/>
              <a:t>: retencyjne, technologiczne, przeciwpożarowe </a:t>
            </a:r>
            <a:endParaRPr lang="pl-PL" dirty="0"/>
          </a:p>
        </p:txBody>
      </p:sp>
      <p:pic>
        <p:nvPicPr>
          <p:cNvPr id="791555" name="Picture 8" descr="Weholite Pic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940"/>
            <a:ext cx="9144000" cy="547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CD24F349-50A9-4D9B-9186-EF7FC3A196B0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562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dirty="0" smtClean="0"/>
              <a:t>Gdzie jesteśmy </a:t>
            </a:r>
            <a:r>
              <a:rPr lang="en-US" dirty="0" smtClean="0"/>
              <a:t>– </a:t>
            </a:r>
            <a:r>
              <a:rPr lang="pl-PL" dirty="0" smtClean="0"/>
              <a:t>fabryki i sprzedaż</a:t>
            </a:r>
            <a:endParaRPr lang="en-US" dirty="0" smtClean="0"/>
          </a:p>
        </p:txBody>
      </p:sp>
      <p:pic>
        <p:nvPicPr>
          <p:cNvPr id="11267" name="Picture 2" descr="C:\Users\Tarnawska-M\AppData\Local\Microsoft\Windows\Temporary Internet Files\Content.Outlook\2MIN37IV\Uponor Infra worldwide POL cmy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125" y="820738"/>
            <a:ext cx="7412038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3057525" y="5118100"/>
            <a:ext cx="55276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Verdana" pitchFamily="34" charset="0"/>
              </a:rPr>
              <a:t>Uponor Infra </a:t>
            </a:r>
            <a:endParaRPr lang="pl-PL" sz="2000" b="1">
              <a:solidFill>
                <a:srgbClr val="0070C0"/>
              </a:solidFill>
              <a:latin typeface="Verdana" pitchFamily="34" charset="0"/>
            </a:endParaRPr>
          </a:p>
          <a:p>
            <a:r>
              <a:rPr lang="en-US" sz="2000" b="1">
                <a:solidFill>
                  <a:srgbClr val="0070C0"/>
                </a:solidFill>
                <a:latin typeface="Verdana" pitchFamily="34" charset="0"/>
              </a:rPr>
              <a:t>1</a:t>
            </a:r>
            <a:r>
              <a:rPr lang="pl-PL" sz="2000" b="1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en-US" sz="2000" b="1">
                <a:solidFill>
                  <a:srgbClr val="0070C0"/>
                </a:solidFill>
                <a:latin typeface="Verdana" pitchFamily="34" charset="0"/>
              </a:rPr>
              <a:t>600 </a:t>
            </a:r>
            <a:r>
              <a:rPr lang="pl-PL" sz="2000" b="1">
                <a:solidFill>
                  <a:srgbClr val="0070C0"/>
                </a:solidFill>
                <a:latin typeface="Verdana" pitchFamily="34" charset="0"/>
              </a:rPr>
              <a:t>pracowników </a:t>
            </a:r>
          </a:p>
          <a:p>
            <a:r>
              <a:rPr lang="pl-PL" sz="2000" b="1">
                <a:solidFill>
                  <a:srgbClr val="0070C0"/>
                </a:solidFill>
                <a:latin typeface="Verdana" pitchFamily="34" charset="0"/>
              </a:rPr>
              <a:t>obroty </a:t>
            </a:r>
            <a:r>
              <a:rPr lang="en-US" sz="2000" b="1">
                <a:solidFill>
                  <a:srgbClr val="D60093"/>
                </a:solidFill>
                <a:latin typeface="Verdana" pitchFamily="34" charset="0"/>
              </a:rPr>
              <a:t>397 </a:t>
            </a:r>
            <a:r>
              <a:rPr lang="pl-PL" sz="2000" b="1">
                <a:solidFill>
                  <a:srgbClr val="D60093"/>
                </a:solidFill>
                <a:latin typeface="Verdana" pitchFamily="34" charset="0"/>
              </a:rPr>
              <a:t>mln EUR</a:t>
            </a:r>
            <a:r>
              <a:rPr lang="en-US" sz="2000" b="1">
                <a:solidFill>
                  <a:srgbClr val="0070C0"/>
                </a:solidFill>
                <a:latin typeface="Verdana" pitchFamily="34" charset="0"/>
              </a:rPr>
              <a:t> (2012</a:t>
            </a:r>
            <a:r>
              <a:rPr lang="pl-PL" sz="2000" b="1">
                <a:solidFill>
                  <a:srgbClr val="0070C0"/>
                </a:solidFill>
                <a:latin typeface="Verdana" pitchFamily="34" charset="0"/>
              </a:rPr>
              <a:t> r.</a:t>
            </a:r>
            <a:r>
              <a:rPr lang="en-US" sz="2000" b="1">
                <a:solidFill>
                  <a:srgbClr val="0070C0"/>
                </a:solidFill>
                <a:latin typeface="Verdan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24F349-50A9-4D9B-9186-EF7FC3A196B0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78"/>
          <a:stretch/>
        </p:blipFill>
        <p:spPr>
          <a:xfrm>
            <a:off x="0" y="0"/>
            <a:ext cx="9144000" cy="534389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113182" y="5509880"/>
            <a:ext cx="274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Niewachlów</a:t>
            </a:r>
            <a:r>
              <a:rPr lang="pl-PL" dirty="0" smtClean="0"/>
              <a:t> 2013 r.</a:t>
            </a:r>
          </a:p>
          <a:p>
            <a:r>
              <a:rPr lang="pl-PL" dirty="0"/>
              <a:t>ś</a:t>
            </a:r>
            <a:r>
              <a:rPr lang="pl-PL" dirty="0" smtClean="0"/>
              <a:t>cieki sanitarne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857460" y="5512905"/>
            <a:ext cx="2690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5</a:t>
            </a:r>
            <a:r>
              <a:rPr lang="pl-PL" dirty="0" smtClean="0"/>
              <a:t> x DN2000, L=10m</a:t>
            </a:r>
          </a:p>
          <a:p>
            <a:r>
              <a:rPr lang="pl-PL" dirty="0"/>
              <a:t>5</a:t>
            </a:r>
            <a:r>
              <a:rPr lang="pl-PL" dirty="0" smtClean="0"/>
              <a:t> x 32 m3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528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24F349-50A9-4D9B-9186-EF7FC3A196B0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0" b="18586"/>
          <a:stretch/>
        </p:blipFill>
        <p:spPr>
          <a:xfrm>
            <a:off x="116297" y="103050"/>
            <a:ext cx="8916719" cy="496778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86678" y="5480121"/>
            <a:ext cx="274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Arłamów</a:t>
            </a:r>
            <a:r>
              <a:rPr lang="pl-PL" dirty="0" smtClean="0"/>
              <a:t> 2011 r.</a:t>
            </a:r>
          </a:p>
          <a:p>
            <a:r>
              <a:rPr lang="pl-PL" dirty="0" err="1" smtClean="0"/>
              <a:t>p.poż</a:t>
            </a:r>
            <a:r>
              <a:rPr lang="pl-PL" dirty="0" smtClean="0"/>
              <a:t>. + woda pitna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857460" y="5512905"/>
            <a:ext cx="2690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5</a:t>
            </a:r>
            <a:r>
              <a:rPr lang="pl-PL" dirty="0" smtClean="0"/>
              <a:t> x DN3000</a:t>
            </a:r>
          </a:p>
          <a:p>
            <a:r>
              <a:rPr lang="pl-PL" dirty="0"/>
              <a:t>5</a:t>
            </a:r>
            <a:r>
              <a:rPr lang="pl-PL" dirty="0" smtClean="0"/>
              <a:t> x 75m3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207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D95F2B-7B90-4FBE-B5AE-B879A2AC8A1D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5" r="9392" b="12912"/>
          <a:stretch/>
        </p:blipFill>
        <p:spPr>
          <a:xfrm>
            <a:off x="104649" y="3405809"/>
            <a:ext cx="6587699" cy="297818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8" b="17652"/>
          <a:stretch/>
        </p:blipFill>
        <p:spPr>
          <a:xfrm>
            <a:off x="104649" y="130928"/>
            <a:ext cx="5436863" cy="285238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1"/>
          <a:stretch/>
        </p:blipFill>
        <p:spPr>
          <a:xfrm>
            <a:off x="1851097" y="1291754"/>
            <a:ext cx="7090870" cy="300341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897217" y="447756"/>
            <a:ext cx="3246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Rzeszów 2011 r.</a:t>
            </a:r>
          </a:p>
          <a:p>
            <a:r>
              <a:rPr lang="pl-PL" dirty="0" smtClean="0"/>
              <a:t>ścieki deszczowe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692348" y="4894899"/>
            <a:ext cx="2690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DN1800, L=105 m</a:t>
            </a:r>
          </a:p>
          <a:p>
            <a:r>
              <a:rPr lang="pl-PL" dirty="0" smtClean="0"/>
              <a:t>265 m3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2746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2309-F5C0-417C-8417-3FCAE61A7864}" type="datetime4">
              <a:rPr lang="en-GB" smtClean="0"/>
              <a:pPr/>
              <a:t>15 June 2016</a:t>
            </a:fld>
            <a:endParaRPr lang="en-GB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272" y="1610491"/>
            <a:ext cx="3522221" cy="469629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6" y="2695516"/>
            <a:ext cx="4815027" cy="361127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3" y="1184557"/>
            <a:ext cx="5173009" cy="2640090"/>
          </a:xfrm>
          <a:prstGeom prst="rect">
            <a:avLst/>
          </a:prstGeom>
        </p:spPr>
      </p:pic>
      <p:sp>
        <p:nvSpPr>
          <p:cNvPr id="7" name="Text Box 5"/>
          <p:cNvSpPr>
            <a:spLocks noGrp="1"/>
          </p:cNvSpPr>
          <p:nvPr>
            <p:ph type="title" idx="4294967295"/>
          </p:nvPr>
        </p:nvSpPr>
        <p:spPr>
          <a:xfrm>
            <a:off x="361666" y="254877"/>
            <a:ext cx="8153400" cy="1200269"/>
          </a:xfrm>
          <a:ln/>
        </p:spPr>
        <p:txBody>
          <a:bodyPr lIns="0" tIns="0" rIns="0" bIns="0"/>
          <a:lstStyle/>
          <a:p>
            <a:r>
              <a:rPr lang="pl-PL" sz="2000" dirty="0" smtClean="0">
                <a:solidFill>
                  <a:srgbClr val="0070C0"/>
                </a:solidFill>
              </a:rPr>
              <a:t>Zbiorniki WEHO – WROCŁAW </a:t>
            </a:r>
            <a:br>
              <a:rPr lang="pl-PL" sz="2000" dirty="0" smtClean="0">
                <a:solidFill>
                  <a:srgbClr val="0070C0"/>
                </a:solidFill>
              </a:rPr>
            </a:br>
            <a:r>
              <a:rPr lang="pl-PL" sz="1400" dirty="0" smtClean="0">
                <a:solidFill>
                  <a:srgbClr val="0070C0"/>
                </a:solidFill>
              </a:rPr>
              <a:t>Bateria </a:t>
            </a:r>
            <a:r>
              <a:rPr lang="pl-PL" sz="1400" dirty="0">
                <a:solidFill>
                  <a:srgbClr val="0070C0"/>
                </a:solidFill>
              </a:rPr>
              <a:t>dwóch zbiorników </a:t>
            </a:r>
            <a:r>
              <a:rPr lang="pl-PL" sz="1400" dirty="0" err="1" smtClean="0">
                <a:solidFill>
                  <a:srgbClr val="0070C0"/>
                </a:solidFill>
              </a:rPr>
              <a:t>Lc</a:t>
            </a:r>
            <a:r>
              <a:rPr lang="pl-PL" sz="1400" dirty="0" smtClean="0">
                <a:solidFill>
                  <a:srgbClr val="0070C0"/>
                </a:solidFill>
              </a:rPr>
              <a:t>=40m </a:t>
            </a:r>
            <a:r>
              <a:rPr lang="pl-PL" sz="1400" dirty="0">
                <a:solidFill>
                  <a:srgbClr val="0070C0"/>
                </a:solidFill>
              </a:rPr>
              <a:t>wykonanych z rury </a:t>
            </a:r>
            <a:r>
              <a:rPr lang="pl-PL" sz="1400" dirty="0" err="1">
                <a:solidFill>
                  <a:srgbClr val="0070C0"/>
                </a:solidFill>
              </a:rPr>
              <a:t>Weholite</a:t>
            </a:r>
            <a:r>
              <a:rPr lang="pl-PL" sz="1400" dirty="0">
                <a:solidFill>
                  <a:srgbClr val="0070C0"/>
                </a:solidFill>
              </a:rPr>
              <a:t> DN1500 SN8 obustronnie zakończonych/spiętych rurą DN1500 SN8 (wg rysunku). </a:t>
            </a:r>
            <a:r>
              <a:rPr lang="pl-PL" sz="2000" dirty="0" smtClean="0">
                <a:solidFill>
                  <a:schemeClr val="bg1"/>
                </a:solidFill>
              </a:rPr>
              <a:t>Kielce 2011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0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D95F2B-7B90-4FBE-B5AE-B879A2AC8A1D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419620"/>
            <a:ext cx="8673135" cy="578209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905750" y="85592"/>
            <a:ext cx="39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4 x DN2600, L=2x27,5 m + 2x30 m</a:t>
            </a:r>
          </a:p>
          <a:p>
            <a:r>
              <a:rPr lang="pl-PL" dirty="0" smtClean="0"/>
              <a:t>600 m3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119808" y="96454"/>
            <a:ext cx="3246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Modlniczka 2012 r.</a:t>
            </a:r>
          </a:p>
          <a:p>
            <a:r>
              <a:rPr lang="pl-PL" dirty="0" smtClean="0"/>
              <a:t>ścieki deszczowe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900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24F349-50A9-4D9B-9186-EF7FC3A196B0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6" r="10076"/>
          <a:stretch/>
        </p:blipFill>
        <p:spPr>
          <a:xfrm>
            <a:off x="172278" y="141632"/>
            <a:ext cx="5579166" cy="392098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756" y="3441425"/>
            <a:ext cx="5148469" cy="289601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897217" y="450574"/>
            <a:ext cx="3246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Głogów Małopolski 2014 r.</a:t>
            </a:r>
          </a:p>
          <a:p>
            <a:r>
              <a:rPr lang="pl-PL" dirty="0" smtClean="0"/>
              <a:t>woda pitna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3008" y="4544524"/>
            <a:ext cx="2690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</a:t>
            </a:r>
            <a:r>
              <a:rPr lang="pl-PL" dirty="0" smtClean="0"/>
              <a:t> x DN2600, L=10m</a:t>
            </a:r>
          </a:p>
          <a:p>
            <a:r>
              <a:rPr lang="pl-PL" dirty="0"/>
              <a:t>2</a:t>
            </a:r>
            <a:r>
              <a:rPr lang="pl-PL" dirty="0" smtClean="0"/>
              <a:t> x 50 m3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852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0" y="1998345"/>
            <a:ext cx="9143999" cy="1470025"/>
          </a:xfrm>
        </p:spPr>
        <p:txBody>
          <a:bodyPr/>
          <a:lstStyle/>
          <a:p>
            <a:pPr algn="ctr"/>
            <a:r>
              <a:rPr lang="pl-PL" sz="4800" b="1" dirty="0" smtClean="0"/>
              <a:t>Pozostałe elementy systemu </a:t>
            </a:r>
            <a:r>
              <a:rPr lang="pl-PL" sz="4800" b="1" dirty="0" err="1" smtClean="0"/>
              <a:t>Weholite</a:t>
            </a:r>
            <a:endParaRPr lang="pl-PL" sz="4800" b="1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9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24F349-50A9-4D9B-9186-EF7FC3A196B0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sp>
        <p:nvSpPr>
          <p:cNvPr id="5" name="Tytuł 1"/>
          <p:cNvSpPr txBox="1">
            <a:spLocks/>
          </p:cNvSpPr>
          <p:nvPr/>
        </p:nvSpPr>
        <p:spPr bwMode="auto">
          <a:xfrm>
            <a:off x="576000" y="285750"/>
            <a:ext cx="79946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pl-PL" kern="0" smtClean="0"/>
              <a:t>Obudowy pompowni, tłocznie ścieków</a:t>
            </a:r>
            <a:endParaRPr lang="pl-PL" kern="0" dirty="0"/>
          </a:p>
        </p:txBody>
      </p:sp>
      <p:pic>
        <p:nvPicPr>
          <p:cNvPr id="6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4735" y="2082018"/>
            <a:ext cx="4655798" cy="3929093"/>
          </a:xfrm>
          <a:prstGeom prst="rect">
            <a:avLst/>
          </a:prstGeom>
          <a:noFill/>
        </p:spPr>
      </p:pic>
      <p:pic>
        <p:nvPicPr>
          <p:cNvPr id="7" name="Symbol zastępczy obrazu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3438" y="1258886"/>
            <a:ext cx="1887537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ymbol zastępczy obrazu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3113" y="1258888"/>
            <a:ext cx="1887537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ymbol zastępczy obrazu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3438" y="2988000"/>
            <a:ext cx="1887537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ymbol zastępczy obrazu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3113" y="2988002"/>
            <a:ext cx="1887537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01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538331" y="146727"/>
            <a:ext cx="5459895" cy="727915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Muzeum Śląskie </a:t>
            </a:r>
            <a:r>
              <a:rPr lang="pl-PL" dirty="0" smtClean="0"/>
              <a:t>2013 r.</a:t>
            </a:r>
          </a:p>
          <a:p>
            <a:pPr marL="0" indent="0">
              <a:buNone/>
            </a:pPr>
            <a:r>
              <a:rPr lang="pl-PL" dirty="0" smtClean="0"/>
              <a:t>Obudowa </a:t>
            </a:r>
            <a:r>
              <a:rPr lang="pl-PL" dirty="0"/>
              <a:t>pompowni DN2600mm H=13,75m </a:t>
            </a:r>
          </a:p>
        </p:txBody>
      </p:sp>
      <p:pic>
        <p:nvPicPr>
          <p:cNvPr id="9" name="Picture 2" descr="pompownia 2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3875" y="2075027"/>
            <a:ext cx="5494351" cy="4121346"/>
          </a:xfrm>
          <a:prstGeom prst="rect">
            <a:avLst/>
          </a:prstGeom>
          <a:noFill/>
        </p:spPr>
      </p:pic>
      <p:pic>
        <p:nvPicPr>
          <p:cNvPr id="10" name="Picture 4" descr="pompownia ustawienie"/>
          <p:cNvPicPr>
            <a:picLocks noChangeAspect="1" noChangeArrowheads="1"/>
          </p:cNvPicPr>
          <p:nvPr/>
        </p:nvPicPr>
        <p:blipFill rotWithShape="1">
          <a:blip r:embed="rId3" cstate="print"/>
          <a:srcRect l="19382" r="20124"/>
          <a:stretch/>
        </p:blipFill>
        <p:spPr bwMode="auto">
          <a:xfrm>
            <a:off x="257092" y="874642"/>
            <a:ext cx="3705307" cy="4595666"/>
          </a:xfrm>
          <a:prstGeom prst="rect">
            <a:avLst/>
          </a:prstGeom>
          <a:noFill/>
        </p:spPr>
      </p:pic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14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67397" y="468630"/>
            <a:ext cx="7994650" cy="828675"/>
          </a:xfrm>
        </p:spPr>
        <p:txBody>
          <a:bodyPr/>
          <a:lstStyle/>
          <a:p>
            <a:r>
              <a:rPr lang="pl-PL" dirty="0" smtClean="0"/>
              <a:t>Separatory </a:t>
            </a:r>
            <a:r>
              <a:rPr lang="pl-PL" dirty="0" err="1" smtClean="0"/>
              <a:t>lamelowe</a:t>
            </a:r>
            <a:r>
              <a:rPr lang="pl-PL" dirty="0" smtClean="0"/>
              <a:t>, </a:t>
            </a:r>
            <a:r>
              <a:rPr lang="pl-PL" dirty="0" err="1" smtClean="0"/>
              <a:t>koalescencyjne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39" y="1997613"/>
            <a:ext cx="7211555" cy="3409812"/>
          </a:xfrm>
          <a:prstGeom prst="rect">
            <a:avLst/>
          </a:prstGeom>
        </p:spPr>
      </p:pic>
      <p:sp>
        <p:nvSpPr>
          <p:cNvPr id="7" name="Rechteck 5"/>
          <p:cNvSpPr/>
          <p:nvPr/>
        </p:nvSpPr>
        <p:spPr>
          <a:xfrm>
            <a:off x="7497494" y="3021482"/>
            <a:ext cx="1351598" cy="309785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144000" rtlCol="0" anchor="ctr"/>
          <a:lstStyle/>
          <a:p>
            <a:pPr marL="179388" lvl="1">
              <a:buClr>
                <a:srgbClr val="FFFFFF"/>
              </a:buClr>
            </a:pPr>
            <a:r>
              <a:rPr lang="pl-PL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Połączenie technologii </a:t>
            </a:r>
            <a:r>
              <a:rPr lang="pl-PL" sz="12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Weholite</a:t>
            </a:r>
            <a:r>
              <a:rPr lang="pl-PL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 firmy Uponor Infra </a:t>
            </a:r>
            <a:br>
              <a:rPr lang="pl-PL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technologią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NavoTech</a:t>
            </a:r>
            <a:r>
              <a:rPr lang="pl-PL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Inżynieria  Środowiska</a:t>
            </a:r>
            <a:endParaRPr lang="en-US" sz="12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35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 descr="europa a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947738"/>
            <a:ext cx="8316912" cy="5446712"/>
          </a:xfrm>
        </p:spPr>
      </p:pic>
      <p:sp>
        <p:nvSpPr>
          <p:cNvPr id="6148" name="Line 7"/>
          <p:cNvSpPr>
            <a:spLocks noChangeShapeType="1"/>
          </p:cNvSpPr>
          <p:nvPr/>
        </p:nvSpPr>
        <p:spPr bwMode="auto">
          <a:xfrm flipV="1">
            <a:off x="5697538" y="1820863"/>
            <a:ext cx="1347787" cy="135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149" name="Line 7"/>
          <p:cNvSpPr>
            <a:spLocks noChangeShapeType="1"/>
          </p:cNvSpPr>
          <p:nvPr/>
        </p:nvSpPr>
        <p:spPr bwMode="auto">
          <a:xfrm>
            <a:off x="5715000" y="3384550"/>
            <a:ext cx="1122363" cy="31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150" name="Line 7"/>
          <p:cNvSpPr>
            <a:spLocks noChangeShapeType="1"/>
          </p:cNvSpPr>
          <p:nvPr/>
        </p:nvSpPr>
        <p:spPr bwMode="auto">
          <a:xfrm>
            <a:off x="5651500" y="3638550"/>
            <a:ext cx="2116138" cy="2165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H="1" flipV="1">
            <a:off x="3068638" y="2798763"/>
            <a:ext cx="2033587" cy="490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152" name="Line 7"/>
          <p:cNvSpPr>
            <a:spLocks noChangeShapeType="1"/>
          </p:cNvSpPr>
          <p:nvPr/>
        </p:nvSpPr>
        <p:spPr bwMode="auto">
          <a:xfrm flipH="1" flipV="1">
            <a:off x="3721100" y="3308350"/>
            <a:ext cx="1368425" cy="87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153" name="Line 7"/>
          <p:cNvSpPr>
            <a:spLocks noChangeShapeType="1"/>
          </p:cNvSpPr>
          <p:nvPr/>
        </p:nvSpPr>
        <p:spPr bwMode="auto">
          <a:xfrm flipH="1">
            <a:off x="3092450" y="3503613"/>
            <a:ext cx="1946275" cy="917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154" name="Line 7"/>
          <p:cNvSpPr>
            <a:spLocks noChangeShapeType="1"/>
          </p:cNvSpPr>
          <p:nvPr/>
        </p:nvSpPr>
        <p:spPr bwMode="auto">
          <a:xfrm flipH="1">
            <a:off x="3998913" y="3625850"/>
            <a:ext cx="1162050" cy="644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155" name="Line 7"/>
          <p:cNvSpPr>
            <a:spLocks noChangeShapeType="1"/>
          </p:cNvSpPr>
          <p:nvPr/>
        </p:nvSpPr>
        <p:spPr bwMode="auto">
          <a:xfrm flipH="1">
            <a:off x="4960938" y="3702050"/>
            <a:ext cx="365125" cy="941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156" name="Line 7"/>
          <p:cNvSpPr>
            <a:spLocks noChangeShapeType="1"/>
          </p:cNvSpPr>
          <p:nvPr/>
        </p:nvSpPr>
        <p:spPr bwMode="auto">
          <a:xfrm>
            <a:off x="5540375" y="3741738"/>
            <a:ext cx="431800" cy="687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  <p:pic>
        <p:nvPicPr>
          <p:cNvPr id="14" name="Symbol zastępczy obrazu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983" y="108546"/>
            <a:ext cx="3022833" cy="254892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187816" y="274638"/>
            <a:ext cx="5857710" cy="557212"/>
          </a:xfrm>
        </p:spPr>
        <p:txBody>
          <a:bodyPr/>
          <a:lstStyle/>
          <a:p>
            <a:pPr algn="ctr" eaLnBrk="1" hangingPunct="1"/>
            <a:r>
              <a:rPr lang="pl-PL" dirty="0" smtClean="0"/>
              <a:t>Uponor Infra w Polsce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21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19" y="478302"/>
            <a:ext cx="8609114" cy="521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B7D95F2B-7B90-4FBE-B5AE-B879A2AC8A1D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8368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93700" y="274638"/>
            <a:ext cx="8483600" cy="55721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Elementy systemu – </a:t>
            </a:r>
            <a:r>
              <a:rPr lang="pl-PL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regulatory</a:t>
            </a:r>
            <a:r>
              <a:rPr kumimoji="0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081014"/>
            <a:ext cx="5303520" cy="298323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057" y="817601"/>
            <a:ext cx="3282884" cy="372358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61" y="2917210"/>
            <a:ext cx="3341077" cy="324794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29" y="4260197"/>
            <a:ext cx="3341159" cy="1916305"/>
          </a:xfrm>
          <a:prstGeom prst="rect">
            <a:avLst/>
          </a:prstGeom>
        </p:spPr>
      </p:pic>
      <p:sp>
        <p:nvSpPr>
          <p:cNvPr id="11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B7D95F2B-7B90-4FBE-B5AE-B879A2AC8A1D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202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93700" y="274638"/>
            <a:ext cx="8483600" cy="55721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Elementy systemu – wyroby nietypowe</a:t>
            </a:r>
            <a:r>
              <a:rPr kumimoji="0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" y="1050602"/>
            <a:ext cx="5347491" cy="280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port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2236340"/>
            <a:ext cx="4537075" cy="3240088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_4_9_excentr_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48" y="3949890"/>
            <a:ext cx="3014870" cy="22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B7D95F2B-7B90-4FBE-B5AE-B879A2AC8A1D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4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spiro_fi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924425"/>
            <a:ext cx="762793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 descr="Cardigan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73313"/>
            <a:ext cx="2236788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9" descr="asset_84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159000"/>
            <a:ext cx="421163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 descr="studzienka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322388"/>
            <a:ext cx="2389187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0" y="142875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800" dirty="0" err="1">
                <a:solidFill>
                  <a:schemeClr val="tx2"/>
                </a:solidFill>
                <a:cs typeface="Arial" panose="020B0604020202020204" pitchFamily="34" charset="0"/>
              </a:rPr>
              <a:t>Weholite</a:t>
            </a:r>
            <a:r>
              <a:rPr lang="pl-PL" altLang="pl-PL" sz="28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pl-PL" altLang="pl-PL" sz="2800" dirty="0" smtClean="0">
                <a:solidFill>
                  <a:schemeClr val="tx2"/>
                </a:solidFill>
                <a:cs typeface="Arial" panose="020B0604020202020204" pitchFamily="34" charset="0"/>
              </a:rPr>
              <a:t>- studzienki</a:t>
            </a:r>
            <a:r>
              <a:rPr lang="pl-PL" altLang="pl-PL" sz="2800" dirty="0">
                <a:solidFill>
                  <a:schemeClr val="tx2"/>
                </a:solidFill>
                <a:cs typeface="Arial" panose="020B0604020202020204" pitchFamily="34" charset="0"/>
              </a:rPr>
              <a:t>, komory, </a:t>
            </a:r>
            <a:r>
              <a:rPr lang="pl-PL" altLang="pl-PL" sz="2800" dirty="0" smtClean="0">
                <a:solidFill>
                  <a:schemeClr val="tx2"/>
                </a:solidFill>
                <a:cs typeface="Arial" panose="020B0604020202020204" pitchFamily="34" charset="0"/>
              </a:rPr>
              <a:t>kształtki nietypowe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400" dirty="0" smtClean="0">
                <a:solidFill>
                  <a:schemeClr val="tx2"/>
                </a:solidFill>
                <a:cs typeface="Arial" panose="020B0604020202020204" pitchFamily="34" charset="0"/>
              </a:rPr>
              <a:t>Dostosowanie do wymogów projektu, warunków budowy</a:t>
            </a:r>
            <a:endParaRPr lang="pl-PL" altLang="pl-PL" sz="24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7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B7D95F2B-7B90-4FBE-B5AE-B879A2AC8A1D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05179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D95F2B-7B90-4FBE-B5AE-B879A2AC8A1D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  <p:sp>
        <p:nvSpPr>
          <p:cNvPr id="3" name="Tytuł 2"/>
          <p:cNvSpPr txBox="1">
            <a:spLocks/>
          </p:cNvSpPr>
          <p:nvPr/>
        </p:nvSpPr>
        <p:spPr>
          <a:xfrm>
            <a:off x="576000" y="285750"/>
            <a:ext cx="7994650" cy="8286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pl-PL" kern="0" dirty="0" smtClean="0"/>
              <a:t>Kształtki specjalne – rurociąg wody chłodzącej dyfuzor DN2200</a:t>
            </a:r>
            <a:endParaRPr lang="pl-PL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325" y="2175088"/>
            <a:ext cx="39272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816" y="2163550"/>
            <a:ext cx="3781350" cy="33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28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D95F2B-7B90-4FBE-B5AE-B879A2AC8A1D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sp>
        <p:nvSpPr>
          <p:cNvPr id="3" name="Tytuł 2"/>
          <p:cNvSpPr txBox="1">
            <a:spLocks/>
          </p:cNvSpPr>
          <p:nvPr/>
        </p:nvSpPr>
        <p:spPr>
          <a:xfrm>
            <a:off x="576000" y="285750"/>
            <a:ext cx="7994650" cy="8286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pl-PL" kern="0" smtClean="0"/>
              <a:t>Komory podziemne PEHD Weholite – indywidualna geometria</a:t>
            </a:r>
            <a:endParaRPr lang="pl-PL" kern="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630" y="1804343"/>
            <a:ext cx="4083020" cy="344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602" y="1804344"/>
            <a:ext cx="4083977" cy="344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78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608013" y="393895"/>
            <a:ext cx="8078787" cy="6033893"/>
          </a:xfrm>
        </p:spPr>
        <p:txBody>
          <a:bodyPr/>
          <a:lstStyle/>
          <a:p>
            <a:pPr marL="0" lvl="0" indent="0" eaLnBrk="1" hangingPunct="1">
              <a:buClrTx/>
              <a:buNone/>
              <a:defRPr/>
            </a:pPr>
            <a:r>
              <a:rPr lang="pl-PL" sz="3200" b="1" dirty="0" err="1" smtClean="0">
                <a:solidFill>
                  <a:srgbClr val="0072C6"/>
                </a:solidFill>
              </a:rPr>
              <a:t>WehoTripla</a:t>
            </a:r>
            <a:r>
              <a:rPr lang="pl-PL" sz="3200" b="1" dirty="0" smtClean="0">
                <a:solidFill>
                  <a:srgbClr val="0072C6"/>
                </a:solidFill>
              </a:rPr>
              <a:t> </a:t>
            </a:r>
            <a:r>
              <a:rPr lang="pl-PL" sz="3200" b="1" dirty="0">
                <a:solidFill>
                  <a:srgbClr val="0072C6"/>
                </a:solidFill>
              </a:rPr>
              <a:t>PP </a:t>
            </a:r>
            <a:endParaRPr lang="pl-PL" sz="3200" b="1" dirty="0" smtClean="0">
              <a:solidFill>
                <a:srgbClr val="0072C6"/>
              </a:solidFill>
            </a:endParaRPr>
          </a:p>
          <a:p>
            <a:pPr marL="0" lvl="0" indent="0" eaLnBrk="1" hangingPunct="1">
              <a:buClrTx/>
              <a:buNone/>
              <a:defRPr/>
            </a:pPr>
            <a:r>
              <a:rPr lang="pl-PL" sz="2000" b="1" dirty="0">
                <a:solidFill>
                  <a:srgbClr val="0072C6"/>
                </a:solidFill>
              </a:rPr>
              <a:t>AT-15-8991_2012 / ITB ; PN-EN 13476-2</a:t>
            </a:r>
            <a:endParaRPr lang="pl-PL" sz="2000" b="1" dirty="0" smtClean="0">
              <a:solidFill>
                <a:srgbClr val="0072C6"/>
              </a:solidFill>
            </a:endParaRPr>
          </a:p>
          <a:p>
            <a:pPr marL="0" lvl="0" indent="0" eaLnBrk="1" hangingPunct="1">
              <a:buClrTx/>
              <a:buNone/>
              <a:defRPr/>
            </a:pPr>
            <a:endParaRPr lang="pl-PL" sz="2000" b="1" i="1" kern="1200" dirty="0" smtClean="0">
              <a:solidFill>
                <a:srgbClr val="0072C6"/>
              </a:solidFill>
            </a:endParaRPr>
          </a:p>
          <a:p>
            <a:pPr marL="0" lvl="0" indent="0" eaLnBrk="1" hangingPunct="1">
              <a:buClrTx/>
              <a:buNone/>
              <a:defRPr/>
            </a:pPr>
            <a:r>
              <a:rPr lang="az-Cyrl-AZ" sz="2000" b="1" i="1" kern="1200" dirty="0" smtClean="0">
                <a:solidFill>
                  <a:srgbClr val="0072C6"/>
                </a:solidFill>
              </a:rPr>
              <a:t>Ф</a:t>
            </a:r>
            <a:r>
              <a:rPr lang="pl-PL" sz="2000" b="1" i="1" dirty="0" smtClean="0">
                <a:solidFill>
                  <a:srgbClr val="0072C6"/>
                </a:solidFill>
              </a:rPr>
              <a:t>110 - 400mm</a:t>
            </a:r>
          </a:p>
          <a:p>
            <a:pPr marL="0" lvl="0" indent="0" eaLnBrk="1" hangingPunct="1">
              <a:buClrTx/>
              <a:buNone/>
            </a:pPr>
            <a:endParaRPr lang="pl-PL" sz="3200" b="1" dirty="0" smtClean="0">
              <a:solidFill>
                <a:srgbClr val="0072C6"/>
              </a:solidFill>
            </a:endParaRPr>
          </a:p>
          <a:p>
            <a:pPr marL="0" indent="0" eaLnBrk="1" hangingPunct="1">
              <a:buClrTx/>
              <a:buNone/>
            </a:pPr>
            <a:r>
              <a:rPr lang="pl-PL" b="1" dirty="0" smtClean="0">
                <a:solidFill>
                  <a:schemeClr val="tx2"/>
                </a:solidFill>
              </a:rPr>
              <a:t>SN 8 [</a:t>
            </a:r>
            <a:r>
              <a:rPr lang="pl-PL" b="1" dirty="0" err="1" smtClean="0">
                <a:solidFill>
                  <a:schemeClr val="tx2"/>
                </a:solidFill>
              </a:rPr>
              <a:t>kN</a:t>
            </a:r>
            <a:r>
              <a:rPr lang="pl-PL" b="1" dirty="0" smtClean="0">
                <a:solidFill>
                  <a:schemeClr val="tx2"/>
                </a:solidFill>
              </a:rPr>
              <a:t>/m2]</a:t>
            </a:r>
          </a:p>
          <a:p>
            <a:pPr marL="0" lvl="0" indent="0" eaLnBrk="1" hangingPunct="1">
              <a:buClrTx/>
              <a:buNone/>
            </a:pPr>
            <a:r>
              <a:rPr lang="pl-PL" sz="2400" b="1" dirty="0" smtClean="0">
                <a:solidFill>
                  <a:schemeClr val="tx2"/>
                </a:solidFill>
              </a:rPr>
              <a:t>SN 10</a:t>
            </a:r>
          </a:p>
          <a:p>
            <a:pPr marL="0" lvl="0" indent="0" eaLnBrk="1" hangingPunct="1">
              <a:buClrTx/>
              <a:buNone/>
            </a:pPr>
            <a:r>
              <a:rPr lang="pl-PL" sz="3200" b="1" dirty="0" smtClean="0">
                <a:solidFill>
                  <a:schemeClr val="tx2"/>
                </a:solidFill>
              </a:rPr>
              <a:t>SN 12,5 </a:t>
            </a:r>
          </a:p>
          <a:p>
            <a:pPr marL="0" lvl="0" indent="0" eaLnBrk="1" hangingPunct="1">
              <a:buClrTx/>
              <a:buNone/>
            </a:pPr>
            <a:r>
              <a:rPr lang="pl-PL" sz="5400" b="1" dirty="0" smtClean="0">
                <a:solidFill>
                  <a:schemeClr val="tx2"/>
                </a:solidFill>
              </a:rPr>
              <a:t>SN 16 </a:t>
            </a:r>
          </a:p>
          <a:p>
            <a:pPr marL="0" lvl="0" indent="0" eaLnBrk="1" hangingPunct="1">
              <a:buClrTx/>
              <a:buNone/>
            </a:pPr>
            <a:endParaRPr lang="pl-PL" b="1" dirty="0" smtClean="0">
              <a:solidFill>
                <a:schemeClr val="tx2"/>
              </a:solidFill>
            </a:endParaRP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5F2B-7B90-4FBE-B5AE-B879A2AC8A1D}" type="datetime4">
              <a:rPr lang="en-GB" smtClean="0"/>
              <a:pPr/>
              <a:t>15 June 2016</a:t>
            </a:fld>
            <a:endParaRPr lang="en-GB"/>
          </a:p>
        </p:txBody>
      </p:sp>
      <p:pic>
        <p:nvPicPr>
          <p:cNvPr id="6" name="Picture 7" descr="100_02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13" y="2209800"/>
            <a:ext cx="4960891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608013" y="422031"/>
            <a:ext cx="8078787" cy="6005757"/>
          </a:xfrm>
        </p:spPr>
        <p:txBody>
          <a:bodyPr/>
          <a:lstStyle/>
          <a:p>
            <a:pPr marL="0" lvl="0" indent="0" eaLnBrk="1" hangingPunct="1">
              <a:buClrTx/>
              <a:buNone/>
              <a:defRPr/>
            </a:pPr>
            <a:r>
              <a:rPr lang="pl-PL" sz="3200" b="1" dirty="0" err="1" smtClean="0">
                <a:solidFill>
                  <a:srgbClr val="0072C6"/>
                </a:solidFill>
              </a:rPr>
              <a:t>WehoDuo</a:t>
            </a:r>
            <a:r>
              <a:rPr lang="pl-PL" sz="3200" b="1" dirty="0" smtClean="0">
                <a:solidFill>
                  <a:srgbClr val="0072C6"/>
                </a:solidFill>
              </a:rPr>
              <a:t> OD </a:t>
            </a:r>
            <a:r>
              <a:rPr lang="pl-PL" sz="3200" b="1" dirty="0">
                <a:solidFill>
                  <a:srgbClr val="0072C6"/>
                </a:solidFill>
              </a:rPr>
              <a:t>PEHD </a:t>
            </a:r>
            <a:r>
              <a:rPr lang="pl-PL" sz="2000" b="1" dirty="0">
                <a:solidFill>
                  <a:srgbClr val="0072C6"/>
                </a:solidFill>
              </a:rPr>
              <a:t>PN-EN </a:t>
            </a:r>
            <a:r>
              <a:rPr lang="pl-PL" sz="2000" b="1" dirty="0" smtClean="0">
                <a:solidFill>
                  <a:srgbClr val="0072C6"/>
                </a:solidFill>
              </a:rPr>
              <a:t>13476-3</a:t>
            </a:r>
            <a:endParaRPr lang="pl-PL" sz="2000" b="1" dirty="0" smtClean="0">
              <a:solidFill>
                <a:srgbClr val="0072C6"/>
              </a:solidFill>
            </a:endParaRPr>
          </a:p>
          <a:p>
            <a:pPr marL="0" lvl="0" indent="0" eaLnBrk="1" hangingPunct="1">
              <a:buClrTx/>
              <a:buNone/>
              <a:defRPr/>
            </a:pPr>
            <a:r>
              <a:rPr lang="az-Cyrl-AZ" sz="2000" b="1" i="1" kern="1200" dirty="0" smtClean="0">
                <a:solidFill>
                  <a:srgbClr val="0072C6"/>
                </a:solidFill>
              </a:rPr>
              <a:t>Ф</a:t>
            </a:r>
            <a:r>
              <a:rPr lang="pl-PL" sz="2000" b="1" i="1" dirty="0" smtClean="0">
                <a:solidFill>
                  <a:srgbClr val="0072C6"/>
                </a:solidFill>
              </a:rPr>
              <a:t>110 - 400mm</a:t>
            </a:r>
          </a:p>
          <a:p>
            <a:pPr marL="0" lvl="0" indent="0" eaLnBrk="1" hangingPunct="1">
              <a:buClrTx/>
              <a:buNone/>
            </a:pPr>
            <a:endParaRPr lang="pl-PL" sz="2800" b="1" dirty="0" smtClean="0">
              <a:solidFill>
                <a:srgbClr val="0072C6"/>
              </a:solidFill>
            </a:endParaRPr>
          </a:p>
          <a:p>
            <a:pPr marL="0" indent="0" eaLnBrk="1" hangingPunct="1">
              <a:buClrTx/>
              <a:buNone/>
            </a:pPr>
            <a:r>
              <a:rPr lang="pl-PL" sz="2800" b="1" dirty="0" smtClean="0">
                <a:solidFill>
                  <a:schemeClr val="tx2"/>
                </a:solidFill>
              </a:rPr>
              <a:t>SN 8 [</a:t>
            </a:r>
            <a:r>
              <a:rPr lang="pl-PL" sz="2800" b="1" dirty="0" err="1" smtClean="0">
                <a:solidFill>
                  <a:schemeClr val="tx2"/>
                </a:solidFill>
              </a:rPr>
              <a:t>kN</a:t>
            </a:r>
            <a:r>
              <a:rPr lang="pl-PL" sz="2800" b="1" dirty="0" smtClean="0">
                <a:solidFill>
                  <a:schemeClr val="tx2"/>
                </a:solidFill>
              </a:rPr>
              <a:t>/m2]</a:t>
            </a:r>
          </a:p>
          <a:p>
            <a:pPr marL="0" lvl="0" indent="0" eaLnBrk="1" hangingPunct="1">
              <a:buClrTx/>
              <a:buNone/>
            </a:pPr>
            <a:endParaRPr lang="pl-PL" b="1" dirty="0" smtClean="0">
              <a:solidFill>
                <a:schemeClr val="tx2"/>
              </a:solidFill>
            </a:endParaRP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5F2B-7B90-4FBE-B5AE-B879A2AC8A1D}" type="datetime4">
              <a:rPr lang="en-GB" smtClean="0"/>
              <a:pPr/>
              <a:t>15 June 2016</a:t>
            </a:fld>
            <a:endParaRPr lang="en-GB"/>
          </a:p>
        </p:txBody>
      </p:sp>
      <p:pic>
        <p:nvPicPr>
          <p:cNvPr id="7" name="Picture 7" descr="100_0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38" y="2263568"/>
            <a:ext cx="4237162" cy="384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532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-98474" y="2181225"/>
            <a:ext cx="9242474" cy="1470025"/>
          </a:xfrm>
        </p:spPr>
        <p:txBody>
          <a:bodyPr/>
          <a:lstStyle/>
          <a:p>
            <a:pPr algn="ctr"/>
            <a:r>
              <a:rPr lang="pl-PL" sz="4800" b="1" dirty="0" smtClean="0"/>
              <a:t>System </a:t>
            </a:r>
            <a:r>
              <a:rPr lang="pl-PL" sz="4800" b="1" dirty="0" err="1" smtClean="0"/>
              <a:t>Wehopipe</a:t>
            </a:r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000" b="1" dirty="0"/>
              <a:t>PN-EN </a:t>
            </a:r>
            <a:r>
              <a:rPr lang="pl-PL" sz="4000" b="1" dirty="0" smtClean="0"/>
              <a:t>12201-2</a:t>
            </a:r>
            <a:br>
              <a:rPr lang="pl-PL" sz="4000" b="1" dirty="0" smtClean="0"/>
            </a:br>
            <a:r>
              <a:rPr lang="pl-PL" sz="4000" b="1" dirty="0" smtClean="0"/>
              <a:t>AT-15-8441</a:t>
            </a:r>
            <a:r>
              <a:rPr lang="pl-PL" sz="4000" b="1" dirty="0"/>
              <a:t>_ </a:t>
            </a:r>
            <a:r>
              <a:rPr lang="pl-PL" sz="4000" b="1" dirty="0" smtClean="0"/>
              <a:t>2010 / </a:t>
            </a:r>
            <a:r>
              <a:rPr lang="pl-PL" sz="4800" b="1" dirty="0" smtClean="0"/>
              <a:t>ITB</a:t>
            </a:r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 smtClean="0"/>
              <a:t/>
            </a:r>
            <a:br>
              <a:rPr lang="pl-PL" sz="4800" b="1" dirty="0" smtClean="0"/>
            </a:br>
            <a:endParaRPr lang="pl-PL" sz="4800" b="1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95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2309-F5C0-417C-8417-3FCAE61A7864}" type="datetime4">
              <a:rPr lang="en-GB" smtClean="0"/>
              <a:pPr/>
              <a:t>15 June 2016</a:t>
            </a:fld>
            <a:endParaRPr lang="en-GB"/>
          </a:p>
        </p:txBody>
      </p:sp>
      <p:pic>
        <p:nvPicPr>
          <p:cNvPr id="5" name="Picture 2" descr="cisnieniowe_rozne_D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1234" y="3737114"/>
            <a:ext cx="1907431" cy="2649210"/>
          </a:xfrm>
          <a:prstGeom prst="rect">
            <a:avLst/>
          </a:prstGeom>
          <a:noFill/>
        </p:spPr>
      </p:pic>
      <p:pic>
        <p:nvPicPr>
          <p:cNvPr id="7" name="Picture 4" descr="cisn_ksz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9853" y="4096633"/>
            <a:ext cx="3849483" cy="2135415"/>
          </a:xfrm>
          <a:prstGeom prst="rect">
            <a:avLst/>
          </a:prstGeom>
          <a:noFill/>
        </p:spPr>
      </p:pic>
      <p:graphicFrame>
        <p:nvGraphicFramePr>
          <p:cNvPr id="8" name="Group 5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1907064"/>
              </p:ext>
            </p:extLst>
          </p:nvPr>
        </p:nvGraphicFramePr>
        <p:xfrm>
          <a:off x="659268" y="1138138"/>
          <a:ext cx="8066088" cy="2734816"/>
        </p:xfrm>
        <a:graphic>
          <a:graphicData uri="http://schemas.openxmlformats.org/drawingml/2006/table">
            <a:tbl>
              <a:tblPr/>
              <a:tblGrid>
                <a:gridCol w="2346325"/>
                <a:gridCol w="3414713"/>
                <a:gridCol w="2305050"/>
              </a:tblGrid>
              <a:tr h="50977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l-PL" b="1" dirty="0" smtClean="0"/>
                        <a:t>Systemy ciśnieniowe PEHD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C6B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9523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2C6"/>
                          </a:solidFill>
                          <a:effectLst/>
                          <a:latin typeface="+mn-lt"/>
                        </a:rPr>
                        <a:t>WehoPipe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2C6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Rury, łuki, trójniki, redukcje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tuleje kołnierzowe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2C6"/>
                          </a:solidFill>
                          <a:effectLst/>
                          <a:latin typeface="+mn-lt"/>
                        </a:rPr>
                        <a:t>WehoPipe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2C6"/>
                          </a:solidFill>
                          <a:effectLst/>
                          <a:latin typeface="+mn-lt"/>
                        </a:rPr>
                        <a:t> RC, RC+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System rur o podwyższonej odporności na propagację pęknięć)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Rury, łuki, trójniki, redukcje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tuleje kołnierzowe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14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2C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</a:t>
                      </a:r>
                      <a:r>
                        <a:rPr kumimoji="0" lang="pl-PL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2C6"/>
                          </a:solidFill>
                          <a:effectLst/>
                          <a:latin typeface="+mn-lt"/>
                        </a:rPr>
                        <a:t>20 - 1800mm, PN4- 25 bar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2C6"/>
                          </a:solidFill>
                          <a:effectLst/>
                          <a:latin typeface="+mn-lt"/>
                        </a:rPr>
                        <a:t>Metody połączeń: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zgrzewanie doczołowe, złączki kołnierzowe, elektrooporowe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6134" y="4126727"/>
            <a:ext cx="1875341" cy="213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888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9144000" cy="557212"/>
          </a:xfrm>
        </p:spPr>
        <p:txBody>
          <a:bodyPr/>
          <a:lstStyle/>
          <a:p>
            <a:pPr algn="ctr"/>
            <a:r>
              <a:rPr lang="pl-PL" dirty="0" smtClean="0"/>
              <a:t>Rozwiązania </a:t>
            </a:r>
            <a:r>
              <a:rPr lang="pl-PL" dirty="0" smtClean="0"/>
              <a:t>infrastrukturalne z PEHD i PP</a:t>
            </a:r>
            <a:endParaRPr lang="en-US" dirty="0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8013" y="1360488"/>
            <a:ext cx="7319962" cy="5067300"/>
          </a:xfrm>
        </p:spPr>
        <p:txBody>
          <a:bodyPr/>
          <a:lstStyle/>
          <a:p>
            <a:r>
              <a:rPr lang="pl-PL" sz="1600" dirty="0" smtClean="0"/>
              <a:t>Kompletne i kompatybilne systemy do</a:t>
            </a:r>
            <a:r>
              <a:rPr lang="pl-PL" sz="1600" dirty="0"/>
              <a:t> </a:t>
            </a:r>
            <a:r>
              <a:rPr lang="pl-PL" sz="1600" dirty="0" smtClean="0"/>
              <a:t>grawitacyjnej kanalizacji sanitarnej, deszczowej</a:t>
            </a:r>
            <a:r>
              <a:rPr lang="pl-PL" sz="1600" dirty="0"/>
              <a:t> </a:t>
            </a:r>
            <a:r>
              <a:rPr lang="pl-PL" sz="1600" dirty="0" smtClean="0"/>
              <a:t>i ogólnospławnej</a:t>
            </a:r>
          </a:p>
          <a:p>
            <a:r>
              <a:rPr lang="pl-PL" sz="1600" dirty="0"/>
              <a:t>Rurociągi ciśnieniowe wody pitnej</a:t>
            </a:r>
          </a:p>
          <a:p>
            <a:pPr>
              <a:buNone/>
            </a:pPr>
            <a:r>
              <a:rPr lang="pl-PL" sz="1600" dirty="0"/>
              <a:t>    i </a:t>
            </a:r>
            <a:r>
              <a:rPr lang="pl-PL" sz="1600" dirty="0" smtClean="0"/>
              <a:t>kanalizacji</a:t>
            </a:r>
            <a:endParaRPr lang="en-GB" sz="1600" dirty="0" smtClean="0"/>
          </a:p>
          <a:p>
            <a:r>
              <a:rPr lang="pl-PL" sz="1600" dirty="0" smtClean="0"/>
              <a:t>Zbiorniki do wody pitnej, ścieków</a:t>
            </a:r>
            <a:br>
              <a:rPr lang="pl-PL" sz="1600" dirty="0" smtClean="0"/>
            </a:br>
            <a:r>
              <a:rPr lang="pl-PL" sz="1600" dirty="0" smtClean="0"/>
              <a:t>i </a:t>
            </a:r>
            <a:r>
              <a:rPr lang="pl-PL" sz="1600" dirty="0" err="1" smtClean="0"/>
              <a:t>p.poż</a:t>
            </a:r>
            <a:r>
              <a:rPr lang="pl-PL" sz="1600" dirty="0" smtClean="0"/>
              <a:t>.</a:t>
            </a:r>
            <a:endParaRPr lang="en-GB" sz="1600" dirty="0" smtClean="0"/>
          </a:p>
          <a:p>
            <a:r>
              <a:rPr lang="pl-PL" sz="1600" dirty="0" smtClean="0"/>
              <a:t>Systemy renowacji rurociągów </a:t>
            </a:r>
          </a:p>
          <a:p>
            <a:r>
              <a:rPr lang="pl-PL" sz="1600" dirty="0" smtClean="0"/>
              <a:t>Przepusty drogowe i kolejowe</a:t>
            </a:r>
            <a:endParaRPr lang="en-GB" sz="1600" dirty="0" smtClean="0"/>
          </a:p>
          <a:p>
            <a:r>
              <a:rPr lang="pl-PL" sz="1600" dirty="0" smtClean="0"/>
              <a:t>Odwodnienia autostrad i parkingów</a:t>
            </a:r>
          </a:p>
          <a:p>
            <a:pPr>
              <a:buFontTx/>
              <a:buNone/>
            </a:pPr>
            <a:r>
              <a:rPr lang="en-GB" sz="1600" b="1" dirty="0" smtClean="0"/>
              <a:t> </a:t>
            </a:r>
          </a:p>
          <a:p>
            <a:pPr>
              <a:buFontTx/>
              <a:buNone/>
            </a:pPr>
            <a:r>
              <a:rPr lang="en-GB" sz="1600" b="1" dirty="0" smtClean="0"/>
              <a:t>…</a:t>
            </a:r>
            <a:r>
              <a:rPr lang="pl-PL" sz="1600" b="1" dirty="0" smtClean="0"/>
              <a:t>oraz wiele innych zastosowań</a:t>
            </a:r>
            <a:endParaRPr lang="en-GB" sz="1600" b="1" dirty="0" smtClean="0"/>
          </a:p>
          <a:p>
            <a:endParaRPr lang="sv-SE" sz="1600" dirty="0" smtClean="0"/>
          </a:p>
          <a:p>
            <a:endParaRPr lang="en-US" sz="1600" dirty="0" smtClean="0"/>
          </a:p>
        </p:txBody>
      </p:sp>
      <p:pic>
        <p:nvPicPr>
          <p:cNvPr id="717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1260475"/>
            <a:ext cx="1216025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987550"/>
            <a:ext cx="3248025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4327525"/>
            <a:ext cx="3332163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61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76000" y="285750"/>
            <a:ext cx="7994650" cy="828675"/>
          </a:xfrm>
        </p:spPr>
        <p:txBody>
          <a:bodyPr/>
          <a:lstStyle/>
          <a:p>
            <a:r>
              <a:rPr lang="pl-PL" altLang="pl-PL" dirty="0">
                <a:solidFill>
                  <a:srgbClr val="0072C6"/>
                </a:solidFill>
              </a:rPr>
              <a:t>Standardowe rury ciśnieniowe </a:t>
            </a:r>
            <a:r>
              <a:rPr lang="pl-PL" altLang="pl-PL" dirty="0" smtClean="0">
                <a:solidFill>
                  <a:srgbClr val="0072C6"/>
                </a:solidFill>
              </a:rPr>
              <a:t>zakres według PN-EN </a:t>
            </a:r>
            <a:r>
              <a:rPr lang="pl-PL" altLang="pl-PL" dirty="0">
                <a:solidFill>
                  <a:srgbClr val="0072C6"/>
                </a:solidFill>
              </a:rPr>
              <a:t>12201-2:2012</a:t>
            </a:r>
            <a:endParaRPr lang="pl-PL" dirty="0"/>
          </a:p>
        </p:txBody>
      </p:sp>
      <p:pic>
        <p:nvPicPr>
          <p:cNvPr id="6" name="Picture 3" descr="12201_1_2012_tab_wymia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392" y="1467737"/>
            <a:ext cx="3459156" cy="447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12201_1_2012_tab_wymiar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6471" y="1467737"/>
            <a:ext cx="3528765" cy="447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68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ytuł 1"/>
          <p:cNvSpPr>
            <a:spLocks noGrp="1"/>
          </p:cNvSpPr>
          <p:nvPr>
            <p:ph type="title"/>
          </p:nvPr>
        </p:nvSpPr>
        <p:spPr>
          <a:xfrm>
            <a:off x="485775" y="274638"/>
            <a:ext cx="8293100" cy="557212"/>
          </a:xfrm>
        </p:spPr>
        <p:txBody>
          <a:bodyPr/>
          <a:lstStyle/>
          <a:p>
            <a:r>
              <a:rPr lang="pl-PL" smtClean="0"/>
              <a:t>Systemy ciśnieniowe PE poza normowe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565E88C-1AE4-46F0-B2C6-FB39721F1B2E}" type="datetime1">
              <a:rPr lang="en-GB" smtClean="0"/>
              <a:t>15/06/2016</a:t>
            </a:fld>
            <a:endParaRPr lang="en-GB"/>
          </a:p>
        </p:txBody>
      </p:sp>
      <p:graphicFrame>
        <p:nvGraphicFramePr>
          <p:cNvPr id="6" name="Group 54"/>
          <p:cNvGraphicFramePr>
            <a:graphicFrameLocks/>
          </p:cNvGraphicFramePr>
          <p:nvPr/>
        </p:nvGraphicFramePr>
        <p:xfrm>
          <a:off x="619125" y="1238250"/>
          <a:ext cx="8066088" cy="1976456"/>
        </p:xfrm>
        <a:graphic>
          <a:graphicData uri="http://schemas.openxmlformats.org/drawingml/2006/table">
            <a:tbl>
              <a:tblPr/>
              <a:tblGrid>
                <a:gridCol w="2089150"/>
                <a:gridCol w="3671888"/>
                <a:gridCol w="2305050"/>
              </a:tblGrid>
              <a:tr h="27180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l-PL" b="1" dirty="0" smtClean="0">
                          <a:latin typeface="+mn-lt"/>
                        </a:rPr>
                        <a:t>Systemy ciśnieniowe PE poza normowe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l-PL" b="1" dirty="0" smtClean="0">
                          <a:latin typeface="+mn-lt"/>
                        </a:rPr>
                        <a:t>(niestandardowe średnice, klasy ciśnień, grubości ścianek)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l-PL" b="1" dirty="0" smtClean="0">
                          <a:latin typeface="+mn-lt"/>
                        </a:rPr>
                        <a:t>zgodne z Aprobatą Techniczną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C6B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9523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WehoPipe</a:t>
                      </a:r>
                      <a:endParaRPr kumimoji="0" lang="pl-PL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F</a:t>
                      </a:r>
                      <a:r>
                        <a:rPr kumimoji="0" lang="pl-PL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20 - 1800mm, PN4- 25 bar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zgrzewanie doczołowe, złączki kołnierzowe, elektrooporowe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2268538"/>
            <a:ext cx="81121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2" name="Picture 7" descr="rura_piek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" y="4198938"/>
            <a:ext cx="8104188" cy="21034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682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76000" y="285750"/>
            <a:ext cx="7994650" cy="828675"/>
          </a:xfrm>
        </p:spPr>
        <p:txBody>
          <a:bodyPr/>
          <a:lstStyle/>
          <a:p>
            <a:r>
              <a:rPr lang="pl-PL" altLang="pl-PL" dirty="0"/>
              <a:t>Dokumentem odniesienia dla rur specjalnych jest </a:t>
            </a:r>
            <a:r>
              <a:rPr lang="pl-PL" altLang="pl-PL" b="1" dirty="0"/>
              <a:t>AT-15-8441/2010</a:t>
            </a:r>
            <a:endParaRPr lang="pl-PL" dirty="0"/>
          </a:p>
        </p:txBody>
      </p:sp>
      <p:pic>
        <p:nvPicPr>
          <p:cNvPr id="6" name="Picture 8" descr="AT-15-8441-2010_WehoPipe_rury i ksztatki_ITB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339" y="1875212"/>
            <a:ext cx="2695721" cy="382280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AT-15-8441-2010_WehoPipe_rury i ksztatki_ITB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3239" y="1875212"/>
            <a:ext cx="2700172" cy="386127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AT-15-8441-2010_WehoPipe_rury i ksztatki_ITB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590" y="1836744"/>
            <a:ext cx="2733691" cy="38997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9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D95F2B-7B90-4FBE-B5AE-B879A2AC8A1D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sp>
        <p:nvSpPr>
          <p:cNvPr id="3" name="Tytuł 2"/>
          <p:cNvSpPr txBox="1">
            <a:spLocks/>
          </p:cNvSpPr>
          <p:nvPr/>
        </p:nvSpPr>
        <p:spPr>
          <a:xfrm>
            <a:off x="576000" y="285750"/>
            <a:ext cx="7994650" cy="8286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pl-PL" altLang="pl-PL" kern="0" smtClean="0"/>
              <a:t>WehoPipe - homogeniczność połączeń decydująca o bardzo dużej niezawodności </a:t>
            </a:r>
            <a:endParaRPr lang="pl-PL" kern="0" dirty="0"/>
          </a:p>
        </p:txBody>
      </p:sp>
      <p:pic>
        <p:nvPicPr>
          <p:cNvPr id="4" name="Picture 3" descr="4_2_zgrzewarka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5"/>
          <a:stretch/>
        </p:blipFill>
        <p:spPr bwMode="auto">
          <a:xfrm>
            <a:off x="609600" y="2301485"/>
            <a:ext cx="3962401" cy="330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zgrzewarka_komo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8044" y="2299896"/>
            <a:ext cx="39272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84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462088"/>
            <a:ext cx="7134225" cy="429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205163" y="3581400"/>
            <a:ext cx="379412" cy="3794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3" name="Oval 2"/>
          <p:cNvSpPr/>
          <p:nvPr/>
        </p:nvSpPr>
        <p:spPr>
          <a:xfrm>
            <a:off x="6318250" y="2973388"/>
            <a:ext cx="1289050" cy="1290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cxnSp>
        <p:nvCxnSpPr>
          <p:cNvPr id="5" name="Straight Arrow Connector 4"/>
          <p:cNvCxnSpPr>
            <a:stCxn id="31751" idx="2"/>
            <a:endCxn id="2" idx="0"/>
          </p:cNvCxnSpPr>
          <p:nvPr/>
        </p:nvCxnSpPr>
        <p:spPr>
          <a:xfrm>
            <a:off x="1652588" y="2271273"/>
            <a:ext cx="1742281" cy="13101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1752" idx="2"/>
          </p:cNvCxnSpPr>
          <p:nvPr/>
        </p:nvCxnSpPr>
        <p:spPr>
          <a:xfrm>
            <a:off x="7407275" y="2139950"/>
            <a:ext cx="57150" cy="14938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1" name="TextBox 5"/>
          <p:cNvSpPr txBox="1">
            <a:spLocks noChangeArrowheads="1"/>
          </p:cNvSpPr>
          <p:nvPr/>
        </p:nvSpPr>
        <p:spPr bwMode="auto">
          <a:xfrm>
            <a:off x="100013" y="1690248"/>
            <a:ext cx="3105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1600" dirty="0">
                <a:solidFill>
                  <a:schemeClr val="hlin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PE63 DN200 SDR17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1600" dirty="0">
                <a:solidFill>
                  <a:schemeClr val="hlin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1974 r</a:t>
            </a:r>
            <a:endParaRPr lang="fi-FI" altLang="pl-PL" sz="1600" dirty="0">
              <a:solidFill>
                <a:schemeClr val="hlink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1752" name="TextBox 7"/>
          <p:cNvSpPr txBox="1">
            <a:spLocks noChangeArrowheads="1"/>
          </p:cNvSpPr>
          <p:nvPr/>
        </p:nvSpPr>
        <p:spPr bwMode="auto">
          <a:xfrm>
            <a:off x="6156325" y="1773238"/>
            <a:ext cx="2500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>
                <a:solidFill>
                  <a:schemeClr val="hlin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Fabryka </a:t>
            </a:r>
            <a:r>
              <a:rPr lang="fi-FI" altLang="pl-PL">
                <a:solidFill>
                  <a:schemeClr val="hlin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KWH </a:t>
            </a:r>
            <a:r>
              <a:rPr lang="pl-PL" altLang="pl-PL">
                <a:solidFill>
                  <a:schemeClr val="hlin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Vaasa</a:t>
            </a:r>
            <a:endParaRPr lang="fi-FI" altLang="pl-PL">
              <a:solidFill>
                <a:schemeClr val="hlink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087497" name="Picture 2" descr="C:\Users\AndersA.KWHPIPE\Desktop\Koppelonkatu\IMAG0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4267200"/>
            <a:ext cx="43259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498" name="Picture 2" descr="C:\Users\AndersA.KWHPIPE\Desktop\Koppelonkatu\IMAG00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43259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499" name="Picture 2" descr="C:\Users\AndersA.KWHPIPE\Desktop\Koppelonkatu\IMAG00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4438650"/>
            <a:ext cx="404018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500" name="Picture 2" descr="C:\Users\AndersA.KWHPIPE\Desktop\Koppelonkatu\IMAG00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5221288"/>
            <a:ext cx="2732087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501" name="Picture 13" descr="wh peh 200x11,4 pn6 sf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1412875"/>
            <a:ext cx="35163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513" y="173832"/>
            <a:ext cx="7777162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000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Projekty badawcze dotyczące zachowania długookresowych</a:t>
            </a:r>
          </a:p>
          <a:p>
            <a:pPr>
              <a:buClrTx/>
              <a:buFontTx/>
              <a:buNone/>
            </a:pPr>
            <a:r>
              <a:rPr lang="pl-PL" altLang="pl-PL" sz="2000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 właściwości technicznych rur UPONOR INFRA :</a:t>
            </a:r>
          </a:p>
          <a:p>
            <a:pPr>
              <a:buClrTx/>
              <a:buFontTx/>
              <a:buNone/>
            </a:pPr>
            <a:r>
              <a:rPr lang="pl-PL" altLang="pl-PL" sz="2000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Rurociąg  PE63 DN200 PN6 1974/2012</a:t>
            </a:r>
          </a:p>
        </p:txBody>
      </p:sp>
    </p:spTree>
    <p:extLst>
      <p:ext uri="{BB962C8B-B14F-4D97-AF65-F5344CB8AC3E}">
        <p14:creationId xmlns:p14="http://schemas.microsoft.com/office/powerpoint/2010/main" val="12756539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WehoPipe – rurociągi ciśnieniowe</a:t>
            </a:r>
          </a:p>
        </p:txBody>
      </p:sp>
      <p:sp>
        <p:nvSpPr>
          <p:cNvPr id="54274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5492309-F5C0-417C-8417-3FCAE61A7864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5427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7588"/>
            <a:ext cx="91440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528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730744" y="412359"/>
            <a:ext cx="7994650" cy="828675"/>
          </a:xfrm>
        </p:spPr>
        <p:txBody>
          <a:bodyPr/>
          <a:lstStyle/>
          <a:p>
            <a:r>
              <a:rPr lang="pl-PL" altLang="pl-PL" dirty="0"/>
              <a:t>Kształtka pogrubiona „na zewnątrz”</a:t>
            </a:r>
            <a:endParaRPr lang="pl-PL" dirty="0"/>
          </a:p>
        </p:txBody>
      </p:sp>
      <p:pic>
        <p:nvPicPr>
          <p:cNvPr id="6" name="Picture 3" descr="PL_KGHM_2013_Transport_odpadow_poflotacyjnych_WehoPipe900_SDR17_nowe zdjecia_1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524980"/>
            <a:ext cx="799941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49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WehoPipe – wyloty morskie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5492309-F5C0-417C-8417-3FCAE61A7864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013" y="1360488"/>
            <a:ext cx="7752522" cy="458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802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WehoPipe – przewierty horyzontalne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5492309-F5C0-417C-8417-3FCAE61A7864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5632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791" y="1160464"/>
            <a:ext cx="8700051" cy="499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262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8" y="248546"/>
            <a:ext cx="6309917" cy="349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Pawel.Pill\Desktop\Pulpit\temp\zdjecia\od_Tolos\zdjęcia do strony internetowej\2013-10-17 Renowaja bezwykopowa magistrali wodociągowej DN1400 w technologii reliningu w  Katowicach. dla GPW S.A\IMG_13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05" y="3000516"/>
            <a:ext cx="4248443" cy="317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1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  <p:pic>
        <p:nvPicPr>
          <p:cNvPr id="6" name="Symbol zastępczy obrazu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5922" y="1391925"/>
            <a:ext cx="5659522" cy="4776150"/>
          </a:xfrm>
          <a:prstGeom prst="rect">
            <a:avLst/>
          </a:prstGeom>
        </p:spPr>
      </p:pic>
      <p:pic>
        <p:nvPicPr>
          <p:cNvPr id="7" name="Symbol zastępczy obrazu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3438" y="1258886"/>
            <a:ext cx="1887537" cy="1584000"/>
          </a:xfrm>
          <a:prstGeom prst="rect">
            <a:avLst/>
          </a:prstGeom>
        </p:spPr>
      </p:pic>
      <p:sp>
        <p:nvSpPr>
          <p:cNvPr id="8" name="Rechteck 5"/>
          <p:cNvSpPr/>
          <p:nvPr/>
        </p:nvSpPr>
        <p:spPr>
          <a:xfrm>
            <a:off x="1290861" y="5848069"/>
            <a:ext cx="3338945" cy="32000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144000"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pl-PL" sz="1200" i="1" dirty="0"/>
              <a:t>Źródło : KWH </a:t>
            </a:r>
            <a:r>
              <a:rPr lang="pl-PL" sz="1200" i="1" dirty="0" err="1"/>
              <a:t>Pipe</a:t>
            </a:r>
            <a:r>
              <a:rPr lang="pl-PL" sz="1200" i="1" dirty="0"/>
              <a:t> </a:t>
            </a:r>
            <a:r>
              <a:rPr lang="pl-PL" sz="1200" i="1" dirty="0" err="1"/>
              <a:t>Finland</a:t>
            </a:r>
            <a:r>
              <a:rPr lang="pl-PL" sz="1200" i="1" dirty="0"/>
              <a:t> </a:t>
            </a:r>
            <a:r>
              <a:rPr lang="pl-PL" sz="1200" i="1" dirty="0" err="1"/>
              <a:t>Keppo</a:t>
            </a:r>
            <a:r>
              <a:rPr lang="pl-PL" sz="1200" i="1" dirty="0"/>
              <a:t> </a:t>
            </a:r>
            <a:r>
              <a:rPr lang="pl-PL" sz="1200" i="1" dirty="0" err="1"/>
              <a:t>Mansion</a:t>
            </a:r>
            <a:r>
              <a:rPr lang="pl-PL" sz="1200" i="1" dirty="0"/>
              <a:t> </a:t>
            </a:r>
          </a:p>
        </p:txBody>
      </p:sp>
      <p:pic>
        <p:nvPicPr>
          <p:cNvPr id="9" name="Symbol zastępczy obrazu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3113" y="900332"/>
            <a:ext cx="2314802" cy="1942556"/>
          </a:xfrm>
          <a:prstGeom prst="rect">
            <a:avLst/>
          </a:prstGeom>
        </p:spPr>
      </p:pic>
      <p:pic>
        <p:nvPicPr>
          <p:cNvPr id="10" name="Symbol zastępczy obrazu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3113" y="2988002"/>
            <a:ext cx="2340148" cy="1963826"/>
          </a:xfrm>
          <a:prstGeom prst="rect">
            <a:avLst/>
          </a:prstGeom>
        </p:spPr>
      </p:pic>
      <p:pic>
        <p:nvPicPr>
          <p:cNvPr id="11" name="Symbol zastępczy obrazu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53225" y="3011273"/>
            <a:ext cx="1887537" cy="1584000"/>
          </a:xfrm>
          <a:prstGeom prst="rect">
            <a:avLst/>
          </a:prstGeom>
        </p:spPr>
      </p:pic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576000" y="285750"/>
            <a:ext cx="7994650" cy="828675"/>
          </a:xfrm>
        </p:spPr>
        <p:txBody>
          <a:bodyPr/>
          <a:lstStyle/>
          <a:p>
            <a:r>
              <a:rPr lang="pl-PL" dirty="0" smtClean="0"/>
              <a:t>Lata 50-te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8092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890235" y="2713038"/>
            <a:ext cx="8078787" cy="557212"/>
          </a:xfrm>
        </p:spPr>
        <p:txBody>
          <a:bodyPr/>
          <a:lstStyle/>
          <a:p>
            <a:r>
              <a:rPr lang="pl-PL" sz="6000" dirty="0" smtClean="0"/>
              <a:t>Systemy do renowacji sieci</a:t>
            </a:r>
            <a:endParaRPr lang="pl-PL" sz="600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2309-F5C0-417C-8417-3FCAE61A7864}" type="datetime4">
              <a:rPr lang="en-GB" smtClean="0"/>
              <a:pPr/>
              <a:t>15 June 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53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5"/>
          <p:cNvSpPr>
            <a:spLocks noGrp="1"/>
          </p:cNvSpPr>
          <p:nvPr>
            <p:ph type="title"/>
          </p:nvPr>
        </p:nvSpPr>
        <p:spPr>
          <a:xfrm>
            <a:off x="332581" y="168068"/>
            <a:ext cx="8523287" cy="512762"/>
          </a:xfrm>
        </p:spPr>
        <p:txBody>
          <a:bodyPr/>
          <a:lstStyle/>
          <a:p>
            <a:r>
              <a:rPr lang="pl-PL" sz="1800" dirty="0">
                <a:solidFill>
                  <a:schemeClr val="tx1"/>
                </a:solidFill>
              </a:rPr>
              <a:t>Chmielów 2012 r. </a:t>
            </a:r>
            <a:r>
              <a:rPr lang="pl-PL" sz="1800" dirty="0" smtClean="0">
                <a:solidFill>
                  <a:schemeClr val="tx1"/>
                </a:solidFill>
              </a:rPr>
              <a:t>			Renowacja </a:t>
            </a:r>
            <a:r>
              <a:rPr lang="pl-PL" sz="1800" dirty="0">
                <a:solidFill>
                  <a:schemeClr val="tx1"/>
                </a:solidFill>
              </a:rPr>
              <a:t>kolektora GRP </a:t>
            </a:r>
            <a:endParaRPr lang="pl-PL" sz="1800" dirty="0" smtClean="0">
              <a:solidFill>
                <a:schemeClr val="tx1"/>
              </a:solidFill>
            </a:endParaRPr>
          </a:p>
        </p:txBody>
      </p:sp>
      <p:pic>
        <p:nvPicPr>
          <p:cNvPr id="27651" name="Picture 7" descr="F:\PL_Chmielow_2012_Renovation GRP_Relining_Weholite800_SN8\PL_Chmielow_2012_Renovation GRP_Relining_Weholite800_SN8_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858838"/>
            <a:ext cx="394652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 descr="F:\PL_Chmielow_2012_Renovation GRP_Relining_Weholite800_SN8\PL_Chmielow_2012_Renovation GRP_Relining_Weholite800_SN8_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4225" y="842963"/>
            <a:ext cx="3959225" cy="527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3"/>
          <p:cNvSpPr txBox="1">
            <a:spLocks/>
          </p:cNvSpPr>
          <p:nvPr/>
        </p:nvSpPr>
        <p:spPr>
          <a:xfrm>
            <a:off x="1370013" y="38893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3200" b="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37892" name="Obraz 3" descr="C:\Documents and Settings\Korbinski-K\Pulpit\PL_Lodz_2009_Swagelining_WehoPipe PE100 DA800 SDR17 PN10\PL_Lodz_Swagelining_WehoPipe PE100 DA800 SDR17 PN10_02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14500"/>
            <a:ext cx="338455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Obraz 4" descr="C:\Documents and Settings\Korbinski-K\Pulpit\PL_Lodz_2009_Swagelining_WehoPipe PE100 DA800 SDR17 PN10\PL_Lodz_Swagelining_WehoPipe PE100 DA800 SDR17 PN10_0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844675"/>
            <a:ext cx="38163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Obraz 5" descr="C:\Documents and Settings\Korbinski-K\Pulpit\PL_Lodz_2009_Swagelining_WehoPipe PE100 DA800 SDR17 PN10\PL_Lodz_Swagelining_WehoPipe PE100 DA800 SDR17 PN10_03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17988"/>
            <a:ext cx="338455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ymbol zastępczy zawartości 1"/>
          <p:cNvSpPr>
            <a:spLocks noGrp="1"/>
          </p:cNvSpPr>
          <p:nvPr>
            <p:ph/>
          </p:nvPr>
        </p:nvSpPr>
        <p:spPr>
          <a:xfrm>
            <a:off x="495300" y="368300"/>
            <a:ext cx="7677150" cy="647700"/>
          </a:xfrm>
        </p:spPr>
        <p:txBody>
          <a:bodyPr/>
          <a:lstStyle/>
          <a:p>
            <a:pPr>
              <a:defRPr/>
            </a:pPr>
            <a:r>
              <a:rPr lang="pl-PL" sz="1800" dirty="0">
                <a:solidFill>
                  <a:schemeClr val="tx1"/>
                </a:solidFill>
              </a:rPr>
              <a:t>Łódź </a:t>
            </a:r>
            <a:r>
              <a:rPr lang="pl-PL" sz="1800" dirty="0" smtClean="0">
                <a:solidFill>
                  <a:schemeClr val="tx1"/>
                </a:solidFill>
              </a:rPr>
              <a:t>2009 r.   			</a:t>
            </a:r>
            <a:r>
              <a:rPr lang="pl-PL" sz="1800" dirty="0" err="1" smtClean="0">
                <a:solidFill>
                  <a:schemeClr val="tx1"/>
                </a:solidFill>
              </a:rPr>
              <a:t>Swagelining</a:t>
            </a:r>
            <a:r>
              <a:rPr lang="pl-PL" sz="1800" dirty="0" smtClean="0">
                <a:solidFill>
                  <a:schemeClr val="tx1"/>
                </a:solidFill>
              </a:rPr>
              <a:t> PE100 SDR17 PN10</a:t>
            </a:r>
            <a:endParaRPr lang="en-GB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0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8013" y="199535"/>
            <a:ext cx="8078787" cy="557212"/>
          </a:xfrm>
        </p:spPr>
        <p:txBody>
          <a:bodyPr/>
          <a:lstStyle/>
          <a:p>
            <a:r>
              <a:rPr lang="pl-PL" sz="1800" dirty="0">
                <a:solidFill>
                  <a:schemeClr val="tx1"/>
                </a:solidFill>
              </a:rPr>
              <a:t>Warszawa </a:t>
            </a:r>
            <a:r>
              <a:rPr lang="pl-PL" sz="1800" dirty="0" smtClean="0">
                <a:solidFill>
                  <a:schemeClr val="tx1"/>
                </a:solidFill>
              </a:rPr>
              <a:t>2010 r.</a:t>
            </a:r>
            <a:br>
              <a:rPr lang="pl-PL" sz="1800" dirty="0" smtClean="0">
                <a:solidFill>
                  <a:schemeClr val="tx1"/>
                </a:solidFill>
              </a:rPr>
            </a:br>
            <a:r>
              <a:rPr lang="pl-PL" sz="1800" dirty="0" err="1" smtClean="0">
                <a:solidFill>
                  <a:schemeClr val="tx1"/>
                </a:solidFill>
              </a:rPr>
              <a:t>Relining</a:t>
            </a:r>
            <a:r>
              <a:rPr lang="pl-PL" sz="1800" dirty="0" smtClean="0">
                <a:solidFill>
                  <a:schemeClr val="tx1"/>
                </a:solidFill>
              </a:rPr>
              <a:t> magistrali wodociągowej </a:t>
            </a:r>
            <a:r>
              <a:rPr lang="pl-PL" sz="1800" dirty="0" err="1" smtClean="0">
                <a:solidFill>
                  <a:schemeClr val="tx1"/>
                </a:solidFill>
              </a:rPr>
              <a:t>WehoPipe</a:t>
            </a:r>
            <a:r>
              <a:rPr lang="pl-PL" sz="1800" dirty="0" smtClean="0">
                <a:solidFill>
                  <a:schemeClr val="tx1"/>
                </a:solidFill>
              </a:rPr>
              <a:t> RC DN800mm</a:t>
            </a:r>
            <a:endParaRPr lang="pl-PL" sz="1800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BC0F67-D040-43AF-822A-0550245C1DA4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89328"/>
            <a:ext cx="9159175" cy="532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3"/>
          <p:cNvSpPr txBox="1">
            <a:spLocks/>
          </p:cNvSpPr>
          <p:nvPr/>
        </p:nvSpPr>
        <p:spPr>
          <a:xfrm>
            <a:off x="1370013" y="38893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3200" b="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39941" name="Picture 4" descr="rel_piotr_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562100"/>
            <a:ext cx="8782337" cy="4718050"/>
          </a:xfrm>
        </p:spPr>
      </p:pic>
      <p:sp>
        <p:nvSpPr>
          <p:cNvPr id="39942" name="Tytuł 1"/>
          <p:cNvSpPr>
            <a:spLocks noGrp="1"/>
          </p:cNvSpPr>
          <p:nvPr>
            <p:ph type="title"/>
          </p:nvPr>
        </p:nvSpPr>
        <p:spPr>
          <a:xfrm>
            <a:off x="276225" y="278196"/>
            <a:ext cx="7943149" cy="1202562"/>
          </a:xfrm>
        </p:spPr>
        <p:txBody>
          <a:bodyPr/>
          <a:lstStyle/>
          <a:p>
            <a:r>
              <a:rPr lang="pl-PL" sz="1800" dirty="0">
                <a:solidFill>
                  <a:schemeClr val="tx1"/>
                </a:solidFill>
                <a:cs typeface="Arial" panose="020B0604020202020204" pitchFamily="34" charset="0"/>
              </a:rPr>
              <a:t>Piotrków </a:t>
            </a:r>
            <a:r>
              <a:rPr lang="pl-PL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Trybunalski 2003 r.</a:t>
            </a:r>
            <a:r>
              <a:rPr lang="pl-PL" sz="180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sz="18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Relining</a:t>
            </a:r>
            <a:r>
              <a:rPr lang="pl-PL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długi rurą </a:t>
            </a:r>
            <a:r>
              <a:rPr lang="pl-PL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Weholite</a:t>
            </a:r>
            <a:r>
              <a:rPr lang="pl-PL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DN 1500mm</a:t>
            </a:r>
          </a:p>
        </p:txBody>
      </p:sp>
    </p:spTree>
    <p:extLst>
      <p:ext uri="{BB962C8B-B14F-4D97-AF65-F5344CB8AC3E}">
        <p14:creationId xmlns:p14="http://schemas.microsoft.com/office/powerpoint/2010/main" val="762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1800" dirty="0" smtClean="0">
                <a:solidFill>
                  <a:schemeClr val="tx1"/>
                </a:solidFill>
                <a:hlinkClick r:id="rId2" action="ppaction://hlinkfile"/>
              </a:rPr>
              <a:t>Renowacja kanalizacji metodą </a:t>
            </a:r>
            <a:r>
              <a:rPr lang="pl-PL" sz="1800" dirty="0" err="1" smtClean="0">
                <a:solidFill>
                  <a:schemeClr val="tx1"/>
                </a:solidFill>
                <a:hlinkClick r:id="rId2" action="ppaction://hlinkfile"/>
              </a:rPr>
              <a:t>reliningu</a:t>
            </a:r>
            <a:r>
              <a:rPr lang="pl-PL" sz="1800" dirty="0" smtClean="0">
                <a:solidFill>
                  <a:schemeClr val="tx1"/>
                </a:solidFill>
                <a:hlinkClick r:id="rId2" action="ppaction://hlinkfile"/>
              </a:rPr>
              <a:t> krótkiego</a:t>
            </a:r>
            <a:br>
              <a:rPr lang="pl-PL" sz="1800" dirty="0" smtClean="0">
                <a:solidFill>
                  <a:schemeClr val="tx1"/>
                </a:solidFill>
                <a:hlinkClick r:id="rId2" action="ppaction://hlinkfile"/>
              </a:rPr>
            </a:br>
            <a:r>
              <a:rPr lang="pl-PL" sz="1800" dirty="0" err="1" smtClean="0">
                <a:solidFill>
                  <a:schemeClr val="tx1"/>
                </a:solidFill>
                <a:hlinkClick r:id="rId2" action="ppaction://hlinkfile"/>
              </a:rPr>
              <a:t>VipLiner</a:t>
            </a:r>
            <a:r>
              <a:rPr lang="pl-PL" sz="1800" dirty="0" smtClean="0">
                <a:solidFill>
                  <a:schemeClr val="tx1"/>
                </a:solidFill>
                <a:hlinkClick r:id="rId2" action="ppaction://hlinkfile"/>
              </a:rPr>
              <a:t> DN90-DN630 mm</a:t>
            </a:r>
            <a:endParaRPr lang="pl-PL" sz="1800" dirty="0">
              <a:solidFill>
                <a:schemeClr val="tx1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BC0F67-D040-43AF-822A-0550245C1DA4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2385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965" y="1165026"/>
            <a:ext cx="8136835" cy="47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zycisk akcji: Film 2">
            <a:hlinkClick r:id="rId4" action="ppaction://hlinkfile" highlightClick="1"/>
          </p:cNvPr>
          <p:cNvSpPr/>
          <p:nvPr/>
        </p:nvSpPr>
        <p:spPr>
          <a:xfrm>
            <a:off x="6766560" y="393895"/>
            <a:ext cx="1055077" cy="562708"/>
          </a:xfrm>
          <a:prstGeom prst="actionButtonMovi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10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857" y="211015"/>
            <a:ext cx="8658971" cy="920595"/>
          </a:xfrm>
        </p:spPr>
        <p:txBody>
          <a:bodyPr/>
          <a:lstStyle/>
          <a:p>
            <a:r>
              <a:rPr lang="pl-PL" sz="2800" dirty="0" smtClean="0"/>
              <a:t>Renowacja kanalizacji DN200 metodą krakingu statycznego – </a:t>
            </a:r>
            <a:r>
              <a:rPr lang="pl-PL" sz="2800" dirty="0" err="1" smtClean="0"/>
              <a:t>VipLiner</a:t>
            </a:r>
            <a:r>
              <a:rPr lang="pl-PL" sz="2800" dirty="0" smtClean="0"/>
              <a:t> dn355/20mm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BC0F67-D040-43AF-822A-0550245C1DA4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5" name="Picture 4" descr="vipline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13" y="1257806"/>
            <a:ext cx="3478462" cy="26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vipline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8224" y="1239561"/>
            <a:ext cx="3467319" cy="260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krk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859" y="3828902"/>
            <a:ext cx="3428160" cy="257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20080417(018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439" y="3821813"/>
            <a:ext cx="3434964" cy="257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538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Renowacja kanału żelbetowego – </a:t>
            </a:r>
            <a:r>
              <a:rPr lang="pl-PL" sz="2400" dirty="0" err="1" smtClean="0"/>
              <a:t>relining</a:t>
            </a:r>
            <a:r>
              <a:rPr lang="pl-PL" sz="2400" dirty="0" smtClean="0"/>
              <a:t> krótki rurami </a:t>
            </a:r>
            <a:r>
              <a:rPr lang="pl-PL" sz="2400" dirty="0" err="1" smtClean="0"/>
              <a:t>Weholite</a:t>
            </a:r>
            <a:r>
              <a:rPr lang="pl-PL" sz="2400" dirty="0" smtClean="0"/>
              <a:t> dn2000 </a:t>
            </a:r>
            <a:endParaRPr lang="pl-PL" sz="240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93EC34-CE23-4C13-945C-FCF97F9F106F}" type="datetime1">
              <a:rPr lang="en-GB" smtClean="0"/>
              <a:t>15/06/2016</a:t>
            </a:fld>
            <a:endParaRPr lang="en-GB"/>
          </a:p>
        </p:txBody>
      </p:sp>
      <p:pic>
        <p:nvPicPr>
          <p:cNvPr id="234498" name="Picture 2" descr="C:\Users\Tarnawska-M\Desktop\Pulpit\Zdjecia_duze\Nowy folder\PL_Wroclaw_2003_Relining_Weholite2000_26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50897"/>
            <a:ext cx="4015410" cy="5353880"/>
          </a:xfrm>
          <a:prstGeom prst="rect">
            <a:avLst/>
          </a:prstGeom>
          <a:noFill/>
        </p:spPr>
      </p:pic>
      <p:pic>
        <p:nvPicPr>
          <p:cNvPr id="2345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2925" y="1041621"/>
            <a:ext cx="5131076" cy="537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0776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8078787" cy="557212"/>
          </a:xfrm>
        </p:spPr>
        <p:txBody>
          <a:bodyPr/>
          <a:lstStyle/>
          <a:p>
            <a:r>
              <a:rPr lang="pl-PL" sz="2400" dirty="0" smtClean="0"/>
              <a:t>Renowacja studzienek kanalizacyjnych</a:t>
            </a:r>
            <a:endParaRPr lang="pl-PL" sz="24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0" y="1663854"/>
            <a:ext cx="6245436" cy="351305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831850"/>
            <a:ext cx="3029087" cy="538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3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88" y="239712"/>
            <a:ext cx="8078787" cy="784225"/>
          </a:xfrm>
        </p:spPr>
        <p:txBody>
          <a:bodyPr/>
          <a:lstStyle/>
          <a:p>
            <a:r>
              <a:rPr lang="pl-PL" altLang="pl-PL" sz="2800" dirty="0" smtClean="0"/>
              <a:t>Renowacje przepustów z blachy falistej rurami </a:t>
            </a:r>
            <a:r>
              <a:rPr lang="pl-PL" altLang="pl-PL" sz="2800" dirty="0" err="1"/>
              <a:t>W</a:t>
            </a:r>
            <a:r>
              <a:rPr lang="pl-PL" altLang="pl-PL" sz="2800" dirty="0" err="1" smtClean="0"/>
              <a:t>eholite</a:t>
            </a:r>
            <a:endParaRPr lang="en-GB" altLang="pl-PL" sz="2800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388" y="1112838"/>
            <a:ext cx="8386664" cy="5067300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dirty="0"/>
              <a:t>a</a:t>
            </a:r>
            <a:r>
              <a:rPr lang="pl-PL" altLang="pl-PL" dirty="0" smtClean="0"/>
              <a:t>utostrady w Kanadzie, Stanach Zjednoczonych – średnice do 120 cali </a:t>
            </a:r>
            <a:endParaRPr lang="en-GB" altLang="pl-PL" dirty="0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2133601"/>
            <a:ext cx="6911975" cy="404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317" y="1850818"/>
            <a:ext cx="2912366" cy="230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0866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74676" y="113676"/>
            <a:ext cx="7949022" cy="769506"/>
          </a:xfrm>
        </p:spPr>
        <p:txBody>
          <a:bodyPr/>
          <a:lstStyle/>
          <a:p>
            <a:r>
              <a:rPr lang="pl-PL" dirty="0"/>
              <a:t>Uponor Infra w </a:t>
            </a:r>
            <a:r>
              <a:rPr lang="pl-PL" dirty="0" smtClean="0"/>
              <a:t>Polsce – Lata 90-te</a:t>
            </a:r>
            <a:endParaRPr lang="pl-PL" dirty="0"/>
          </a:p>
        </p:txBody>
      </p:sp>
      <p:pic>
        <p:nvPicPr>
          <p:cNvPr id="7" name="Symbol zastępczy obrazu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3114" y="706344"/>
            <a:ext cx="2151397" cy="1805428"/>
          </a:xfrm>
          <a:prstGeom prst="rect">
            <a:avLst/>
          </a:prstGeom>
        </p:spPr>
      </p:pic>
      <p:pic>
        <p:nvPicPr>
          <p:cNvPr id="9" name="Picture 3" descr="PL_Swiecie_89_Relining_Weholite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6" y="1258888"/>
            <a:ext cx="5342803" cy="450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5"/>
          <p:cNvSpPr/>
          <p:nvPr/>
        </p:nvSpPr>
        <p:spPr>
          <a:xfrm>
            <a:off x="1453531" y="5470597"/>
            <a:ext cx="3008445" cy="29715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144000"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pl-PL" altLang="pl-PL" sz="1200" dirty="0"/>
              <a:t>Pierwsza renowacja w Polsce </a:t>
            </a:r>
            <a:r>
              <a:rPr lang="pl-PL" altLang="pl-PL" sz="1200" dirty="0" smtClean="0"/>
              <a:t>1989, Świecie</a:t>
            </a:r>
            <a:endParaRPr lang="pl-PL" sz="1200" dirty="0"/>
          </a:p>
        </p:txBody>
      </p:sp>
      <p:pic>
        <p:nvPicPr>
          <p:cNvPr id="11" name="Symbol zastępczy obrazu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5853" y="2683600"/>
            <a:ext cx="2273094" cy="1907555"/>
          </a:xfrm>
          <a:prstGeom prst="rect">
            <a:avLst/>
          </a:prstGeom>
        </p:spPr>
      </p:pic>
      <p:pic>
        <p:nvPicPr>
          <p:cNvPr id="12" name="Symbol zastępczy obrazu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0350" y="4555068"/>
            <a:ext cx="2103496" cy="1765230"/>
          </a:xfrm>
          <a:prstGeom prst="rect">
            <a:avLst/>
          </a:prstGeom>
        </p:spPr>
      </p:pic>
      <p:pic>
        <p:nvPicPr>
          <p:cNvPr id="13" name="Symbol zastępczy obrazu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67267" y="706344"/>
            <a:ext cx="2108395" cy="176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13011" y="2150939"/>
            <a:ext cx="8078787" cy="557212"/>
          </a:xfrm>
        </p:spPr>
        <p:txBody>
          <a:bodyPr/>
          <a:lstStyle/>
          <a:p>
            <a:pPr algn="ctr"/>
            <a:r>
              <a:rPr lang="pl-PL" dirty="0" smtClean="0"/>
              <a:t>Właściwości </a:t>
            </a:r>
            <a:br>
              <a:rPr lang="pl-PL" dirty="0" smtClean="0"/>
            </a:br>
            <a:r>
              <a:rPr lang="pl-PL" dirty="0" err="1" smtClean="0"/>
              <a:t>techniczno</a:t>
            </a:r>
            <a:r>
              <a:rPr lang="pl-PL" dirty="0" smtClean="0"/>
              <a:t> – użytkowe </a:t>
            </a:r>
            <a:br>
              <a:rPr lang="pl-PL" dirty="0" smtClean="0"/>
            </a:br>
            <a:r>
              <a:rPr lang="pl-PL" dirty="0" smtClean="0"/>
              <a:t>ułatwiające i wydłużające eksploatację </a:t>
            </a:r>
            <a:br>
              <a:rPr lang="pl-PL" dirty="0" smtClean="0"/>
            </a:br>
            <a:r>
              <a:rPr lang="pl-PL" dirty="0" smtClean="0"/>
              <a:t>systemów PE i PP</a:t>
            </a:r>
            <a:br>
              <a:rPr lang="pl-PL" dirty="0" smtClean="0"/>
            </a:b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59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altLang="pl-PL" smtClean="0">
                <a:latin typeface="Arial" panose="020B0604020202020204" pitchFamily="34" charset="0"/>
              </a:rPr>
              <a:t>Żywotność rurociągów PE - ponad 100 lat</a:t>
            </a:r>
            <a:endParaRPr lang="pl-PL" altLang="pl-PL" smtClean="0"/>
          </a:p>
        </p:txBody>
      </p:sp>
      <p:sp>
        <p:nvSpPr>
          <p:cNvPr id="17411" name="Symbol zastępczy numeru slajdu 4"/>
          <p:cNvSpPr txBox="1">
            <a:spLocks/>
          </p:cNvSpPr>
          <p:nvPr/>
        </p:nvSpPr>
        <p:spPr bwMode="auto">
          <a:xfrm>
            <a:off x="8686800" y="3276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4D587278-D6DB-4A57-A9CD-F676D51B81F6}" type="slidenum">
              <a:rPr lang="en-US" altLang="pl-PL" sz="900">
                <a:solidFill>
                  <a:schemeClr val="bg1"/>
                </a:solidFill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en-US" altLang="pl-PL" sz="9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7412" name="Picture 4" descr="Faren 19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128713"/>
            <a:ext cx="3429000" cy="2498725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Sola kommun 19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1089025"/>
            <a:ext cx="3429000" cy="2540000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3878263"/>
            <a:ext cx="487680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4206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3" name="Picture 3" descr="DSC004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504" y="968294"/>
            <a:ext cx="3933012" cy="5432506"/>
          </a:xfrm>
          <a:prstGeom prst="rect">
            <a:avLst/>
          </a:prstGeom>
          <a:noFill/>
        </p:spPr>
      </p:pic>
      <p:pic>
        <p:nvPicPr>
          <p:cNvPr id="384004" name="Picture 4" descr="DSC005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962108"/>
            <a:ext cx="4669757" cy="3501942"/>
          </a:xfrm>
          <a:prstGeom prst="rect">
            <a:avLst/>
          </a:prstGeom>
          <a:noFill/>
        </p:spPr>
      </p:pic>
      <p:pic>
        <p:nvPicPr>
          <p:cNvPr id="384005" name="Picture 5" descr="DSC005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9405" y="4333696"/>
            <a:ext cx="2736850" cy="2052637"/>
          </a:xfrm>
          <a:prstGeom prst="rect">
            <a:avLst/>
          </a:prstGeom>
          <a:noFill/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42504" y="274638"/>
            <a:ext cx="8894617" cy="557212"/>
          </a:xfrm>
        </p:spPr>
        <p:txBody>
          <a:bodyPr/>
          <a:lstStyle/>
          <a:p>
            <a:r>
              <a:rPr lang="pl-PL" sz="2400" dirty="0" smtClean="0"/>
              <a:t>Elastyczność materiału / sztywność rur </a:t>
            </a:r>
            <a:br>
              <a:rPr lang="pl-PL" sz="2400" dirty="0" smtClean="0"/>
            </a:br>
            <a:r>
              <a:rPr lang="pl-PL" sz="2400" dirty="0" smtClean="0"/>
              <a:t>potwierdzona badaniami w pełnym zakresie średnic</a:t>
            </a:r>
          </a:p>
        </p:txBody>
      </p:sp>
      <p:sp>
        <p:nvSpPr>
          <p:cNvPr id="8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 descr="rury_elastyczne-sztyw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1003" y="1473117"/>
            <a:ext cx="4261262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8078787" cy="557212"/>
          </a:xfrm>
        </p:spPr>
        <p:txBody>
          <a:bodyPr/>
          <a:lstStyle/>
          <a:p>
            <a:r>
              <a:rPr lang="pl-PL" dirty="0" smtClean="0"/>
              <a:t>Zachowanie rur w gruncie</a:t>
            </a:r>
            <a:endParaRPr lang="en-US" dirty="0" smtClean="0"/>
          </a:p>
        </p:txBody>
      </p:sp>
      <p:pic>
        <p:nvPicPr>
          <p:cNvPr id="7" name="Picture 2" descr="7_1_1_RURA_0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1634" y="3772221"/>
            <a:ext cx="2969016" cy="253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3972" y="3772221"/>
            <a:ext cx="2877662" cy="253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Group 4"/>
          <p:cNvGraphicFramePr>
            <a:graphicFrameLocks noGrp="1"/>
          </p:cNvGraphicFramePr>
          <p:nvPr>
            <p:ph/>
            <p:extLst/>
          </p:nvPr>
        </p:nvGraphicFramePr>
        <p:xfrm>
          <a:off x="924356" y="992219"/>
          <a:ext cx="6614556" cy="762000"/>
        </p:xfrm>
        <a:graphic>
          <a:graphicData uri="http://schemas.openxmlformats.org/drawingml/2006/table">
            <a:tbl>
              <a:tblPr/>
              <a:tblGrid>
                <a:gridCol w="3255602"/>
                <a:gridCol w="3358954"/>
              </a:tblGrid>
              <a:tr h="610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Rura elastyczna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ugięta do ok. 50%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C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Rura sztywna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C6B2"/>
                    </a:solidFill>
                  </a:tcPr>
                </a:tc>
              </a:tr>
            </a:tbl>
          </a:graphicData>
        </a:graphic>
      </p:graphicFrame>
      <p:sp>
        <p:nvSpPr>
          <p:cNvPr id="10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23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1420" y="285750"/>
            <a:ext cx="7974868" cy="457200"/>
          </a:xfrm>
        </p:spPr>
        <p:txBody>
          <a:bodyPr/>
          <a:lstStyle/>
          <a:p>
            <a:pPr>
              <a:buFontTx/>
              <a:buNone/>
            </a:pPr>
            <a:r>
              <a:rPr lang="pl-PL" sz="3200" dirty="0">
                <a:solidFill>
                  <a:srgbClr val="0072C6"/>
                </a:solidFill>
              </a:rPr>
              <a:t>Ugięcie – deformacja </a:t>
            </a:r>
            <a:endParaRPr lang="en-US" sz="3200" dirty="0">
              <a:solidFill>
                <a:srgbClr val="0072C6"/>
              </a:solidFill>
            </a:endParaRPr>
          </a:p>
          <a:p>
            <a:pPr>
              <a:buFontTx/>
              <a:buNone/>
            </a:pPr>
            <a:endParaRPr lang="fi-FI" b="1" dirty="0"/>
          </a:p>
        </p:txBody>
      </p:sp>
      <p:sp>
        <p:nvSpPr>
          <p:cNvPr id="8" name="Rectangle 7"/>
          <p:cNvSpPr/>
          <p:nvPr/>
        </p:nvSpPr>
        <p:spPr>
          <a:xfrm>
            <a:off x="155658" y="5288653"/>
            <a:ext cx="39551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n-lt"/>
              </a:rPr>
              <a:t>GRP </a:t>
            </a:r>
            <a:r>
              <a:rPr lang="pl-PL" sz="1600" dirty="0">
                <a:latin typeface="+mn-lt"/>
              </a:rPr>
              <a:t>może  w pewnym zakresie </a:t>
            </a:r>
            <a:r>
              <a:rPr lang="pl-PL" sz="1600" dirty="0" smtClean="0">
                <a:latin typeface="+mn-lt"/>
              </a:rPr>
              <a:t>ugiąć się</a:t>
            </a:r>
            <a:r>
              <a:rPr lang="en-US" sz="1600" dirty="0" smtClean="0">
                <a:latin typeface="+mn-lt"/>
              </a:rPr>
              <a:t>, </a:t>
            </a:r>
            <a:r>
              <a:rPr lang="pl-PL" sz="1600" dirty="0">
                <a:latin typeface="+mn-lt"/>
              </a:rPr>
              <a:t>ale dla </a:t>
            </a:r>
            <a:r>
              <a:rPr lang="pl-PL" sz="1600" dirty="0" smtClean="0">
                <a:latin typeface="+mn-lt"/>
              </a:rPr>
              <a:t>zachowania </a:t>
            </a:r>
            <a:r>
              <a:rPr lang="pl-PL" sz="1600" dirty="0">
                <a:latin typeface="+mn-lt"/>
              </a:rPr>
              <a:t>szczelności połączeń ugięcie w kielichu nie może przekraczać</a:t>
            </a:r>
            <a:r>
              <a:rPr lang="en-US" sz="1600" dirty="0">
                <a:latin typeface="+mn-lt"/>
              </a:rPr>
              <a:t> 1,5%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05963" y="4964390"/>
            <a:ext cx="4464050" cy="8255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/>
            <a:r>
              <a:rPr lang="pl-PL" sz="1600" dirty="0">
                <a:latin typeface="+mn-lt"/>
              </a:rPr>
              <a:t>Do</a:t>
            </a:r>
            <a:r>
              <a:rPr lang="en-US" sz="1600" dirty="0">
                <a:latin typeface="+mn-lt"/>
              </a:rPr>
              <a:t> 30% </a:t>
            </a:r>
            <a:r>
              <a:rPr lang="en-US" sz="1600" dirty="0" err="1">
                <a:latin typeface="+mn-lt"/>
              </a:rPr>
              <a:t>defor</a:t>
            </a:r>
            <a:r>
              <a:rPr lang="pl-PL" sz="1600" dirty="0" err="1">
                <a:latin typeface="+mn-lt"/>
              </a:rPr>
              <a:t>macji</a:t>
            </a:r>
            <a:r>
              <a:rPr lang="en-US" sz="1600" dirty="0">
                <a:latin typeface="+mn-lt"/>
              </a:rPr>
              <a:t> </a:t>
            </a:r>
            <a:r>
              <a:rPr lang="pl-PL" sz="1600" dirty="0">
                <a:latin typeface="+mn-lt"/>
              </a:rPr>
              <a:t>bez uszkodzeń</a:t>
            </a:r>
            <a:r>
              <a:rPr lang="en-US" sz="1600" dirty="0">
                <a:latin typeface="+mn-lt"/>
              </a:rPr>
              <a:t>. </a:t>
            </a:r>
            <a:r>
              <a:rPr lang="pl-PL" sz="1600" dirty="0" smtClean="0">
                <a:latin typeface="+mn-lt"/>
              </a:rPr>
              <a:t/>
            </a:r>
            <a:br>
              <a:rPr lang="pl-PL" sz="1600" dirty="0" smtClean="0">
                <a:latin typeface="+mn-lt"/>
              </a:rPr>
            </a:br>
            <a:r>
              <a:rPr lang="pl-PL" sz="1600" dirty="0" smtClean="0">
                <a:latin typeface="+mn-lt"/>
              </a:rPr>
              <a:t>W </a:t>
            </a:r>
            <a:r>
              <a:rPr lang="pl-PL" sz="1600" dirty="0">
                <a:latin typeface="+mn-lt"/>
              </a:rPr>
              <a:t>wielu przypadkach sztywność</a:t>
            </a:r>
            <a:r>
              <a:rPr lang="en-US" sz="1600" dirty="0">
                <a:latin typeface="+mn-lt"/>
              </a:rPr>
              <a:t> 4 </a:t>
            </a:r>
            <a:r>
              <a:rPr lang="en-US" sz="1600" dirty="0" err="1">
                <a:latin typeface="+mn-lt"/>
              </a:rPr>
              <a:t>kN</a:t>
            </a:r>
            <a:r>
              <a:rPr lang="en-US" sz="1600" dirty="0">
                <a:latin typeface="+mn-lt"/>
              </a:rPr>
              <a:t>/m² (ISO 9969) </a:t>
            </a:r>
            <a:r>
              <a:rPr lang="pl-PL" sz="1600" dirty="0">
                <a:latin typeface="+mn-lt"/>
              </a:rPr>
              <a:t>jest </a:t>
            </a:r>
            <a:r>
              <a:rPr lang="pl-PL" sz="1600" dirty="0" smtClean="0">
                <a:latin typeface="+mn-lt"/>
              </a:rPr>
              <a:t>wystarczająca</a:t>
            </a:r>
            <a:r>
              <a:rPr lang="en-US" sz="1600" dirty="0" smtClean="0">
                <a:latin typeface="Arial" pitchFamily="34" charset="0"/>
              </a:rPr>
              <a:t> </a:t>
            </a:r>
            <a:endParaRPr lang="en-GB" sz="1600" dirty="0">
              <a:latin typeface="Arial" pitchFamily="34" charset="0"/>
            </a:endParaRPr>
          </a:p>
        </p:txBody>
      </p:sp>
      <p:pic>
        <p:nvPicPr>
          <p:cNvPr id="675845" name="Picture 5" descr="G:\ANDERS\WLS Bilder\Portugalbilder\JPGs\A30%test.jpg"/>
          <p:cNvPicPr>
            <a:picLocks noChangeAspect="1" noChangeArrowheads="1"/>
          </p:cNvPicPr>
          <p:nvPr/>
        </p:nvPicPr>
        <p:blipFill>
          <a:blip r:embed="rId2" cstate="print"/>
          <a:srcRect l="13435" b="1727"/>
          <a:stretch>
            <a:fillRect/>
          </a:stretch>
        </p:blipFill>
        <p:spPr bwMode="auto">
          <a:xfrm>
            <a:off x="3595744" y="993885"/>
            <a:ext cx="491966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46" name="Picture 6" descr="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78" y="1000747"/>
            <a:ext cx="295275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98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55563"/>
            <a:ext cx="85629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200">
                <a:solidFill>
                  <a:schemeClr val="tx2"/>
                </a:solidFill>
                <a:cs typeface="Arial" panose="020B0604020202020204" pitchFamily="34" charset="0"/>
              </a:rPr>
              <a:t>Elastyczność WehoPipe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200">
                <a:solidFill>
                  <a:schemeClr val="tx2"/>
                </a:solidFill>
                <a:cs typeface="Arial" panose="020B0604020202020204" pitchFamily="34" charset="0"/>
              </a:rPr>
              <a:t>promień gięcia R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506663" y="2114550"/>
            <a:ext cx="765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pl-PL" sz="28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631" name="Rectangle 5"/>
          <p:cNvSpPr>
            <a:spLocks noChangeArrowheads="1"/>
          </p:cNvSpPr>
          <p:nvPr/>
        </p:nvSpPr>
        <p:spPr bwMode="auto">
          <a:xfrm>
            <a:off x="4308108" y="2633663"/>
            <a:ext cx="4262437" cy="646331"/>
          </a:xfrm>
          <a:prstGeom prst="rect">
            <a:avLst/>
          </a:prstGeom>
          <a:solidFill>
            <a:schemeClr val="bg2">
              <a:alpha val="9607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Brak konieczności stosowania bloków oporowych</a:t>
            </a:r>
          </a:p>
        </p:txBody>
      </p:sp>
      <p:sp>
        <p:nvSpPr>
          <p:cNvPr id="8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872727"/>
              </p:ext>
            </p:extLst>
          </p:nvPr>
        </p:nvGraphicFramePr>
        <p:xfrm>
          <a:off x="61487" y="1171157"/>
          <a:ext cx="3932664" cy="3217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054"/>
                <a:gridCol w="624468"/>
                <a:gridCol w="639337"/>
                <a:gridCol w="624468"/>
                <a:gridCol w="624468"/>
                <a:gridCol w="590869"/>
              </a:tblGrid>
              <a:tr h="5683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 100 PN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12,5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</a:tr>
              <a:tr h="42374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SDR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solidFill>
                      <a:srgbClr val="8CD6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solidFill>
                      <a:srgbClr val="8CD6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solidFill>
                      <a:srgbClr val="8CD6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13,6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solidFill>
                      <a:srgbClr val="8CD6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solidFill>
                      <a:srgbClr val="8CD6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solidFill>
                      <a:srgbClr val="8CD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R/OD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0,4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2,3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1,5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0,4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5,3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3,4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2,2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1,4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9,3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6,0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3,8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2,4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1,5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</a:tr>
            </a:tbl>
          </a:graphicData>
        </a:graphic>
      </p:graphicFrame>
      <p:pic>
        <p:nvPicPr>
          <p:cNvPr id="10" name="Picture 3" descr="Prom_gie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654" y="3305908"/>
            <a:ext cx="4953246" cy="298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0232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D95F2B-7B90-4FBE-B5AE-B879A2AC8A1D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576000" y="285750"/>
            <a:ext cx="7994650" cy="8286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pl-PL" kern="0" smtClean="0"/>
              <a:t>Małe prędkości rozchodzenia się fali uderzeniowej </a:t>
            </a:r>
            <a:endParaRPr lang="pl-PL" kern="0" dirty="0"/>
          </a:p>
        </p:txBody>
      </p:sp>
      <p:sp>
        <p:nvSpPr>
          <p:cNvPr id="4" name="Symbol zastępczy tekstu 2"/>
          <p:cNvSpPr txBox="1">
            <a:spLocks/>
          </p:cNvSpPr>
          <p:nvPr/>
        </p:nvSpPr>
        <p:spPr>
          <a:xfrm>
            <a:off x="576000" y="1491175"/>
            <a:ext cx="7991738" cy="3587483"/>
          </a:xfrm>
          <a:prstGeom prst="rect">
            <a:avLst/>
          </a:prstGeom>
        </p:spPr>
        <p:txBody>
          <a:bodyPr/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l-PL" altLang="pl-PL" kern="0" dirty="0" smtClean="0">
                <a:latin typeface="Arial" pitchFamily="34" charset="0"/>
              </a:rPr>
              <a:t>Obliczenie uderzenia hydraulicznego: </a:t>
            </a:r>
            <a:br>
              <a:rPr lang="pl-PL" altLang="pl-PL" kern="0" dirty="0" smtClean="0">
                <a:latin typeface="Arial" pitchFamily="34" charset="0"/>
              </a:rPr>
            </a:br>
            <a:r>
              <a:rPr lang="pl-PL" altLang="pl-PL" kern="0" dirty="0" smtClean="0">
                <a:latin typeface="Arial" pitchFamily="34" charset="0"/>
              </a:rPr>
              <a:t>przykład: v=2.5 m/s, l=1800m, </a:t>
            </a:r>
            <a:r>
              <a:rPr lang="pl-PL" altLang="pl-PL" kern="0" dirty="0" err="1" smtClean="0">
                <a:latin typeface="Arial" pitchFamily="34" charset="0"/>
              </a:rPr>
              <a:t>pr</a:t>
            </a:r>
            <a:r>
              <a:rPr lang="pl-PL" altLang="pl-PL" kern="0" dirty="0" smtClean="0">
                <a:latin typeface="Arial" pitchFamily="34" charset="0"/>
              </a:rPr>
              <a:t>=0.8 </a:t>
            </a:r>
            <a:r>
              <a:rPr lang="pl-PL" altLang="pl-PL" kern="0" dirty="0" err="1" smtClean="0">
                <a:latin typeface="Arial" pitchFamily="34" charset="0"/>
              </a:rPr>
              <a:t>MPa</a:t>
            </a:r>
            <a:endParaRPr lang="en-GB" altLang="pl-PL" kern="0" dirty="0" smtClean="0">
              <a:latin typeface="Arial" pitchFamily="34" charset="0"/>
            </a:endParaRPr>
          </a:p>
          <a:p>
            <a:endParaRPr lang="pl-PL" kern="0" dirty="0" smtClean="0"/>
          </a:p>
          <a:p>
            <a:endParaRPr lang="pl-PL" kern="0" dirty="0" smtClean="0"/>
          </a:p>
          <a:p>
            <a:endParaRPr lang="pl-PL" kern="0" dirty="0" smtClean="0"/>
          </a:p>
          <a:p>
            <a:endParaRPr lang="pl-PL" kern="0" dirty="0" smtClean="0"/>
          </a:p>
          <a:p>
            <a:pPr marL="0" indent="0">
              <a:buNone/>
            </a:pPr>
            <a:endParaRPr lang="pl-PL" kern="0" dirty="0" smtClean="0"/>
          </a:p>
          <a:p>
            <a:endParaRPr lang="pl-PL" kern="0" dirty="0" smtClean="0"/>
          </a:p>
          <a:p>
            <a:endParaRPr lang="pl-PL" kern="0" dirty="0" smtClean="0"/>
          </a:p>
          <a:p>
            <a:endParaRPr lang="pl-PL" kern="0" dirty="0" smtClean="0"/>
          </a:p>
          <a:p>
            <a:endParaRPr lang="pl-PL" kern="0" dirty="0" smtClean="0"/>
          </a:p>
          <a:p>
            <a:endParaRPr lang="pl-PL" kern="0" dirty="0" smtClean="0"/>
          </a:p>
          <a:p>
            <a:pPr marL="0" indent="0" algn="r">
              <a:buNone/>
            </a:pPr>
            <a:r>
              <a:rPr lang="pl-PL" kern="0" dirty="0" smtClean="0"/>
              <a:t>						</a:t>
            </a:r>
            <a:r>
              <a:rPr lang="pl-PL" sz="1000" kern="0" dirty="0" smtClean="0"/>
              <a:t>*) na podstawie INTERNATIONAL WATER POWER &amp; DAM </a:t>
            </a:r>
            <a:br>
              <a:rPr lang="pl-PL" sz="1000" kern="0" dirty="0" smtClean="0"/>
            </a:br>
            <a:r>
              <a:rPr lang="pl-PL" sz="1000" kern="0" dirty="0" smtClean="0"/>
              <a:t>							CONSTRUCTION-wyniki pomiarów terenowych we Włoszech </a:t>
            </a:r>
            <a:endParaRPr lang="pl-PL" sz="1000" kern="0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132058"/>
              </p:ext>
            </p:extLst>
          </p:nvPr>
        </p:nvGraphicFramePr>
        <p:xfrm>
          <a:off x="4475254" y="2074816"/>
          <a:ext cx="4154727" cy="3282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022"/>
                <a:gridCol w="633300"/>
                <a:gridCol w="821203"/>
                <a:gridCol w="821202"/>
              </a:tblGrid>
              <a:tr h="58377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Wartości charakterystyczne</a:t>
                      </a:r>
                      <a:endParaRPr kumimoji="0" lang="pl-PL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endParaRPr lang="pl-PL" sz="8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PE 100</a:t>
                      </a:r>
                    </a:p>
                    <a:p>
                      <a:r>
                        <a:rPr lang="pl-PL" sz="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PN10</a:t>
                      </a:r>
                      <a:r>
                        <a:rPr lang="pl-PL" sz="800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710x42,1</a:t>
                      </a:r>
                      <a:endParaRPr lang="pl-PL" sz="8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Żeliwo sferoidalne </a:t>
                      </a:r>
                    </a:p>
                    <a:p>
                      <a:r>
                        <a:rPr lang="pl-PL" sz="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DN700</a:t>
                      </a:r>
                      <a:endParaRPr lang="pl-PL" sz="8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GRP</a:t>
                      </a:r>
                      <a:br>
                        <a:rPr lang="pl-PL" sz="800" dirty="0" smtClean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pl-PL" sz="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PN10</a:t>
                      </a:r>
                      <a:br>
                        <a:rPr lang="pl-PL" sz="800" dirty="0" smtClean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pl-PL" sz="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718x16.2</a:t>
                      </a:r>
                      <a:endParaRPr lang="pl-PL" sz="8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7350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Prędkość rozchodzenia się fali zaburzenia </a:t>
                      </a:r>
                      <a:br>
                        <a:rPr kumimoji="0" lang="pl-PL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kumimoji="0" lang="pl-PL" sz="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pl-PL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[m/s]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900" b="1" dirty="0" smtClean="0">
                          <a:latin typeface="+mn-lt"/>
                        </a:rPr>
                        <a:t>293</a:t>
                      </a:r>
                      <a:endParaRPr lang="pl-PL" sz="9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900" b="1" dirty="0" smtClean="0">
                          <a:latin typeface="+mn-lt"/>
                        </a:rPr>
                        <a:t>1185</a:t>
                      </a:r>
                      <a:endParaRPr lang="pl-PL" sz="9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900" b="1" dirty="0" smtClean="0">
                          <a:latin typeface="+mn-lt"/>
                        </a:rPr>
                        <a:t>750 *)</a:t>
                      </a:r>
                      <a:endParaRPr lang="pl-PL" sz="900" b="1" dirty="0">
                        <a:latin typeface="+mn-lt"/>
                      </a:endParaRPr>
                    </a:p>
                  </a:txBody>
                  <a:tcPr/>
                </a:tc>
              </a:tr>
              <a:tr h="47350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Okres fali zaburzenia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kumimoji="0" lang="pl-PL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[s]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800" dirty="0" smtClean="0">
                          <a:latin typeface="+mn-lt"/>
                        </a:rPr>
                        <a:t>12,29</a:t>
                      </a:r>
                      <a:endParaRPr lang="pl-PL" sz="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800" dirty="0" smtClean="0">
                          <a:latin typeface="+mn-lt"/>
                        </a:rPr>
                        <a:t>3,04</a:t>
                      </a:r>
                      <a:endParaRPr lang="pl-PL" sz="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800" dirty="0" smtClean="0">
                          <a:latin typeface="+mn-lt"/>
                        </a:rPr>
                        <a:t>4,8</a:t>
                      </a:r>
                      <a:endParaRPr lang="pl-PL" sz="800" dirty="0">
                        <a:latin typeface="+mn-lt"/>
                      </a:endParaRPr>
                    </a:p>
                  </a:txBody>
                  <a:tcPr/>
                </a:tc>
              </a:tr>
              <a:tr h="58377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Przyrost ciśnienia w uderzeniu prostym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tz</a:t>
                      </a:r>
                      <a:r>
                        <a:rPr kumimoji="0" lang="pl-PL" sz="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pl-PL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kumimoji="0" lang="pl-PL" sz="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</a:t>
                      </a:r>
                      <a:endParaRPr kumimoji="0" lang="pl-PL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</a:t>
                      </a:r>
                      <a:r>
                        <a:rPr kumimoji="0" lang="pl-PL" sz="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kumimoji="0" lang="pl-PL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kumimoji="0" lang="pl-PL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MPa</a:t>
                      </a:r>
                      <a:r>
                        <a:rPr kumimoji="0" lang="pl-PL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]</a:t>
                      </a:r>
                      <a:endParaRPr kumimoji="0" lang="pl-PL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800" dirty="0" smtClean="0">
                          <a:latin typeface="+mn-lt"/>
                        </a:rPr>
                        <a:t>0,732</a:t>
                      </a:r>
                      <a:endParaRPr lang="pl-PL" sz="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800" dirty="0" smtClean="0">
                          <a:latin typeface="+mn-lt"/>
                        </a:rPr>
                        <a:t>2,962</a:t>
                      </a:r>
                      <a:endParaRPr lang="pl-PL" sz="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800" dirty="0" smtClean="0">
                          <a:latin typeface="+mn-lt"/>
                        </a:rPr>
                        <a:t>1,88</a:t>
                      </a:r>
                      <a:endParaRPr lang="pl-PL" sz="800" dirty="0">
                        <a:latin typeface="+mn-lt"/>
                      </a:endParaRPr>
                    </a:p>
                  </a:txBody>
                  <a:tcPr/>
                </a:tc>
              </a:tr>
              <a:tr h="58377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Maksymalna</a:t>
                      </a:r>
                      <a:r>
                        <a:rPr kumimoji="0" lang="pl-PL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wartość ciśnienia w przekroju – uderzenie proste dodatnie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pmax</a:t>
                      </a:r>
                      <a:r>
                        <a:rPr kumimoji="0" lang="pl-P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kumimoji="0" lang="pl-PL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MPa</a:t>
                      </a:r>
                      <a:r>
                        <a:rPr kumimoji="0" lang="pl-P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]</a:t>
                      </a:r>
                      <a:endParaRPr kumimoji="0" lang="pl-PL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900" b="1" dirty="0" smtClean="0">
                          <a:latin typeface="+mn-lt"/>
                        </a:rPr>
                        <a:t>1,532</a:t>
                      </a:r>
                      <a:endParaRPr lang="pl-PL" sz="9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900" b="1" dirty="0" smtClean="0">
                          <a:latin typeface="+mn-lt"/>
                        </a:rPr>
                        <a:t>3,762</a:t>
                      </a:r>
                      <a:endParaRPr lang="pl-PL" sz="9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900" b="1" dirty="0" smtClean="0">
                          <a:latin typeface="+mn-lt"/>
                        </a:rPr>
                        <a:t>2,68</a:t>
                      </a:r>
                      <a:endParaRPr lang="pl-PL" sz="900" b="1" dirty="0">
                        <a:latin typeface="+mn-lt"/>
                      </a:endParaRPr>
                    </a:p>
                  </a:txBody>
                  <a:tcPr/>
                </a:tc>
              </a:tr>
              <a:tr h="58377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Minimalna</a:t>
                      </a:r>
                      <a:r>
                        <a:rPr kumimoji="0" lang="pl-PL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wartość ciśnienia w przekroju – uderzenie proste ujemne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pmin</a:t>
                      </a:r>
                      <a:r>
                        <a:rPr kumimoji="0" lang="pl-P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kumimoji="0" lang="pl-PL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MPa</a:t>
                      </a:r>
                      <a:r>
                        <a:rPr kumimoji="0" lang="pl-P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]</a:t>
                      </a:r>
                      <a:endParaRPr kumimoji="0" lang="pl-PL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900" b="1" dirty="0" smtClean="0">
                          <a:latin typeface="+mn-lt"/>
                        </a:rPr>
                        <a:t>0,068</a:t>
                      </a:r>
                      <a:endParaRPr lang="pl-PL" sz="9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900" b="1" dirty="0" smtClean="0">
                          <a:latin typeface="+mn-lt"/>
                        </a:rPr>
                        <a:t>KAWITACJA</a:t>
                      </a:r>
                      <a:endParaRPr lang="pl-PL" sz="9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900" b="1" dirty="0" smtClean="0">
                          <a:latin typeface="+mn-lt"/>
                        </a:rPr>
                        <a:t>KAWITACJA</a:t>
                      </a:r>
                      <a:endParaRPr lang="pl-PL" sz="900" b="1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345993"/>
              </p:ext>
            </p:extLst>
          </p:nvPr>
        </p:nvGraphicFramePr>
        <p:xfrm>
          <a:off x="313989" y="2669979"/>
          <a:ext cx="4099022" cy="2785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Wykres" r:id="rId3" imgW="3686090" imgH="2504975" progId="Excel.Chart.8">
                  <p:embed/>
                </p:oleObj>
              </mc:Choice>
              <mc:Fallback>
                <p:oleObj name="Wykres" r:id="rId3" imgW="3686090" imgH="250497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989" y="2669979"/>
                        <a:ext cx="4099022" cy="27854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438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0" y="2085975"/>
            <a:ext cx="5545138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2000">
                <a:cs typeface="Arial" panose="020B0604020202020204" pitchFamily="34" charset="0"/>
              </a:rPr>
              <a:t>Rury stalowe w eksploatacji  k= 1,2-3mm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pl-PL" altLang="pl-PL" sz="200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pl-PL" altLang="pl-PL" sz="200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pl-PL" altLang="pl-PL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>
                <a:cs typeface="Arial" panose="020B0604020202020204" pitchFamily="34" charset="0"/>
              </a:rPr>
              <a:t>Żeliwo w eksploatacji k= 1-1,5mm (2-4mm)</a:t>
            </a:r>
            <a:endParaRPr lang="pl-PL" altLang="pl-PL" sz="2000">
              <a:cs typeface="Arial" panose="020B0604020202020204" pitchFamily="34" charset="0"/>
            </a:endParaRP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330200" y="974725"/>
            <a:ext cx="5564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2000" b="1">
                <a:solidFill>
                  <a:srgbClr val="0072C6"/>
                </a:solidFill>
                <a:cs typeface="Arial" panose="020B0604020202020204" pitchFamily="34" charset="0"/>
              </a:rPr>
              <a:t>Współczynnik k=0,01mm dla rur PE jest niski i </a:t>
            </a:r>
            <a:r>
              <a:rPr lang="pl-PL" altLang="pl-PL" sz="2000" b="1" u="sng">
                <a:solidFill>
                  <a:srgbClr val="0072C6"/>
                </a:solidFill>
                <a:cs typeface="Arial" panose="020B0604020202020204" pitchFamily="34" charset="0"/>
              </a:rPr>
              <a:t>niezmienny w czasie</a:t>
            </a:r>
          </a:p>
        </p:txBody>
      </p:sp>
      <p:sp>
        <p:nvSpPr>
          <p:cNvPr id="21508" name="Tytuł 1"/>
          <p:cNvSpPr txBox="1">
            <a:spLocks/>
          </p:cNvSpPr>
          <p:nvPr/>
        </p:nvSpPr>
        <p:spPr bwMode="auto">
          <a:xfrm>
            <a:off x="317500" y="206375"/>
            <a:ext cx="9144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200">
                <a:solidFill>
                  <a:schemeClr val="tx2"/>
                </a:solidFill>
                <a:cs typeface="Arial" panose="020B0604020202020204" pitchFamily="34" charset="0"/>
              </a:rPr>
              <a:t>Bardzo dobre właściwości hydrauliczne</a:t>
            </a:r>
          </a:p>
        </p:txBody>
      </p:sp>
      <p:pic>
        <p:nvPicPr>
          <p:cNvPr id="21509" name="Picture 7" descr="rura_stalowa_solanka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1117600"/>
            <a:ext cx="3198812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Line 8"/>
          <p:cNvSpPr>
            <a:spLocks noChangeShapeType="1"/>
          </p:cNvSpPr>
          <p:nvPr/>
        </p:nvSpPr>
        <p:spPr bwMode="auto">
          <a:xfrm>
            <a:off x="2095500" y="2476500"/>
            <a:ext cx="3441700" cy="419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1511" name="Picture 9" descr="PL_Wroclaw_2008_Relining_Renowacja_zadanieC3_C4_PEHD_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3744913"/>
            <a:ext cx="40084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Line 10"/>
          <p:cNvSpPr>
            <a:spLocks noChangeShapeType="1"/>
          </p:cNvSpPr>
          <p:nvPr/>
        </p:nvSpPr>
        <p:spPr bwMode="auto">
          <a:xfrm>
            <a:off x="1206500" y="3619500"/>
            <a:ext cx="20320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07234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57212"/>
          </a:xfrm>
        </p:spPr>
        <p:txBody>
          <a:bodyPr/>
          <a:lstStyle/>
          <a:p>
            <a:pPr algn="ctr"/>
            <a:r>
              <a:rPr lang="pl-PL" dirty="0" smtClean="0"/>
              <a:t>PEHD = całkowita odporność na korozję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D2D05EA-1C12-4E6D-A991-AB1D5141D514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21508" name="Obraz 2" descr="skorodowana studzienk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892175"/>
            <a:ext cx="4619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90500" y="4546600"/>
            <a:ext cx="35560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i="1" dirty="0">
                <a:latin typeface="+mn-lt"/>
              </a:rPr>
              <a:t>Źródło: http://forum.muratordom.pl/showthread.php?145571-Mega-korozja-studzienki-ściekowej</a:t>
            </a:r>
          </a:p>
          <a:p>
            <a:pPr>
              <a:defRPr/>
            </a:pPr>
            <a:endParaRPr lang="pl-PL" sz="1100" i="1" dirty="0">
              <a:latin typeface="+mn-lt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422900" y="5791200"/>
            <a:ext cx="35560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i="1" dirty="0">
                <a:latin typeface="+mn-lt"/>
              </a:rPr>
              <a:t>Źródło: </a:t>
            </a:r>
            <a:r>
              <a:rPr lang="pl-PL" sz="1100" dirty="0"/>
              <a:t>http://www.inzynierbudownictwa.pl</a:t>
            </a:r>
          </a:p>
          <a:p>
            <a:pPr>
              <a:defRPr/>
            </a:pPr>
            <a:endParaRPr lang="pl-PL" sz="1100" i="1" dirty="0">
              <a:latin typeface="+mn-lt"/>
            </a:endParaRPr>
          </a:p>
        </p:txBody>
      </p:sp>
      <p:pic>
        <p:nvPicPr>
          <p:cNvPr id="21511" name="Picture 2" descr="http://www.inzynierbudownictwa.pl/images/magda/ib_04_13/wyt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540000"/>
            <a:ext cx="47625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3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/>
          </p:cNvSpPr>
          <p:nvPr/>
        </p:nvSpPr>
        <p:spPr bwMode="auto">
          <a:xfrm>
            <a:off x="407988" y="157163"/>
            <a:ext cx="8377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pl-PL" sz="3200" dirty="0" smtClean="0">
                <a:solidFill>
                  <a:schemeClr val="tx2"/>
                </a:solidFill>
              </a:rPr>
              <a:t>Możliwość układania różnymi metodami i stosowania w różnych warunkach</a:t>
            </a:r>
            <a:endParaRPr lang="pl-PL" altLang="pl-PL" sz="3200" dirty="0">
              <a:solidFill>
                <a:schemeClr val="tx2"/>
              </a:solidFill>
            </a:endParaRPr>
          </a:p>
        </p:txBody>
      </p:sp>
      <p:pic>
        <p:nvPicPr>
          <p:cNvPr id="22531" name="Picture 2" descr="P101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1096963"/>
            <a:ext cx="438785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JastrzebieZdroj2002_saltwater_PE630PN8_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096963"/>
            <a:ext cx="35337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PL_KGHM_2009_Transport_odpadow_poflotacyjnych_WehoPipe900_SDR17_45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819525"/>
            <a:ext cx="4155877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 descr="Gdansk_2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819525"/>
            <a:ext cx="414655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1516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sp>
        <p:nvSpPr>
          <p:cNvPr id="5" name="Tytuł 2"/>
          <p:cNvSpPr>
            <a:spLocks noGrp="1"/>
          </p:cNvSpPr>
          <p:nvPr>
            <p:ph type="title"/>
          </p:nvPr>
        </p:nvSpPr>
        <p:spPr>
          <a:xfrm>
            <a:off x="576000" y="285750"/>
            <a:ext cx="7994650" cy="828675"/>
          </a:xfrm>
        </p:spPr>
        <p:txBody>
          <a:bodyPr/>
          <a:lstStyle/>
          <a:p>
            <a:r>
              <a:rPr lang="pl-PL" altLang="pl-PL" dirty="0"/>
              <a:t>Jakość materiału w produktach PEHD</a:t>
            </a:r>
            <a:br>
              <a:rPr lang="pl-PL" altLang="pl-PL" dirty="0"/>
            </a:br>
            <a:endParaRPr lang="pl-PL" dirty="0"/>
          </a:p>
        </p:txBody>
      </p:sp>
      <p:sp>
        <p:nvSpPr>
          <p:cNvPr id="6" name="Symbol zastępczy tekstu 3"/>
          <p:cNvSpPr txBox="1">
            <a:spLocks/>
          </p:cNvSpPr>
          <p:nvPr/>
        </p:nvSpPr>
        <p:spPr>
          <a:xfrm>
            <a:off x="575999" y="1258889"/>
            <a:ext cx="3924563" cy="3311524"/>
          </a:xfrm>
          <a:prstGeom prst="rect">
            <a:avLst/>
          </a:prstGeom>
        </p:spPr>
        <p:txBody>
          <a:bodyPr/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l-PL" altLang="pl-PL" kern="0" dirty="0" smtClean="0"/>
              <a:t>Klasa materiału - test klasyfikacyjny ustalenie MRS wg. ISO 9080 </a:t>
            </a:r>
            <a:br>
              <a:rPr lang="pl-PL" altLang="pl-PL" kern="0" dirty="0" smtClean="0"/>
            </a:br>
            <a:r>
              <a:rPr lang="pl-PL" altLang="pl-PL" kern="0" dirty="0" smtClean="0"/>
              <a:t>(czas trwania testu 10 000h) </a:t>
            </a:r>
          </a:p>
          <a:p>
            <a:endParaRPr lang="pl-PL" altLang="pl-PL" kern="0" dirty="0" smtClean="0"/>
          </a:p>
          <a:p>
            <a:endParaRPr lang="pl-PL" altLang="pl-PL" kern="0" dirty="0" smtClean="0"/>
          </a:p>
          <a:p>
            <a:endParaRPr lang="pl-PL" kern="0" dirty="0"/>
          </a:p>
        </p:txBody>
      </p:sp>
      <p:pic>
        <p:nvPicPr>
          <p:cNvPr id="7" name="Picture 5" descr="IMGP89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325" y="2110154"/>
            <a:ext cx="4384612" cy="37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5"/>
          <p:cNvSpPr/>
          <p:nvPr/>
        </p:nvSpPr>
        <p:spPr>
          <a:xfrm>
            <a:off x="576264" y="3325784"/>
            <a:ext cx="3924298" cy="248925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44000" rIns="144000" rtlCol="0" anchor="t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dirty="0" smtClean="0"/>
              <a:t>	Do </a:t>
            </a:r>
            <a:r>
              <a:rPr lang="pl-PL" altLang="pl-PL" dirty="0"/>
              <a:t>2012 materiały: </a:t>
            </a:r>
            <a:endParaRPr lang="pl-PL" altLang="pl-PL" dirty="0" smtClean="0"/>
          </a:p>
          <a:p>
            <a:r>
              <a:rPr lang="pl-PL" altLang="pl-PL" b="1" dirty="0" smtClean="0"/>
              <a:t>	PE100</a:t>
            </a:r>
            <a:r>
              <a:rPr lang="pl-PL" altLang="pl-PL" dirty="0" smtClean="0"/>
              <a:t> </a:t>
            </a:r>
            <a:r>
              <a:rPr lang="pl-PL" altLang="pl-PL" dirty="0"/>
              <a:t>i </a:t>
            </a:r>
            <a:r>
              <a:rPr lang="pl-PL" altLang="pl-PL" b="1" dirty="0" smtClean="0"/>
              <a:t>PE100+</a:t>
            </a:r>
          </a:p>
          <a:p>
            <a:endParaRPr lang="pl-PL" altLang="pl-PL" b="1" dirty="0"/>
          </a:p>
          <a:p>
            <a:r>
              <a:rPr lang="pl-PL" altLang="pl-PL" b="1" dirty="0" smtClean="0"/>
              <a:t>	</a:t>
            </a:r>
            <a:r>
              <a:rPr lang="pl-PL" altLang="pl-PL" dirty="0" smtClean="0"/>
              <a:t>Od </a:t>
            </a:r>
            <a:r>
              <a:rPr lang="pl-PL" altLang="pl-PL" dirty="0"/>
              <a:t>2012 wg normy </a:t>
            </a:r>
            <a:br>
              <a:rPr lang="pl-PL" altLang="pl-PL" dirty="0"/>
            </a:br>
            <a:r>
              <a:rPr lang="pl-PL" altLang="pl-PL" dirty="0" smtClean="0"/>
              <a:t>	PN-EN 12201-2:2012</a:t>
            </a:r>
          </a:p>
          <a:p>
            <a:r>
              <a:rPr lang="pl-PL" altLang="pl-PL" b="1" dirty="0"/>
              <a:t>	</a:t>
            </a:r>
            <a:r>
              <a:rPr lang="pl-PL" altLang="pl-PL" b="1" dirty="0" smtClean="0"/>
              <a:t>PE </a:t>
            </a:r>
            <a:r>
              <a:rPr lang="pl-PL" altLang="pl-PL" b="1" dirty="0"/>
              <a:t>100 </a:t>
            </a:r>
            <a:r>
              <a:rPr lang="pl-PL" altLang="pl-PL" dirty="0"/>
              <a:t>= </a:t>
            </a:r>
            <a:r>
              <a:rPr lang="pl-PL" altLang="pl-PL" b="1" dirty="0"/>
              <a:t>PE100+</a:t>
            </a:r>
          </a:p>
        </p:txBody>
      </p:sp>
    </p:spTree>
    <p:extLst>
      <p:ext uri="{BB962C8B-B14F-4D97-AF65-F5344CB8AC3E}">
        <p14:creationId xmlns:p14="http://schemas.microsoft.com/office/powerpoint/2010/main" val="136349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4E05B-F0BF-4921-A370-B923A76819D4}" type="slidenum">
              <a:rPr lang="en-US"/>
              <a:pPr/>
              <a:t>80</a:t>
            </a:fld>
            <a:endParaRPr lang="en-US"/>
          </a:p>
        </p:txBody>
      </p:sp>
      <p:pic>
        <p:nvPicPr>
          <p:cNvPr id="386050" name="Picture 2" descr="wykres_scieralnosci_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984" y="1168840"/>
            <a:ext cx="7254868" cy="5132567"/>
          </a:xfrm>
          <a:prstGeom prst="rect">
            <a:avLst/>
          </a:prstGeom>
          <a:noFill/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8078787" cy="557212"/>
          </a:xfrm>
        </p:spPr>
        <p:txBody>
          <a:bodyPr/>
          <a:lstStyle/>
          <a:p>
            <a:r>
              <a:rPr lang="pl-PL" dirty="0" smtClean="0"/>
              <a:t>Odporność na ścieranie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8589A9-D15B-4E4E-90E2-7568C8B387D2}" type="datetime1">
              <a:rPr lang="en-GB" smtClean="0"/>
              <a:t>15/06/2016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33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err="1" smtClean="0"/>
              <a:t>WehoPipe</a:t>
            </a:r>
            <a:r>
              <a:rPr lang="pl-PL" sz="2800" dirty="0" smtClean="0"/>
              <a:t> – </a:t>
            </a:r>
            <a:r>
              <a:rPr lang="pl-PL" sz="2000" dirty="0" smtClean="0"/>
              <a:t>hydrotransport popiołów i innych materiałów abrazyjnych, odporność na UV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06" y="1209676"/>
            <a:ext cx="9144000" cy="5218112"/>
          </a:xfrm>
          <a:prstGeom prst="rect">
            <a:avLst/>
          </a:prstGeom>
          <a:noFill/>
        </p:spPr>
      </p:pic>
      <p:sp>
        <p:nvSpPr>
          <p:cNvPr id="6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535738"/>
            <a:ext cx="2133600" cy="185737"/>
          </a:xfrm>
        </p:spPr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01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iasek_Gdans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7838"/>
            <a:ext cx="7715250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800" b="1">
                <a:solidFill>
                  <a:schemeClr val="tx2"/>
                </a:solidFill>
              </a:rPr>
              <a:t>Odporność na ścieranie – hydrotransport piasku</a:t>
            </a:r>
          </a:p>
        </p:txBody>
      </p:sp>
      <p:pic>
        <p:nvPicPr>
          <p:cNvPr id="18436" name="Picture 4" descr="wykres_scieralnosci_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98900"/>
            <a:ext cx="3436938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5842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B5A81-2DC4-4D7C-8F6C-73FE1062351B}" type="slidenum">
              <a:rPr lang="en-US"/>
              <a:pPr/>
              <a:t>83</a:t>
            </a:fld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04299" y="218979"/>
            <a:ext cx="8030818" cy="55721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Szeroki zakres</a:t>
            </a:r>
            <a:r>
              <a:rPr kumimoji="0" lang="pl-PL" sz="32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odporności chemicznej</a:t>
            </a:r>
            <a:r>
              <a:rPr kumimoji="0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762" y="888567"/>
            <a:ext cx="7455718" cy="52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5899FC-4DFA-440D-8D50-73B528ABBF00}" type="datetime1">
              <a:rPr lang="en-GB" smtClean="0"/>
              <a:t>15/06/2016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55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400" smtClean="0"/>
              <a:t>Szeroki zakres odporności chemicznej </a:t>
            </a:r>
            <a:br>
              <a:rPr lang="pl-PL" altLang="pl-PL" sz="2400" smtClean="0"/>
            </a:br>
            <a:r>
              <a:rPr lang="pl-PL" altLang="pl-PL" sz="2400" smtClean="0">
                <a:cs typeface="Arial" panose="020B0604020202020204" pitchFamily="34" charset="0"/>
              </a:rPr>
              <a:t>WehoPipe PEHD rurociągi H2SO4</a:t>
            </a:r>
          </a:p>
        </p:txBody>
      </p:sp>
      <p:pic>
        <p:nvPicPr>
          <p:cNvPr id="23555" name="Picture 3" descr="IMG_44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" y="1226429"/>
            <a:ext cx="8304530" cy="499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2929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9614" y="211027"/>
            <a:ext cx="8555604" cy="557212"/>
          </a:xfrm>
        </p:spPr>
        <p:txBody>
          <a:bodyPr/>
          <a:lstStyle/>
          <a:p>
            <a:r>
              <a:rPr lang="pl-PL" dirty="0" smtClean="0"/>
              <a:t>Łatwość instalacji w trudnych warunkach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24E9FF-7D1E-4BF4-A9BD-337C1E83203A}" type="datetime1">
              <a:rPr lang="en-GB" smtClean="0"/>
              <a:t>15/06/2016</a:t>
            </a:fld>
            <a:endParaRPr lang="en-GB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9437"/>
            <a:ext cx="9144000" cy="555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509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BD54A-DD35-4D32-8EC3-12F1EFC25A8D}" type="slidenum">
              <a:rPr lang="en-US"/>
              <a:pPr/>
              <a:t>86</a:t>
            </a:fld>
            <a:endParaRPr lang="en-US"/>
          </a:p>
        </p:txBody>
      </p:sp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Zakres odporności termicznej PE i PP</a:t>
            </a:r>
            <a:endParaRPr lang="en-GB"/>
          </a:p>
        </p:txBody>
      </p:sp>
      <p:pic>
        <p:nvPicPr>
          <p:cNvPr id="565251" name="Picture 3" descr="temp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78200" y="1184744"/>
            <a:ext cx="4671240" cy="5065163"/>
          </a:xfrm>
          <a:noFill/>
          <a:ln/>
        </p:spPr>
      </p:pic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7926BB-71D8-4835-B335-4FA6A9A97D07}" type="datetime1">
              <a:rPr lang="en-GB" smtClean="0"/>
              <a:t>15/06/2016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2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ACBD-6FFA-4F9A-88E2-3A0F3E65AE94}" type="slidenum">
              <a:rPr lang="en-US"/>
              <a:pPr/>
              <a:t>87</a:t>
            </a:fld>
            <a:endParaRPr lang="en-US"/>
          </a:p>
        </p:txBody>
      </p:sp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Odporność </a:t>
            </a:r>
            <a:r>
              <a:rPr lang="pl-PL" sz="2400" dirty="0"/>
              <a:t>na uszkodzenia punktowe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Rury </a:t>
            </a:r>
            <a:r>
              <a:rPr lang="pl-PL" sz="2400" dirty="0"/>
              <a:t>karbowane PP  </a:t>
            </a:r>
            <a:r>
              <a:rPr lang="pl-PL" sz="2400" dirty="0" smtClean="0"/>
              <a:t>∕ </a:t>
            </a:r>
            <a:r>
              <a:rPr lang="pl-PL" sz="2400" dirty="0"/>
              <a:t>rury </a:t>
            </a:r>
            <a:r>
              <a:rPr lang="pl-PL" sz="2400" dirty="0" smtClean="0"/>
              <a:t> </a:t>
            </a:r>
            <a:r>
              <a:rPr lang="pl-PL" sz="2400" dirty="0" err="1" smtClean="0"/>
              <a:t>Weholite</a:t>
            </a:r>
            <a:r>
              <a:rPr lang="pl-PL" sz="2400" dirty="0" smtClean="0"/>
              <a:t>  </a:t>
            </a:r>
            <a:br>
              <a:rPr lang="pl-PL" sz="2400" dirty="0" smtClean="0"/>
            </a:br>
            <a:endParaRPr lang="en-GB" sz="2400" dirty="0"/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702" y="1189383"/>
            <a:ext cx="8153400" cy="9255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l-PL" sz="2000" dirty="0"/>
              <a:t>Profil </a:t>
            </a:r>
            <a:r>
              <a:rPr lang="pl-PL" sz="2000" dirty="0" err="1"/>
              <a:t>Weholite</a:t>
            </a:r>
            <a:r>
              <a:rPr lang="pl-PL" sz="2000" dirty="0"/>
              <a:t> PE do budowy tymczasowych przepustów i uszkodzone strukturalne rury  PP na skutek ruchu ciężkiego sprzętu na budowie  </a:t>
            </a:r>
            <a:endParaRPr lang="en-GB" sz="2000" dirty="0"/>
          </a:p>
        </p:txBody>
      </p:sp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8245" y="2361536"/>
            <a:ext cx="3929259" cy="2536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IMG_01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8835" y="2759197"/>
            <a:ext cx="3556510" cy="2666656"/>
          </a:xfrm>
          <a:prstGeom prst="rect">
            <a:avLst/>
          </a:prstGeom>
          <a:noFill/>
        </p:spPr>
      </p:pic>
      <p:pic>
        <p:nvPicPr>
          <p:cNvPr id="10" name="Picture 6" descr="Sweden_przepusty_x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741" y="4957480"/>
            <a:ext cx="3919993" cy="139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F700CA-DE9A-4AAE-A201-DA160147C78E}" type="datetime1">
              <a:rPr lang="en-GB" smtClean="0"/>
              <a:t>15/06/2016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51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4ABE3-BB04-47FC-BDA3-27FE752A47DF}" type="slidenum">
              <a:rPr lang="en-US"/>
              <a:pPr/>
              <a:t>88</a:t>
            </a:fld>
            <a:endParaRPr lang="en-US"/>
          </a:p>
        </p:txBody>
      </p:sp>
      <p:pic>
        <p:nvPicPr>
          <p:cNvPr id="2416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005" y="1112635"/>
            <a:ext cx="4275117" cy="235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01094" y="202313"/>
            <a:ext cx="456621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0188" lvl="0" indent="-230188">
              <a:spcBef>
                <a:spcPct val="20000"/>
              </a:spcBef>
              <a:buClr>
                <a:schemeClr val="tx2"/>
              </a:buClr>
            </a:pPr>
            <a:r>
              <a:rPr lang="pl-PL" sz="2800" kern="0" dirty="0" smtClean="0">
                <a:solidFill>
                  <a:srgbClr val="0072C6"/>
                </a:solidFill>
                <a:latin typeface="+mn-lt"/>
              </a:rPr>
              <a:t>  </a:t>
            </a:r>
            <a:r>
              <a:rPr lang="pl-PL" sz="2000" kern="0" dirty="0" smtClean="0">
                <a:solidFill>
                  <a:srgbClr val="0072C6"/>
                </a:solidFill>
                <a:latin typeface="+mn-lt"/>
              </a:rPr>
              <a:t>Rura GRP- załamanie ścianki podczas próby ciśnieniowej</a:t>
            </a:r>
            <a:endParaRPr kumimoji="0" lang="fi-FI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465122" y="5862262"/>
            <a:ext cx="3535780" cy="275196"/>
          </a:xfrm>
        </p:spPr>
        <p:txBody>
          <a:bodyPr/>
          <a:lstStyle/>
          <a:p>
            <a:r>
              <a:rPr lang="pl-PL" sz="2000" dirty="0" smtClean="0"/>
              <a:t>Rura GRP- przekroczenie odkształceń 0,5%-delaminacja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005" y="3632908"/>
            <a:ext cx="4275117" cy="262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7080" y="987292"/>
            <a:ext cx="3445660" cy="293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ytuł 5"/>
          <p:cNvSpPr txBox="1">
            <a:spLocks/>
          </p:cNvSpPr>
          <p:nvPr/>
        </p:nvSpPr>
        <p:spPr bwMode="auto">
          <a:xfrm>
            <a:off x="5688280" y="528512"/>
            <a:ext cx="3169458" cy="31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pl-PL" sz="2000" kern="0" dirty="0" smtClean="0"/>
              <a:t>Spękana rura żeliwna</a:t>
            </a:r>
            <a:endParaRPr lang="pl-PL" sz="2000" kern="0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BA8E0F-EA93-4EB1-972A-255EF788EA79}" type="datetime1">
              <a:rPr lang="en-GB" smtClean="0"/>
              <a:t>15/06/2016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85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ytuł 1"/>
          <p:cNvSpPr>
            <a:spLocks noGrp="1"/>
          </p:cNvSpPr>
          <p:nvPr>
            <p:ph type="title"/>
          </p:nvPr>
        </p:nvSpPr>
        <p:spPr>
          <a:xfrm>
            <a:off x="190500" y="274638"/>
            <a:ext cx="8953500" cy="957262"/>
          </a:xfrm>
        </p:spPr>
        <p:txBody>
          <a:bodyPr/>
          <a:lstStyle/>
          <a:p>
            <a:r>
              <a:rPr lang="pl-PL" sz="2800" dirty="0" err="1" smtClean="0"/>
              <a:t>Weholite</a:t>
            </a:r>
            <a:r>
              <a:rPr lang="pl-PL" sz="2800" dirty="0" smtClean="0"/>
              <a:t> = brak zdolności do rozwarstwienia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44C32AC-A4D3-4101-86C4-40AD4E4D5D32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5700" y="1536700"/>
            <a:ext cx="684688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60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609600" y="553036"/>
            <a:ext cx="7994650" cy="828675"/>
          </a:xfrm>
        </p:spPr>
        <p:txBody>
          <a:bodyPr/>
          <a:lstStyle/>
          <a:p>
            <a:r>
              <a:rPr lang="pl-PL" dirty="0"/>
              <a:t>PN-EN ISO 9080:2013-04E Systemy przewodów rurowych i rur osłonowych z tworzyw sztucznych</a:t>
            </a:r>
          </a:p>
        </p:txBody>
      </p:sp>
      <p:pic>
        <p:nvPicPr>
          <p:cNvPr id="6" name="Picture 4" descr="PE100_50_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8613" y="1702191"/>
            <a:ext cx="5690821" cy="421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5"/>
          <p:cNvSpPr/>
          <p:nvPr/>
        </p:nvSpPr>
        <p:spPr>
          <a:xfrm>
            <a:off x="373907" y="2004476"/>
            <a:ext cx="2604985" cy="8515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144000" rtlCol="0" anchor="ctr"/>
          <a:lstStyle/>
          <a:p>
            <a:pPr marL="179388" lvl="1">
              <a:buClr>
                <a:srgbClr val="FFFFFF"/>
              </a:buClr>
            </a:pP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Oznaczenie przez ekstrapolację</a:t>
            </a:r>
            <a:endParaRPr lang="en-US" sz="12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Jednorodność połączeń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F1BBFC-9347-44BC-A8D9-398C7FF7BB2F}" type="datetime1">
              <a:rPr lang="en-GB" smtClean="0"/>
              <a:t>15/06/2016</a:t>
            </a:fld>
            <a:endParaRPr lang="en-GB"/>
          </a:p>
        </p:txBody>
      </p:sp>
      <p:pic>
        <p:nvPicPr>
          <p:cNvPr id="2304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359" y="970099"/>
            <a:ext cx="5208532" cy="345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3289" y="3260622"/>
            <a:ext cx="4875614" cy="284329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047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3B294-0131-4939-9589-E9BCA9572A84}" type="slidenum">
              <a:rPr lang="en-US"/>
              <a:pPr/>
              <a:t>91</a:t>
            </a:fld>
            <a:endParaRPr lang="en-US"/>
          </a:p>
        </p:txBody>
      </p:sp>
      <p:sp>
        <p:nvSpPr>
          <p:cNvPr id="6768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9604" y="214188"/>
            <a:ext cx="8253413" cy="457200"/>
          </a:xfrm>
        </p:spPr>
        <p:txBody>
          <a:bodyPr/>
          <a:lstStyle/>
          <a:p>
            <a:pPr>
              <a:buFontTx/>
              <a:buNone/>
            </a:pPr>
            <a:r>
              <a:rPr lang="pl-PL" sz="2800" dirty="0" smtClean="0"/>
              <a:t>  </a:t>
            </a:r>
            <a:r>
              <a:rPr lang="pl-PL" sz="2800" dirty="0" smtClean="0">
                <a:solidFill>
                  <a:srgbClr val="0072C6"/>
                </a:solidFill>
              </a:rPr>
              <a:t>Wytrzymałość </a:t>
            </a:r>
            <a:r>
              <a:rPr lang="pl-PL" sz="2800" dirty="0">
                <a:solidFill>
                  <a:srgbClr val="0072C6"/>
                </a:solidFill>
              </a:rPr>
              <a:t>połączeń – kolektory wielkośrednicowe</a:t>
            </a:r>
            <a:endParaRPr lang="en-US" sz="2800" dirty="0">
              <a:solidFill>
                <a:srgbClr val="0072C6"/>
              </a:solidFill>
            </a:endParaRPr>
          </a:p>
        </p:txBody>
      </p:sp>
      <p:pic>
        <p:nvPicPr>
          <p:cNvPr id="676867" name="Picture 7" descr="Image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700213"/>
            <a:ext cx="3648075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2060575"/>
            <a:ext cx="4262437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238667" y="4770783"/>
            <a:ext cx="44291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>
                <a:latin typeface="+mn-lt"/>
              </a:rPr>
              <a:t>Weholite</a:t>
            </a:r>
            <a:r>
              <a:rPr lang="en-US" sz="1600" dirty="0">
                <a:latin typeface="+mn-lt"/>
              </a:rPr>
              <a:t> </a:t>
            </a:r>
            <a:r>
              <a:rPr lang="pl-PL" sz="1600" dirty="0">
                <a:latin typeface="+mn-lt"/>
              </a:rPr>
              <a:t>posiada takie same właściwości w obszarze złącza co sama rura</a:t>
            </a:r>
            <a:r>
              <a:rPr lang="en-US" sz="1600" dirty="0">
                <a:latin typeface="+mn-lt"/>
              </a:rPr>
              <a:t>. </a:t>
            </a:r>
            <a:r>
              <a:rPr lang="pl-PL" sz="1600" dirty="0">
                <a:latin typeface="+mn-lt"/>
              </a:rPr>
              <a:t>Brak słabych punktów jak połączenie kielichowe</a:t>
            </a:r>
            <a:endParaRPr lang="en-US" sz="16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388" y="4797425"/>
            <a:ext cx="3600450" cy="5810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+mn-lt"/>
              </a:rPr>
              <a:t>GRP </a:t>
            </a:r>
            <a:r>
              <a:rPr lang="pl-PL" sz="1600" dirty="0">
                <a:latin typeface="+mn-lt"/>
              </a:rPr>
              <a:t>odchylenie kątowe w kielichu </a:t>
            </a:r>
            <a:r>
              <a:rPr lang="en-US" sz="1600" dirty="0">
                <a:latin typeface="+mn-lt"/>
              </a:rPr>
              <a:t> </a:t>
            </a:r>
            <a:r>
              <a:rPr lang="pl-PL" sz="1600" dirty="0">
                <a:latin typeface="+mn-lt"/>
              </a:rPr>
              <a:t>max </a:t>
            </a:r>
            <a:r>
              <a:rPr lang="en-US" sz="1600" dirty="0">
                <a:latin typeface="+mn-lt"/>
              </a:rPr>
              <a:t>0,5-1°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F9FDF3-B61C-4C93-A047-6B7EF060C1CA}" type="datetime1">
              <a:rPr lang="en-GB" smtClean="0"/>
              <a:t>15/06/2016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5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1800" y="350838"/>
            <a:ext cx="8078788" cy="557212"/>
          </a:xfrm>
        </p:spPr>
        <p:txBody>
          <a:bodyPr/>
          <a:lstStyle/>
          <a:p>
            <a:pPr algn="ctr"/>
            <a:r>
              <a:rPr lang="pl-PL" altLang="pl-PL" sz="2800" dirty="0" smtClean="0"/>
              <a:t>Specjalne połączenia mechaniczne dla systemu rur ciśnieniowych PEHD </a:t>
            </a:r>
            <a:r>
              <a:rPr lang="pl-PL" altLang="pl-PL" sz="2800" dirty="0" err="1" smtClean="0"/>
              <a:t>WehoPipe</a:t>
            </a:r>
            <a:endParaRPr lang="pl-PL" altLang="pl-PL" sz="2800" dirty="0" smtClean="0"/>
          </a:p>
        </p:txBody>
      </p:sp>
      <p:pic>
        <p:nvPicPr>
          <p:cNvPr id="11267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" y="1326865"/>
            <a:ext cx="4927528" cy="3204896"/>
          </a:xfrm>
          <a:noFill/>
        </p:spPr>
      </p:pic>
      <p:pic>
        <p:nvPicPr>
          <p:cNvPr id="4" name="Picture 50" descr="PC1321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823" y="3278591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411260"/>
            <a:ext cx="2413000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0040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Niewielka masa rur i kształtek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9DD3D0-08C6-4EFE-AE59-3960C11BEE75}" type="datetime1">
              <a:rPr lang="en-GB" smtClean="0"/>
              <a:t>15/06/2016</a:t>
            </a:fld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8984"/>
            <a:ext cx="9163527" cy="558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3692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2300" y="-63500"/>
            <a:ext cx="7848600" cy="1139825"/>
          </a:xfrm>
        </p:spPr>
        <p:txBody>
          <a:bodyPr anchorCtr="1"/>
          <a:lstStyle/>
          <a:p>
            <a:r>
              <a:rPr lang="pl-PL" altLang="pl-PL" smtClean="0"/>
              <a:t>Niewielka masa - łatwość instalacji</a:t>
            </a:r>
            <a:endParaRPr lang="en-US" altLang="pl-PL" smtClean="0"/>
          </a:p>
        </p:txBody>
      </p:sp>
      <p:pic>
        <p:nvPicPr>
          <p:cNvPr id="29699" name="Picture 4" descr="3m Diameter Tank Housing Development Cornwall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17600"/>
            <a:ext cx="3811588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Beighton Colliery 015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30638"/>
            <a:ext cx="3811588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Arbury Camp 001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3800"/>
            <a:ext cx="3811588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 descr="Weholite-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75075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03761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2DB4F-67EC-413A-BB90-C2044F64E5C6}" type="slidenum">
              <a:rPr lang="en-US"/>
              <a:pPr/>
              <a:t>95</a:t>
            </a:fld>
            <a:endParaRPr lang="en-US"/>
          </a:p>
        </p:txBody>
      </p:sp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62393" y="274638"/>
            <a:ext cx="8658970" cy="557212"/>
          </a:xfrm>
        </p:spPr>
        <p:txBody>
          <a:bodyPr/>
          <a:lstStyle/>
          <a:p>
            <a:r>
              <a:rPr lang="pl-PL" sz="2400" dirty="0"/>
              <a:t>Łatwy montaż elementów wielkogabarytowych</a:t>
            </a:r>
            <a:br>
              <a:rPr lang="pl-PL" sz="2400" dirty="0"/>
            </a:br>
            <a:r>
              <a:rPr lang="pl-PL" sz="2400" dirty="0" smtClean="0"/>
              <a:t>Zbiornik </a:t>
            </a:r>
            <a:r>
              <a:rPr lang="pl-PL" sz="2400" dirty="0"/>
              <a:t>DN3000 </a:t>
            </a:r>
            <a:r>
              <a:rPr lang="pl-PL" sz="2400" dirty="0" smtClean="0"/>
              <a:t>L45m wkładany </a:t>
            </a:r>
            <a:r>
              <a:rPr lang="pl-PL" sz="2400" dirty="0"/>
              <a:t>w całości do wykopu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2696"/>
            <a:ext cx="9151383" cy="521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3CB635-877F-4FEA-AF02-7DB38F054865}" type="datetime1">
              <a:rPr lang="en-GB" smtClean="0"/>
              <a:t>15/06/2016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46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Łatwy montaż dużych kształtek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42A9FF-3B08-472A-90B2-275D5F02C5E3}" type="datetime1">
              <a:rPr lang="en-GB" smtClean="0"/>
              <a:t>15/06/2016</a:t>
            </a:fld>
            <a:endParaRPr lang="en-GB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46205"/>
            <a:ext cx="9149060" cy="548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3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00243-21A8-4193-95ED-CE47FB9E0976}" type="slidenum">
              <a:rPr lang="en-US"/>
              <a:pPr/>
              <a:t>97</a:t>
            </a:fld>
            <a:endParaRPr lang="en-US"/>
          </a:p>
        </p:txBody>
      </p:sp>
      <p:sp>
        <p:nvSpPr>
          <p:cNvPr id="80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126" y="524020"/>
            <a:ext cx="9060873" cy="557212"/>
          </a:xfrm>
        </p:spPr>
        <p:txBody>
          <a:bodyPr/>
          <a:lstStyle/>
          <a:p>
            <a:r>
              <a:rPr lang="pl-PL" sz="2400" dirty="0" smtClean="0"/>
              <a:t>Jednorodność i kompatybilność systemu </a:t>
            </a:r>
            <a:br>
              <a:rPr lang="pl-PL" sz="2400" dirty="0" smtClean="0"/>
            </a:br>
            <a:r>
              <a:rPr lang="pl-PL" sz="2400" dirty="0" smtClean="0"/>
              <a:t>(rury, studnie, zbiorniki, separatory…) </a:t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1800" dirty="0" smtClean="0"/>
              <a:t>Kanalizacja deszczowa: rury </a:t>
            </a:r>
            <a:r>
              <a:rPr lang="pl-PL" sz="1800" dirty="0" err="1" smtClean="0"/>
              <a:t>Weholite</a:t>
            </a:r>
            <a:r>
              <a:rPr lang="pl-PL" sz="1800" dirty="0" smtClean="0"/>
              <a:t> SN8 dn400-1600, układ separacji i studzienki ekscentryczne </a:t>
            </a:r>
            <a:r>
              <a:rPr lang="pl-PL" sz="1800" dirty="0" err="1" smtClean="0"/>
              <a:t>Weho</a:t>
            </a:r>
            <a:r>
              <a:rPr lang="pl-PL" sz="1800" dirty="0" smtClean="0"/>
              <a:t> dn3000</a:t>
            </a:r>
            <a:endParaRPr lang="pl-PL" sz="1800" dirty="0"/>
          </a:p>
        </p:txBody>
      </p:sp>
      <p:pic>
        <p:nvPicPr>
          <p:cNvPr id="2498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859" y="1603746"/>
            <a:ext cx="8907408" cy="473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studzienka 2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4540" y="4500438"/>
            <a:ext cx="2549460" cy="1912290"/>
          </a:xfrm>
          <a:prstGeom prst="rect">
            <a:avLst/>
          </a:prstGeom>
          <a:noFill/>
        </p:spPr>
      </p:pic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A311B6-AA9A-4504-AB5B-644BA943F38D}" type="datetime1">
              <a:rPr lang="en-GB" smtClean="0"/>
              <a:t>15/06/2016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24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wb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1"/>
          <a:stretch>
            <a:fillRect/>
          </a:stretch>
        </p:blipFill>
        <p:spPr bwMode="auto">
          <a:xfrm>
            <a:off x="688975" y="444500"/>
            <a:ext cx="7864475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0"/>
            <a:ext cx="9144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400" b="1">
                <a:solidFill>
                  <a:schemeClr val="hlink"/>
                </a:solidFill>
                <a:latin typeface="Arial" panose="020B0604020202020204" pitchFamily="34" charset="0"/>
              </a:rPr>
              <a:t>Rurociagi grawitacyjne z ekstremalnymi spadkami – wysoki zapas bezpieczeństwa na  bardzo wysokie  prędkości przepływu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541178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 b="1">
                <a:solidFill>
                  <a:schemeClr val="hlink"/>
                </a:solidFill>
                <a:latin typeface="Arial" panose="020B0604020202020204" pitchFamily="34" charset="0"/>
              </a:rPr>
              <a:t>Odwodnienia Weholite</a:t>
            </a:r>
            <a:endParaRPr lang="pl-PL" altLang="pl-PL" sz="3200" b="1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530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27DA7-18F6-4E0D-AF00-85BCE4DC26C3}" type="datetime4">
              <a:rPr lang="en-GB" smtClean="0"/>
              <a:pPr>
                <a:defRPr/>
              </a:pPr>
              <a:t>15 June 2016</a:t>
            </a:fld>
            <a:endParaRPr lang="en-GB"/>
          </a:p>
        </p:txBody>
      </p:sp>
      <p:sp>
        <p:nvSpPr>
          <p:cNvPr id="5" name="Symbol zastępczy tekstu 2"/>
          <p:cNvSpPr txBox="1">
            <a:spLocks/>
          </p:cNvSpPr>
          <p:nvPr/>
        </p:nvSpPr>
        <p:spPr>
          <a:xfrm>
            <a:off x="379053" y="260082"/>
            <a:ext cx="7991738" cy="3311524"/>
          </a:xfrm>
          <a:prstGeom prst="rect">
            <a:avLst/>
          </a:prstGeom>
        </p:spPr>
        <p:txBody>
          <a:bodyPr/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Franklin Gothic Book" pitchFamily="34" charset="0"/>
              <a:buChar char="―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l-PL" b="1" kern="0" smtClean="0"/>
              <a:t>Rurociągi PE charakteryzują się: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kern="0" smtClean="0"/>
              <a:t>Relatywnie niskimi kosztami instalacji i eksploatacji (nie wymagają doszczelniania, malowania itp.) w stosunku do innych technologii.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kern="0" smtClean="0"/>
              <a:t>Niewielkimi prędkościami rozchodzenia się fali uderzeniowej (kilkakrotnie mniejsze niż dla stali, żeliwa, czy GRP).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kern="0" smtClean="0"/>
              <a:t>Bardzo niskim i długookresowym współczynnikiem 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kern="0" smtClean="0"/>
              <a:t>Jednorodnością połączeń odcinków rur i kształtek,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kern="0" smtClean="0"/>
              <a:t>100% szczelnością połączeń,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kern="0" smtClean="0"/>
              <a:t>Łatwością montażu bez względu na warunki atmosferyczne (również w temp. ujemnych),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kern="0" smtClean="0"/>
              <a:t>Całkowitą odpornością na promieniowanie UV,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kern="0" smtClean="0"/>
              <a:t>Całkowitą odpornością na korozję i zarastanie,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kern="0" smtClean="0"/>
              <a:t>Bardzo małą masą rur w porównaniu z materiałami tradycyjnymi,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kern="0" smtClean="0"/>
              <a:t>Bardzo dużą odpornością na ścieranie,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kern="0" smtClean="0"/>
              <a:t>Całkowitą odpornością na prądy błądzące,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kern="0" smtClean="0"/>
              <a:t>Szerokim zakresem odporności chemicznej.</a:t>
            </a:r>
            <a:endParaRPr lang="pl-PL" kern="0" dirty="0"/>
          </a:p>
        </p:txBody>
      </p:sp>
    </p:spTree>
    <p:extLst>
      <p:ext uri="{BB962C8B-B14F-4D97-AF65-F5344CB8AC3E}">
        <p14:creationId xmlns:p14="http://schemas.microsoft.com/office/powerpoint/2010/main" val="12650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Presentation">
  <a:themeElements>
    <a:clrScheme name="Uponor">
      <a:dk1>
        <a:sysClr val="windowText" lastClr="000000"/>
      </a:dk1>
      <a:lt1>
        <a:sysClr val="window" lastClr="FFFFFF"/>
      </a:lt1>
      <a:dk2>
        <a:srgbClr val="0062C8"/>
      </a:dk2>
      <a:lt2>
        <a:srgbClr val="FFFFFF"/>
      </a:lt2>
      <a:accent1>
        <a:srgbClr val="0062C8"/>
      </a:accent1>
      <a:accent2>
        <a:srgbClr val="CCE82E"/>
      </a:accent2>
      <a:accent3>
        <a:srgbClr val="A1A1A1"/>
      </a:accent3>
      <a:accent4>
        <a:srgbClr val="FFE600"/>
      </a:accent4>
      <a:accent5>
        <a:srgbClr val="663300"/>
      </a:accent5>
      <a:accent6>
        <a:srgbClr val="E23D28"/>
      </a:accent6>
      <a:hlink>
        <a:srgbClr val="0062C8"/>
      </a:hlink>
      <a:folHlink>
        <a:srgbClr val="8F278F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72C6"/>
        </a:dk2>
        <a:lt2>
          <a:srgbClr val="A5A39E"/>
        </a:lt2>
        <a:accent1>
          <a:srgbClr val="F9D616"/>
        </a:accent1>
        <a:accent2>
          <a:srgbClr val="E23D28"/>
        </a:accent2>
        <a:accent3>
          <a:srgbClr val="FFFFFF"/>
        </a:accent3>
        <a:accent4>
          <a:srgbClr val="000000"/>
        </a:accent4>
        <a:accent5>
          <a:srgbClr val="FBE8AB"/>
        </a:accent5>
        <a:accent6>
          <a:srgbClr val="CD3623"/>
        </a:accent6>
        <a:hlink>
          <a:srgbClr val="F77F00"/>
        </a:hlink>
        <a:folHlink>
          <a:srgbClr val="D1D1D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imply More">
  <a:themeElements>
    <a:clrScheme name="Simply More 1">
      <a:dk1>
        <a:srgbClr val="000000"/>
      </a:dk1>
      <a:lt1>
        <a:srgbClr val="FFFFFF"/>
      </a:lt1>
      <a:dk2>
        <a:srgbClr val="0072C6"/>
      </a:dk2>
      <a:lt2>
        <a:srgbClr val="A5A39E"/>
      </a:lt2>
      <a:accent1>
        <a:srgbClr val="F9D616"/>
      </a:accent1>
      <a:accent2>
        <a:srgbClr val="E23D28"/>
      </a:accent2>
      <a:accent3>
        <a:srgbClr val="FFFFFF"/>
      </a:accent3>
      <a:accent4>
        <a:srgbClr val="000000"/>
      </a:accent4>
      <a:accent5>
        <a:srgbClr val="FBE8AB"/>
      </a:accent5>
      <a:accent6>
        <a:srgbClr val="CD3623"/>
      </a:accent6>
      <a:hlink>
        <a:srgbClr val="F77F00"/>
      </a:hlink>
      <a:folHlink>
        <a:srgbClr val="D1D1D1"/>
      </a:folHlink>
    </a:clrScheme>
    <a:fontScheme name="Simply Mor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imply More 1">
        <a:dk1>
          <a:srgbClr val="000000"/>
        </a:dk1>
        <a:lt1>
          <a:srgbClr val="FFFFFF"/>
        </a:lt1>
        <a:dk2>
          <a:srgbClr val="0072C6"/>
        </a:dk2>
        <a:lt2>
          <a:srgbClr val="A5A39E"/>
        </a:lt2>
        <a:accent1>
          <a:srgbClr val="F9D616"/>
        </a:accent1>
        <a:accent2>
          <a:srgbClr val="E23D28"/>
        </a:accent2>
        <a:accent3>
          <a:srgbClr val="FFFFFF"/>
        </a:accent3>
        <a:accent4>
          <a:srgbClr val="000000"/>
        </a:accent4>
        <a:accent5>
          <a:srgbClr val="FBE8AB"/>
        </a:accent5>
        <a:accent6>
          <a:srgbClr val="CD3623"/>
        </a:accent6>
        <a:hlink>
          <a:srgbClr val="F77F00"/>
        </a:hlink>
        <a:folHlink>
          <a:srgbClr val="D1D1D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PONOR_pp">
  <a:themeElements>
    <a:clrScheme name="Default Design 1">
      <a:dk1>
        <a:srgbClr val="000000"/>
      </a:dk1>
      <a:lt1>
        <a:srgbClr val="FFFFFF"/>
      </a:lt1>
      <a:dk2>
        <a:srgbClr val="0072C6"/>
      </a:dk2>
      <a:lt2>
        <a:srgbClr val="A5A39E"/>
      </a:lt2>
      <a:accent1>
        <a:srgbClr val="F9D616"/>
      </a:accent1>
      <a:accent2>
        <a:srgbClr val="E23D28"/>
      </a:accent2>
      <a:accent3>
        <a:srgbClr val="FFFFFF"/>
      </a:accent3>
      <a:accent4>
        <a:srgbClr val="000000"/>
      </a:accent4>
      <a:accent5>
        <a:srgbClr val="FBE8AB"/>
      </a:accent5>
      <a:accent6>
        <a:srgbClr val="CD3623"/>
      </a:accent6>
      <a:hlink>
        <a:srgbClr val="F77F00"/>
      </a:hlink>
      <a:folHlink>
        <a:srgbClr val="D1D1D1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72C6"/>
        </a:dk2>
        <a:lt2>
          <a:srgbClr val="A5A39E"/>
        </a:lt2>
        <a:accent1>
          <a:srgbClr val="F9D616"/>
        </a:accent1>
        <a:accent2>
          <a:srgbClr val="E23D28"/>
        </a:accent2>
        <a:accent3>
          <a:srgbClr val="FFFFFF"/>
        </a:accent3>
        <a:accent4>
          <a:srgbClr val="000000"/>
        </a:accent4>
        <a:accent5>
          <a:srgbClr val="FBE8AB"/>
        </a:accent5>
        <a:accent6>
          <a:srgbClr val="CD3623"/>
        </a:accent6>
        <a:hlink>
          <a:srgbClr val="F77F00"/>
        </a:hlink>
        <a:folHlink>
          <a:srgbClr val="D1D1D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9631</TotalTime>
  <Words>2126</Words>
  <Application>Microsoft Office PowerPoint</Application>
  <PresentationFormat>Pokaz na ekranie (4:3)</PresentationFormat>
  <Paragraphs>664</Paragraphs>
  <Slides>106</Slides>
  <Notes>15</Notes>
  <HiddenSlides>0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106</vt:i4>
      </vt:variant>
    </vt:vector>
  </HeadingPairs>
  <TitlesOfParts>
    <vt:vector size="117" baseType="lpstr">
      <vt:lpstr>ＭＳ Ｐゴシック</vt:lpstr>
      <vt:lpstr>Arial</vt:lpstr>
      <vt:lpstr>Franklin Gothic Book</vt:lpstr>
      <vt:lpstr>Symbol</vt:lpstr>
      <vt:lpstr>Times New Roman</vt:lpstr>
      <vt:lpstr>Verdana</vt:lpstr>
      <vt:lpstr>Wingdings</vt:lpstr>
      <vt:lpstr>Blue Presentation</vt:lpstr>
      <vt:lpstr>Simply More</vt:lpstr>
      <vt:lpstr>1_UPONOR_pp</vt:lpstr>
      <vt:lpstr>Wykres</vt:lpstr>
      <vt:lpstr>Nowoczesne systemy do budowy sieci podziemnych: - aspekt jakościowy - przegląd rozwiązań</vt:lpstr>
      <vt:lpstr>Nasza historia</vt:lpstr>
      <vt:lpstr>Gdzie jesteśmy – fabryki i sprzedaż</vt:lpstr>
      <vt:lpstr>Uponor Infra w Polsce</vt:lpstr>
      <vt:lpstr>Rozwiązania infrastrukturalne z PEHD i PP</vt:lpstr>
      <vt:lpstr>Lata 50-te</vt:lpstr>
      <vt:lpstr>Uponor Infra w Polsce – Lata 90-te</vt:lpstr>
      <vt:lpstr>Jakość materiału w produktach PEHD </vt:lpstr>
      <vt:lpstr>PN-EN ISO 9080:2013-04E Systemy przewodów rurowych i rur osłonowych z tworzyw sztucznych</vt:lpstr>
      <vt:lpstr>Prezentacja programu PowerPoint</vt:lpstr>
      <vt:lpstr>Prezentacja programu PowerPoint</vt:lpstr>
      <vt:lpstr>Wydłużenie przy zerwaniu ≥500%</vt:lpstr>
      <vt:lpstr>Rurociąg wyprodukowany z pozaklasowego PE po 2 latach eksploatacji wydłużenie tylko 139 %</vt:lpstr>
      <vt:lpstr>Prezentacja programu PowerPoint</vt:lpstr>
      <vt:lpstr>Prezentacja programu PowerPoint</vt:lpstr>
      <vt:lpstr>System Weholite  AT-15-7404_2014 / ITB AT 2009-03-0544_2 / IBDiM</vt:lpstr>
      <vt:lpstr>Elementy systemu – rurociągi</vt:lpstr>
      <vt:lpstr>Prezentacja programu PowerPoint</vt:lpstr>
      <vt:lpstr>Weholite - dwukielich dn300-1000mm z uszczelkami wielowargowymi</vt:lpstr>
      <vt:lpstr>Prezentacja programu PowerPoint</vt:lpstr>
      <vt:lpstr>Elementy systemu – studzienki AT-15-9201-2014 / ITB ; AT2009-03-0572_2 / IBDIM</vt:lpstr>
      <vt:lpstr>Prezentacja programu PowerPoint</vt:lpstr>
      <vt:lpstr>Studzienki Weho – komory dociążające</vt:lpstr>
      <vt:lpstr>Prezentacja programu PowerPoint</vt:lpstr>
      <vt:lpstr>Prezentacja programu PowerPoint</vt:lpstr>
      <vt:lpstr>Zbiorniki Weho  AT-15-8544_2011 / ITB</vt:lpstr>
      <vt:lpstr>Prezentacja programu PowerPoint</vt:lpstr>
      <vt:lpstr>Prezentacja programu PowerPoint</vt:lpstr>
      <vt:lpstr>Zbiorniki Weho: retencyjne, technologiczne, przeciwpożarowe </vt:lpstr>
      <vt:lpstr>Prezentacja programu PowerPoint</vt:lpstr>
      <vt:lpstr>Prezentacja programu PowerPoint</vt:lpstr>
      <vt:lpstr>Prezentacja programu PowerPoint</vt:lpstr>
      <vt:lpstr>Zbiorniki WEHO – WROCŁAW  Bateria dwóch zbiorników Lc=40m wykonanych z rury Weholite DN1500 SN8 obustronnie zakończonych/spiętych rurą DN1500 SN8 (wg rysunku). Kielce 2011 </vt:lpstr>
      <vt:lpstr>Prezentacja programu PowerPoint</vt:lpstr>
      <vt:lpstr>Prezentacja programu PowerPoint</vt:lpstr>
      <vt:lpstr>Pozostałe elementy systemu Weholite</vt:lpstr>
      <vt:lpstr>Prezentacja programu PowerPoint</vt:lpstr>
      <vt:lpstr>Prezentacja programu PowerPoint</vt:lpstr>
      <vt:lpstr>Separatory lamelowe, koalescencyjne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System Wehopipe  PN-EN 12201-2 AT-15-8441_ 2010 / ITB  </vt:lpstr>
      <vt:lpstr>Prezentacja programu PowerPoint</vt:lpstr>
      <vt:lpstr>Standardowe rury ciśnieniowe zakres według PN-EN 12201-2:2012</vt:lpstr>
      <vt:lpstr>Systemy ciśnieniowe PE poza normowe</vt:lpstr>
      <vt:lpstr>Dokumentem odniesienia dla rur specjalnych jest AT-15-8441/2010</vt:lpstr>
      <vt:lpstr>Prezentacja programu PowerPoint</vt:lpstr>
      <vt:lpstr>Prezentacja programu PowerPoint</vt:lpstr>
      <vt:lpstr>WehoPipe – rurociągi ciśnieniowe</vt:lpstr>
      <vt:lpstr>Kształtka pogrubiona „na zewnątrz”</vt:lpstr>
      <vt:lpstr>WehoPipe – wyloty morskie</vt:lpstr>
      <vt:lpstr>WehoPipe – przewierty horyzontalne</vt:lpstr>
      <vt:lpstr>Prezentacja programu PowerPoint</vt:lpstr>
      <vt:lpstr>Systemy do renowacji sieci</vt:lpstr>
      <vt:lpstr>Chmielów 2012 r.    Renowacja kolektora GRP </vt:lpstr>
      <vt:lpstr>Prezentacja programu PowerPoint</vt:lpstr>
      <vt:lpstr>Warszawa 2010 r. Relining magistrali wodociągowej WehoPipe RC DN800mm</vt:lpstr>
      <vt:lpstr>Piotrków Trybunalski 2003 r. Relining długi rurą Weholite DN 1500mm</vt:lpstr>
      <vt:lpstr>Renowacja kanalizacji metodą reliningu krótkiego VipLiner DN90-DN630 mm</vt:lpstr>
      <vt:lpstr>Renowacja kanalizacji DN200 metodą krakingu statycznego – VipLiner dn355/20mm</vt:lpstr>
      <vt:lpstr>Renowacja kanału żelbetowego – relining krótki rurami Weholite dn2000 </vt:lpstr>
      <vt:lpstr>Renowacja studzienek kanalizacyjnych</vt:lpstr>
      <vt:lpstr>Renowacje przepustów z blachy falistej rurami Weholite</vt:lpstr>
      <vt:lpstr>Właściwości  techniczno – użytkowe  ułatwiające i wydłużające eksploatację  systemów PE i PP  </vt:lpstr>
      <vt:lpstr>Żywotność rurociągów PE - ponad 100 lat</vt:lpstr>
      <vt:lpstr>Elastyczność materiału / sztywność rur  potwierdzona badaniami w pełnym zakresie średnic</vt:lpstr>
      <vt:lpstr>Zachowanie rur w gruncie</vt:lpstr>
      <vt:lpstr>Prezentacja programu PowerPoint</vt:lpstr>
      <vt:lpstr>Prezentacja programu PowerPoint</vt:lpstr>
      <vt:lpstr>Prezentacja programu PowerPoint</vt:lpstr>
      <vt:lpstr>Prezentacja programu PowerPoint</vt:lpstr>
      <vt:lpstr>PEHD = całkowita odporność na korozję</vt:lpstr>
      <vt:lpstr>Prezentacja programu PowerPoint</vt:lpstr>
      <vt:lpstr>Odporność na ścieranie</vt:lpstr>
      <vt:lpstr>WehoPipe – hydrotransport popiołów i innych materiałów abrazyjnych, odporność na UV</vt:lpstr>
      <vt:lpstr>Prezentacja programu PowerPoint</vt:lpstr>
      <vt:lpstr>Prezentacja programu PowerPoint</vt:lpstr>
      <vt:lpstr>Szeroki zakres odporności chemicznej  WehoPipe PEHD rurociągi H2SO4</vt:lpstr>
      <vt:lpstr>Łatwość instalacji w trudnych warunkach</vt:lpstr>
      <vt:lpstr>Zakres odporności termicznej PE i PP</vt:lpstr>
      <vt:lpstr>Odporność na uszkodzenia punktowe  Rury karbowane PP  ∕ rury  Weholite   </vt:lpstr>
      <vt:lpstr>Rura GRP- przekroczenie odkształceń 0,5%-delaminacja </vt:lpstr>
      <vt:lpstr>Weholite = brak zdolności do rozwarstwienia</vt:lpstr>
      <vt:lpstr>Jednorodność połączeń</vt:lpstr>
      <vt:lpstr>Prezentacja programu PowerPoint</vt:lpstr>
      <vt:lpstr>Specjalne połączenia mechaniczne dla systemu rur ciśnieniowych PEHD WehoPipe</vt:lpstr>
      <vt:lpstr>Niewielka masa rur i kształtek</vt:lpstr>
      <vt:lpstr>Niewielka masa - łatwość instalacji</vt:lpstr>
      <vt:lpstr>Łatwy montaż elementów wielkogabarytowych Zbiornik DN3000 L45m wkładany w całości do wykopu</vt:lpstr>
      <vt:lpstr>Łatwy montaż dużych kształtek</vt:lpstr>
      <vt:lpstr>Jednorodność i kompatybilność systemu  (rury, studnie, zbiorniki, separatory…)   Kanalizacja deszczowa: rury Weholite SN8 dn400-1600, układ separacji i studzienki ekscentryczne Weho dn3000</vt:lpstr>
      <vt:lpstr>Prezentacja programu PowerPoint</vt:lpstr>
      <vt:lpstr>Prezentacja programu PowerPoint</vt:lpstr>
      <vt:lpstr>Częstotliwość awarii w systemach wodociągowych</vt:lpstr>
      <vt:lpstr>Prezentacja programu PowerPoint</vt:lpstr>
      <vt:lpstr>Prezentacja programu PowerPoint</vt:lpstr>
      <vt:lpstr>Współpraca, wsparcie w projektowaniu</vt:lpstr>
      <vt:lpstr>Indywidualny dobór sprawdzonych rozwiązań dla różnorodnych warunków budowy i eksploatacji </vt:lpstr>
      <vt:lpstr>Prezentacja programu PowerPoint</vt:lpstr>
      <vt:lpstr>Prezentacja programu PowerPoint</vt:lpstr>
    </vt:vector>
  </TitlesOfParts>
  <Company>Uponor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(Verdana 32pt)</dc:title>
  <dc:creator>Pawel Pill</dc:creator>
  <cp:lastModifiedBy>Piotr Danczuk</cp:lastModifiedBy>
  <cp:revision>546</cp:revision>
  <dcterms:created xsi:type="dcterms:W3CDTF">2013-07-10T10:04:19Z</dcterms:created>
  <dcterms:modified xsi:type="dcterms:W3CDTF">2016-06-15T15:40:00Z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0x0101003E4EBD87FEAA264B98AA6CC8E58B2C7D</vt:lpwstr>
  </property>
  <property fmtid="{D5CDD505-2E9C-101B-9397-08002B2CF9AE}" pid="3" name="File type0">
    <vt:lpwstr>Powerpoint</vt:lpwstr>
  </property>
</Properties>
</file>