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79" r:id="rId3"/>
    <p:sldId id="280" r:id="rId4"/>
    <p:sldId id="297" r:id="rId5"/>
    <p:sldId id="299" r:id="rId6"/>
    <p:sldId id="293" r:id="rId7"/>
    <p:sldId id="300" r:id="rId8"/>
    <p:sldId id="307" r:id="rId9"/>
    <p:sldId id="311" r:id="rId10"/>
    <p:sldId id="379" r:id="rId11"/>
    <p:sldId id="306" r:id="rId12"/>
    <p:sldId id="286" r:id="rId13"/>
    <p:sldId id="366" r:id="rId14"/>
    <p:sldId id="367" r:id="rId15"/>
    <p:sldId id="338" r:id="rId16"/>
    <p:sldId id="368" r:id="rId17"/>
    <p:sldId id="373" r:id="rId18"/>
    <p:sldId id="374" r:id="rId19"/>
    <p:sldId id="375" r:id="rId20"/>
    <p:sldId id="377" r:id="rId21"/>
    <p:sldId id="325" r:id="rId22"/>
    <p:sldId id="327" r:id="rId23"/>
    <p:sldId id="329" r:id="rId24"/>
    <p:sldId id="330" r:id="rId25"/>
    <p:sldId id="332" r:id="rId26"/>
    <p:sldId id="333" r:id="rId27"/>
    <p:sldId id="347" r:id="rId28"/>
    <p:sldId id="378" r:id="rId29"/>
    <p:sldId id="346" r:id="rId30"/>
    <p:sldId id="345" r:id="rId31"/>
    <p:sldId id="335" r:id="rId32"/>
    <p:sldId id="348" r:id="rId33"/>
    <p:sldId id="349" r:id="rId34"/>
    <p:sldId id="364" r:id="rId35"/>
    <p:sldId id="365" r:id="rId36"/>
    <p:sldId id="350" r:id="rId37"/>
    <p:sldId id="353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268" r:id="rId47"/>
  </p:sldIdLst>
  <p:sldSz cx="9906000" cy="6858000" type="A4"/>
  <p:notesSz cx="6761163" cy="9942513"/>
  <p:defaultTextStyle>
    <a:defPPr>
      <a:defRPr lang="pl-PL"/>
    </a:defPPr>
    <a:lvl1pPr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77838" indent="-14128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57263" indent="-282575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435100" indent="-425450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914525" indent="-56673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4660"/>
  </p:normalViewPr>
  <p:slideViewPr>
    <p:cSldViewPr>
      <p:cViewPr>
        <p:scale>
          <a:sx n="80" d="100"/>
          <a:sy n="80" d="100"/>
        </p:scale>
        <p:origin x="-984" y="-72"/>
      </p:cViewPr>
      <p:guideLst>
        <p:guide orient="horz" pos="2160"/>
        <p:guide pos="53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2184" y="-102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0526" tIns="45263" rIns="90526" bIns="45263" rtlCol="0"/>
          <a:lstStyle>
            <a:lvl1pPr algn="l" defTabSz="95770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0526" tIns="45263" rIns="90526" bIns="45263" rtlCol="0"/>
          <a:lstStyle>
            <a:lvl1pPr algn="r" defTabSz="95770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C0D51298-51E7-4959-83A2-E6B606C32C0C}" type="datetimeFigureOut">
              <a:rPr lang="pl-PL"/>
              <a:pPr>
                <a:defRPr/>
              </a:pPr>
              <a:t>2014-06-26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0526" tIns="45263" rIns="90526" bIns="45263" rtlCol="0" anchor="b"/>
          <a:lstStyle>
            <a:lvl1pPr algn="l" defTabSz="95770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0526" tIns="45263" rIns="90526" bIns="45263" rtlCol="0" anchor="b"/>
          <a:lstStyle>
            <a:lvl1pPr algn="r" defTabSz="957700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52CAA8F7-D11F-46CD-9918-412DFBE35D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011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774937-972F-4101-8942-92BC1E94B130}" type="datetimeFigureOut">
              <a:rPr lang="pl-PL"/>
              <a:pPr>
                <a:defRPr/>
              </a:pPr>
              <a:t>2014-06-26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746125"/>
            <a:ext cx="538321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CC52E70-E10A-4020-B2B3-7F6CB08857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2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INGSPAN ENV Logo As 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212975"/>
            <a:ext cx="4351337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94266" y="5049844"/>
            <a:ext cx="4990781" cy="810000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>
              <a:defRPr sz="2700" b="1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10"/>
          </p:nvPr>
        </p:nvSpPr>
        <p:spPr>
          <a:xfrm>
            <a:off x="5995147" y="5758009"/>
            <a:ext cx="2193994" cy="505643"/>
          </a:xfrm>
          <a:prstGeom prst="rect">
            <a:avLst/>
          </a:prstGeom>
        </p:spPr>
        <p:txBody>
          <a:bodyPr lIns="67355" tIns="33677" rIns="67355" bIns="33677"/>
          <a:lstStyle>
            <a:lvl1pPr algn="ctr">
              <a:defRPr sz="1500" baseline="0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3819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5975" y="4869160"/>
            <a:ext cx="5950547" cy="566738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ctr">
              <a:defRPr sz="22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5" y="684000"/>
            <a:ext cx="5950547" cy="4114800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>
              <a:buNone/>
              <a:defRPr sz="3400"/>
            </a:lvl1pPr>
            <a:lvl2pPr marL="478959" indent="0">
              <a:buNone/>
              <a:defRPr sz="2900"/>
            </a:lvl2pPr>
            <a:lvl3pPr marL="957919" indent="0">
              <a:buNone/>
              <a:defRPr sz="2500"/>
            </a:lvl3pPr>
            <a:lvl4pPr marL="1436878" indent="0">
              <a:buNone/>
              <a:defRPr sz="2100"/>
            </a:lvl4pPr>
            <a:lvl5pPr marL="1915837" indent="0">
              <a:buNone/>
              <a:defRPr sz="2100"/>
            </a:lvl5pPr>
            <a:lvl6pPr marL="2394796" indent="0">
              <a:buNone/>
              <a:defRPr sz="2100"/>
            </a:lvl6pPr>
            <a:lvl7pPr marL="2873756" indent="0">
              <a:buNone/>
              <a:defRPr sz="2100"/>
            </a:lvl7pPr>
            <a:lvl8pPr marL="3352715" indent="0">
              <a:buNone/>
              <a:defRPr sz="2100"/>
            </a:lvl8pPr>
            <a:lvl9pPr marL="3831675" indent="0">
              <a:buNone/>
              <a:defRPr sz="21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36257" y="5502536"/>
            <a:ext cx="5950547" cy="632390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 algn="ctr">
              <a:buNone/>
              <a:defRPr sz="1500"/>
            </a:lvl1pPr>
            <a:lvl2pPr marL="478959" indent="0">
              <a:buNone/>
              <a:defRPr sz="1300"/>
            </a:lvl2pPr>
            <a:lvl3pPr marL="957919" indent="0">
              <a:buNone/>
              <a:defRPr sz="1000"/>
            </a:lvl3pPr>
            <a:lvl4pPr marL="1436878" indent="0">
              <a:buNone/>
              <a:defRPr sz="1000"/>
            </a:lvl4pPr>
            <a:lvl5pPr marL="1915837" indent="0">
              <a:buNone/>
              <a:defRPr sz="1000"/>
            </a:lvl5pPr>
            <a:lvl6pPr marL="2394796" indent="0">
              <a:buNone/>
              <a:defRPr sz="1000"/>
            </a:lvl6pPr>
            <a:lvl7pPr marL="2873756" indent="0">
              <a:buNone/>
              <a:defRPr sz="1000"/>
            </a:lvl7pPr>
            <a:lvl8pPr marL="3352715" indent="0">
              <a:buNone/>
              <a:defRPr sz="1000"/>
            </a:lvl8pPr>
            <a:lvl9pPr marL="3831675" indent="0">
              <a:buNone/>
              <a:defRPr sz="1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55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e_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4304928" y="2619000"/>
            <a:ext cx="4990781" cy="3474296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>
              <a:defRPr sz="2700" b="1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17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dirty="0" smtClean="0"/>
              <a:t>Kliknij, aby edytować styl</a:t>
            </a:r>
            <a:endParaRPr lang="en-US" dirty="0" smtClean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0"/>
          </p:nvPr>
        </p:nvSpPr>
        <p:spPr>
          <a:xfrm>
            <a:off x="510047" y="3861048"/>
            <a:ext cx="7121461" cy="1774406"/>
          </a:xfrm>
          <a:prstGeom prst="rect">
            <a:avLst/>
          </a:prstGeom>
        </p:spPr>
        <p:txBody>
          <a:bodyPr lIns="67355" tIns="33677" rIns="67355" bIns="33677"/>
          <a:lstStyle>
            <a:lvl1pPr marL="336774" indent="-336774"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2"/>
            <a:r>
              <a:rPr lang="pl-PL" dirty="0" smtClean="0"/>
              <a:t>Drugi poziom</a:t>
            </a:r>
          </a:p>
          <a:p>
            <a:pPr lvl="3"/>
            <a:r>
              <a:rPr lang="pl-PL" dirty="0" smtClean="0"/>
              <a:t>Trzeci poziom</a:t>
            </a:r>
          </a:p>
          <a:p>
            <a:pPr lvl="4"/>
            <a:r>
              <a:rPr lang="pl-PL" dirty="0" smtClean="0"/>
              <a:t>Czwarty poziom</a:t>
            </a: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1"/>
          </p:nvPr>
        </p:nvSpPr>
        <p:spPr>
          <a:xfrm>
            <a:off x="510048" y="2124000"/>
            <a:ext cx="8171719" cy="1614938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7853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dirty="0" smtClean="0"/>
              <a:t>Kliknij, aby edytować styl</a:t>
            </a:r>
            <a:endParaRPr lang="en-US" dirty="0" smtClean="0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0"/>
          </p:nvPr>
        </p:nvSpPr>
        <p:spPr>
          <a:xfrm>
            <a:off x="510047" y="3861048"/>
            <a:ext cx="7121461" cy="1774406"/>
          </a:xfrm>
          <a:prstGeom prst="rect">
            <a:avLst/>
          </a:prstGeom>
        </p:spPr>
        <p:txBody>
          <a:bodyPr lIns="67355" tIns="33677" rIns="67355" bIns="33677"/>
          <a:lstStyle>
            <a:lvl1pPr marL="336774" indent="-336774"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2"/>
            <a:r>
              <a:rPr lang="pl-PL" dirty="0" smtClean="0"/>
              <a:t>Drugi poziom</a:t>
            </a:r>
          </a:p>
          <a:p>
            <a:pPr lvl="3"/>
            <a:r>
              <a:rPr lang="pl-PL" dirty="0" smtClean="0"/>
              <a:t>Trzeci poziom</a:t>
            </a:r>
          </a:p>
          <a:p>
            <a:pPr lvl="4"/>
            <a:r>
              <a:rPr lang="pl-PL" dirty="0" smtClean="0"/>
              <a:t>Czwarty poziom</a:t>
            </a:r>
          </a:p>
        </p:txBody>
      </p:sp>
      <p:sp>
        <p:nvSpPr>
          <p:cNvPr id="18" name="Symbol zastępczy tekstu 17"/>
          <p:cNvSpPr>
            <a:spLocks noGrp="1"/>
          </p:cNvSpPr>
          <p:nvPr>
            <p:ph type="body" sz="quarter" idx="11"/>
          </p:nvPr>
        </p:nvSpPr>
        <p:spPr>
          <a:xfrm>
            <a:off x="510047" y="2124000"/>
            <a:ext cx="8171719" cy="1614938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0171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dirty="0" smtClean="0"/>
              <a:t>Kliknij, aby edytować styl</a:t>
            </a:r>
            <a:endParaRPr lang="en-US" dirty="0" smtClean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>
          <a:xfrm>
            <a:off x="510294" y="2124000"/>
            <a:ext cx="6636094" cy="3746250"/>
          </a:xfrm>
          <a:prstGeom prst="rect">
            <a:avLst/>
          </a:prstGeom>
        </p:spPr>
        <p:txBody>
          <a:bodyPr lIns="67355" tIns="33677" rIns="67355" bIns="33677"/>
          <a:lstStyle>
            <a:lvl1pPr marL="336774" indent="-336774">
              <a:buFontTx/>
              <a:buBlip>
                <a:blip r:embed="rId4"/>
              </a:buBlip>
              <a:defRPr b="1"/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2"/>
            <a:r>
              <a:rPr lang="pl-PL" dirty="0" smtClean="0"/>
              <a:t>Drugi poziom</a:t>
            </a:r>
          </a:p>
          <a:p>
            <a:pPr lvl="3"/>
            <a:r>
              <a:rPr lang="pl-PL" dirty="0" smtClean="0"/>
              <a:t>Trzeci poziom</a:t>
            </a:r>
          </a:p>
          <a:p>
            <a:pPr lvl="4"/>
            <a:r>
              <a:rPr lang="pl-PL" dirty="0" smtClean="0"/>
              <a:t>Czwarty poziom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1"/>
          </p:nvPr>
        </p:nvSpPr>
        <p:spPr>
          <a:xfrm>
            <a:off x="6060235" y="2230536"/>
            <a:ext cx="2769609" cy="1721250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dirty="0" smtClean="0"/>
          </a:p>
        </p:txBody>
      </p:sp>
      <p:sp>
        <p:nvSpPr>
          <p:cNvPr id="11" name="Symbol zastępczy obrazu 10"/>
          <p:cNvSpPr>
            <a:spLocks noGrp="1"/>
          </p:cNvSpPr>
          <p:nvPr>
            <p:ph type="pic" sz="quarter" idx="12"/>
          </p:nvPr>
        </p:nvSpPr>
        <p:spPr>
          <a:xfrm>
            <a:off x="5539219" y="4053036"/>
            <a:ext cx="2084063" cy="1392188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smtClean="0"/>
          </a:p>
        </p:txBody>
      </p:sp>
      <p:sp>
        <p:nvSpPr>
          <p:cNvPr id="13" name="Symbol zastępczy obrazu 12"/>
          <p:cNvSpPr>
            <a:spLocks noGrp="1"/>
          </p:cNvSpPr>
          <p:nvPr>
            <p:ph type="pic" sz="quarter" idx="13"/>
          </p:nvPr>
        </p:nvSpPr>
        <p:spPr>
          <a:xfrm>
            <a:off x="7870078" y="4103661"/>
            <a:ext cx="1590469" cy="1290938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val="267922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sampl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496336" y="3473983"/>
            <a:ext cx="2196492" cy="1830094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dirty="0" smtClean="0"/>
          </a:p>
        </p:txBody>
      </p:sp>
      <p:sp>
        <p:nvSpPr>
          <p:cNvPr id="10" name="Symbol zastępczy obrazu 9"/>
          <p:cNvSpPr>
            <a:spLocks noGrp="1"/>
          </p:cNvSpPr>
          <p:nvPr>
            <p:ph type="pic" sz="quarter" idx="11"/>
          </p:nvPr>
        </p:nvSpPr>
        <p:spPr>
          <a:xfrm>
            <a:off x="3350953" y="3486639"/>
            <a:ext cx="2196492" cy="1830094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smtClean="0"/>
          </a:p>
        </p:txBody>
      </p:sp>
      <p:sp>
        <p:nvSpPr>
          <p:cNvPr id="12" name="Symbol zastępczy obrazu 11"/>
          <p:cNvSpPr>
            <a:spLocks noGrp="1"/>
          </p:cNvSpPr>
          <p:nvPr>
            <p:ph type="pic" sz="quarter" idx="12"/>
          </p:nvPr>
        </p:nvSpPr>
        <p:spPr>
          <a:xfrm>
            <a:off x="6227508" y="3496764"/>
            <a:ext cx="2192332" cy="1807313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endParaRPr lang="pl-PL" noProof="0" smtClean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sz="quarter" idx="13"/>
          </p:nvPr>
        </p:nvSpPr>
        <p:spPr>
          <a:xfrm>
            <a:off x="493594" y="5374951"/>
            <a:ext cx="2495391" cy="430313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 sz="1500"/>
            </a:lvl1pPr>
          </a:lstStyle>
          <a:p>
            <a:pPr lvl="0"/>
            <a:endParaRPr lang="pl-PL" dirty="0"/>
          </a:p>
        </p:txBody>
      </p:sp>
      <p:sp>
        <p:nvSpPr>
          <p:cNvPr id="21" name="Symbol zastępczy tekstu 19"/>
          <p:cNvSpPr>
            <a:spLocks noGrp="1"/>
          </p:cNvSpPr>
          <p:nvPr>
            <p:ph type="body" sz="quarter" idx="14"/>
          </p:nvPr>
        </p:nvSpPr>
        <p:spPr>
          <a:xfrm>
            <a:off x="3345469" y="5374951"/>
            <a:ext cx="2495391" cy="430313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 sz="1500"/>
            </a:lvl1pPr>
          </a:lstStyle>
          <a:p>
            <a:pPr lvl="0"/>
            <a:endParaRPr lang="pl-PL" dirty="0"/>
          </a:p>
        </p:txBody>
      </p:sp>
      <p:sp>
        <p:nvSpPr>
          <p:cNvPr id="22" name="Symbol zastępczy tekstu 19"/>
          <p:cNvSpPr>
            <a:spLocks noGrp="1"/>
          </p:cNvSpPr>
          <p:nvPr>
            <p:ph type="body" sz="quarter" idx="15"/>
          </p:nvPr>
        </p:nvSpPr>
        <p:spPr>
          <a:xfrm>
            <a:off x="6224765" y="5374951"/>
            <a:ext cx="2495391" cy="430313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 sz="1500"/>
            </a:lvl1pPr>
          </a:lstStyle>
          <a:p>
            <a:pPr lvl="0"/>
            <a:endParaRPr lang="pl-PL" dirty="0"/>
          </a:p>
        </p:txBody>
      </p:sp>
      <p:sp>
        <p:nvSpPr>
          <p:cNvPr id="25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 smtClean="0"/>
          </a:p>
        </p:txBody>
      </p:sp>
      <p:sp>
        <p:nvSpPr>
          <p:cNvPr id="26" name="Symbol zastępczy zawartości 2"/>
          <p:cNvSpPr>
            <a:spLocks noGrp="1"/>
          </p:cNvSpPr>
          <p:nvPr>
            <p:ph idx="1"/>
          </p:nvPr>
        </p:nvSpPr>
        <p:spPr>
          <a:xfrm>
            <a:off x="510047" y="2124000"/>
            <a:ext cx="8171719" cy="1143304"/>
          </a:xfrm>
          <a:prstGeom prst="rect">
            <a:avLst/>
          </a:prstGeom>
        </p:spPr>
        <p:txBody>
          <a:bodyPr lIns="67355" tIns="33677" rIns="67355" bIns="33677"/>
          <a:lstStyle/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6740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6" y="4443189"/>
            <a:ext cx="8420100" cy="1362075"/>
          </a:xfrm>
          <a:prstGeom prst="rect">
            <a:avLst/>
          </a:prstGeom>
        </p:spPr>
        <p:txBody>
          <a:bodyPr lIns="67355" tIns="33677" rIns="67355" bIns="33677" anchor="t"/>
          <a:lstStyle>
            <a:lvl1pPr algn="l">
              <a:defRPr sz="3700" b="1" cap="all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  <a:prstGeom prst="rect">
            <a:avLst/>
          </a:prstGeom>
        </p:spPr>
        <p:txBody>
          <a:bodyPr lIns="67355" tIns="33677" rIns="67355" bIns="33677" anchor="b"/>
          <a:lstStyle>
            <a:lvl1pPr marL="0" indent="0">
              <a:buNone/>
              <a:defRPr sz="2100">
                <a:solidFill>
                  <a:schemeClr val="accent4">
                    <a:lumMod val="65000"/>
                    <a:lumOff val="35000"/>
                  </a:schemeClr>
                </a:solidFill>
              </a:defRPr>
            </a:lvl1pPr>
            <a:lvl2pPr marL="478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9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8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8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7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7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7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6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739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0047" y="2132856"/>
            <a:ext cx="4370945" cy="3982194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2132856"/>
            <a:ext cx="4370945" cy="3982194"/>
          </a:xfrm>
          <a:prstGeom prst="rect">
            <a:avLst/>
          </a:prstGeom>
        </p:spPr>
        <p:txBody>
          <a:bodyPr lIns="67355" tIns="33677" rIns="67355" bIns="33677"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657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8783227" cy="1296000"/>
          </a:xfrm>
          <a:prstGeom prst="rect">
            <a:avLst/>
          </a:prstGeom>
        </p:spPr>
        <p:txBody>
          <a:bodyPr lIns="67355" tIns="33677" rIns="67355" bIns="33677"/>
          <a:lstStyle>
            <a:lvl1pPr algn="l">
              <a:defRPr/>
            </a:lvl1pPr>
          </a:lstStyle>
          <a:p>
            <a:r>
              <a:rPr lang="pl-PL" dirty="0" smtClean="0"/>
              <a:t>Kliknij, aby edytować styl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969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4" descr="Footer 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84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9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Footer 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15050"/>
            <a:ext cx="38242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047" y="684000"/>
            <a:ext cx="3263203" cy="116437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l">
              <a:defRPr sz="21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1" y="684000"/>
            <a:ext cx="5537729" cy="5337288"/>
          </a:xfrm>
          <a:prstGeom prst="rect">
            <a:avLst/>
          </a:prstGeom>
        </p:spPr>
        <p:txBody>
          <a:bodyPr lIns="67355" tIns="33677" rIns="67355" bIns="33677"/>
          <a:lstStyle>
            <a:lvl1pPr marL="505160" indent="-505160">
              <a:buFontTx/>
              <a:buBlip>
                <a:blip r:embed="rId4"/>
              </a:buBlip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2"/>
            <a:r>
              <a:rPr lang="pl-PL" dirty="0" smtClean="0"/>
              <a:t>Drugi poziom</a:t>
            </a:r>
          </a:p>
          <a:p>
            <a:pPr lvl="3"/>
            <a:r>
              <a:rPr lang="pl-PL" dirty="0" smtClean="0"/>
              <a:t>Trzeci poziom</a:t>
            </a:r>
          </a:p>
          <a:p>
            <a:pPr lvl="4"/>
            <a:r>
              <a:rPr lang="pl-PL" dirty="0" smtClean="0"/>
              <a:t>Czwarty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0163" y="1968658"/>
            <a:ext cx="3263203" cy="4052630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>
              <a:buNone/>
              <a:defRPr sz="1500"/>
            </a:lvl1pPr>
            <a:lvl2pPr marL="478959" indent="0">
              <a:buNone/>
              <a:defRPr sz="1300"/>
            </a:lvl2pPr>
            <a:lvl3pPr marL="957919" indent="0">
              <a:buNone/>
              <a:defRPr sz="1000"/>
            </a:lvl3pPr>
            <a:lvl4pPr marL="1436878" indent="0">
              <a:buNone/>
              <a:defRPr sz="1000"/>
            </a:lvl4pPr>
            <a:lvl5pPr marL="1915837" indent="0">
              <a:buNone/>
              <a:defRPr sz="1000"/>
            </a:lvl5pPr>
            <a:lvl6pPr marL="2394796" indent="0">
              <a:buNone/>
              <a:defRPr sz="1000"/>
            </a:lvl6pPr>
            <a:lvl7pPr marL="2873756" indent="0">
              <a:buNone/>
              <a:defRPr sz="1000"/>
            </a:lvl7pPr>
            <a:lvl8pPr marL="3352715" indent="0">
              <a:buNone/>
              <a:defRPr sz="1000"/>
            </a:lvl8pPr>
            <a:lvl9pPr marL="3831675" indent="0">
              <a:buNone/>
              <a:defRPr sz="1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6240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timing>
    <p:tnLst>
      <p:par>
        <p:cTn id="1" dur="indefinite" restart="never" nodeType="tmRoot"/>
      </p:par>
    </p:tnLst>
  </p:timing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5pPr>
      <a:lvl6pPr marL="336774" algn="ctr" defTabSz="957700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entury Gothic" pitchFamily="34" charset="0"/>
        </a:defRPr>
      </a:lvl6pPr>
      <a:lvl7pPr marL="673547" algn="ctr" defTabSz="957700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entury Gothic" pitchFamily="34" charset="0"/>
        </a:defRPr>
      </a:lvl7pPr>
      <a:lvl8pPr marL="1010321" algn="ctr" defTabSz="957700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entury Gothic" pitchFamily="34" charset="0"/>
        </a:defRPr>
      </a:lvl8pPr>
      <a:lvl9pPr marL="1347094" algn="ctr" defTabSz="957700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entury Gothic" pitchFamily="34" charset="0"/>
        </a:defRPr>
      </a:lvl9pPr>
    </p:titleStyle>
    <p:bodyStyle>
      <a:lvl1pPr marL="252413" indent="-252413" algn="l" defTabSz="957263" rtl="0" eaLnBrk="0" fontAlgn="base" hangingPunct="0">
        <a:spcBef>
          <a:spcPct val="20000"/>
        </a:spcBef>
        <a:spcAft>
          <a:spcPct val="0"/>
        </a:spcAft>
        <a:defRPr sz="2200" kern="1200">
          <a:solidFill>
            <a:srgbClr val="595959"/>
          </a:solidFill>
          <a:latin typeface="+mn-lt"/>
          <a:ea typeface="+mn-ea"/>
          <a:cs typeface="+mn-cs"/>
        </a:defRPr>
      </a:lvl1pPr>
      <a:lvl2pPr marL="477838" indent="-141288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rgbClr val="595959"/>
          </a:solidFill>
          <a:latin typeface="+mn-lt"/>
          <a:ea typeface="+mn-ea"/>
          <a:cs typeface="+mn-cs"/>
        </a:defRPr>
      </a:lvl2pPr>
      <a:lvl3pPr marL="957263" indent="-28257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rgbClr val="595959"/>
          </a:solidFill>
          <a:latin typeface="+mn-lt"/>
          <a:ea typeface="+mn-ea"/>
          <a:cs typeface="+mn-cs"/>
        </a:defRPr>
      </a:lvl3pPr>
      <a:lvl4pPr marL="1435100" indent="-425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rgbClr val="595959"/>
          </a:solidFill>
          <a:latin typeface="+mn-lt"/>
          <a:ea typeface="+mn-ea"/>
          <a:cs typeface="+mn-cs"/>
        </a:defRPr>
      </a:lvl4pPr>
      <a:lvl5pPr marL="1914525" indent="-566738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defRPr sz="2200" kern="1200">
          <a:solidFill>
            <a:srgbClr val="595959"/>
          </a:solidFill>
          <a:latin typeface="+mn-lt"/>
          <a:ea typeface="+mn-ea"/>
          <a:cs typeface="+mn-cs"/>
        </a:defRPr>
      </a:lvl5pPr>
      <a:lvl6pPr marL="2634276" indent="-239480" algn="l" defTabSz="9579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35" indent="-239480" algn="l" defTabSz="9579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195" indent="-239480" algn="l" defTabSz="9579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54" indent="-239480" algn="l" defTabSz="9579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59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19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78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37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796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56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15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675" algn="l" defTabSz="9579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294188" y="5049838"/>
            <a:ext cx="4989512" cy="809625"/>
          </a:xfrm>
        </p:spPr>
        <p:txBody>
          <a:bodyPr/>
          <a:lstStyle/>
          <a:p>
            <a:pPr defTabSz="957700" eaLnBrk="1" hangingPunct="1">
              <a:defRPr/>
            </a:pPr>
            <a:endParaRPr lang="pl-PL" dirty="0"/>
          </a:p>
        </p:txBody>
      </p:sp>
      <p:sp>
        <p:nvSpPr>
          <p:cNvPr id="12291" name="Symbol zastępczy tekstu 7"/>
          <p:cNvSpPr>
            <a:spLocks noGrp="1"/>
          </p:cNvSpPr>
          <p:nvPr>
            <p:ph type="body" sz="quarter" idx="10"/>
          </p:nvPr>
        </p:nvSpPr>
        <p:spPr bwMode="auto">
          <a:xfrm>
            <a:off x="5995988" y="5757863"/>
            <a:ext cx="2192337" cy="50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632520" y="2227692"/>
            <a:ext cx="87836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20" tIns="33840" rIns="67320" bIns="3384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4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Certyfikat CE (badania zgodnie z normą)</a:t>
            </a:r>
          </a:p>
          <a:p>
            <a:pPr algn="ctr" eaLnBrk="1" hangingPunct="1"/>
            <a:r>
              <a:rPr lang="pl-PL" sz="4000" dirty="0" smtClean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Jest wymagany przy dofinansowaniach!</a:t>
            </a:r>
            <a:endParaRPr lang="pl-PL" sz="40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2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631825" y="750888"/>
            <a:ext cx="878363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20" tIns="33840" rIns="67320" bIns="3384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3700" dirty="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Oczyszczalnie biologiczne </a:t>
            </a:r>
            <a:r>
              <a:rPr lang="pl-PL" sz="3700" dirty="0" err="1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Kingspan</a:t>
            </a:r>
            <a:endParaRPr lang="pl-PL" sz="3700" dirty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Łącznik prosty ze strzałką 8"/>
          <p:cNvCxnSpPr>
            <a:stCxn id="26627" idx="2"/>
          </p:cNvCxnSpPr>
          <p:nvPr/>
        </p:nvCxnSpPr>
        <p:spPr>
          <a:xfrm flipH="1">
            <a:off x="2144713" y="1465263"/>
            <a:ext cx="2879725" cy="2251075"/>
          </a:xfrm>
          <a:prstGeom prst="straightConnector1">
            <a:avLst/>
          </a:prstGeom>
          <a:ln w="50800" cmpd="sng"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pole tekstowe 10"/>
          <p:cNvSpPr txBox="1">
            <a:spLocks noChangeArrowheads="1"/>
          </p:cNvSpPr>
          <p:nvPr/>
        </p:nvSpPr>
        <p:spPr bwMode="auto">
          <a:xfrm>
            <a:off x="1195388" y="3865563"/>
            <a:ext cx="18036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1800" b="1" dirty="0"/>
              <a:t>Złoża </a:t>
            </a:r>
            <a:r>
              <a:rPr lang="pl-PL" sz="1800" b="1" dirty="0" smtClean="0"/>
              <a:t>fluidalne</a:t>
            </a:r>
          </a:p>
          <a:p>
            <a:pPr algn="ctr" eaLnBrk="1" hangingPunct="1"/>
            <a:r>
              <a:rPr lang="pl-PL" sz="1800" b="1" dirty="0" smtClean="0"/>
              <a:t>(sprężarka) </a:t>
            </a:r>
            <a:endParaRPr lang="pl-PL" sz="1800" b="1" dirty="0"/>
          </a:p>
        </p:txBody>
      </p:sp>
      <p:cxnSp>
        <p:nvCxnSpPr>
          <p:cNvPr id="13" name="Łącznik prosty ze strzałką 12"/>
          <p:cNvCxnSpPr>
            <a:stCxn id="26627" idx="2"/>
          </p:cNvCxnSpPr>
          <p:nvPr/>
        </p:nvCxnSpPr>
        <p:spPr>
          <a:xfrm>
            <a:off x="5023644" y="1465263"/>
            <a:ext cx="2521644" cy="2251075"/>
          </a:xfrm>
          <a:prstGeom prst="straightConnector1">
            <a:avLst/>
          </a:prstGeom>
          <a:ln w="50800" cmpd="sng"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pole tekstowe 9"/>
          <p:cNvSpPr txBox="1">
            <a:spLocks noChangeArrowheads="1"/>
          </p:cNvSpPr>
          <p:nvPr/>
        </p:nvSpPr>
        <p:spPr bwMode="auto">
          <a:xfrm>
            <a:off x="6719007" y="3861583"/>
            <a:ext cx="201208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b="1" dirty="0"/>
              <a:t>Złoża </a:t>
            </a:r>
            <a:r>
              <a:rPr lang="pl-PL" b="1" dirty="0" smtClean="0"/>
              <a:t>obrotowe</a:t>
            </a:r>
          </a:p>
          <a:p>
            <a:pPr algn="ctr" eaLnBrk="1" hangingPunct="1"/>
            <a:r>
              <a:rPr lang="pl-PL" b="1" dirty="0" smtClean="0"/>
              <a:t>(silnik)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765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sp>
        <p:nvSpPr>
          <p:cNvPr id="27652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84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 dirty="0" err="1">
                <a:latin typeface="Calibri" pitchFamily="34" charset="0"/>
              </a:rPr>
              <a:t>Biopura</a:t>
            </a:r>
            <a:r>
              <a:rPr lang="pl-PL" sz="3600" b="1" dirty="0">
                <a:latin typeface="Calibri" pitchFamily="34" charset="0"/>
              </a:rPr>
              <a:t>/ </a:t>
            </a:r>
            <a:r>
              <a:rPr lang="pl-PL" sz="3600" b="1" dirty="0" err="1" smtClean="0">
                <a:latin typeface="Calibri" pitchFamily="34" charset="0"/>
              </a:rPr>
              <a:t>BioSafe</a:t>
            </a:r>
            <a:endParaRPr lang="pl-PL" sz="3600" dirty="0">
              <a:latin typeface="Calibri" pitchFamily="34" charset="0"/>
            </a:endParaRP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12" y="633031"/>
            <a:ext cx="4600486" cy="537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1507643"/>
            <a:ext cx="5210861" cy="4155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765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sp>
        <p:nvSpPr>
          <p:cNvPr id="27652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84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 dirty="0" err="1">
                <a:latin typeface="Calibri" pitchFamily="34" charset="0"/>
              </a:rPr>
              <a:t>Biopura</a:t>
            </a:r>
            <a:r>
              <a:rPr lang="pl-PL" sz="3600" b="1" dirty="0">
                <a:latin typeface="Calibri" pitchFamily="34" charset="0"/>
              </a:rPr>
              <a:t>/ </a:t>
            </a:r>
            <a:r>
              <a:rPr lang="pl-PL" sz="3600" b="1" dirty="0" err="1" smtClean="0">
                <a:latin typeface="Calibri" pitchFamily="34" charset="0"/>
              </a:rPr>
              <a:t>BioSafe</a:t>
            </a:r>
            <a:endParaRPr lang="pl-PL" sz="3600" dirty="0">
              <a:latin typeface="Calibri" pitchFamily="34" charset="0"/>
            </a:endParaRP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4" y="1484784"/>
            <a:ext cx="5439766" cy="4258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50" y="43706"/>
            <a:ext cx="4283075" cy="208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673080" y="2420888"/>
            <a:ext cx="539613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Technologia: złoże zanurzone/fluidalne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Typoszeregi: 4, 6, 10, 12, 18, 25, 35, 50… 350RLM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4 komory: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Osadnik wstępny,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I strefa biologiczna (tlenowa),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II strefa biologiczna (tlenowa),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Osadnik wtórny z recyrkulacją,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Sprężarka wewnętrza lub zewnętrzna 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Konstrukcja: monolityczna GRP lub PE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Certyfikat CE (testy PN-EN:12566-3)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pl-PL" sz="1800" dirty="0" smtClean="0">
              <a:latin typeface="+mj-lt"/>
              <a:ea typeface="MS PGothic" pitchFamily="34" charset="-128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endParaRPr lang="pl-PL" sz="1400" b="1" dirty="0" smtClean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44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dirty="0" smtClean="0"/>
          </a:p>
        </p:txBody>
      </p:sp>
      <p:sp>
        <p:nvSpPr>
          <p:cNvPr id="3686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" y="1055330"/>
            <a:ext cx="5329487" cy="399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36" y="1487998"/>
            <a:ext cx="4460276" cy="334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5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096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dirty="0" smtClean="0"/>
          </a:p>
        </p:txBody>
      </p:sp>
      <p:sp>
        <p:nvSpPr>
          <p:cNvPr id="12294" name="Rectangle 5"/>
          <p:cNvSpPr txBox="1">
            <a:spLocks noChangeArrowheads="1"/>
          </p:cNvSpPr>
          <p:nvPr/>
        </p:nvSpPr>
        <p:spPr bwMode="auto">
          <a:xfrm>
            <a:off x="109538" y="937326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defRPr/>
            </a:pPr>
            <a:endParaRPr lang="pl-PL" sz="1800" b="1" dirty="0" smtClean="0">
              <a:latin typeface="+mj-lt"/>
              <a:ea typeface="MS PGothic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Energia elektryczna: </a:t>
            </a:r>
            <a:r>
              <a:rPr lang="pl-PL" sz="1800" dirty="0" smtClean="0">
                <a:latin typeface="+mj-lt"/>
                <a:ea typeface="MS PGothic" pitchFamily="34" charset="-128"/>
              </a:rPr>
              <a:t> ok. </a:t>
            </a:r>
            <a:r>
              <a:rPr lang="pl-PL" sz="1800" dirty="0" smtClean="0">
                <a:latin typeface="+mj-lt"/>
                <a:ea typeface="MS PGothic" pitchFamily="34" charset="-128"/>
              </a:rPr>
              <a:t>20</a:t>
            </a:r>
            <a:r>
              <a:rPr lang="pl-PL" sz="1800" dirty="0" smtClean="0">
                <a:latin typeface="+mj-lt"/>
                <a:ea typeface="MS PGothic" pitchFamily="34" charset="-128"/>
              </a:rPr>
              <a:t> </a:t>
            </a:r>
            <a:r>
              <a:rPr lang="pl-PL" sz="1800" dirty="0" smtClean="0">
                <a:latin typeface="+mj-lt"/>
                <a:ea typeface="MS PGothic" pitchFamily="34" charset="-128"/>
              </a:rPr>
              <a:t>PLN/mies</a:t>
            </a:r>
            <a:r>
              <a:rPr lang="pl-PL" sz="1800" dirty="0">
                <a:latin typeface="+mj-lt"/>
                <a:ea typeface="MS PGothic" pitchFamily="34" charset="-128"/>
              </a:rPr>
              <a:t>.</a:t>
            </a:r>
            <a:r>
              <a:rPr lang="pl-PL" sz="1800" dirty="0" smtClean="0">
                <a:latin typeface="+mj-lt"/>
                <a:ea typeface="MS PGothic" pitchFamily="34" charset="-128"/>
              </a:rPr>
              <a:t>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Wywóz osadu: </a:t>
            </a:r>
            <a:r>
              <a:rPr lang="pl-PL" sz="1800" dirty="0" smtClean="0">
                <a:latin typeface="+mj-lt"/>
                <a:ea typeface="MS PGothic" pitchFamily="34" charset="-128"/>
              </a:rPr>
              <a:t>1 w roku,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Mała</a:t>
            </a:r>
            <a:r>
              <a:rPr lang="pl-PL" sz="1800" dirty="0" smtClean="0">
                <a:latin typeface="+mj-lt"/>
                <a:ea typeface="MS PGothic" pitchFamily="34" charset="-128"/>
              </a:rPr>
              <a:t> pow. zabudowy,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Brak</a:t>
            </a:r>
            <a:r>
              <a:rPr lang="pl-PL" sz="1800" dirty="0" smtClean="0">
                <a:latin typeface="+mj-lt"/>
                <a:ea typeface="MS PGothic" pitchFamily="34" charset="-128"/>
              </a:rPr>
              <a:t> biopreparatów,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Brak</a:t>
            </a:r>
            <a:r>
              <a:rPr lang="pl-PL" sz="1800" dirty="0" smtClean="0">
                <a:latin typeface="+mj-lt"/>
                <a:ea typeface="MS PGothic" pitchFamily="34" charset="-128"/>
              </a:rPr>
              <a:t> doczyszczania w gruncie,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Brak</a:t>
            </a:r>
            <a:r>
              <a:rPr lang="pl-PL" sz="1800" dirty="0" smtClean="0">
                <a:latin typeface="+mj-lt"/>
                <a:ea typeface="MS PGothic" pitchFamily="34" charset="-128"/>
              </a:rPr>
              <a:t> zjawiska kolmatacji,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Możliwość</a:t>
            </a:r>
            <a:r>
              <a:rPr lang="pl-PL" sz="1800" dirty="0" smtClean="0">
                <a:latin typeface="+mj-lt"/>
                <a:ea typeface="MS PGothic" pitchFamily="34" charset="-128"/>
              </a:rPr>
              <a:t> zrzutu ścieku do wód powierzchniowych,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Możliwość</a:t>
            </a:r>
            <a:r>
              <a:rPr lang="pl-PL" sz="1800" dirty="0" smtClean="0">
                <a:latin typeface="+mj-lt"/>
                <a:ea typeface="MS PGothic" pitchFamily="34" charset="-128"/>
              </a:rPr>
              <a:t> kontroli ścieku oczyszczonego,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Możliwość </a:t>
            </a:r>
            <a:r>
              <a:rPr lang="pl-PL" sz="1800" dirty="0" smtClean="0">
                <a:latin typeface="+mj-lt"/>
                <a:ea typeface="MS PGothic" pitchFamily="34" charset="-128"/>
              </a:rPr>
              <a:t>stosowania w złych warunkach gruntowo-wodnych,</a:t>
            </a: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Możliwość</a:t>
            </a:r>
            <a:r>
              <a:rPr lang="pl-PL" sz="1800" dirty="0" smtClean="0">
                <a:latin typeface="+mj-lt"/>
                <a:ea typeface="MS PGothic" pitchFamily="34" charset="-128"/>
              </a:rPr>
              <a:t> dofinansowania</a:t>
            </a:r>
            <a:r>
              <a:rPr lang="pl-PL" sz="1800" dirty="0" smtClean="0">
                <a:latin typeface="+mj-lt"/>
                <a:ea typeface="MS PGothic" pitchFamily="34" charset="-128"/>
              </a:rPr>
              <a:t>, </a:t>
            </a:r>
            <a:endParaRPr lang="pl-PL" sz="1800" dirty="0" smtClean="0">
              <a:latin typeface="+mj-lt"/>
              <a:ea typeface="MS PGothic" pitchFamily="34" charset="-128"/>
            </a:endParaRPr>
          </a:p>
          <a:p>
            <a:pPr eaLnBrk="1" hangingPunct="1">
              <a:lnSpc>
                <a:spcPct val="150000"/>
              </a:lnSpc>
              <a:buFontTx/>
              <a:buChar char="-"/>
              <a:defRPr/>
            </a:pPr>
            <a:r>
              <a:rPr lang="pl-PL" sz="1800" b="1" dirty="0" smtClean="0">
                <a:latin typeface="+mj-lt"/>
                <a:ea typeface="MS PGothic" pitchFamily="34" charset="-128"/>
              </a:rPr>
              <a:t>Zgodność</a:t>
            </a:r>
            <a:r>
              <a:rPr lang="pl-PL" sz="1800" dirty="0" smtClean="0">
                <a:latin typeface="+mj-lt"/>
                <a:ea typeface="MS PGothic" pitchFamily="34" charset="-128"/>
              </a:rPr>
              <a:t> z prawem UE (CE).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 sz="1200" dirty="0" smtClean="0">
                <a:latin typeface="Arial" charset="0"/>
                <a:ea typeface="MS PGothic" pitchFamily="34" charset="-128"/>
              </a:rPr>
              <a:t/>
            </a:r>
            <a:br>
              <a:rPr lang="pl-PL" sz="1200" dirty="0" smtClean="0">
                <a:latin typeface="Arial" charset="0"/>
                <a:ea typeface="MS PGothic" pitchFamily="34" charset="-128"/>
              </a:rPr>
            </a:br>
            <a:r>
              <a:rPr lang="pl-PL" sz="3600" b="1" dirty="0" smtClean="0">
                <a:latin typeface="Arial" charset="0"/>
                <a:ea typeface="MS PGothic" pitchFamily="34" charset="-128"/>
              </a:rPr>
              <a:t/>
            </a:r>
            <a:br>
              <a:rPr lang="pl-PL" sz="3600" b="1" dirty="0" smtClean="0">
                <a:latin typeface="Arial" charset="0"/>
                <a:ea typeface="MS PGothic" pitchFamily="34" charset="-128"/>
              </a:rPr>
            </a:br>
            <a:endParaRPr lang="en-US" sz="3600" dirty="0" smtClean="0">
              <a:latin typeface="Arial" charset="0"/>
              <a:ea typeface="MS PGothic" pitchFamily="34" charset="-128"/>
            </a:endParaRPr>
          </a:p>
        </p:txBody>
      </p:sp>
      <p:sp>
        <p:nvSpPr>
          <p:cNvPr id="40966" name="Rectangle 5"/>
          <p:cNvSpPr txBox="1">
            <a:spLocks noChangeArrowheads="1"/>
          </p:cNvSpPr>
          <p:nvPr/>
        </p:nvSpPr>
        <p:spPr bwMode="auto">
          <a:xfrm>
            <a:off x="-2463800" y="90805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endParaRPr lang="pl-PL" sz="3600">
              <a:latin typeface="Calibri" pitchFamily="34" charset="0"/>
            </a:endParaRPr>
          </a:p>
          <a:p>
            <a:pPr algn="ctr" eaLnBrk="1" hangingPunct="1"/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92" y="28877"/>
            <a:ext cx="4983136" cy="390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096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132121"/>
            <a:ext cx="5575322" cy="407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616443"/>
              </p:ext>
            </p:extLst>
          </p:nvPr>
        </p:nvGraphicFramePr>
        <p:xfrm>
          <a:off x="473074" y="4297361"/>
          <a:ext cx="9432926" cy="256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103"/>
                <a:gridCol w="1048103"/>
                <a:gridCol w="1103138"/>
                <a:gridCol w="993068"/>
                <a:gridCol w="1048103"/>
                <a:gridCol w="1060220"/>
                <a:gridCol w="1035985"/>
                <a:gridCol w="1048103"/>
                <a:gridCol w="1048103"/>
              </a:tblGrid>
              <a:tr h="594476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Typoszereg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Ilość RLM 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Przepustowość hydrauliczna [m</a:t>
                      </a:r>
                      <a:r>
                        <a:rPr lang="pl-PL" sz="1100" b="1" baseline="300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/d]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Głębokość dopływu [cm]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baseline="0" dirty="0" smtClean="0">
                          <a:solidFill>
                            <a:schemeClr val="tx2"/>
                          </a:solidFill>
                        </a:rPr>
                        <a:t>Sprężarka 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baseline="0" dirty="0" smtClean="0">
                          <a:solidFill>
                            <a:schemeClr val="tx2"/>
                          </a:solidFill>
                        </a:rPr>
                        <a:t>Długość zbiornika [cm]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Średnica zbiornika[cm]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Wysokość</a:t>
                      </a:r>
                      <a:r>
                        <a:rPr lang="pl-PL" sz="1100" b="1" baseline="0" dirty="0" smtClean="0">
                          <a:solidFill>
                            <a:schemeClr val="tx2"/>
                          </a:solidFill>
                        </a:rPr>
                        <a:t> całkowita [cm]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solidFill>
                            <a:schemeClr val="tx2"/>
                          </a:solidFill>
                        </a:rPr>
                        <a:t>Moc</a:t>
                      </a:r>
                      <a:r>
                        <a:rPr lang="pl-PL" sz="1100" b="1" baseline="0" dirty="0" smtClean="0">
                          <a:solidFill>
                            <a:schemeClr val="tx2"/>
                          </a:solidFill>
                        </a:rPr>
                        <a:t> sprężarki [W]</a:t>
                      </a:r>
                      <a:endParaRPr lang="pl-PL" sz="1100" b="1" dirty="0">
                        <a:solidFill>
                          <a:schemeClr val="tx2"/>
                        </a:solidFill>
                      </a:endParaRPr>
                    </a:p>
                  </a:txBody>
                  <a:tcPr marL="91446" marR="91446" marT="45721" marB="45721"/>
                </a:tc>
              </a:tr>
              <a:tr h="370855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 smtClean="0"/>
                        <a:t>BioSafe</a:t>
                      </a:r>
                      <a:r>
                        <a:rPr lang="pl-PL" sz="1100" b="1" dirty="0" smtClean="0"/>
                        <a:t> 2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12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2,4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75</a:t>
                      </a:r>
                      <a:r>
                        <a:rPr lang="pl-PL" sz="1100" b="1" baseline="0" dirty="0" smtClean="0"/>
                        <a:t> lub 100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Zintegrowana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325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247</a:t>
                      </a:r>
                      <a:r>
                        <a:rPr lang="pl-PL" sz="1100" b="1" baseline="0" dirty="0" smtClean="0"/>
                        <a:t> (75cm)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77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</a:tr>
              <a:tr h="370855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 smtClean="0"/>
                        <a:t>BioSafe</a:t>
                      </a:r>
                      <a:r>
                        <a:rPr lang="pl-PL" sz="1100" b="1" dirty="0" smtClean="0"/>
                        <a:t> 3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3,6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75</a:t>
                      </a:r>
                      <a:r>
                        <a:rPr lang="pl-PL" sz="1100" b="1" baseline="0" dirty="0" smtClean="0"/>
                        <a:t> lub 100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Zintegrowana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398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180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247</a:t>
                      </a:r>
                      <a:r>
                        <a:rPr lang="pl-PL" sz="1100" b="1" baseline="0" dirty="0" smtClean="0"/>
                        <a:t> (75cm)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120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</a:tr>
              <a:tr h="370855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 smtClean="0"/>
                        <a:t>BioSafe</a:t>
                      </a:r>
                      <a:r>
                        <a:rPr lang="pl-PL" sz="1100" b="1" dirty="0" smtClean="0"/>
                        <a:t> 4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25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5,0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75</a:t>
                      </a:r>
                      <a:r>
                        <a:rPr lang="pl-PL" sz="1100" b="1" baseline="0" dirty="0" smtClean="0"/>
                        <a:t> lub 100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Zintegrowana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555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180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247</a:t>
                      </a:r>
                      <a:r>
                        <a:rPr lang="pl-PL" sz="1100" b="1" baseline="0" dirty="0" smtClean="0"/>
                        <a:t> (75cm)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120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</a:tr>
              <a:tr h="426799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 smtClean="0"/>
                        <a:t>BioSafe</a:t>
                      </a:r>
                      <a:r>
                        <a:rPr lang="pl-PL" sz="1100" b="1" dirty="0" smtClean="0"/>
                        <a:t> 5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35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8,0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baseline="0" dirty="0" smtClean="0"/>
                        <a:t>50, 100, 150, 200 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Zewnętrzna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720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180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225</a:t>
                      </a:r>
                      <a:r>
                        <a:rPr lang="pl-PL" sz="1100" b="1" baseline="0" dirty="0" smtClean="0"/>
                        <a:t> (50cm)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270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</a:tr>
              <a:tr h="426799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 smtClean="0"/>
                        <a:t>BioSafe</a:t>
                      </a:r>
                      <a:r>
                        <a:rPr lang="pl-PL" sz="1100" b="1" dirty="0" smtClean="0"/>
                        <a:t> 6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50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11,0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baseline="0" dirty="0" smtClean="0"/>
                        <a:t>50, 100, 150, 200 </a:t>
                      </a:r>
                      <a:endParaRPr lang="pl-PL" sz="1100" b="1" dirty="0" smtClean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marL="0" marR="0" indent="0" algn="ctr" defTabSz="957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dirty="0" smtClean="0"/>
                        <a:t>Zewnętrzna</a:t>
                      </a:r>
                    </a:p>
                    <a:p>
                      <a:pPr algn="ctr"/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940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180</a:t>
                      </a:r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225</a:t>
                      </a:r>
                      <a:r>
                        <a:rPr lang="pl-PL" sz="1100" b="1" baseline="0" dirty="0" smtClean="0"/>
                        <a:t> (50cm)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/>
                        <a:t>270</a:t>
                      </a:r>
                      <a:endParaRPr lang="pl-PL" sz="1100" b="1" dirty="0"/>
                    </a:p>
                  </a:txBody>
                  <a:tcPr marL="91446" marR="91446" marT="45721" marB="45721"/>
                </a:tc>
              </a:tr>
            </a:tbl>
          </a:graphicData>
        </a:graphic>
      </p:graphicFrame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0" y="647610"/>
            <a:ext cx="539613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Technologia: złoże zanurzone/fluidalne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Typoszeregi:  12, 18, 25, 35, 50RLM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Dociążenie: 50-100%,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4 komory: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Osadnik wstępny,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I strefa biologiczna (tlenowa),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II strefa biologiczna (tlenowa),</a:t>
            </a:r>
          </a:p>
          <a:p>
            <a:pPr marL="914400" lvl="1" indent="-342900" eaLnBrk="1" hangingPunct="1">
              <a:lnSpc>
                <a:spcPct val="150000"/>
              </a:lnSpc>
              <a:buAutoNum type="alphaLcParenR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Osadnik wtórny z recyrkulacją,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Sprężarka wewnętrzna/zewnętrzna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Konstrukcja: monolityczna GRP</a:t>
            </a: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400" dirty="0" smtClean="0">
                <a:latin typeface="+mj-lt"/>
                <a:ea typeface="MS PGothic" pitchFamily="34" charset="-128"/>
              </a:rPr>
              <a:t>Certyfikat CE (testy PN-EN:12566-3)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pl-PL" sz="1800" dirty="0" smtClean="0">
              <a:latin typeface="+mj-lt"/>
              <a:ea typeface="MS PGothic" pitchFamily="34" charset="-128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-"/>
              <a:defRPr/>
            </a:pPr>
            <a:endParaRPr lang="pl-PL" sz="1400" b="1" dirty="0" smtClean="0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5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457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Gortnahown Housing, Envirosafe 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557428"/>
            <a:ext cx="6912768" cy="51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Symbol zastępczy zawartości 2"/>
          <p:cNvSpPr txBox="1">
            <a:spLocks/>
          </p:cNvSpPr>
          <p:nvPr/>
        </p:nvSpPr>
        <p:spPr bwMode="auto">
          <a:xfrm>
            <a:off x="2590800" y="26035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>
                <a:latin typeface="Calibri" pitchFamily="34" charset="0"/>
              </a:rPr>
              <a:t>Przykład instalacji oczyszczalni dla 350RLM</a:t>
            </a:r>
          </a:p>
          <a:p>
            <a:pPr>
              <a:spcBef>
                <a:spcPct val="20000"/>
              </a:spcBef>
            </a:pPr>
            <a:endParaRPr lang="pl-PL" sz="120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Gortnahown Housing, Envirosafe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417685"/>
            <a:ext cx="7056784" cy="5292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662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Gortnahown Housing, Envirosafe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404664"/>
            <a:ext cx="7105734" cy="5330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1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 bwMode="auto">
          <a:xfrm>
            <a:off x="509588" y="684213"/>
            <a:ext cx="9121775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z="3600" b="1" smtClean="0">
                <a:ea typeface="MS PGothic" pitchFamily="34" charset="-128"/>
                <a:cs typeface="Andalus" pitchFamily="18" charset="-78"/>
              </a:rPr>
              <a:t>Grupa </a:t>
            </a:r>
            <a:r>
              <a:rPr lang="en-US" sz="3600" b="1" smtClean="0">
                <a:ea typeface="MS PGothic" pitchFamily="34" charset="-128"/>
                <a:cs typeface="Andalus" pitchFamily="18" charset="-78"/>
              </a:rPr>
              <a:t>Kingspan </a:t>
            </a:r>
          </a:p>
        </p:txBody>
      </p:sp>
      <p:sp>
        <p:nvSpPr>
          <p:cNvPr id="7" name="Prostokąt 4"/>
          <p:cNvSpPr/>
          <p:nvPr/>
        </p:nvSpPr>
        <p:spPr>
          <a:xfrm>
            <a:off x="560388" y="1734468"/>
            <a:ext cx="8826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+mn-lt"/>
              </a:rPr>
              <a:t>68+</a:t>
            </a:r>
          </a:p>
        </p:txBody>
      </p:sp>
      <p:sp>
        <p:nvSpPr>
          <p:cNvPr id="8" name="Prostokąt 5"/>
          <p:cNvSpPr/>
          <p:nvPr/>
        </p:nvSpPr>
        <p:spPr>
          <a:xfrm>
            <a:off x="557213" y="2310731"/>
            <a:ext cx="22701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latin typeface="+mn-lt"/>
              </a:rPr>
              <a:t>oddziałów na całym świecie</a:t>
            </a:r>
            <a:r>
              <a:rPr lang="en-US" sz="1400" dirty="0">
                <a:latin typeface="+mn-lt"/>
              </a:rPr>
              <a:t>.</a:t>
            </a:r>
          </a:p>
        </p:txBody>
      </p:sp>
      <p:sp>
        <p:nvSpPr>
          <p:cNvPr id="9" name="Prostokąt 6"/>
          <p:cNvSpPr/>
          <p:nvPr/>
        </p:nvSpPr>
        <p:spPr>
          <a:xfrm>
            <a:off x="542926" y="2588543"/>
            <a:ext cx="8826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latin typeface="+mn-lt"/>
              </a:rPr>
              <a:t>43+</a:t>
            </a:r>
          </a:p>
        </p:txBody>
      </p:sp>
      <p:sp>
        <p:nvSpPr>
          <p:cNvPr id="10" name="Prostokąt 7"/>
          <p:cNvSpPr/>
          <p:nvPr/>
        </p:nvSpPr>
        <p:spPr>
          <a:xfrm>
            <a:off x="561976" y="3118768"/>
            <a:ext cx="20097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latin typeface="+mn-lt"/>
              </a:rPr>
              <a:t>zakładów produkcyjnych</a:t>
            </a:r>
            <a:r>
              <a:rPr lang="en-US" sz="1400" dirty="0">
                <a:latin typeface="+mn-lt"/>
              </a:rPr>
              <a:t>.</a:t>
            </a:r>
          </a:p>
        </p:txBody>
      </p:sp>
      <p:sp>
        <p:nvSpPr>
          <p:cNvPr id="11" name="Prostokąt 8"/>
          <p:cNvSpPr/>
          <p:nvPr/>
        </p:nvSpPr>
        <p:spPr>
          <a:xfrm>
            <a:off x="560388" y="3560093"/>
            <a:ext cx="8826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+mn-lt"/>
              </a:rPr>
              <a:t>25+</a:t>
            </a:r>
          </a:p>
        </p:txBody>
      </p:sp>
      <p:sp>
        <p:nvSpPr>
          <p:cNvPr id="12" name="Prostokąt 9"/>
          <p:cNvSpPr/>
          <p:nvPr/>
        </p:nvSpPr>
        <p:spPr>
          <a:xfrm>
            <a:off x="587376" y="4120481"/>
            <a:ext cx="1270000" cy="30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latin typeface="+mn-lt"/>
              </a:rPr>
              <a:t>biur sprzedaży</a:t>
            </a:r>
            <a:r>
              <a:rPr lang="en-US" sz="1400" dirty="0">
                <a:latin typeface="+mn-lt"/>
              </a:rPr>
              <a:t>.</a:t>
            </a:r>
          </a:p>
        </p:txBody>
      </p:sp>
      <p:sp>
        <p:nvSpPr>
          <p:cNvPr id="13" name="Minus 12"/>
          <p:cNvSpPr/>
          <p:nvPr/>
        </p:nvSpPr>
        <p:spPr>
          <a:xfrm>
            <a:off x="309563" y="1340768"/>
            <a:ext cx="2735262" cy="393700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Prostokąt 12"/>
          <p:cNvSpPr/>
          <p:nvPr/>
        </p:nvSpPr>
        <p:spPr>
          <a:xfrm>
            <a:off x="3019425" y="4765119"/>
            <a:ext cx="8569325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600" dirty="0" smtClean="0">
                <a:latin typeface="+mj-lt"/>
                <a:cs typeface="Tahoma" pitchFamily="34" charset="0"/>
              </a:rPr>
              <a:t>10 x Panele</a:t>
            </a:r>
          </a:p>
          <a:p>
            <a:pPr marL="177800" indent="-177800" eaLnBrk="1" hangingPunct="1">
              <a:spcBef>
                <a:spcPct val="50000"/>
              </a:spcBef>
              <a:buClr>
                <a:srgbClr val="BF9655"/>
              </a:buClr>
              <a:buFont typeface="Wingdings" pitchFamily="2" charset="2"/>
              <a:buNone/>
            </a:pPr>
            <a:r>
              <a:rPr lang="pl-PL" sz="1600" dirty="0" smtClean="0">
                <a:latin typeface="+mj-lt"/>
                <a:cs typeface="Tahoma" pitchFamily="34" charset="0"/>
              </a:rPr>
              <a:t>5 x Izolacja</a:t>
            </a:r>
          </a:p>
          <a:p>
            <a:pPr marL="177800" indent="-177800" eaLnBrk="1" hangingPunct="1">
              <a:spcBef>
                <a:spcPct val="50000"/>
              </a:spcBef>
              <a:buClr>
                <a:srgbClr val="BF9655"/>
              </a:buClr>
              <a:buFont typeface="Wingdings" pitchFamily="2" charset="2"/>
              <a:buNone/>
            </a:pPr>
            <a:r>
              <a:rPr lang="en-US" sz="1600" dirty="0" smtClean="0">
                <a:latin typeface="+mj-lt"/>
                <a:cs typeface="Tahoma" pitchFamily="34" charset="0"/>
              </a:rPr>
              <a:t>8</a:t>
            </a:r>
            <a:r>
              <a:rPr lang="pl-PL" sz="1600" dirty="0" smtClean="0">
                <a:latin typeface="+mj-lt"/>
                <a:cs typeface="Tahoma" pitchFamily="34" charset="0"/>
              </a:rPr>
              <a:t> x </a:t>
            </a:r>
            <a:r>
              <a:rPr lang="en-US" sz="1600" dirty="0" smtClean="0">
                <a:latin typeface="+mj-lt"/>
                <a:cs typeface="Tahoma" pitchFamily="34" charset="0"/>
              </a:rPr>
              <a:t> </a:t>
            </a:r>
            <a:r>
              <a:rPr lang="pl-PL" sz="1600" dirty="0" smtClean="0">
                <a:latin typeface="+mj-lt"/>
                <a:cs typeface="Tahoma" pitchFamily="34" charset="0"/>
              </a:rPr>
              <a:t>Domy gotowe</a:t>
            </a:r>
            <a:r>
              <a:rPr lang="en-US" sz="1600" dirty="0" smtClean="0">
                <a:latin typeface="+mj-lt"/>
                <a:cs typeface="Tahoma" pitchFamily="34" charset="0"/>
              </a:rPr>
              <a:t> </a:t>
            </a:r>
            <a:endParaRPr lang="pl-PL" sz="1600" dirty="0" smtClean="0">
              <a:latin typeface="+mj-lt"/>
              <a:cs typeface="Tahoma" pitchFamily="34" charset="0"/>
            </a:endParaRPr>
          </a:p>
          <a:p>
            <a:pPr marL="177800" indent="-177800" eaLnBrk="1" hangingPunct="1">
              <a:spcBef>
                <a:spcPct val="50000"/>
              </a:spcBef>
              <a:buClr>
                <a:srgbClr val="BF9655"/>
              </a:buClr>
              <a:buFont typeface="Wingdings" pitchFamily="2" charset="2"/>
              <a:buNone/>
            </a:pPr>
            <a:r>
              <a:rPr lang="pl-PL" sz="1600" dirty="0" smtClean="0">
                <a:latin typeface="+mj-lt"/>
                <a:cs typeface="Tahoma" pitchFamily="34" charset="0"/>
              </a:rPr>
              <a:t>3</a:t>
            </a:r>
            <a:r>
              <a:rPr lang="en-US" sz="1600" dirty="0" smtClean="0">
                <a:latin typeface="+mj-lt"/>
                <a:cs typeface="Tahoma" pitchFamily="34" charset="0"/>
              </a:rPr>
              <a:t> </a:t>
            </a:r>
            <a:r>
              <a:rPr lang="pl-PL" sz="1600" dirty="0" smtClean="0">
                <a:latin typeface="+mj-lt"/>
                <a:cs typeface="Tahoma" pitchFamily="34" charset="0"/>
              </a:rPr>
              <a:t>x Podłogi podnoszone</a:t>
            </a:r>
          </a:p>
          <a:p>
            <a:pPr marL="177800" indent="-177800" eaLnBrk="1" hangingPunct="1">
              <a:spcBef>
                <a:spcPct val="50000"/>
              </a:spcBef>
              <a:buClr>
                <a:srgbClr val="BF9655"/>
              </a:buClr>
              <a:buFont typeface="Wingdings" pitchFamily="2" charset="2"/>
              <a:buNone/>
            </a:pPr>
            <a:r>
              <a:rPr lang="pl-PL" sz="1600" u="sng" dirty="0" smtClean="0">
                <a:latin typeface="+mj-lt"/>
                <a:cs typeface="Tahoma" pitchFamily="34" charset="0"/>
              </a:rPr>
              <a:t>1</a:t>
            </a:r>
            <a:r>
              <a:rPr lang="en-US" sz="1600" u="sng" dirty="0" smtClean="0">
                <a:latin typeface="+mj-lt"/>
                <a:cs typeface="Tahoma" pitchFamily="34" charset="0"/>
              </a:rPr>
              <a:t>7 </a:t>
            </a:r>
            <a:r>
              <a:rPr lang="pl-PL" sz="1600" u="sng" dirty="0" smtClean="0">
                <a:latin typeface="+mj-lt"/>
                <a:cs typeface="Tahoma" pitchFamily="34" charset="0"/>
              </a:rPr>
              <a:t>x </a:t>
            </a:r>
            <a:r>
              <a:rPr lang="pl-PL" sz="1600" b="1" u="sng" dirty="0" smtClean="0">
                <a:latin typeface="+mj-lt"/>
                <a:cs typeface="Tahoma" pitchFamily="34" charset="0"/>
              </a:rPr>
              <a:t>Zbiorniki</a:t>
            </a:r>
            <a:endParaRPr lang="en-US" sz="1600" b="1" u="sng" dirty="0" smtClean="0">
              <a:latin typeface="+mj-lt"/>
              <a:cs typeface="Tahoma" pitchFamily="34" charset="0"/>
            </a:endParaRPr>
          </a:p>
          <a:p>
            <a:pPr>
              <a:defRPr/>
            </a:pPr>
            <a:endParaRPr lang="en-US" sz="1800" dirty="0">
              <a:latin typeface="+mj-lt"/>
            </a:endParaRPr>
          </a:p>
        </p:txBody>
      </p:sp>
      <p:pic>
        <p:nvPicPr>
          <p:cNvPr id="13325" name="Symbol zastępczy obrazu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537618"/>
            <a:ext cx="197802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Symbol zastępczy obrazu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537618"/>
            <a:ext cx="22828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Symbol zastępczy obrazu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39" y="1537618"/>
            <a:ext cx="23288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Symbol zastępczy tekstu 17"/>
          <p:cNvSpPr txBox="1">
            <a:spLocks/>
          </p:cNvSpPr>
          <p:nvPr/>
        </p:nvSpPr>
        <p:spPr bwMode="auto">
          <a:xfrm>
            <a:off x="3019425" y="3769643"/>
            <a:ext cx="13652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500" dirty="0">
                <a:solidFill>
                  <a:schemeClr val="tx2"/>
                </a:solidFill>
                <a:latin typeface="Calibri" pitchFamily="34" charset="0"/>
              </a:rPr>
              <a:t>Ameryka północna</a:t>
            </a:r>
            <a:endParaRPr lang="en-US" sz="15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329" name="Symbol zastępczy tekstu 18"/>
          <p:cNvSpPr txBox="1">
            <a:spLocks/>
          </p:cNvSpPr>
          <p:nvPr/>
        </p:nvSpPr>
        <p:spPr bwMode="auto">
          <a:xfrm>
            <a:off x="7800975" y="3775993"/>
            <a:ext cx="13652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Europ</a:t>
            </a:r>
            <a:r>
              <a:rPr lang="pl-PL" sz="1500">
                <a:solidFill>
                  <a:schemeClr val="tx2"/>
                </a:solidFill>
                <a:latin typeface="Calibri" pitchFamily="34" charset="0"/>
              </a:rPr>
              <a:t>a</a:t>
            </a:r>
            <a:endParaRPr lang="en-US" sz="15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330" name="Symbol zastępczy tekstu 19"/>
          <p:cNvSpPr txBox="1">
            <a:spLocks/>
          </p:cNvSpPr>
          <p:nvPr/>
        </p:nvSpPr>
        <p:spPr bwMode="auto">
          <a:xfrm>
            <a:off x="5303838" y="3753768"/>
            <a:ext cx="1365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500">
                <a:solidFill>
                  <a:schemeClr val="tx2"/>
                </a:solidFill>
                <a:latin typeface="Calibri" pitchFamily="34" charset="0"/>
              </a:rPr>
              <a:t>Australia i Azja</a:t>
            </a:r>
            <a:endParaRPr lang="en-US" sz="15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" name="Prostokąt z rogami ściętymi po przekątnej 2"/>
          <p:cNvSpPr/>
          <p:nvPr/>
        </p:nvSpPr>
        <p:spPr>
          <a:xfrm>
            <a:off x="2841625" y="4548188"/>
            <a:ext cx="811213" cy="266700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Prostokąt z rogami ściętymi po przekątnej 20"/>
          <p:cNvSpPr/>
          <p:nvPr/>
        </p:nvSpPr>
        <p:spPr>
          <a:xfrm>
            <a:off x="7669213" y="4530725"/>
            <a:ext cx="812800" cy="266700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2" name="Prostokąt 9"/>
          <p:cNvSpPr/>
          <p:nvPr/>
        </p:nvSpPr>
        <p:spPr>
          <a:xfrm>
            <a:off x="542926" y="5426245"/>
            <a:ext cx="1713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latin typeface="+mn-lt"/>
              </a:rPr>
              <a:t>z</a:t>
            </a:r>
            <a:r>
              <a:rPr lang="pl-PL" sz="1400" dirty="0" smtClean="0">
                <a:latin typeface="+mn-lt"/>
              </a:rPr>
              <a:t>akłady produkcyjne.</a:t>
            </a:r>
            <a:endParaRPr lang="en-US" sz="1400" dirty="0">
              <a:latin typeface="+mn-lt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284163" y="4458010"/>
            <a:ext cx="2735262" cy="393700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765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341438"/>
            <a:ext cx="8928100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Symbol zastępczy zawartości 2"/>
          <p:cNvSpPr txBox="1">
            <a:spLocks/>
          </p:cNvSpPr>
          <p:nvPr/>
        </p:nvSpPr>
        <p:spPr bwMode="auto">
          <a:xfrm>
            <a:off x="1784350" y="5492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>
                <a:latin typeface="Calibri" pitchFamily="34" charset="0"/>
              </a:rPr>
              <a:t>Urządzenia o ilości RLM większym niż 400 wykonywane są pod konkretny projekt.</a:t>
            </a:r>
          </a:p>
          <a:p>
            <a:pPr>
              <a:spcBef>
                <a:spcPct val="20000"/>
              </a:spcBef>
            </a:pPr>
            <a:endParaRPr lang="pl-PL" sz="120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198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sp>
        <p:nvSpPr>
          <p:cNvPr id="41988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>
                <a:latin typeface="Calibri" pitchFamily="34" charset="0"/>
              </a:rPr>
              <a:t>BioDisc</a:t>
            </a:r>
          </a:p>
          <a:p>
            <a:pPr eaLnBrk="1" hangingPunct="1"/>
            <a:r>
              <a:rPr lang="pl-PL" sz="3600">
                <a:latin typeface="Calibri" pitchFamily="34" charset="0"/>
              </a:rPr>
              <a:t>Oczyszczalnie z obrotowym złożem biologicznym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2085975"/>
            <a:ext cx="3738563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403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Symbol zastępczy zawartości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4" y="1556792"/>
            <a:ext cx="3835896" cy="287692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15" y="1788671"/>
            <a:ext cx="3384376" cy="45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876600" cy="383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ole tekstowe 6"/>
          <p:cNvSpPr txBox="1">
            <a:spLocks noChangeArrowheads="1"/>
          </p:cNvSpPr>
          <p:nvPr/>
        </p:nvSpPr>
        <p:spPr bwMode="auto">
          <a:xfrm>
            <a:off x="3975100" y="136525"/>
            <a:ext cx="57499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pl-PL" b="1" dirty="0" smtClean="0">
                <a:latin typeface="+mn-lt"/>
              </a:rPr>
              <a:t>Bardzo mocne, odporne na agresywne środowisko, monolityczne </a:t>
            </a:r>
          </a:p>
          <a:p>
            <a:pPr>
              <a:defRPr/>
            </a:pPr>
            <a:r>
              <a:rPr lang="pl-PL" b="1" dirty="0" smtClean="0">
                <a:latin typeface="+mn-lt"/>
              </a:rPr>
              <a:t>Zbiorniki z GRP występują w trzech wersjach wysokościowych</a:t>
            </a:r>
          </a:p>
          <a:p>
            <a:pPr>
              <a:defRPr/>
            </a:pPr>
            <a:r>
              <a:rPr lang="pl-PL" dirty="0" smtClean="0">
                <a:latin typeface="+mn-lt"/>
              </a:rPr>
              <a:t>(brak nadstawek, na miejsce instalacji dostarczany jest gotowe </a:t>
            </a:r>
          </a:p>
          <a:p>
            <a:pPr>
              <a:defRPr/>
            </a:pPr>
            <a:r>
              <a:rPr lang="pl-PL" dirty="0" smtClean="0">
                <a:latin typeface="+mn-lt"/>
              </a:rPr>
              <a:t>do pracy urządzenie)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505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672" y="1026128"/>
            <a:ext cx="6291928" cy="471821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750" y="441325"/>
            <a:ext cx="8478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pl-PL" b="1" dirty="0" smtClean="0">
                <a:latin typeface="+mn-lt"/>
              </a:rPr>
              <a:t>Estetyczna, trójwarstwowa zielna pokrywa posiada wygodne uchwyty, zamki ze stali nierdzewnej (2 szt.) oraz zawiasy </a:t>
            </a:r>
            <a:r>
              <a:rPr lang="pl-PL" dirty="0" smtClean="0">
                <a:latin typeface="+mn-lt"/>
              </a:rPr>
              <a:t>(brak kominka!!!), na zdj. Oczyszczalnia </a:t>
            </a:r>
            <a:r>
              <a:rPr lang="pl-PL" dirty="0" err="1" smtClean="0">
                <a:latin typeface="+mn-lt"/>
              </a:rPr>
              <a:t>BioDisc</a:t>
            </a:r>
            <a:r>
              <a:rPr lang="pl-PL" dirty="0" smtClean="0">
                <a:latin typeface="+mn-lt"/>
              </a:rPr>
              <a:t>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608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31" y="1018230"/>
            <a:ext cx="5690611" cy="3778922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1784350" y="439738"/>
            <a:ext cx="8713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pl-PL" b="1" dirty="0" smtClean="0">
                <a:latin typeface="+mn-lt"/>
              </a:rPr>
              <a:t>Łatwy dostęp z poziomu pokrywy do wszystkich elementów mechanicznych </a:t>
            </a:r>
          </a:p>
          <a:p>
            <a:pPr>
              <a:defRPr/>
            </a:pPr>
            <a:r>
              <a:rPr lang="pl-PL" dirty="0" smtClean="0">
                <a:latin typeface="+mn-lt"/>
              </a:rPr>
              <a:t>(brak dyfuzorów na dnie), na zdj. oczyszczalnia </a:t>
            </a:r>
            <a:r>
              <a:rPr lang="pl-PL" dirty="0" err="1" smtClean="0">
                <a:latin typeface="+mn-lt"/>
              </a:rPr>
              <a:t>BioDisc</a:t>
            </a:r>
            <a:r>
              <a:rPr lang="pl-PL" dirty="0" smtClean="0">
                <a:latin typeface="+mn-lt"/>
              </a:rPr>
              <a:t> BA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204864"/>
            <a:ext cx="508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813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187450"/>
            <a:ext cx="6840538" cy="456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4" name="Symbol zastępczy zawartości 2"/>
          <p:cNvSpPr txBox="1">
            <a:spLocks/>
          </p:cNvSpPr>
          <p:nvPr/>
        </p:nvSpPr>
        <p:spPr bwMode="auto">
          <a:xfrm>
            <a:off x="790575" y="404813"/>
            <a:ext cx="78200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pl-PL" sz="1600" b="1">
                <a:solidFill>
                  <a:srgbClr val="595959"/>
                </a:solidFill>
                <a:latin typeface="Calibri" pitchFamily="34" charset="0"/>
              </a:rPr>
              <a:t>		</a:t>
            </a:r>
            <a:r>
              <a:rPr lang="pl-PL" sz="1600" b="1">
                <a:latin typeface="Calibri" pitchFamily="34" charset="0"/>
              </a:rPr>
              <a:t>Opatentowany system przelewowy </a:t>
            </a:r>
            <a:r>
              <a:rPr lang="pl-PL" sz="1600">
                <a:latin typeface="Calibri" pitchFamily="34" charset="0"/>
              </a:rPr>
              <a:t>reguluje przepływ przez oczyszczalnię oraz gwarantuje odporność na nierównomierny dopływ; pełna skuteczność oczyszczalnia już przy </a:t>
            </a:r>
            <a:r>
              <a:rPr lang="pl-PL" sz="1600" b="1">
                <a:latin typeface="Calibri" pitchFamily="34" charset="0"/>
              </a:rPr>
              <a:t>10-30% </a:t>
            </a:r>
            <a:r>
              <a:rPr lang="pl-PL" sz="1600">
                <a:latin typeface="Calibri" pitchFamily="34" charset="0"/>
              </a:rPr>
              <a:t>dopływu maksymalnego</a:t>
            </a:r>
          </a:p>
          <a:p>
            <a:pPr>
              <a:spcBef>
                <a:spcPct val="20000"/>
              </a:spcBef>
            </a:pPr>
            <a:endParaRPr lang="pl-PL" sz="120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4915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ymbol zastępczy zawartości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8" y="1060197"/>
            <a:ext cx="5898699" cy="442402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1" y="621606"/>
            <a:ext cx="3812817" cy="508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6"/>
          <p:cNvSpPr txBox="1">
            <a:spLocks noChangeArrowheads="1"/>
          </p:cNvSpPr>
          <p:nvPr/>
        </p:nvSpPr>
        <p:spPr bwMode="auto">
          <a:xfrm>
            <a:off x="4448944" y="475422"/>
            <a:ext cx="2663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pl-PL" b="1" dirty="0" smtClean="0">
                <a:latin typeface="+mn-lt"/>
              </a:rPr>
              <a:t>Przykład realizacji </a:t>
            </a:r>
            <a:r>
              <a:rPr lang="pl-PL" dirty="0" err="1" smtClean="0">
                <a:latin typeface="+mn-lt"/>
              </a:rPr>
              <a:t>BioDisc</a:t>
            </a:r>
            <a:r>
              <a:rPr lang="pl-PL" dirty="0" smtClean="0">
                <a:latin typeface="+mn-lt"/>
              </a:rPr>
              <a:t> BA – do 6RLM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dirty="0" smtClean="0"/>
          </a:p>
        </p:txBody>
      </p:sp>
      <p:sp>
        <p:nvSpPr>
          <p:cNvPr id="4915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99" y="3315750"/>
            <a:ext cx="3662176" cy="274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8" y="183092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988840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6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-14288" y="785813"/>
            <a:ext cx="9791701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pl-PL" b="1" dirty="0" smtClean="0">
                <a:latin typeface="+mn-lt"/>
              </a:rPr>
              <a:t>Panel kontrolny</a:t>
            </a:r>
          </a:p>
          <a:p>
            <a:pPr>
              <a:spcBef>
                <a:spcPts val="600"/>
              </a:spcBef>
              <a:defRPr/>
            </a:pPr>
            <a:endParaRPr lang="pl-PL" b="1" dirty="0">
              <a:latin typeface="+mn-lt"/>
            </a:endParaRPr>
          </a:p>
          <a:p>
            <a:pPr>
              <a:spcBef>
                <a:spcPts val="600"/>
              </a:spcBef>
              <a:defRPr/>
            </a:pPr>
            <a:r>
              <a:rPr lang="pl-PL" dirty="0" smtClean="0">
                <a:latin typeface="+mn-lt"/>
              </a:rPr>
              <a:t>Wraz z oczyszczalnią dostarczany jest elektroniczny panel kontrolny, który informuje inwestora o ewentualnej awarii. Diagnozuje problem i przekazuje dane poprzez wyświetlenie odpowiedniego kodu awarii.</a:t>
            </a:r>
          </a:p>
          <a:p>
            <a:pPr>
              <a:spcBef>
                <a:spcPts val="600"/>
              </a:spcBef>
              <a:defRPr/>
            </a:pPr>
            <a:r>
              <a:rPr lang="pl-PL" dirty="0" smtClean="0">
                <a:latin typeface="+mn-lt"/>
              </a:rPr>
              <a:t>Urządzenie może być instalowane w budynku lub poza nim .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205038"/>
            <a:ext cx="2736850" cy="4075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676374"/>
            <a:ext cx="3842920" cy="29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4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1638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sp>
        <p:nvSpPr>
          <p:cNvPr id="16388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>
                <a:latin typeface="Calibri" pitchFamily="34" charset="0"/>
              </a:rPr>
              <a:t>BioDisc</a:t>
            </a:r>
          </a:p>
          <a:p>
            <a:pPr eaLnBrk="1" hangingPunct="1"/>
            <a:r>
              <a:rPr lang="pl-PL" sz="3600">
                <a:latin typeface="Calibri" pitchFamily="34" charset="0"/>
              </a:rPr>
              <a:t>Oczyszczalnie z obrotowym złożem biologicznym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2025650"/>
            <a:ext cx="7010400" cy="367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5"/>
          <p:cNvSpPr txBox="1">
            <a:spLocks noChangeArrowheads="1"/>
          </p:cNvSpPr>
          <p:nvPr/>
        </p:nvSpPr>
        <p:spPr bwMode="auto">
          <a:xfrm>
            <a:off x="198438" y="403225"/>
            <a:ext cx="90249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Aft>
                <a:spcPct val="50000"/>
              </a:spcAft>
              <a:buClr>
                <a:schemeClr val="bg2"/>
              </a:buClr>
              <a:defRPr/>
            </a:pPr>
            <a:r>
              <a:rPr lang="en-US" sz="3400" b="1" dirty="0" err="1" smtClean="0">
                <a:latin typeface="+mj-lt"/>
              </a:rPr>
              <a:t>Kingspan</a:t>
            </a:r>
            <a:r>
              <a:rPr lang="en-US" sz="3400" b="1" dirty="0" smtClean="0">
                <a:latin typeface="+mj-lt"/>
              </a:rPr>
              <a:t> Environmental</a:t>
            </a:r>
            <a:r>
              <a:rPr lang="pl-PL" sz="3400" b="1" dirty="0" smtClean="0">
                <a:latin typeface="+mj-lt"/>
              </a:rPr>
              <a:t> Polska</a:t>
            </a:r>
            <a:endParaRPr lang="en-US" sz="3400" b="1" dirty="0" smtClean="0">
              <a:latin typeface="+mj-lt"/>
              <a:ea typeface="MS PGothic" pitchFamily="34" charset="-128"/>
              <a:cs typeface="Andalus" pitchFamily="18" charset="-78"/>
            </a:endParaRPr>
          </a:p>
        </p:txBody>
      </p:sp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279525"/>
            <a:ext cx="2251075" cy="1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>
            <a:fillRect/>
          </a:stretch>
        </p:blipFill>
        <p:spPr bwMode="auto">
          <a:xfrm>
            <a:off x="7515225" y="2525713"/>
            <a:ext cx="223202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895725"/>
            <a:ext cx="2260600" cy="118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8" b="15215"/>
          <a:stretch>
            <a:fillRect/>
          </a:stretch>
        </p:blipFill>
        <p:spPr bwMode="auto">
          <a:xfrm>
            <a:off x="346075" y="1333500"/>
            <a:ext cx="6530975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5083175"/>
            <a:ext cx="23383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173288"/>
            <a:ext cx="233838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77" name="TextBox 2"/>
          <p:cNvSpPr txBox="1">
            <a:spLocks noChangeArrowheads="1"/>
          </p:cNvSpPr>
          <p:nvPr/>
        </p:nvSpPr>
        <p:spPr bwMode="auto">
          <a:xfrm>
            <a:off x="7913688" y="2147888"/>
            <a:ext cx="1892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 dirty="0" err="1" smtClean="0">
                <a:solidFill>
                  <a:schemeClr val="accent6"/>
                </a:solidFill>
                <a:latin typeface="+mj-lt"/>
              </a:rPr>
              <a:t>Carrickmacross</a:t>
            </a:r>
            <a:r>
              <a:rPr lang="en-US" sz="1200" dirty="0" smtClean="0">
                <a:solidFill>
                  <a:schemeClr val="accent6"/>
                </a:solidFill>
                <a:latin typeface="+mj-lt"/>
              </a:rPr>
              <a:t>, </a:t>
            </a:r>
            <a:r>
              <a:rPr lang="en-US" sz="1200" dirty="0" err="1" smtClean="0">
                <a:solidFill>
                  <a:schemeClr val="accent6"/>
                </a:solidFill>
                <a:latin typeface="+mj-lt"/>
              </a:rPr>
              <a:t>Ir</a:t>
            </a:r>
            <a:r>
              <a:rPr lang="pl-PL" sz="1200" dirty="0" err="1" smtClean="0">
                <a:solidFill>
                  <a:schemeClr val="accent6"/>
                </a:solidFill>
                <a:latin typeface="+mj-lt"/>
              </a:rPr>
              <a:t>landia</a:t>
            </a:r>
            <a:endParaRPr lang="en-US" sz="120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8763" y="5083175"/>
            <a:ext cx="31607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dirty="0" err="1">
                <a:solidFill>
                  <a:schemeClr val="accent6"/>
                </a:solidFill>
                <a:latin typeface="+mj-lt"/>
              </a:rPr>
              <a:t>Portadown</a:t>
            </a:r>
            <a:r>
              <a:rPr lang="en-US" sz="1200" dirty="0">
                <a:solidFill>
                  <a:schemeClr val="accent6"/>
                </a:solidFill>
                <a:latin typeface="+mj-lt"/>
              </a:rPr>
              <a:t>, 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Irlandia Północna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434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3482975"/>
            <a:ext cx="23383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084638"/>
            <a:ext cx="66833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67750" y="3482975"/>
            <a:ext cx="11731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/>
                </a:solidFill>
                <a:latin typeface="+mj-lt"/>
              </a:rPr>
              <a:t>Galway, 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Irlandia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  <a:p>
            <a:pPr>
              <a:defRPr/>
            </a:pP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8675" y="4084638"/>
            <a:ext cx="2114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dirty="0" err="1">
                <a:solidFill>
                  <a:schemeClr val="accent6"/>
                </a:solidFill>
                <a:latin typeface="+mj-lt"/>
              </a:rPr>
              <a:t>Rokietnica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  k. Poznania, </a:t>
            </a:r>
            <a:r>
              <a:rPr lang="en-US" sz="1200" dirty="0">
                <a:solidFill>
                  <a:schemeClr val="accent6"/>
                </a:solidFill>
                <a:latin typeface="+mj-lt"/>
              </a:rPr>
              <a:t> Pol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ska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4351" name="Symbol zastępczy obrazu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8490"/>
          <a:stretch>
            <a:fillRect/>
          </a:stretch>
        </p:blipFill>
        <p:spPr bwMode="auto">
          <a:xfrm>
            <a:off x="4657725" y="4494213"/>
            <a:ext cx="2222500" cy="1358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Symbol zastępczy obrazu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b="8510"/>
          <a:stretch>
            <a:fillRect/>
          </a:stretch>
        </p:blipFill>
        <p:spPr bwMode="auto">
          <a:xfrm>
            <a:off x="346075" y="4478338"/>
            <a:ext cx="2043113" cy="1303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Symbol zastępczy obrazu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8490"/>
          <a:stretch>
            <a:fillRect/>
          </a:stretch>
        </p:blipFill>
        <p:spPr bwMode="auto">
          <a:xfrm>
            <a:off x="2417763" y="4460875"/>
            <a:ext cx="2216150" cy="1339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Obraz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5795963"/>
            <a:ext cx="66833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341438"/>
            <a:ext cx="6530975" cy="27511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extBox 7"/>
          <p:cNvSpPr txBox="1"/>
          <p:nvPr/>
        </p:nvSpPr>
        <p:spPr>
          <a:xfrm>
            <a:off x="4686300" y="5843588"/>
            <a:ext cx="2114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dirty="0" err="1">
                <a:solidFill>
                  <a:schemeClr val="accent6"/>
                </a:solidFill>
                <a:latin typeface="+mj-lt"/>
              </a:rPr>
              <a:t>Rokietnica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  k. Poznania, </a:t>
            </a:r>
            <a:r>
              <a:rPr lang="en-US" sz="1200" dirty="0">
                <a:solidFill>
                  <a:schemeClr val="accent6"/>
                </a:solidFill>
                <a:latin typeface="+mj-lt"/>
              </a:rPr>
              <a:t> Pol</a:t>
            </a:r>
            <a:r>
              <a:rPr lang="pl-PL" sz="1200" dirty="0">
                <a:solidFill>
                  <a:schemeClr val="accent6"/>
                </a:solidFill>
                <a:latin typeface="+mj-lt"/>
              </a:rPr>
              <a:t>ska</a:t>
            </a:r>
            <a:endParaRPr lang="en-US" sz="1200" dirty="0">
              <a:solidFill>
                <a:schemeClr val="accent6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pole tekstowe 5"/>
          <p:cNvSpPr txBox="1">
            <a:spLocks noChangeArrowheads="1"/>
          </p:cNvSpPr>
          <p:nvPr/>
        </p:nvSpPr>
        <p:spPr bwMode="auto">
          <a:xfrm>
            <a:off x="1136650" y="569913"/>
            <a:ext cx="821531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l-PL" sz="1200" b="1" dirty="0">
                <a:latin typeface="Verdana" pitchFamily="34" charset="0"/>
                <a:ea typeface="MS PGothic" pitchFamily="34" charset="-128"/>
              </a:rPr>
              <a:t>Modele oczyszczalni </a:t>
            </a:r>
            <a:r>
              <a:rPr lang="pl-PL" sz="1200" b="1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: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BC, 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max. 3,6m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18 RLM, silnik mocy 75W,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BD, 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max. 5,0m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25 RLM, silnik mocy 75W,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BE,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 7,0m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35 RLM, silnik mocy 75W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BF,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max.10,0m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50 RLM, silnik mocy 120W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BG,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max.14,0m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70 RLM, silnik mocy 180W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BJ,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max.20,0m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100 RLM, silnik mocy 250W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BK,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max.25,0m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125 RLM, silnik mocy 370W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 err="1">
                <a:latin typeface="Verdana" pitchFamily="34" charset="0"/>
                <a:ea typeface="MS PGothic" pitchFamily="34" charset="-128"/>
              </a:rPr>
              <a:t>BioDisc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</a:t>
            </a:r>
            <a:r>
              <a:rPr lang="pl-PL" sz="1200" b="1" dirty="0">
                <a:latin typeface="Verdana" pitchFamily="34" charset="0"/>
                <a:ea typeface="MS PGothic" pitchFamily="34" charset="-128"/>
              </a:rPr>
              <a:t>BL,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 max.30,0m</a:t>
            </a:r>
            <a:r>
              <a:rPr lang="pl-PL" sz="1200" baseline="30000" dirty="0">
                <a:latin typeface="Verdana" pitchFamily="34" charset="0"/>
                <a:ea typeface="MS PGothic" pitchFamily="34" charset="-128"/>
              </a:rPr>
              <a:t>3</a:t>
            </a:r>
            <a:r>
              <a:rPr lang="pl-PL" sz="1200" dirty="0">
                <a:latin typeface="Verdana" pitchFamily="34" charset="0"/>
                <a:ea typeface="MS PGothic" pitchFamily="34" charset="-128"/>
              </a:rPr>
              <a:t>/d, do 150 RLM, silnik mocy 370W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r>
              <a:rPr lang="pl-PL" sz="1200" dirty="0">
                <a:latin typeface="Verdana" pitchFamily="34" charset="0"/>
                <a:ea typeface="MS PGothic" pitchFamily="34" charset="-128"/>
              </a:rPr>
              <a:t>Większe ilości: układy łączone, max 600RLM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ü"/>
            </a:pPr>
            <a:endParaRPr lang="pl-PL" sz="1200" dirty="0">
              <a:latin typeface="Verdana" pitchFamily="34" charset="0"/>
              <a:ea typeface="MS PGothic" pitchFamily="34" charset="-128"/>
            </a:endParaRP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179388"/>
            <a:ext cx="37846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079750"/>
            <a:ext cx="3781425" cy="299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3317875"/>
            <a:ext cx="3810000" cy="242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1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5120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20260"/>
            <a:ext cx="4319306" cy="2890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3458428"/>
            <a:ext cx="4319306" cy="259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691297"/>
            <a:ext cx="3024336" cy="503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2000250" y="3333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 dirty="0" smtClean="0">
                <a:latin typeface="Calibri" pitchFamily="34" charset="0"/>
              </a:rPr>
              <a:t>Pensjonat </a:t>
            </a:r>
            <a:r>
              <a:rPr lang="pl-PL" sz="1600" b="1" dirty="0" err="1" smtClean="0">
                <a:latin typeface="Calibri" pitchFamily="34" charset="0"/>
              </a:rPr>
              <a:t>BioDisc</a:t>
            </a:r>
            <a:r>
              <a:rPr lang="pl-PL" sz="1600" b="1" dirty="0" smtClean="0">
                <a:latin typeface="Calibri" pitchFamily="34" charset="0"/>
              </a:rPr>
              <a:t> BC</a:t>
            </a:r>
            <a:endParaRPr lang="pl-PL" sz="1600" dirty="0">
              <a:solidFill>
                <a:srgbClr val="595959"/>
              </a:solidFill>
              <a:latin typeface="Calibri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253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Symbol zastępczy zawartości 2"/>
          <p:cNvSpPr txBox="1">
            <a:spLocks/>
          </p:cNvSpPr>
          <p:nvPr/>
        </p:nvSpPr>
        <p:spPr bwMode="auto">
          <a:xfrm>
            <a:off x="2000250" y="3333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>
                <a:latin typeface="Calibri" pitchFamily="34" charset="0"/>
              </a:rPr>
              <a:t>Przykład instalacji oczyszczalni BioDisc BE (hotel) </a:t>
            </a:r>
            <a:endParaRPr lang="pl-PL" sz="1600">
              <a:solidFill>
                <a:srgbClr val="595959"/>
              </a:solidFill>
              <a:latin typeface="Calibri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692150"/>
            <a:ext cx="6840538" cy="508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2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355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Symbol zastępczy zawartości 2"/>
          <p:cNvSpPr txBox="1">
            <a:spLocks/>
          </p:cNvSpPr>
          <p:nvPr/>
        </p:nvSpPr>
        <p:spPr bwMode="auto">
          <a:xfrm>
            <a:off x="2000250" y="3333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>
                <a:latin typeface="Calibri" pitchFamily="34" charset="0"/>
              </a:rPr>
              <a:t>Przykład instalacji oczyszczalni BioDisc BE </a:t>
            </a:r>
            <a:endParaRPr lang="pl-PL" sz="1600">
              <a:solidFill>
                <a:srgbClr val="595959"/>
              </a:solidFill>
              <a:latin typeface="Calibri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1303338"/>
            <a:ext cx="5616575" cy="402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55638"/>
            <a:ext cx="3816350" cy="508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253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" y="764704"/>
            <a:ext cx="523225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1" y="2852824"/>
            <a:ext cx="5313040" cy="318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0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253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-20893"/>
            <a:ext cx="54006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555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4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457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Symbol zastępczy zawartości 2"/>
          <p:cNvSpPr txBox="1">
            <a:spLocks/>
          </p:cNvSpPr>
          <p:nvPr/>
        </p:nvSpPr>
        <p:spPr bwMode="auto">
          <a:xfrm>
            <a:off x="2000250" y="3333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 dirty="0">
                <a:latin typeface="Calibri" pitchFamily="34" charset="0"/>
              </a:rPr>
              <a:t>Przykład instalacji oczyszczalni </a:t>
            </a:r>
            <a:r>
              <a:rPr lang="pl-PL" sz="1600" b="1" dirty="0" err="1">
                <a:latin typeface="Calibri" pitchFamily="34" charset="0"/>
              </a:rPr>
              <a:t>BioDisc</a:t>
            </a:r>
            <a:r>
              <a:rPr lang="pl-PL" sz="1600" b="1" dirty="0">
                <a:latin typeface="Calibri" pitchFamily="34" charset="0"/>
              </a:rPr>
              <a:t> </a:t>
            </a:r>
            <a:r>
              <a:rPr lang="pl-PL" sz="1600" b="1" dirty="0" smtClean="0">
                <a:latin typeface="Calibri" pitchFamily="34" charset="0"/>
              </a:rPr>
              <a:t>BF (50RLM) </a:t>
            </a:r>
            <a:endParaRPr lang="pl-PL" sz="1600" dirty="0">
              <a:solidFill>
                <a:srgbClr val="595959"/>
              </a:solidFill>
              <a:latin typeface="Calibri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 dirty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" y="895164"/>
            <a:ext cx="3557084" cy="2631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92" y="1514278"/>
            <a:ext cx="3911862" cy="293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96" y="3578682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8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dirty="0" smtClean="0"/>
          </a:p>
        </p:txBody>
      </p:sp>
      <p:sp>
        <p:nvSpPr>
          <p:cNvPr id="2867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889824" cy="366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00" y="2420887"/>
            <a:ext cx="5173199" cy="387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3190946" y="18864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200" b="1" dirty="0">
                <a:latin typeface="Verdana" pitchFamily="34" charset="0"/>
              </a:rPr>
              <a:t>	</a:t>
            </a:r>
            <a:r>
              <a:rPr lang="pl-PL" sz="1600" b="1" dirty="0">
                <a:latin typeface="Calibri" pitchFamily="34" charset="0"/>
              </a:rPr>
              <a:t>Łatwy dostęp do wszystkich ruchomych elementów z poziomu pokrywy</a:t>
            </a:r>
            <a:r>
              <a:rPr lang="pl-PL" sz="1600" dirty="0">
                <a:latin typeface="Calibri" pitchFamily="34" charset="0"/>
              </a:rPr>
              <a:t>, brak dyfuzorów, zewnętrznych sprężarek itp.</a:t>
            </a:r>
          </a:p>
          <a:p>
            <a:pPr>
              <a:spcBef>
                <a:spcPct val="20000"/>
              </a:spcBef>
            </a:pPr>
            <a:endParaRPr lang="pl-PL" sz="1200" dirty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dirty="0" smtClean="0"/>
          </a:p>
        </p:txBody>
      </p:sp>
      <p:sp>
        <p:nvSpPr>
          <p:cNvPr id="3174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" y="764703"/>
            <a:ext cx="4798232" cy="3598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Symbol zastępczy zawartości 2"/>
          <p:cNvSpPr txBox="1">
            <a:spLocks/>
          </p:cNvSpPr>
          <p:nvPr/>
        </p:nvSpPr>
        <p:spPr bwMode="auto">
          <a:xfrm>
            <a:off x="2622550" y="211138"/>
            <a:ext cx="7313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 dirty="0">
                <a:solidFill>
                  <a:srgbClr val="595959"/>
                </a:solidFill>
                <a:latin typeface="Calibri" pitchFamily="34" charset="0"/>
              </a:rPr>
              <a:t>     </a:t>
            </a:r>
            <a:r>
              <a:rPr lang="pl-PL" sz="1600" b="1" dirty="0">
                <a:latin typeface="Calibri" pitchFamily="34" charset="0"/>
              </a:rPr>
              <a:t>Błona biologiczna oblepia </a:t>
            </a:r>
            <a:r>
              <a:rPr lang="pl-PL" sz="1600" b="1" dirty="0" smtClean="0">
                <a:latin typeface="Calibri" pitchFamily="34" charset="0"/>
              </a:rPr>
              <a:t>tarcze dopasowując</a:t>
            </a:r>
          </a:p>
          <a:p>
            <a:pPr>
              <a:spcBef>
                <a:spcPct val="20000"/>
              </a:spcBef>
            </a:pPr>
            <a:r>
              <a:rPr lang="pl-PL" sz="1600" b="1" dirty="0" smtClean="0">
                <a:latin typeface="Calibri" pitchFamily="34" charset="0"/>
              </a:rPr>
              <a:t>	</a:t>
            </a:r>
            <a:r>
              <a:rPr lang="pl-PL" sz="1600" b="1" dirty="0">
                <a:latin typeface="Calibri" pitchFamily="34" charset="0"/>
              </a:rPr>
              <a:t>s</a:t>
            </a:r>
            <a:r>
              <a:rPr lang="pl-PL" sz="1600" b="1" dirty="0" smtClean="0">
                <a:latin typeface="Calibri" pitchFamily="34" charset="0"/>
              </a:rPr>
              <a:t>ię do dopływu</a:t>
            </a:r>
            <a:r>
              <a:rPr lang="pl-PL" sz="1600" b="1" dirty="0" smtClean="0">
                <a:latin typeface="Calibri" pitchFamily="34" charset="0"/>
              </a:rPr>
              <a:t> </a:t>
            </a:r>
            <a:endParaRPr lang="pl-PL" sz="1600" b="1" dirty="0"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endParaRPr lang="pl-PL" sz="1200" dirty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 dirty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98" y="2204864"/>
            <a:ext cx="5071665" cy="3800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17" y="0"/>
            <a:ext cx="3024946" cy="2268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379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Symbol zastępczy zawartości 2"/>
          <p:cNvSpPr txBox="1">
            <a:spLocks/>
          </p:cNvSpPr>
          <p:nvPr/>
        </p:nvSpPr>
        <p:spPr bwMode="auto">
          <a:xfrm>
            <a:off x="252413" y="1411288"/>
            <a:ext cx="83581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sz="1600" b="1">
                <a:latin typeface="Calibri" pitchFamily="34" charset="0"/>
              </a:rPr>
              <a:t>Oczyszczalnie BioDisc BJ-BL </a:t>
            </a:r>
            <a:r>
              <a:rPr lang="pl-PL" sz="1600">
                <a:latin typeface="Calibri" pitchFamily="34" charset="0"/>
              </a:rPr>
              <a:t>powyżej 100 RLM</a:t>
            </a:r>
          </a:p>
          <a:p>
            <a:pPr>
              <a:spcBef>
                <a:spcPct val="20000"/>
              </a:spcBef>
            </a:pPr>
            <a:endParaRPr lang="pl-PL" sz="1200" b="1">
              <a:solidFill>
                <a:srgbClr val="595959"/>
              </a:solidFill>
              <a:latin typeface="Verdana" pitchFamily="34" charset="0"/>
            </a:endParaRPr>
          </a:p>
          <a:p>
            <a:pPr>
              <a:spcBef>
                <a:spcPct val="20000"/>
              </a:spcBef>
            </a:pPr>
            <a:endParaRPr lang="pl-PL" sz="120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6" name="Obraz 10" descr="Copy of DSC_01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4" y="620688"/>
            <a:ext cx="3715849" cy="247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14" descr="P8180010 KA Drfel 1808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2287" y="3356992"/>
            <a:ext cx="3685686" cy="276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98700"/>
            <a:ext cx="5351463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>
                <a:latin typeface="Calibri" pitchFamily="34" charset="0"/>
              </a:rPr>
              <a:t>Kim jesteśmy?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-231576" y="1423120"/>
            <a:ext cx="9648825" cy="71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  <a:r>
              <a:rPr lang="pl-PL" sz="1600" b="1" dirty="0" err="1" smtClean="0">
                <a:latin typeface="Calibri" pitchFamily="34" charset="0"/>
                <a:cs typeface="Calibri" pitchFamily="34" charset="0"/>
              </a:rPr>
              <a:t>Kingspan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b="1" dirty="0" err="1" smtClean="0">
                <a:latin typeface="Calibri" pitchFamily="34" charset="0"/>
                <a:cs typeface="Calibri" pitchFamily="34" charset="0"/>
              </a:rPr>
              <a:t>Environmental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jest 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liderem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branży ochrony środowiska. </a:t>
            </a:r>
            <a:r>
              <a:rPr lang="pl-PL" sz="1600" b="1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pl-PL" sz="1600" b="1" dirty="0" err="1" smtClean="0">
                <a:latin typeface="Calibri" pitchFamily="34" charset="0"/>
                <a:cs typeface="Calibri" pitchFamily="34" charset="0"/>
              </a:rPr>
              <a:t>largester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funkcjonuje na rynku europejskim od ponad 50 lat, jako dostawca kompletnych i nowoczesnych rozwiązań wodno-ściekowych.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Od ponad 20 lat </a:t>
            </a:r>
            <a:r>
              <a:rPr lang="pl-PL" sz="1600" b="1" dirty="0" err="1" smtClean="0">
                <a:latin typeface="Calibri" pitchFamily="34" charset="0"/>
                <a:cs typeface="Calibri" pitchFamily="34" charset="0"/>
              </a:rPr>
              <a:t>Klargester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 należy do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Grupy </a:t>
            </a:r>
            <a:r>
              <a:rPr lang="pl-PL" sz="1600" b="1" dirty="0" err="1" smtClean="0">
                <a:latin typeface="Calibri" pitchFamily="34" charset="0"/>
                <a:cs typeface="Calibri" pitchFamily="34" charset="0"/>
              </a:rPr>
              <a:t>Kingspan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tworząc oddzielną markę.</a:t>
            </a: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    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-87560" y="3789528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endParaRPr lang="pl-PL" sz="12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 bwMode="auto">
          <a:xfrm>
            <a:off x="-5938" y="3794125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pl-PL" sz="1200" b="1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/>
            <a:r>
              <a:rPr lang="pl-PL" sz="1200"/>
              <a:t>		</a:t>
            </a: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2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6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60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60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pl-PL" sz="120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</a:pPr>
            <a:endParaRPr lang="pl-PL" sz="120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 bwMode="auto">
          <a:xfrm>
            <a:off x="257722" y="2852936"/>
            <a:ext cx="96488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1955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Powstanie firmy </a:t>
            </a:r>
            <a:r>
              <a:rPr lang="pl-PL" sz="1600" b="1" dirty="0" err="1">
                <a:latin typeface="Calibri" pitchFamily="34" charset="0"/>
                <a:cs typeface="Calibri" pitchFamily="34" charset="0"/>
              </a:rPr>
              <a:t>Klargester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i rozpoczęcie produkcji osadników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gnilnych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1974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Wprowadzenie pierwszej wersji </a:t>
            </a:r>
            <a:r>
              <a:rPr lang="pl-PL" sz="1600" b="1" dirty="0" err="1">
                <a:latin typeface="Calibri" pitchFamily="34" charset="0"/>
                <a:cs typeface="Calibri" pitchFamily="34" charset="0"/>
              </a:rPr>
              <a:t>BioDisc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®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1983 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Wprowadzenie do oferty nowej technologii produkcji dysków do </a:t>
            </a:r>
            <a:r>
              <a:rPr lang="pl-PL" sz="1600" dirty="0" err="1">
                <a:latin typeface="Calibri" pitchFamily="34" charset="0"/>
                <a:cs typeface="Calibri" pitchFamily="34" charset="0"/>
              </a:rPr>
              <a:t>BioDisc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®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1993 Opatentowanie unikalnego systemu czerpakowego </a:t>
            </a:r>
            <a:r>
              <a:rPr lang="pl-PL" sz="1600" dirty="0" err="1">
                <a:latin typeface="Calibri" pitchFamily="34" charset="0"/>
                <a:cs typeface="Calibri" pitchFamily="34" charset="0"/>
              </a:rPr>
              <a:t>BioDisc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®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1998 Wprowadzenie rewolucyjnego procesu produkcji osadników gnilnych </a:t>
            </a:r>
            <a:r>
              <a:rPr lang="pl-PL" sz="1600" dirty="0" err="1">
                <a:latin typeface="Calibri" pitchFamily="34" charset="0"/>
                <a:cs typeface="Calibri" pitchFamily="34" charset="0"/>
              </a:rPr>
              <a:t>Alpha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1998 Sprzedano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250 000 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urządzeń na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rynku europejskim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2005 </a:t>
            </a:r>
            <a:r>
              <a:rPr lang="pl-PL" sz="1600" dirty="0" err="1">
                <a:latin typeface="Calibri" pitchFamily="34" charset="0"/>
                <a:cs typeface="Calibri" pitchFamily="34" charset="0"/>
              </a:rPr>
              <a:t>BioDisc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® uzyskał certyfikat zgodności z nowymi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normami PN-EN:12566-3</a:t>
            </a: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201o Wprowadzenie nowej oczyszczalni </a:t>
            </a: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EnviroSafe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®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481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811946"/>
            <a:ext cx="7416824" cy="494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1857375" y="47625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Przykład instalacji oczyszczalni </a:t>
            </a:r>
            <a:r>
              <a:rPr lang="pl-PL" b="1" dirty="0" err="1" smtClean="0">
                <a:latin typeface="+mn-lt"/>
              </a:rPr>
              <a:t>BioDisc</a:t>
            </a:r>
            <a:r>
              <a:rPr lang="pl-PL" b="1" dirty="0" smtClean="0">
                <a:latin typeface="+mn-lt"/>
              </a:rPr>
              <a:t> BK 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buFontTx/>
              <a:buChar char="•"/>
              <a:defRPr/>
            </a:pPr>
            <a:endParaRPr lang="pl-PL" sz="1200" dirty="0" smtClean="0">
              <a:latin typeface="Verdana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CC0904"/>
              </a:buClr>
              <a:defRPr/>
            </a:pPr>
            <a:endParaRPr lang="pl-PL" sz="1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9715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5843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620713"/>
            <a:ext cx="7693025" cy="512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4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6867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0"/>
            <a:ext cx="5422900" cy="361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645025" cy="3094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200025" y="9810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Cicha praca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Brak nieprzyjemnych zapachów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Niewielka powierzchnia zabudowy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buFontTx/>
              <a:buChar char="•"/>
              <a:defRPr/>
            </a:pPr>
            <a:endParaRPr lang="pl-PL" sz="1200" dirty="0" smtClean="0">
              <a:latin typeface="Verdana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CC0904"/>
              </a:buClr>
              <a:defRPr/>
            </a:pPr>
            <a:endParaRPr lang="pl-PL" sz="1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10475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7891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153988" y="836613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Przykład instalacji oczyszczalni </a:t>
            </a:r>
            <a:r>
              <a:rPr lang="pl-PL" b="1" dirty="0" err="1" smtClean="0">
                <a:latin typeface="+mn-lt"/>
              </a:rPr>
              <a:t>BioDisc</a:t>
            </a:r>
            <a:r>
              <a:rPr lang="pl-PL" b="1" dirty="0" smtClean="0">
                <a:latin typeface="+mn-lt"/>
              </a:rPr>
              <a:t> BL 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buFontTx/>
              <a:buChar char="•"/>
              <a:defRPr/>
            </a:pPr>
            <a:endParaRPr lang="pl-PL" sz="1200" dirty="0" smtClean="0">
              <a:latin typeface="Verdana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CC0904"/>
              </a:buClr>
              <a:defRPr/>
            </a:pPr>
            <a:endParaRPr lang="pl-PL" sz="1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sz="1800" dirty="0" smtClean="0"/>
          </a:p>
        </p:txBody>
      </p:sp>
      <p:pic>
        <p:nvPicPr>
          <p:cNvPr id="9" name="Symbol zastępczy zawartości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2209" y="116632"/>
            <a:ext cx="4896544" cy="3672408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0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52836"/>
            <a:ext cx="5055726" cy="3791508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8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38915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09588" y="2124075"/>
            <a:ext cx="8172450" cy="161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153988" y="836613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b="1" dirty="0" smtClean="0">
              <a:latin typeface="+mn-lt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buFontTx/>
              <a:buChar char="•"/>
              <a:defRPr/>
            </a:pPr>
            <a:endParaRPr lang="pl-PL" sz="1200" dirty="0" smtClean="0">
              <a:latin typeface="Verdana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CC0904"/>
              </a:buClr>
              <a:defRPr/>
            </a:pPr>
            <a:endParaRPr lang="pl-PL" sz="1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sz="1800" dirty="0" smtClean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780605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ymbol zastępczy zawartości 2"/>
          <p:cNvSpPr txBox="1">
            <a:spLocks/>
          </p:cNvSpPr>
          <p:nvPr/>
        </p:nvSpPr>
        <p:spPr bwMode="auto">
          <a:xfrm>
            <a:off x="2144713" y="476250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r>
              <a:rPr lang="pl-PL" b="1" dirty="0" smtClean="0">
                <a:latin typeface="+mn-lt"/>
              </a:rPr>
              <a:t>   Przykład instalacji układu łączonego</a:t>
            </a: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buFontTx/>
              <a:buChar char="•"/>
              <a:defRPr/>
            </a:pPr>
            <a:endParaRPr lang="pl-PL" sz="1200" dirty="0" smtClean="0">
              <a:latin typeface="Verdana" pitchFamily="34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buClr>
                <a:srgbClr val="CC0904"/>
              </a:buClr>
              <a:defRPr/>
            </a:pPr>
            <a:endParaRPr lang="pl-PL" sz="1400" dirty="0" smtClean="0"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  <a:buClr>
                <a:srgbClr val="CC0904"/>
              </a:buClr>
              <a:defRPr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1290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>
                <a:latin typeface="Calibri" pitchFamily="34" charset="0"/>
              </a:rPr>
              <a:t>Najważniejsze zalety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r>
              <a:rPr lang="pl-PL" sz="3600">
                <a:latin typeface="Calibri" pitchFamily="34" charset="0"/>
              </a:rPr>
              <a:t/>
            </a:r>
            <a:br>
              <a:rPr lang="pl-PL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5"/>
          <p:cNvSpPr txBox="1">
            <a:spLocks noChangeArrowheads="1"/>
          </p:cNvSpPr>
          <p:nvPr/>
        </p:nvSpPr>
        <p:spPr bwMode="auto">
          <a:xfrm>
            <a:off x="279400" y="1743075"/>
            <a:ext cx="920273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dirty="0" smtClean="0">
                <a:latin typeface="+mn-lt"/>
              </a:rPr>
              <a:t>Bardzo </a:t>
            </a:r>
            <a:r>
              <a:rPr lang="pl-PL" b="1" dirty="0" smtClean="0">
                <a:latin typeface="+mn-lt"/>
              </a:rPr>
              <a:t>wysoka skuteczność </a:t>
            </a:r>
            <a:r>
              <a:rPr lang="pl-PL" dirty="0" smtClean="0">
                <a:latin typeface="+mn-lt"/>
              </a:rPr>
              <a:t>oczyszczania potwierdzona certyfikatem CE; testy zgodne z PN-EN:12566-3+A1:2009: BZT5-96%, ChZT-89%, zawiesina-95%, azot amonowy-89%, oraz deklaracją zgodności zgodnie z PN-EN:12255 (powyżej 50 RLM).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dirty="0" smtClean="0">
                <a:latin typeface="+mn-lt"/>
              </a:rPr>
              <a:t>Trwały, </a:t>
            </a:r>
            <a:r>
              <a:rPr lang="pl-PL" b="1" dirty="0" smtClean="0">
                <a:latin typeface="+mn-lt"/>
              </a:rPr>
              <a:t>monolityczny zbiornik </a:t>
            </a:r>
            <a:r>
              <a:rPr lang="pl-PL" dirty="0" smtClean="0">
                <a:latin typeface="+mn-lt"/>
              </a:rPr>
              <a:t>wykonany z odpornego na agresywne środowisko GRP.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Odporna na nierównomierność dopływu </a:t>
            </a:r>
            <a:r>
              <a:rPr lang="pl-PL" dirty="0" smtClean="0">
                <a:latin typeface="+mn-lt"/>
              </a:rPr>
              <a:t>technologia.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dirty="0" smtClean="0">
                <a:latin typeface="+mn-lt"/>
              </a:rPr>
              <a:t>Pełna skuteczność osiągana przy dopływie </a:t>
            </a:r>
            <a:r>
              <a:rPr lang="pl-PL" b="1" dirty="0" smtClean="0">
                <a:latin typeface="+mn-lt"/>
              </a:rPr>
              <a:t>10-30% (!).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Łatwy dostęp </a:t>
            </a:r>
            <a:r>
              <a:rPr lang="pl-PL" dirty="0" smtClean="0">
                <a:latin typeface="+mn-lt"/>
              </a:rPr>
              <a:t>z poziomu pokryw.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Cicha praca</a:t>
            </a:r>
            <a:r>
              <a:rPr lang="pl-PL" dirty="0" smtClean="0">
                <a:latin typeface="+mn-lt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Brak </a:t>
            </a:r>
            <a:r>
              <a:rPr lang="pl-PL" dirty="0" smtClean="0">
                <a:latin typeface="+mn-lt"/>
              </a:rPr>
              <a:t>nieprzyjemnych </a:t>
            </a:r>
            <a:r>
              <a:rPr lang="pl-PL" b="1" dirty="0" smtClean="0">
                <a:latin typeface="+mn-lt"/>
              </a:rPr>
              <a:t>zapachów</a:t>
            </a:r>
            <a:r>
              <a:rPr lang="pl-PL" dirty="0" smtClean="0">
                <a:latin typeface="+mn-lt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Niskie koszty </a:t>
            </a:r>
            <a:r>
              <a:rPr lang="pl-PL" dirty="0" smtClean="0">
                <a:latin typeface="+mn-lt"/>
              </a:rPr>
              <a:t>eksploatacji.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dirty="0" smtClean="0">
                <a:latin typeface="+mn-lt"/>
              </a:rPr>
              <a:t>Certyfikat CE.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b="1" dirty="0" smtClean="0">
                <a:latin typeface="+mn-lt"/>
              </a:rPr>
              <a:t>Zautomatyzowana</a:t>
            </a:r>
            <a:r>
              <a:rPr lang="pl-PL" dirty="0" smtClean="0">
                <a:latin typeface="+mn-lt"/>
              </a:rPr>
              <a:t> praca.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l-PL" dirty="0" smtClean="0">
                <a:latin typeface="+mn-lt"/>
              </a:rPr>
              <a:t>30 lat doświadczeń zaowocowała </a:t>
            </a:r>
            <a:r>
              <a:rPr lang="pl-PL" b="1" dirty="0" smtClean="0">
                <a:latin typeface="+mn-lt"/>
              </a:rPr>
              <a:t>ponad 250 tyś. instalacji </a:t>
            </a:r>
            <a:r>
              <a:rPr lang="pl-PL" dirty="0" smtClean="0">
                <a:latin typeface="+mn-lt"/>
              </a:rPr>
              <a:t>na terenie Europy (także rynki Skandynawii).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pl-PL" sz="12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4294188" y="5049838"/>
            <a:ext cx="4989512" cy="809625"/>
          </a:xfrm>
        </p:spPr>
        <p:txBody>
          <a:bodyPr/>
          <a:lstStyle/>
          <a:p>
            <a:pPr defTabSz="957700" eaLnBrk="1" hangingPunct="1">
              <a:defRPr/>
            </a:pPr>
            <a:endParaRPr lang="pl-PL" dirty="0"/>
          </a:p>
        </p:txBody>
      </p:sp>
      <p:sp>
        <p:nvSpPr>
          <p:cNvPr id="63491" name="Symbol zastępczy tekstu 7"/>
          <p:cNvSpPr>
            <a:spLocks noGrp="1"/>
          </p:cNvSpPr>
          <p:nvPr>
            <p:ph type="body" sz="quarter" idx="10"/>
          </p:nvPr>
        </p:nvSpPr>
        <p:spPr bwMode="auto">
          <a:xfrm>
            <a:off x="5995988" y="5757863"/>
            <a:ext cx="2192337" cy="50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smtClean="0"/>
          </a:p>
        </p:txBody>
      </p:sp>
      <p:sp>
        <p:nvSpPr>
          <p:cNvPr id="3" name="Prostokąt 2"/>
          <p:cNvSpPr/>
          <p:nvPr/>
        </p:nvSpPr>
        <p:spPr>
          <a:xfrm>
            <a:off x="34924" y="4478127"/>
            <a:ext cx="7726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pl-PL" sz="1800" b="1" dirty="0" smtClean="0">
                <a:latin typeface="+mn-lt"/>
              </a:rPr>
              <a:t>PYTANIA?</a:t>
            </a:r>
            <a:endParaRPr lang="pl-PL" sz="1800" b="1" dirty="0" smtClean="0">
              <a:latin typeface="+mn-lt"/>
            </a:endParaRPr>
          </a:p>
          <a:p>
            <a:pPr>
              <a:spcAft>
                <a:spcPts val="0"/>
              </a:spcAft>
              <a:defRPr/>
            </a:pPr>
            <a:endParaRPr lang="pl-PL" sz="1800" dirty="0" smtClean="0">
              <a:latin typeface="+mn-lt"/>
            </a:endParaRPr>
          </a:p>
          <a:p>
            <a:pPr>
              <a:spcAft>
                <a:spcPts val="0"/>
              </a:spcAft>
              <a:defRPr/>
            </a:pPr>
            <a:endParaRPr lang="pl-PL" sz="18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Symbol zastępczy zawartości 2"/>
          <p:cNvSpPr txBox="1">
            <a:spLocks/>
          </p:cNvSpPr>
          <p:nvPr/>
        </p:nvSpPr>
        <p:spPr bwMode="auto">
          <a:xfrm>
            <a:off x="38064" y="762010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pl-PL" sz="1200" b="1" dirty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/>
            <a:r>
              <a:rPr lang="pl-PL" sz="1200" dirty="0"/>
              <a:t>		</a:t>
            </a: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l-PL" sz="1600" b="1" dirty="0">
                <a:latin typeface="Calibri" pitchFamily="34" charset="0"/>
                <a:cs typeface="Calibri" pitchFamily="34" charset="0"/>
              </a:rPr>
              <a:t>		</a:t>
            </a:r>
            <a:endParaRPr lang="pl-PL" sz="1200" b="1" dirty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</a:pPr>
            <a:endParaRPr lang="pl-PL" sz="1200" dirty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pl-PL" sz="1200" dirty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</a:pPr>
            <a:endParaRPr lang="pl-PL" sz="1200" dirty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endParaRPr lang="pl-PL" sz="1400" dirty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pl-PL" sz="1800" dirty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6389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633538"/>
            <a:ext cx="50419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-302503" y="620688"/>
            <a:ext cx="9648826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Zakład Rokietnica</a:t>
            </a:r>
          </a:p>
          <a:p>
            <a:pPr marL="490537" lvl="1" indent="0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Ok. 130 zatrudnionych osób</a:t>
            </a:r>
          </a:p>
          <a:p>
            <a:pPr marL="490537" lvl="1" indent="0"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 - produkcja,</a:t>
            </a:r>
          </a:p>
          <a:p>
            <a:pPr marL="490537" lvl="1" indent="0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- konstruktorzy i inż.,</a:t>
            </a:r>
          </a:p>
          <a:p>
            <a:pPr marL="490537" lvl="1" indent="0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- administracja sprzedaży,</a:t>
            </a:r>
          </a:p>
          <a:p>
            <a:pPr marL="490537" lvl="1" indent="0"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 - logistyka,</a:t>
            </a:r>
          </a:p>
          <a:p>
            <a:pPr marL="490537" lvl="1" indent="0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- finanse…</a:t>
            </a:r>
          </a:p>
          <a:p>
            <a:pPr marL="490537" lvl="1" indent="0">
              <a:defRPr/>
            </a:pPr>
            <a:endParaRPr lang="pl-PL" sz="1600" dirty="0" smtClean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Ponad 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5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0 dystrybutorów </a:t>
            </a:r>
          </a:p>
          <a:p>
            <a:pPr marL="490537" lvl="1" indent="0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i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instalatorów.</a:t>
            </a:r>
          </a:p>
          <a:p>
            <a:pPr marL="490537" lvl="1" indent="0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marL="490537" lvl="1" indent="0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marL="490537" lvl="1" indent="0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Seweryn Geisler</a:t>
            </a:r>
          </a:p>
          <a:p>
            <a:pPr marL="490537" lvl="1" indent="0">
              <a:defRPr/>
            </a:pP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Key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Account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Manager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490537" lvl="1" indent="0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Krzysztof Falkowski</a:t>
            </a:r>
          </a:p>
          <a:p>
            <a:pPr marL="490537" lvl="1" indent="0">
              <a:defRPr/>
            </a:pPr>
            <a:r>
              <a:rPr lang="pl-PL" sz="1600" dirty="0" smtClean="0">
                <a:latin typeface="Calibri" pitchFamily="34" charset="0"/>
                <a:cs typeface="Calibri" pitchFamily="34" charset="0"/>
              </a:rPr>
              <a:t>Sales </a:t>
            </a:r>
            <a:r>
              <a:rPr lang="pl-PL" sz="1600" dirty="0" err="1" smtClean="0">
                <a:latin typeface="Calibri" pitchFamily="34" charset="0"/>
                <a:cs typeface="Calibri" pitchFamily="34" charset="0"/>
              </a:rPr>
              <a:t>Representative</a:t>
            </a:r>
            <a:r>
              <a:rPr lang="pl-PL" sz="16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490537" lvl="1" indent="0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marL="776287" lvl="1">
              <a:buFont typeface="Wingdings" pitchFamily="2" charset="2"/>
              <a:buChar char="ü"/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Marcin Wachowiak</a:t>
            </a:r>
          </a:p>
          <a:p>
            <a:pPr marL="490537" lvl="1" indent="0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Sales </a:t>
            </a:r>
            <a:r>
              <a:rPr lang="pl-PL" sz="1600" dirty="0" err="1">
                <a:latin typeface="Calibri" pitchFamily="34" charset="0"/>
                <a:cs typeface="Calibri" pitchFamily="34" charset="0"/>
              </a:rPr>
              <a:t>Representative</a:t>
            </a:r>
            <a:r>
              <a:rPr lang="pl-PL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490537" lvl="1" indent="0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61" y="173906"/>
            <a:ext cx="2952328" cy="12436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" name="Łącznik prosty ze strzałką 2"/>
          <p:cNvCxnSpPr/>
          <p:nvPr/>
        </p:nvCxnSpPr>
        <p:spPr>
          <a:xfrm flipH="1">
            <a:off x="4457700" y="1412875"/>
            <a:ext cx="2276861" cy="21601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inus 11"/>
          <p:cNvSpPr/>
          <p:nvPr/>
        </p:nvSpPr>
        <p:spPr>
          <a:xfrm>
            <a:off x="-159568" y="3430597"/>
            <a:ext cx="2735262" cy="393700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 dirty="0">
                <a:latin typeface="Calibri" pitchFamily="34" charset="0"/>
              </a:rPr>
              <a:t>Zakres działalności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0" y="1125538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l-PL" sz="1200" b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Przydomowe biologiczne oczyszczalnie ścieków do 50RLM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1125538"/>
            <a:ext cx="12557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0" y="1125538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l-PL" sz="1200" b="1" dirty="0" smtClean="0">
                <a:latin typeface="Calibri" pitchFamily="34" charset="0"/>
                <a:cs typeface="Calibri" pitchFamily="34" charset="0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Oczyszczalnie indywidualne pow. 50RLM </a:t>
            </a: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>
                <a:latin typeface="Calibri" pitchFamily="34" charset="0"/>
                <a:cs typeface="Calibri" pitchFamily="34" charset="0"/>
              </a:rPr>
              <a:t>		</a:t>
            </a: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633663"/>
            <a:ext cx="25669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zawartości 2"/>
          <p:cNvSpPr txBox="1">
            <a:spLocks/>
          </p:cNvSpPr>
          <p:nvPr/>
        </p:nvSpPr>
        <p:spPr bwMode="auto">
          <a:xfrm>
            <a:off x="0" y="1125538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l-PL" sz="1200" b="1" dirty="0" smtClean="0"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>
                <a:latin typeface="Calibri" pitchFamily="34" charset="0"/>
                <a:cs typeface="Calibri" pitchFamily="34" charset="0"/>
              </a:rPr>
              <a:t>		Systemy zagospodarowania wód deszczowych</a:t>
            </a: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     		</a:t>
            </a: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	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644900"/>
            <a:ext cx="11874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57150" y="1125538"/>
            <a:ext cx="9648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2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pl-PL" sz="1200" b="1" dirty="0" smtClean="0">
                <a:latin typeface="Calibri" pitchFamily="34" charset="0"/>
                <a:cs typeface="Calibri" pitchFamily="34" charset="0"/>
              </a:rPr>
              <a:t>	</a:t>
            </a: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2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     		</a:t>
            </a:r>
          </a:p>
          <a:p>
            <a:pPr algn="just">
              <a:defRPr/>
            </a:pP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dirty="0">
                <a:latin typeface="Calibri" pitchFamily="34" charset="0"/>
                <a:cs typeface="Calibri" pitchFamily="34" charset="0"/>
              </a:rPr>
              <a:t>		</a:t>
            </a:r>
            <a:r>
              <a:rPr lang="pl-PL" sz="1600" b="1" dirty="0">
                <a:latin typeface="Calibri" pitchFamily="34" charset="0"/>
                <a:cs typeface="Calibri" pitchFamily="34" charset="0"/>
              </a:rPr>
              <a:t>Separatory ropopochodne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213350"/>
            <a:ext cx="18478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 txBox="1">
            <a:spLocks noChangeArrowheads="1"/>
          </p:cNvSpPr>
          <p:nvPr/>
        </p:nvSpPr>
        <p:spPr bwMode="auto">
          <a:xfrm>
            <a:off x="57150" y="868363"/>
            <a:ext cx="9648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/>
          <a:lstStyle>
            <a:lvl1pPr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600" b="1" dirty="0">
                <a:latin typeface="Calibri" pitchFamily="34" charset="0"/>
              </a:rPr>
              <a:t>Kiedy stosujemy?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r>
              <a:rPr lang="pl-PL" sz="3600" dirty="0">
                <a:latin typeface="Calibri" pitchFamily="34" charset="0"/>
              </a:rPr>
              <a:t/>
            </a:r>
            <a:br>
              <a:rPr lang="pl-PL" sz="3600" dirty="0">
                <a:latin typeface="Calibri" pitchFamily="34" charset="0"/>
              </a:rPr>
            </a:br>
            <a:endParaRPr lang="en-US" sz="3600" dirty="0">
              <a:latin typeface="Calibri" pitchFamily="34" charset="0"/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-360363" y="1125538"/>
            <a:ext cx="1006633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6" name="Symbol zastępczy zawartości 2"/>
          <p:cNvSpPr txBox="1">
            <a:spLocks/>
          </p:cNvSpPr>
          <p:nvPr/>
        </p:nvSpPr>
        <p:spPr bwMode="auto">
          <a:xfrm>
            <a:off x="0" y="2008188"/>
            <a:ext cx="99060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b="1" dirty="0" smtClean="0">
                <a:latin typeface="+mn-lt"/>
                <a:cs typeface="Calibri" pitchFamily="34" charset="0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160338" y="1309688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Kiedy brak jest możliwości podłączenia do systemów kanalizacji.</a:t>
            </a:r>
            <a:endParaRPr lang="pl-PL" sz="1600" dirty="0">
              <a:latin typeface="+mj-lt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166688" y="2008188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Co możemy zastosować w zamian…</a:t>
            </a:r>
            <a:endParaRPr lang="pl-PL" sz="1600" dirty="0">
              <a:latin typeface="+mj-lt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2865438" y="2460625"/>
            <a:ext cx="86899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Zbiornik bezodpływowy </a:t>
            </a:r>
            <a:endParaRPr lang="pl-PL" sz="1600" dirty="0">
              <a:latin typeface="+mj-lt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133600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160338" y="3109913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Koszty…</a:t>
            </a:r>
          </a:p>
          <a:p>
            <a:pPr algn="just">
              <a:defRPr/>
            </a:pPr>
            <a:endParaRPr lang="pl-PL" sz="1600" dirty="0">
              <a:latin typeface="+mj-lt"/>
            </a:endParaRPr>
          </a:p>
          <a:p>
            <a:pPr algn="just">
              <a:defRPr/>
            </a:pPr>
            <a:r>
              <a:rPr lang="pl-PL" sz="1600" dirty="0" smtClean="0">
                <a:latin typeface="+mj-lt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 bwMode="auto">
          <a:xfrm>
            <a:off x="776288" y="3632200"/>
            <a:ext cx="99060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Opróżnienie szamba do 10m3 – średnio 100-200 PLN</a:t>
            </a:r>
          </a:p>
          <a:p>
            <a:pPr algn="just">
              <a:defRPr/>
            </a:pPr>
            <a:endParaRPr lang="pl-PL" sz="1600" dirty="0">
              <a:latin typeface="+mj-lt"/>
            </a:endParaRPr>
          </a:p>
          <a:p>
            <a:pPr algn="just">
              <a:defRPr/>
            </a:pPr>
            <a:r>
              <a:rPr lang="pl-PL" sz="1600" dirty="0" smtClean="0">
                <a:latin typeface="+mj-lt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9" name="Symbol zastępczy zawartości 2"/>
          <p:cNvSpPr txBox="1">
            <a:spLocks/>
          </p:cNvSpPr>
          <p:nvPr/>
        </p:nvSpPr>
        <p:spPr bwMode="auto">
          <a:xfrm>
            <a:off x="776288" y="3998913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Rocznie ok. 16 wywozów, 16x150= 2400 PLN</a:t>
            </a:r>
          </a:p>
          <a:p>
            <a:pPr algn="just">
              <a:defRPr/>
            </a:pPr>
            <a:endParaRPr lang="pl-PL" sz="1600" dirty="0">
              <a:latin typeface="+mj-lt"/>
            </a:endParaRPr>
          </a:p>
          <a:p>
            <a:pPr algn="just">
              <a:defRPr/>
            </a:pPr>
            <a:r>
              <a:rPr lang="pl-PL" sz="1600" dirty="0" smtClean="0">
                <a:latin typeface="+mj-lt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0" name="Symbol zastępczy zawartości 2"/>
          <p:cNvSpPr txBox="1">
            <a:spLocks/>
          </p:cNvSpPr>
          <p:nvPr/>
        </p:nvSpPr>
        <p:spPr bwMode="auto">
          <a:xfrm>
            <a:off x="776288" y="4459288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Instalacja: ok. 5000 PLN</a:t>
            </a:r>
          </a:p>
          <a:p>
            <a:pPr algn="just">
              <a:defRPr/>
            </a:pPr>
            <a:endParaRPr lang="pl-PL" sz="1600" dirty="0">
              <a:latin typeface="+mj-lt"/>
            </a:endParaRPr>
          </a:p>
          <a:p>
            <a:pPr algn="just">
              <a:defRPr/>
            </a:pPr>
            <a:r>
              <a:rPr lang="pl-PL" sz="1600" dirty="0" smtClean="0">
                <a:latin typeface="+mj-lt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 bwMode="auto">
          <a:xfrm>
            <a:off x="781050" y="5014913"/>
            <a:ext cx="9906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2413" indent="-252413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b="1" dirty="0" smtClean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algn="just">
              <a:defRPr/>
            </a:pPr>
            <a:r>
              <a:rPr lang="pl-PL" sz="1200" dirty="0" smtClean="0"/>
              <a:t>		</a:t>
            </a:r>
          </a:p>
          <a:p>
            <a:pPr algn="just">
              <a:defRPr/>
            </a:pPr>
            <a:r>
              <a:rPr lang="pl-PL" sz="1600" b="1" dirty="0">
                <a:latin typeface="+mn-lt"/>
                <a:cs typeface="Calibri" pitchFamily="34" charset="0"/>
              </a:rPr>
              <a:t>	</a:t>
            </a:r>
            <a:r>
              <a:rPr lang="pl-PL" sz="1600" dirty="0" smtClean="0">
                <a:latin typeface="+mj-lt"/>
              </a:rPr>
              <a:t>Pozostałe: zapach, problematyka, przepełnienie.</a:t>
            </a:r>
          </a:p>
          <a:p>
            <a:pPr algn="just">
              <a:defRPr/>
            </a:pPr>
            <a:endParaRPr lang="pl-PL" sz="1600" dirty="0">
              <a:latin typeface="+mj-lt"/>
            </a:endParaRPr>
          </a:p>
          <a:p>
            <a:pPr algn="just">
              <a:defRPr/>
            </a:pPr>
            <a:r>
              <a:rPr lang="pl-PL" sz="1600" dirty="0" smtClean="0">
                <a:latin typeface="+mj-lt"/>
              </a:rPr>
              <a:t>	</a:t>
            </a: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</a:p>
          <a:p>
            <a:pPr algn="just">
              <a:defRPr/>
            </a:pPr>
            <a:endParaRPr lang="pl-PL" sz="16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pl-PL" sz="1600" b="1" dirty="0" smtClean="0">
                <a:latin typeface="Calibri" pitchFamily="34" charset="0"/>
                <a:cs typeface="Calibri" pitchFamily="34" charset="0"/>
              </a:rPr>
              <a:t>		</a:t>
            </a:r>
            <a:endParaRPr lang="pl-PL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defRPr/>
            </a:pPr>
            <a:endParaRPr lang="pl-PL" sz="1200" b="1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pl-PL" sz="1200" dirty="0" smtClean="0">
                <a:solidFill>
                  <a:srgbClr val="595959"/>
                </a:solidFill>
                <a:latin typeface="Verdana" pitchFamily="34" charset="0"/>
              </a:rPr>
              <a:t>    </a:t>
            </a:r>
          </a:p>
          <a:p>
            <a:pPr>
              <a:spcBef>
                <a:spcPct val="20000"/>
              </a:spcBef>
              <a:defRPr/>
            </a:pPr>
            <a:endParaRPr lang="pl-PL" sz="12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endParaRPr lang="pl-PL" sz="1400" dirty="0" smtClean="0">
              <a:solidFill>
                <a:srgbClr val="59595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pl-PL" sz="1800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3575"/>
            <a:ext cx="2784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293688" y="333375"/>
            <a:ext cx="878363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20" tIns="33840" rIns="67320" bIns="3384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37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Oczyszczalnia biologiczna</a:t>
            </a:r>
          </a:p>
          <a:p>
            <a:pPr algn="ctr" eaLnBrk="1" hangingPunct="1"/>
            <a:r>
              <a:rPr lang="pl-PL" sz="18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połączenie procesów tlenowych i beztlenowych</a:t>
            </a:r>
          </a:p>
          <a:p>
            <a:pPr algn="ctr" eaLnBrk="1" hangingPunct="1"/>
            <a:endParaRPr lang="pl-PL" sz="18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2700" y="1530350"/>
            <a:ext cx="3087688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Century Gothic" pitchFamily="32" charset="0"/>
                <a:cs typeface="Arial" charset="0"/>
              </a:defRPr>
            </a:lvl9pPr>
          </a:lstStyle>
          <a:p>
            <a:pPr marL="457200" indent="-457200" eaLnBrk="1" hangingPunct="1">
              <a:buFont typeface="Times New Roman" pitchFamily="16" charset="0"/>
              <a:buAutoNum type="arabicPeriod"/>
              <a:defRPr/>
            </a:pPr>
            <a:r>
              <a:rPr lang="pl-PL" sz="2000" b="1" dirty="0" smtClean="0">
                <a:solidFill>
                  <a:schemeClr val="tx1"/>
                </a:solidFill>
                <a:latin typeface="+mj-lt"/>
              </a:rPr>
              <a:t>Zrzut do odbiornika: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rzeka,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jezioro, 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rów.</a:t>
            </a:r>
          </a:p>
          <a:p>
            <a:pPr marL="457200" indent="-457200" eaLnBrk="1" hangingPunct="1">
              <a:buFont typeface="Times New Roman" pitchFamily="16" charset="0"/>
              <a:buAutoNum type="arabicPeriod"/>
              <a:defRPr/>
            </a:pPr>
            <a:endParaRPr lang="pl-PL" sz="2000" b="1" dirty="0" smtClean="0">
              <a:solidFill>
                <a:schemeClr val="tx1"/>
              </a:solidFill>
              <a:latin typeface="+mj-lt"/>
            </a:endParaRPr>
          </a:p>
          <a:p>
            <a:pPr marL="457200" indent="-457200" eaLnBrk="1" hangingPunct="1">
              <a:buFont typeface="Times New Roman" pitchFamily="16" charset="0"/>
              <a:buAutoNum type="arabicPeriod" startAt="2"/>
              <a:defRPr/>
            </a:pPr>
            <a:r>
              <a:rPr lang="pl-PL" sz="2000" b="1" dirty="0" smtClean="0">
                <a:solidFill>
                  <a:schemeClr val="tx1"/>
                </a:solidFill>
                <a:latin typeface="+mj-lt"/>
              </a:rPr>
              <a:t>Rozsączenie do gruntu: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studnia,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drenaż,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sz="2000" dirty="0" smtClean="0">
                <a:solidFill>
                  <a:schemeClr val="tx1"/>
                </a:solidFill>
                <a:latin typeface="+mj-lt"/>
              </a:rPr>
              <a:t>pakiety, tunele.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pl-PL" sz="22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pl-PL" sz="2200" dirty="0" smtClean="0">
              <a:solidFill>
                <a:schemeClr val="tx1"/>
              </a:solidFill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3100388"/>
            <a:ext cx="1655762" cy="222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1298575"/>
            <a:ext cx="3378200" cy="428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1257300"/>
            <a:ext cx="2484437" cy="181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09588" y="3860800"/>
            <a:ext cx="7121525" cy="177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36550" indent="-336550"/>
            <a:endParaRPr lang="en-GB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 bwMode="auto">
          <a:xfrm>
            <a:off x="560388" y="693738"/>
            <a:ext cx="8172450" cy="161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/>
            <a:endParaRPr lang="en-GB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565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0"/>
            <a:ext cx="4959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Kingspan">
      <a:dk1>
        <a:srgbClr val="06A9D5"/>
      </a:dk1>
      <a:lt1>
        <a:srgbClr val="FFFFFF"/>
      </a:lt1>
      <a:dk2>
        <a:srgbClr val="595959"/>
      </a:dk2>
      <a:lt2>
        <a:srgbClr val="EEECE1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</TotalTime>
  <Words>995</Words>
  <Application>Microsoft Office PowerPoint</Application>
  <PresentationFormat>Papier A4 (210x297 mm)</PresentationFormat>
  <Paragraphs>512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Prezentacja programu PowerPoint</vt:lpstr>
      <vt:lpstr>Grupa Kingspan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AA</dc:creator>
  <cp:lastModifiedBy>Seweryn Geisler</cp:lastModifiedBy>
  <cp:revision>100</cp:revision>
  <dcterms:created xsi:type="dcterms:W3CDTF">2012-10-23T07:11:50Z</dcterms:created>
  <dcterms:modified xsi:type="dcterms:W3CDTF">2014-06-26T05:59:51Z</dcterms:modified>
</cp:coreProperties>
</file>