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Override3.xml" ContentType="application/vnd.openxmlformats-officedocument.themeOverride+xml"/>
  <Override PartName="/ppt/theme/themeOverride4.xml" ContentType="application/vnd.openxmlformats-officedocument.themeOverr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9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73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9144000" cy="6858000" type="screen4x3"/>
  <p:notesSz cx="6858000" cy="91440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34587" autoAdjust="0"/>
    <p:restoredTop sz="94713" autoAdjust="0"/>
  </p:normalViewPr>
  <p:slideViewPr>
    <p:cSldViewPr>
      <p:cViewPr>
        <p:scale>
          <a:sx n="75" d="100"/>
          <a:sy n="75" d="100"/>
        </p:scale>
        <p:origin x="-1704" y="-3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FFA659-8AB2-4C18-9538-8F736321851D}" type="datetimeFigureOut">
              <a:rPr lang="pl-PL" smtClean="0"/>
              <a:pPr/>
              <a:t>2014-06-26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02D565-48FA-4403-B0EE-A1C5A9AFBCC6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02D565-48FA-4403-B0EE-A1C5A9AFBCC6}" type="slidenum">
              <a:rPr lang="pl-PL" smtClean="0"/>
              <a:pPr/>
              <a:t>2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rójkąt prostokątny 9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upa 1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Dowolny kształt 6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" name="Dowolny kształt 7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8" name="Dowolny kształt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10" name="Łącznik prosty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ytuł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17" name="Podtytuł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pl-PL" smtClean="0"/>
              <a:t>Kliknij, aby edytować styl wzorca podtytułu</a:t>
            </a:r>
            <a:endParaRPr lang="en-US"/>
          </a:p>
        </p:txBody>
      </p:sp>
      <p:sp>
        <p:nvSpPr>
          <p:cNvPr id="11" name="Symbol zastępczy daty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0FB49C88-7ED6-4CE7-8E2D-4FB23A797AFD}" type="datetimeFigureOut">
              <a:rPr lang="pl-PL"/>
              <a:pPr>
                <a:defRPr/>
              </a:pPr>
              <a:t>2014-06-26</a:t>
            </a:fld>
            <a:endParaRPr lang="pl-PL"/>
          </a:p>
        </p:txBody>
      </p:sp>
      <p:sp>
        <p:nvSpPr>
          <p:cNvPr id="12" name="Symbol zastępczy stopki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pl-PL"/>
          </a:p>
        </p:txBody>
      </p:sp>
      <p:sp>
        <p:nvSpPr>
          <p:cNvPr id="13" name="Symbol zastępczy numeru slajd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B98359D1-CA58-4AB4-95E9-C6B35D1DD4B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EF6C03-E01A-4F47-85E5-07D208CDE2FC}" type="datetimeFigureOut">
              <a:rPr lang="pl-PL"/>
              <a:pPr>
                <a:defRPr/>
              </a:pPr>
              <a:t>2014-06-26</a:t>
            </a:fld>
            <a:endParaRPr lang="pl-PL"/>
          </a:p>
        </p:txBody>
      </p:sp>
      <p:sp>
        <p:nvSpPr>
          <p:cNvPr id="5" name="Symbol zastępczy stopki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0DDBFF-FF2E-4692-90D3-E18D7960B0C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8CF9E0-EBC2-4C29-9D19-EFD5B9DAD242}" type="datetimeFigureOut">
              <a:rPr lang="pl-PL"/>
              <a:pPr>
                <a:defRPr/>
              </a:pPr>
              <a:t>2014-06-26</a:t>
            </a:fld>
            <a:endParaRPr lang="pl-PL"/>
          </a:p>
        </p:txBody>
      </p:sp>
      <p:sp>
        <p:nvSpPr>
          <p:cNvPr id="5" name="Symbol zastępczy stopki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4B54D2-C767-4A04-A616-12A0E3CA223B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7" name="Tytuł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4" name="Symbol zastępczy daty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68C62E-D834-456F-9588-C6D10DC1E45E}" type="datetimeFigureOut">
              <a:rPr lang="pl-PL"/>
              <a:pPr>
                <a:defRPr/>
              </a:pPr>
              <a:t>2014-06-26</a:t>
            </a:fld>
            <a:endParaRPr lang="pl-PL"/>
          </a:p>
        </p:txBody>
      </p:sp>
      <p:sp>
        <p:nvSpPr>
          <p:cNvPr id="5" name="Symbol zastępczy stopki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B04A7C-2064-4AD2-86E6-F557D304884A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gon 6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Pagon 7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6F1E800-C053-4A04-9BA5-96BB518B835B}" type="datetimeFigureOut">
              <a:rPr lang="pl-PL"/>
              <a:pPr>
                <a:defRPr/>
              </a:pPr>
              <a:t>2014-06-26</a:t>
            </a:fld>
            <a:endParaRPr lang="pl-PL"/>
          </a:p>
        </p:txBody>
      </p:sp>
      <p:sp>
        <p:nvSpPr>
          <p:cNvPr id="7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l-PL"/>
          </a:p>
        </p:txBody>
      </p:sp>
      <p:sp>
        <p:nvSpPr>
          <p:cNvPr id="8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08A53E9-5ED6-49DC-8AB6-17424CA839AF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8" name="Tytuł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0EE40C7-A83C-43CC-A614-F980EC78DA1F}" type="datetimeFigureOut">
              <a:rPr lang="pl-PL"/>
              <a:pPr>
                <a:defRPr/>
              </a:pPr>
              <a:t>2014-06-26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4B23027-A81A-4DDF-A8B0-45FC2012AA1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5C4CABD-5EC5-45BA-BE01-8DA9589062E1}" type="datetimeFigureOut">
              <a:rPr lang="pl-PL"/>
              <a:pPr>
                <a:defRPr/>
              </a:pPr>
              <a:t>2014-06-26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645BD68-1D0C-482B-B832-3F1F04FAD02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BD2CC0B-4E0B-4B80-9842-3B037B112CE2}" type="datetimeFigureOut">
              <a:rPr lang="pl-PL"/>
              <a:pPr>
                <a:defRPr/>
              </a:pPr>
              <a:t>2014-06-26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C83D85E-7DB5-4373-95F8-0594C3EF54F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CE1782-1013-4F3B-AB9B-02995D937597}" type="datetimeFigureOut">
              <a:rPr lang="pl-PL"/>
              <a:pPr>
                <a:defRPr/>
              </a:pPr>
              <a:t>2014-06-26</a:t>
            </a:fld>
            <a:endParaRPr lang="pl-PL"/>
          </a:p>
        </p:txBody>
      </p:sp>
      <p:sp>
        <p:nvSpPr>
          <p:cNvPr id="3" name="Symbol zastępczy stopki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Symbol zastępczy numeru slajd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C36237-E27C-4B80-A5D7-656B9B24E6A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614C3EC-99D4-495C-BF73-BD494386B574}" type="datetimeFigureOut">
              <a:rPr lang="pl-PL"/>
              <a:pPr>
                <a:defRPr/>
              </a:pPr>
              <a:t>2014-06-26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15B3214-2DB6-495E-BD34-A9383D0E66DF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owolny kształt 7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Dowolny kształt 8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Trójkąt prostokątny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Łącznik prosty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Pagon 11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Pagon 12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pl-PL" noProof="0" smtClean="0"/>
              <a:t>Kliknij ikonę, aby dodać obraz</a:t>
            </a:r>
            <a:endParaRPr lang="en-US" noProof="0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11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778135DA-25F4-488E-9664-9F1FA1D9D5F1}" type="datetimeFigureOut">
              <a:rPr lang="pl-PL"/>
              <a:pPr>
                <a:defRPr/>
              </a:pPr>
              <a:t>2014-06-26</a:t>
            </a:fld>
            <a:endParaRPr lang="pl-PL"/>
          </a:p>
        </p:txBody>
      </p:sp>
      <p:sp>
        <p:nvSpPr>
          <p:cNvPr id="12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pl-PL"/>
          </a:p>
        </p:txBody>
      </p:sp>
      <p:sp>
        <p:nvSpPr>
          <p:cNvPr id="13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D8976D0C-54A5-44D1-A562-BEC1163B10C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owolny kształt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Dowolny kształt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Trójkąt prostokątny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Łącznik prosty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ymbol zastępczy tytułu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1033" name="Symbol zastępczy tekstu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smtClean="0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966EE7E9-8680-44D1-97B3-0DD72554703D}" type="datetimeFigureOut">
              <a:rPr lang="pl-PL"/>
              <a:pPr>
                <a:defRPr/>
              </a:pPr>
              <a:t>2014-06-26</a:t>
            </a:fld>
            <a:endParaRPr lang="pl-PL"/>
          </a:p>
        </p:txBody>
      </p:sp>
      <p:sp>
        <p:nvSpPr>
          <p:cNvPr id="22" name="Symbol zastępczy stopki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pl-PL"/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5754C4C7-6125-4865-A39E-2E8A74FC404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0" r:id="rId2"/>
    <p:sldLayoutId id="2147483782" r:id="rId3"/>
    <p:sldLayoutId id="2147483783" r:id="rId4"/>
    <p:sldLayoutId id="2147483784" r:id="rId5"/>
    <p:sldLayoutId id="2147483785" r:id="rId6"/>
    <p:sldLayoutId id="2147483779" r:id="rId7"/>
    <p:sldLayoutId id="2147483786" r:id="rId8"/>
    <p:sldLayoutId id="2147483787" r:id="rId9"/>
    <p:sldLayoutId id="2147483778" r:id="rId10"/>
    <p:sldLayoutId id="214748377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dirty="0" smtClean="0">
                <a:latin typeface="Adobe Garamond Pro Bold" pitchFamily="18" charset="-18"/>
              </a:rPr>
              <a:t>REM KĘPNO Sp. z o.o. </a:t>
            </a:r>
            <a:br>
              <a:rPr lang="pl-PL" dirty="0" smtClean="0">
                <a:latin typeface="Adobe Garamond Pro Bold" pitchFamily="18" charset="-18"/>
              </a:rPr>
            </a:br>
            <a:endParaRPr lang="pl-PL" dirty="0"/>
          </a:p>
        </p:txBody>
      </p:sp>
      <p:pic>
        <p:nvPicPr>
          <p:cNvPr id="13314" name="Picture 3" descr="logo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8038" y="2852738"/>
            <a:ext cx="2160587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l-PL" sz="2400" smtClean="0"/>
              <a:t>Uruchamianie programu Inkasent PDA</a:t>
            </a:r>
          </a:p>
          <a:p>
            <a:pPr eaLnBrk="1" hangingPunct="1">
              <a:lnSpc>
                <a:spcPct val="90000"/>
              </a:lnSpc>
            </a:pPr>
            <a:r>
              <a:rPr lang="pl-PL" sz="2400" smtClean="0"/>
              <a:t>Prowadzenie odczytów </a:t>
            </a:r>
          </a:p>
          <a:p>
            <a:pPr eaLnBrk="1" hangingPunct="1">
              <a:lnSpc>
                <a:spcPct val="90000"/>
              </a:lnSpc>
            </a:pPr>
            <a:r>
              <a:rPr lang="pl-PL" sz="2400" smtClean="0"/>
              <a:t>Programowanie nakładek</a:t>
            </a:r>
          </a:p>
          <a:p>
            <a:pPr eaLnBrk="1" hangingPunct="1">
              <a:lnSpc>
                <a:spcPct val="90000"/>
              </a:lnSpc>
            </a:pPr>
            <a:endParaRPr lang="pl-PL" sz="2400" smtClean="0"/>
          </a:p>
          <a:p>
            <a:pPr eaLnBrk="1" hangingPunct="1">
              <a:lnSpc>
                <a:spcPct val="90000"/>
              </a:lnSpc>
            </a:pPr>
            <a:endParaRPr lang="pl-PL" sz="2400" smtClean="0"/>
          </a:p>
          <a:p>
            <a:pPr eaLnBrk="1" hangingPunct="1">
              <a:lnSpc>
                <a:spcPct val="90000"/>
              </a:lnSpc>
            </a:pPr>
            <a:r>
              <a:rPr lang="pl-PL" sz="2400" smtClean="0"/>
              <a:t>Przekaźnik firmy Apator ( model WMBUS-03 )</a:t>
            </a:r>
          </a:p>
          <a:p>
            <a:pPr eaLnBrk="1" hangingPunct="1">
              <a:lnSpc>
                <a:spcPct val="90000"/>
              </a:lnSpc>
            </a:pPr>
            <a:r>
              <a:rPr lang="pl-PL" sz="2400" smtClean="0"/>
              <a:t>Czas pracy na akumulatorze 2 dni</a:t>
            </a:r>
          </a:p>
          <a:p>
            <a:pPr eaLnBrk="1" hangingPunct="1">
              <a:lnSpc>
                <a:spcPct val="90000"/>
              </a:lnSpc>
            </a:pPr>
            <a:r>
              <a:rPr lang="pl-PL" sz="2400" smtClean="0"/>
              <a:t>Komunikacja bluetooth z PDA</a:t>
            </a:r>
          </a:p>
          <a:p>
            <a:pPr eaLnBrk="1" hangingPunct="1">
              <a:lnSpc>
                <a:spcPct val="90000"/>
              </a:lnSpc>
            </a:pPr>
            <a:r>
              <a:rPr lang="pl-PL" sz="2400" smtClean="0"/>
              <a:t>Komunikacja radiowa z nakładką </a:t>
            </a:r>
            <a:br>
              <a:rPr lang="pl-PL" sz="2400" smtClean="0"/>
            </a:br>
            <a:r>
              <a:rPr lang="pl-PL" sz="2000" smtClean="0"/>
              <a:t>częstotliwość: 868 MHz</a:t>
            </a:r>
            <a:endParaRPr lang="pl-PL" sz="2400" smtClean="0"/>
          </a:p>
          <a:p>
            <a:pPr eaLnBrk="1" hangingPunct="1">
              <a:lnSpc>
                <a:spcPct val="90000"/>
              </a:lnSpc>
            </a:pPr>
            <a:endParaRPr lang="pl-PL" sz="2300" smtClean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sz="4400" dirty="0" err="1" smtClean="0"/>
              <a:t>Palmtop</a:t>
            </a:r>
            <a:r>
              <a:rPr lang="pl-PL" sz="4400" dirty="0" smtClean="0"/>
              <a:t> i przekaźnik</a:t>
            </a:r>
            <a:endParaRPr lang="pl-PL" dirty="0"/>
          </a:p>
        </p:txBody>
      </p:sp>
      <p:pic>
        <p:nvPicPr>
          <p:cNvPr id="23555" name="Obraz 3" descr="przekaznik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9925" y="4365625"/>
            <a:ext cx="1225550" cy="189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6" descr="htc_hd2_image7306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488" y="765175"/>
            <a:ext cx="1358900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57200" y="1481138"/>
            <a:ext cx="8229600" cy="2379662"/>
          </a:xfrm>
        </p:spPr>
        <p:txBody>
          <a:bodyPr>
            <a:normAutofit fontScale="62500" lnSpcReduction="20000"/>
          </a:bodyPr>
          <a:lstStyle/>
          <a:p>
            <a:pPr marL="365760" indent="-256032" eaLnBrk="1" fontAlgn="auto" hangingPunct="1">
              <a:lnSpc>
                <a:spcPct val="15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pl-PL" sz="2800" dirty="0" smtClean="0"/>
              <a:t>Wymagane logowanie w celach bezpieczeństwa</a:t>
            </a:r>
          </a:p>
          <a:p>
            <a:pPr marL="365760" indent="-256032" eaLnBrk="1" fontAlgn="auto" hangingPunct="1">
              <a:lnSpc>
                <a:spcPct val="15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pl-PL" sz="2800" dirty="0" smtClean="0"/>
              <a:t>Odczyt wskazań wodomierzy ( Tryb trasy )</a:t>
            </a:r>
          </a:p>
          <a:p>
            <a:pPr marL="365760" indent="-256032" eaLnBrk="1" fontAlgn="auto" hangingPunct="1">
              <a:lnSpc>
                <a:spcPct val="15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pl-PL" sz="2800" dirty="0" smtClean="0"/>
              <a:t>Programowanie nakładek  i tworzenie listy urządzeń( Tryb montażowy )</a:t>
            </a:r>
          </a:p>
          <a:p>
            <a:pPr marL="365760" indent="-256032" eaLnBrk="1" fontAlgn="auto" hangingPunct="1">
              <a:lnSpc>
                <a:spcPct val="15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pl-PL" sz="2800" dirty="0" smtClean="0"/>
              <a:t>Odczyt i resetowanie ewentualnych błędów ( Tryb serwisowy )	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dirty="0" smtClean="0"/>
              <a:t>Program na PDA</a:t>
            </a:r>
            <a:endParaRPr lang="pl-PL" dirty="0"/>
          </a:p>
        </p:txBody>
      </p:sp>
      <p:pic>
        <p:nvPicPr>
          <p:cNvPr id="24579" name="Obraz 4" descr="PDA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875" y="3429000"/>
            <a:ext cx="1873250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Obraz 5" descr="PDA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3" y="3429000"/>
            <a:ext cx="1871662" cy="249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Obraz 6" descr="PDA1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188" y="3429000"/>
            <a:ext cx="1873250" cy="249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Obraz 7" descr="PDA3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43663" y="3429000"/>
            <a:ext cx="1873250" cy="2503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250825" y="1481138"/>
            <a:ext cx="8435975" cy="1587500"/>
          </a:xfrm>
        </p:spPr>
        <p:txBody>
          <a:bodyPr>
            <a:normAutofit fontScale="85000" lnSpcReduction="10000"/>
          </a:bodyPr>
          <a:lstStyle/>
          <a:p>
            <a:pPr marL="365760" indent="-256032" eaLnBrk="1" fontAlgn="auto" hangingPunct="1">
              <a:lnSpc>
                <a:spcPct val="15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pl-PL" sz="2800" dirty="0" smtClean="0"/>
              <a:t>Tworzenie, edycja i import listy urządzeń  z PDA</a:t>
            </a:r>
          </a:p>
          <a:p>
            <a:pPr marL="365760" indent="-256032" eaLnBrk="1" fontAlgn="auto" hangingPunct="1">
              <a:lnSpc>
                <a:spcPct val="15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pl-PL" sz="2800" dirty="0" smtClean="0"/>
              <a:t>Tworzenie tras odczytów i eksportowanie ich na PDA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dirty="0" smtClean="0"/>
              <a:t>Program na PC</a:t>
            </a:r>
            <a:endParaRPr lang="pl-PL" dirty="0"/>
          </a:p>
        </p:txBody>
      </p:sp>
      <p:pic>
        <p:nvPicPr>
          <p:cNvPr id="25603" name="Obraz 3" descr="ink pc 1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2708275"/>
            <a:ext cx="5945187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Obraz 4" descr="program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788" y="4437063"/>
            <a:ext cx="2582862" cy="17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57200" y="1481138"/>
            <a:ext cx="8229600" cy="1876425"/>
          </a:xfrm>
        </p:spPr>
        <p:txBody>
          <a:bodyPr>
            <a:normAutofit fontScale="70000" lnSpcReduction="20000"/>
          </a:bodyPr>
          <a:lstStyle/>
          <a:p>
            <a:pPr marL="365760" indent="-256032" eaLnBrk="1" fontAlgn="auto" hangingPunct="1">
              <a:lnSpc>
                <a:spcPct val="15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pl-PL" sz="2800" dirty="0" smtClean="0"/>
              <a:t>Filtrowanie ( przeszukiwanie odczytów ) według: nr nakładki, nr wodomierza, daty odczytu, błędów</a:t>
            </a:r>
          </a:p>
          <a:p>
            <a:pPr marL="365760" indent="-256032" eaLnBrk="1" fontAlgn="auto" hangingPunct="1">
              <a:lnSpc>
                <a:spcPct val="15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pl-PL" sz="2800" dirty="0" smtClean="0"/>
              <a:t>Importowanie odczytów  z PDA</a:t>
            </a:r>
          </a:p>
          <a:p>
            <a:pPr marL="365760" indent="-256032" eaLnBrk="1" fontAlgn="auto" hangingPunct="1">
              <a:lnSpc>
                <a:spcPct val="15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pl-PL" sz="2800" dirty="0" smtClean="0"/>
              <a:t>Eksportowanie danych do pliku </a:t>
            </a:r>
            <a:r>
              <a:rPr lang="pl-PL" sz="2800" dirty="0" err="1" smtClean="0"/>
              <a:t>excela</a:t>
            </a:r>
            <a:endParaRPr lang="pl-PL" sz="2800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179512" y="260648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dirty="0" smtClean="0"/>
              <a:t>Program na PC</a:t>
            </a:r>
            <a:endParaRPr lang="pl-PL" dirty="0"/>
          </a:p>
        </p:txBody>
      </p:sp>
      <p:pic>
        <p:nvPicPr>
          <p:cNvPr id="26627" name="Obraz 3" descr="ink pc 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463" y="3213100"/>
            <a:ext cx="4100512" cy="347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0" y="3429000"/>
            <a:ext cx="4445000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ymbol zastępczy zawartości 1"/>
          <p:cNvSpPr>
            <a:spLocks noGrp="1"/>
          </p:cNvSpPr>
          <p:nvPr>
            <p:ph idx="1"/>
          </p:nvPr>
        </p:nvSpPr>
        <p:spPr>
          <a:xfrm>
            <a:off x="457200" y="1481138"/>
            <a:ext cx="8229600" cy="723900"/>
          </a:xfrm>
        </p:spPr>
        <p:txBody>
          <a:bodyPr/>
          <a:lstStyle/>
          <a:p>
            <a:pPr eaLnBrk="1" hangingPunct="1"/>
            <a:r>
              <a:rPr lang="pl-PL" sz="2800" smtClean="0"/>
              <a:t>Bilansowanie zużycia </a:t>
            </a:r>
          </a:p>
          <a:p>
            <a:pPr eaLnBrk="1" hangingPunct="1"/>
            <a:endParaRPr lang="pl-PL" smtClean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dirty="0" smtClean="0"/>
              <a:t>Program na PC</a:t>
            </a:r>
            <a:endParaRPr lang="pl-PL" dirty="0"/>
          </a:p>
        </p:txBody>
      </p:sp>
      <p:pic>
        <p:nvPicPr>
          <p:cNvPr id="27651" name="Obraz 3" descr="ink pc 3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050" y="1989138"/>
            <a:ext cx="5446713" cy="416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zalet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67944" y="121332"/>
            <a:ext cx="4912618" cy="2069418"/>
          </a:xfrm>
          <a:prstGeom prst="rect">
            <a:avLst/>
          </a:prstGeom>
        </p:spPr>
      </p:pic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67544" y="2276872"/>
            <a:ext cx="8229600" cy="4176464"/>
          </a:xfrm>
        </p:spPr>
        <p:txBody>
          <a:bodyPr>
            <a:normAutofit fontScale="55000" lnSpcReduction="20000"/>
          </a:bodyPr>
          <a:lstStyle/>
          <a:p>
            <a:pPr marL="365760" indent="-256032" eaLnBrk="1" fontAlgn="auto" hangingPunct="1">
              <a:lnSpc>
                <a:spcPct val="15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pl-PL" sz="3100" dirty="0" smtClean="0"/>
              <a:t>Radiowy system odczytu wodomierzy to </a:t>
            </a:r>
            <a:r>
              <a:rPr lang="pl-PL" sz="3100" b="1" dirty="0" smtClean="0"/>
              <a:t>innowacyjny, skuteczny i niezawodny </a:t>
            </a:r>
            <a:r>
              <a:rPr lang="pl-PL" sz="3100" dirty="0" smtClean="0"/>
              <a:t>sposób zdalnego zbierania wartości zużycia z wodomierzy lokalowych.</a:t>
            </a:r>
          </a:p>
          <a:p>
            <a:pPr marL="365760" indent="-256032" eaLnBrk="1" fontAlgn="auto" hangingPunct="1">
              <a:lnSpc>
                <a:spcPct val="15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pl-PL" sz="3100" b="1" dirty="0" smtClean="0"/>
              <a:t>Niezawodny</a:t>
            </a:r>
            <a:r>
              <a:rPr lang="pl-PL" sz="3100" dirty="0" smtClean="0"/>
              <a:t> przekaz informacji dzięki komunikacji dwukierunkowej pomiędzy nakładką a </a:t>
            </a:r>
            <a:r>
              <a:rPr lang="pl-PL" sz="3100" dirty="0" err="1" smtClean="0"/>
              <a:t>palmtopem</a:t>
            </a:r>
            <a:endParaRPr lang="pl-PL" sz="3100" dirty="0" smtClean="0"/>
          </a:p>
          <a:p>
            <a:pPr marL="365760" indent="-256032" eaLnBrk="1" fontAlgn="auto" hangingPunct="1">
              <a:lnSpc>
                <a:spcPct val="15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pl-PL" sz="3100" b="1" dirty="0" smtClean="0"/>
              <a:t>Usprawnia</a:t>
            </a:r>
            <a:r>
              <a:rPr lang="pl-PL" sz="3100" dirty="0" smtClean="0"/>
              <a:t> odczyt wodomierzy</a:t>
            </a:r>
          </a:p>
          <a:p>
            <a:pPr marL="365760" indent="-256032" eaLnBrk="1" fontAlgn="auto" hangingPunct="1">
              <a:lnSpc>
                <a:spcPct val="15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pl-PL" sz="3100" dirty="0" smtClean="0"/>
              <a:t>Możliwość </a:t>
            </a:r>
            <a:r>
              <a:rPr lang="pl-PL" sz="3100" b="1" dirty="0" smtClean="0"/>
              <a:t>rozłożenia inwestycji w czasie </a:t>
            </a:r>
            <a:r>
              <a:rPr lang="pl-PL" sz="3100" dirty="0" smtClean="0"/>
              <a:t>( wodomierze </a:t>
            </a:r>
            <a:r>
              <a:rPr lang="pl-PL" sz="3100" dirty="0" err="1" smtClean="0"/>
              <a:t>Apator</a:t>
            </a:r>
            <a:r>
              <a:rPr lang="pl-PL" sz="3100" dirty="0" smtClean="0"/>
              <a:t> </a:t>
            </a:r>
            <a:r>
              <a:rPr lang="pl-PL" sz="3100" dirty="0" err="1" smtClean="0"/>
              <a:t>Powogaz</a:t>
            </a:r>
            <a:r>
              <a:rPr lang="pl-PL" sz="3100" dirty="0" smtClean="0"/>
              <a:t> są przystosowane do zamontowania nakładki w dowolnym momencie )</a:t>
            </a:r>
          </a:p>
          <a:p>
            <a:pPr marL="365760" indent="-256032" eaLnBrk="1" fontAlgn="auto" hangingPunct="1">
              <a:lnSpc>
                <a:spcPct val="15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pl-PL" sz="3100" dirty="0" err="1" smtClean="0"/>
              <a:t>Palmtop</a:t>
            </a:r>
            <a:r>
              <a:rPr lang="pl-PL" sz="3100" dirty="0" smtClean="0"/>
              <a:t>(y) i programy do odczytów </a:t>
            </a:r>
            <a:r>
              <a:rPr lang="pl-PL" sz="3100" b="1" dirty="0" smtClean="0"/>
              <a:t>są sprzedawane wraz z systemem (jednorazowa licencja).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179512" y="836712"/>
            <a:ext cx="3888432" cy="64807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dirty="0" smtClean="0"/>
              <a:t>Zalety systemu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ctrTitle"/>
          </p:nvPr>
        </p:nvSpPr>
        <p:spPr>
          <a:xfrm>
            <a:off x="683568" y="1052736"/>
            <a:ext cx="7772400" cy="1829761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dirty="0" smtClean="0"/>
              <a:t>Dziękujemy za uwagę</a:t>
            </a:r>
            <a:endParaRPr lang="pl-PL" dirty="0"/>
          </a:p>
        </p:txBody>
      </p:sp>
      <p:pic>
        <p:nvPicPr>
          <p:cNvPr id="29698" name="Picture 2" descr="logo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375" y="2924175"/>
            <a:ext cx="2016125" cy="201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kadr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23928" y="0"/>
            <a:ext cx="4416491" cy="3312368"/>
          </a:xfrm>
          <a:prstGeom prst="rect">
            <a:avLst/>
          </a:prstGeom>
        </p:spPr>
      </p:pic>
      <p:sp>
        <p:nvSpPr>
          <p:cNvPr id="14337" name="Symbol zastępczy zawartości 4"/>
          <p:cNvSpPr>
            <a:spLocks noGrp="1"/>
          </p:cNvSpPr>
          <p:nvPr>
            <p:ph idx="1"/>
          </p:nvPr>
        </p:nvSpPr>
        <p:spPr>
          <a:xfrm>
            <a:off x="467544" y="2780928"/>
            <a:ext cx="8229600" cy="3802236"/>
          </a:xfrm>
        </p:spPr>
        <p:txBody>
          <a:bodyPr/>
          <a:lstStyle/>
          <a:p>
            <a:pPr marL="0" indent="269875" eaLnBrk="1" hangingPunct="1">
              <a:lnSpc>
                <a:spcPct val="130000"/>
              </a:lnSpc>
              <a:buFontTx/>
              <a:buChar char="-"/>
            </a:pPr>
            <a:r>
              <a:rPr lang="pl-PL" sz="1800" dirty="0" smtClean="0"/>
              <a:t>Na rynku funkcjonujemy od 1999r. </a:t>
            </a:r>
          </a:p>
          <a:p>
            <a:pPr marL="0" indent="269875" eaLnBrk="1" hangingPunct="1">
              <a:lnSpc>
                <a:spcPct val="130000"/>
              </a:lnSpc>
              <a:buFontTx/>
              <a:buChar char="-"/>
            </a:pPr>
            <a:r>
              <a:rPr lang="pl-PL" sz="1800" dirty="0" smtClean="0"/>
              <a:t>Firma budowlano- instalacyjna zatrudniająca średnio 60 osób</a:t>
            </a:r>
          </a:p>
          <a:p>
            <a:pPr marL="0" indent="269875" eaLnBrk="1" hangingPunct="1">
              <a:lnSpc>
                <a:spcPct val="130000"/>
              </a:lnSpc>
              <a:buFontTx/>
              <a:buChar char="-"/>
            </a:pPr>
            <a:r>
              <a:rPr lang="pl-PL" sz="1800" dirty="0" smtClean="0"/>
              <a:t>Uwierzytelnienie przez </a:t>
            </a:r>
            <a:r>
              <a:rPr lang="pl-PL" sz="1800" b="1" dirty="0" smtClean="0"/>
              <a:t>Prezesa Głównego Urzędu Miar  oraz      </a:t>
            </a:r>
            <a:r>
              <a:rPr lang="pl-PL" sz="1800" dirty="0" smtClean="0"/>
              <a:t>stanowiska do legalizacji wodomierzy od DN15 do DN150.</a:t>
            </a:r>
          </a:p>
          <a:p>
            <a:pPr marL="0" indent="269875" eaLnBrk="1" hangingPunct="1">
              <a:lnSpc>
                <a:spcPct val="130000"/>
              </a:lnSpc>
              <a:buFontTx/>
              <a:buChar char="-"/>
            </a:pPr>
            <a:r>
              <a:rPr lang="pl-PL" sz="1800" dirty="0" smtClean="0"/>
              <a:t>Własne wykwalifikowane ekipy hydrauliczne i wyspecjalizowana kadra inżynieryjno- techniczna</a:t>
            </a:r>
          </a:p>
          <a:p>
            <a:pPr marL="0" indent="269875" eaLnBrk="1" hangingPunct="1">
              <a:lnSpc>
                <a:spcPct val="130000"/>
              </a:lnSpc>
              <a:buFontTx/>
              <a:buChar char="-"/>
            </a:pPr>
            <a:r>
              <a:rPr lang="pl-PL" sz="1800" dirty="0" smtClean="0"/>
              <a:t>Każda inwestycja objęta polisą OC</a:t>
            </a:r>
          </a:p>
          <a:p>
            <a:pPr marL="0" indent="269875" eaLnBrk="1" hangingPunct="1">
              <a:lnSpc>
                <a:spcPct val="130000"/>
              </a:lnSpc>
              <a:buFont typeface="Wingdings 3" pitchFamily="18" charset="2"/>
              <a:buNone/>
            </a:pPr>
            <a:endParaRPr lang="pl-PL" sz="1800" dirty="0" smtClean="0"/>
          </a:p>
          <a:p>
            <a:pPr marL="0" indent="269875" eaLnBrk="1" hangingPunct="1">
              <a:lnSpc>
                <a:spcPct val="130000"/>
              </a:lnSpc>
              <a:buFont typeface="Wingdings 3" pitchFamily="18" charset="2"/>
              <a:buNone/>
            </a:pPr>
            <a:endParaRPr lang="pl-PL" sz="1800" dirty="0" smtClean="0"/>
          </a:p>
          <a:p>
            <a:pPr marL="0" indent="269875" eaLnBrk="1" hangingPunct="1">
              <a:lnSpc>
                <a:spcPct val="130000"/>
              </a:lnSpc>
              <a:buFont typeface="Wingdings 3" pitchFamily="18" charset="2"/>
              <a:buNone/>
            </a:pPr>
            <a:endParaRPr lang="pl-PL" sz="1700" dirty="0" smtClean="0"/>
          </a:p>
        </p:txBody>
      </p:sp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dirty="0" smtClean="0"/>
              <a:t>REM KĘPNO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214282" y="1481138"/>
            <a:ext cx="8786874" cy="4525962"/>
          </a:xfrm>
        </p:spPr>
        <p:txBody>
          <a:bodyPr>
            <a:normAutofit fontScale="70000" lnSpcReduction="20000"/>
          </a:bodyPr>
          <a:lstStyle/>
          <a:p>
            <a:pPr marL="0" indent="269875" eaLnBrk="1" fontAlgn="auto" hangingPunct="1">
              <a:lnSpc>
                <a:spcPct val="150000"/>
              </a:lnSpc>
              <a:spcAft>
                <a:spcPts val="0"/>
              </a:spcAft>
              <a:buFont typeface="Wingdings 3"/>
              <a:buNone/>
              <a:tabLst>
                <a:tab pos="0" algn="l"/>
                <a:tab pos="360363" algn="l"/>
              </a:tabLst>
              <a:defRPr/>
            </a:pPr>
            <a:r>
              <a:rPr lang="pl-PL" sz="2800" dirty="0" smtClean="0"/>
              <a:t>Po raz pierwszy radiowy odczyt wodomierzy wdrażaliśmy w 2009r. W Lubinie w SM Polne.</a:t>
            </a:r>
          </a:p>
          <a:p>
            <a:pPr marL="0" indent="269875" eaLnBrk="1" fontAlgn="auto" hangingPunct="1">
              <a:lnSpc>
                <a:spcPct val="150000"/>
              </a:lnSpc>
              <a:spcAft>
                <a:spcPts val="0"/>
              </a:spcAft>
              <a:buFont typeface="Wingdings 3"/>
              <a:buNone/>
              <a:tabLst>
                <a:tab pos="0" algn="l"/>
                <a:tab pos="360363" algn="l"/>
              </a:tabLst>
              <a:defRPr/>
            </a:pPr>
            <a:r>
              <a:rPr lang="pl-PL" sz="2800" dirty="0" smtClean="0"/>
              <a:t>Wykonujemy również cały szereg robót budowlanych, od wewnętrznych robót instalacyjnych poprzez kompleksowe budowy budynków mieszkalnych wielorodzinnych i użyteczności publicznej.</a:t>
            </a:r>
          </a:p>
          <a:p>
            <a:pPr marL="0" indent="269875" eaLnBrk="1" fontAlgn="auto" hangingPunct="1">
              <a:lnSpc>
                <a:spcPct val="150000"/>
              </a:lnSpc>
              <a:spcAft>
                <a:spcPts val="0"/>
              </a:spcAft>
              <a:buFont typeface="Wingdings 3"/>
              <a:buNone/>
              <a:tabLst>
                <a:tab pos="0" algn="l"/>
                <a:tab pos="360363" algn="l"/>
              </a:tabLst>
              <a:defRPr/>
            </a:pPr>
            <a:r>
              <a:rPr lang="pl-PL" sz="2800" dirty="0" smtClean="0"/>
              <a:t>Nasza profesjonalność oraz wieloletnie doświadczenie powoduje, że jesteśmy znaną firmą w Polsce, w branży wodomierzowej i instalacyjnej. Często realizowaliśmy kontrakty, którym nie podołały firmy wcześniej wybrane w przetargu.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dirty="0" smtClean="0"/>
              <a:t>CD</a:t>
            </a:r>
            <a:endParaRPr lang="pl-PL" dirty="0"/>
          </a:p>
        </p:txBody>
      </p:sp>
      <p:pic>
        <p:nvPicPr>
          <p:cNvPr id="4" name="Obraz 3" descr="kadry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96136" y="4844862"/>
            <a:ext cx="2736304" cy="20131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ymbol zastępczy zawartości 1"/>
          <p:cNvSpPr>
            <a:spLocks noGrp="1"/>
          </p:cNvSpPr>
          <p:nvPr>
            <p:ph idx="1"/>
          </p:nvPr>
        </p:nvSpPr>
        <p:spPr>
          <a:xfrm>
            <a:off x="0" y="1341438"/>
            <a:ext cx="8229600" cy="4525962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pl-PL" sz="1900" dirty="0" smtClean="0"/>
              <a:t>Przez kolejne lata ( 2006, 2007, 2008, 2011, 2012 ) otrzymywaliśmy potwierdzenie przynależności naszej firmy do elitarnego klubu Gazel Biznesu, grona najdynamiczniej rozwijających się firm.</a:t>
            </a:r>
          </a:p>
          <a:p>
            <a:pPr eaLnBrk="1" hangingPunct="1">
              <a:lnSpc>
                <a:spcPct val="150000"/>
              </a:lnSpc>
            </a:pPr>
            <a:r>
              <a:rPr lang="pl-PL" sz="1900" dirty="0" smtClean="0"/>
              <a:t>Otrzymaliśmy Certyfikat „Przejrzysta Firma”</a:t>
            </a:r>
          </a:p>
          <a:p>
            <a:pPr eaLnBrk="1" hangingPunct="1"/>
            <a:endParaRPr lang="pl-PL" dirty="0" smtClean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dirty="0" smtClean="0"/>
              <a:t>Wybrane osiągnięcia</a:t>
            </a:r>
            <a:endParaRPr lang="pl-PL" dirty="0"/>
          </a:p>
        </p:txBody>
      </p:sp>
      <p:pic>
        <p:nvPicPr>
          <p:cNvPr id="16387" name="Obraz 3" descr="polka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285" y="3789040"/>
            <a:ext cx="8196716" cy="2894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7" descr="P103008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5963" y="2636838"/>
            <a:ext cx="3168650" cy="237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Obraz 5" descr="ea21d8ba605bf29c2f0119972099ce9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4075" y="2060575"/>
            <a:ext cx="4895850" cy="312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pole tekstowe 6"/>
          <p:cNvSpPr txBox="1">
            <a:spLocks/>
          </p:cNvSpPr>
          <p:nvPr/>
        </p:nvSpPr>
        <p:spPr>
          <a:xfrm>
            <a:off x="971600" y="1196752"/>
            <a:ext cx="7344816" cy="144655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45720" rIns="45720">
            <a:spAutoFit/>
          </a:bodyPr>
          <a:lstStyle/>
          <a:p>
            <a:pPr algn="ctr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None/>
              <a:defRPr/>
            </a:pPr>
            <a:endParaRPr lang="pl-PL" sz="1600" b="1">
              <a:solidFill>
                <a:schemeClr val="bg1"/>
              </a:solidFill>
              <a:cs typeface="Arial" charset="0"/>
            </a:endParaRPr>
          </a:p>
          <a:p>
            <a:pPr algn="ctr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None/>
              <a:defRPr/>
            </a:pPr>
            <a:r>
              <a:rPr lang="pl-PL" sz="2800" b="1">
                <a:solidFill>
                  <a:schemeClr val="bg1"/>
                </a:solidFill>
                <a:cs typeface="Arial" charset="0"/>
              </a:rPr>
              <a:t>RADIOWY ODCZYT WODOMIERZY</a:t>
            </a:r>
          </a:p>
          <a:p>
            <a:pPr algn="ctr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None/>
              <a:defRPr/>
            </a:pPr>
            <a:endParaRPr lang="pl-PL" sz="1400" b="1">
              <a:solidFill>
                <a:schemeClr val="bg1"/>
              </a:solidFill>
              <a:cs typeface="Arial" charset="0"/>
            </a:endParaRPr>
          </a:p>
          <a:p>
            <a:pPr algn="ctr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None/>
              <a:defRPr/>
            </a:pPr>
            <a:endParaRPr lang="pl-PL" sz="2000" b="1">
              <a:solidFill>
                <a:schemeClr val="tx1"/>
              </a:solidFill>
              <a:cs typeface="Arial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Obraz 4" descr="cdbe946f8669b6196290167c7aef-44004422_d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888" y="3798888"/>
            <a:ext cx="2879725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4" name="Obraz 3" descr="2579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7763" y="1484313"/>
            <a:ext cx="2676525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57200" y="1481138"/>
            <a:ext cx="5843588" cy="4900612"/>
          </a:xfrm>
        </p:spPr>
        <p:txBody>
          <a:bodyPr>
            <a:normAutofit fontScale="70000" lnSpcReduction="20000"/>
          </a:bodyPr>
          <a:lstStyle/>
          <a:p>
            <a:pPr marL="0" indent="269875" eaLnBrk="1" fontAlgn="auto" hangingPunct="1">
              <a:lnSpc>
                <a:spcPct val="150000"/>
              </a:lnSpc>
              <a:spcAft>
                <a:spcPts val="0"/>
              </a:spcAft>
              <a:buFont typeface="Wingdings 3"/>
              <a:buNone/>
              <a:tabLst>
                <a:tab pos="269875" algn="l"/>
              </a:tabLst>
              <a:defRPr/>
            </a:pPr>
            <a:r>
              <a:rPr lang="pl-PL" sz="3200" dirty="0" smtClean="0"/>
              <a:t>Nasza firma posiada w swej ofercie szeroką gamę wodomierzy. </a:t>
            </a:r>
            <a:r>
              <a:rPr lang="pl-PL" sz="3200" dirty="0" err="1" smtClean="0"/>
              <a:t>Suchobieżne</a:t>
            </a:r>
            <a:r>
              <a:rPr lang="pl-PL" sz="3200" dirty="0" smtClean="0"/>
              <a:t> typu „JS”, typu „WS”, </a:t>
            </a:r>
            <a:r>
              <a:rPr lang="pl-PL" sz="3200" dirty="0" err="1" smtClean="0"/>
              <a:t>Mokrobieżne</a:t>
            </a:r>
            <a:r>
              <a:rPr lang="pl-PL" sz="3200" dirty="0" smtClean="0"/>
              <a:t> oraz objętościowe. Wybór wodomierza zależy od uwarunkowań technicznych sieci</a:t>
            </a:r>
            <a:r>
              <a:rPr lang="pl-PL" sz="3200" dirty="0" smtClean="0"/>
              <a:t>. 	Pomagamy w odpowiednim doborze wodomierza do potrzeb klienta.  </a:t>
            </a:r>
            <a:endParaRPr lang="pl-PL" sz="3200" dirty="0" smtClean="0"/>
          </a:p>
          <a:p>
            <a:pPr marL="0" indent="269875" eaLnBrk="1" fontAlgn="auto" hangingPunct="1">
              <a:lnSpc>
                <a:spcPct val="150000"/>
              </a:lnSpc>
              <a:spcAft>
                <a:spcPts val="0"/>
              </a:spcAft>
              <a:buFont typeface="Wingdings 3"/>
              <a:buNone/>
              <a:tabLst>
                <a:tab pos="269875" algn="l"/>
              </a:tabLst>
              <a:defRPr/>
            </a:pPr>
            <a:r>
              <a:rPr lang="pl-PL" sz="3200" dirty="0" smtClean="0"/>
              <a:t>Wodomierze przygotowane są  do zamontowania w każdej chwili nakładki radiowej.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179512" y="274638"/>
            <a:ext cx="8856984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sz="2800" dirty="0" smtClean="0"/>
              <a:t>Proponujemy tylko sprawdzone wodomierze</a:t>
            </a:r>
            <a:endParaRPr lang="pl-PL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Obraz 4" descr="nowosci_big_14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4763" y="908050"/>
            <a:ext cx="5329237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179388" y="1481138"/>
            <a:ext cx="3960812" cy="3963987"/>
          </a:xfrm>
        </p:spPr>
        <p:txBody>
          <a:bodyPr>
            <a:normAutofit fontScale="92500" lnSpcReduction="10000"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pl-PL" sz="1800" dirty="0" smtClean="0"/>
              <a:t>Oferowany przez naszą firmę system radiowego odczytu wodomierzy  firmy </a:t>
            </a:r>
            <a:r>
              <a:rPr lang="pl-PL" sz="1800" dirty="0" err="1" smtClean="0"/>
              <a:t>Apator</a:t>
            </a:r>
            <a:r>
              <a:rPr lang="pl-PL" sz="1800" dirty="0" smtClean="0"/>
              <a:t> </a:t>
            </a:r>
            <a:r>
              <a:rPr lang="pl-PL" sz="1800" dirty="0" err="1" smtClean="0"/>
              <a:t>Powogaz</a:t>
            </a:r>
            <a:r>
              <a:rPr lang="pl-PL" sz="1800" dirty="0" smtClean="0"/>
              <a:t> jest polską myślą techniczną, która już doskonale sprawdziła się w eksploatacji (np. w spółdzielni Polne w Lubinie, w Rawie Mazowieckiej i Zielonej Górze).  Cały proces wdrożenia systemu włącznie z przeszkoleniem pracowników spółdzielni jest realizowany przez naszą firmę. Pomożemy Państwu dostosować system do Państwa potrzeb.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pl-PL" sz="1800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pl-PL" sz="1800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dirty="0" smtClean="0"/>
              <a:t>Schemat systemu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Obraz 4" descr="Image.2010-01-29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363" y="115888"/>
            <a:ext cx="3889375" cy="288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57200" y="1481138"/>
            <a:ext cx="4691063" cy="4525962"/>
          </a:xfrm>
        </p:spPr>
        <p:txBody>
          <a:bodyPr>
            <a:normAutofit/>
          </a:bodyPr>
          <a:lstStyle/>
          <a:p>
            <a:pPr eaLnBrk="1" hangingPunct="1">
              <a:lnSpc>
                <a:spcPct val="130000"/>
              </a:lnSpc>
              <a:buFont typeface="Wingdings 3" pitchFamily="18" charset="2"/>
              <a:buNone/>
            </a:pPr>
            <a:r>
              <a:rPr lang="pl-PL" sz="1500" smtClean="0"/>
              <a:t>Cechy nakładki:</a:t>
            </a:r>
          </a:p>
          <a:p>
            <a:pPr eaLnBrk="1" hangingPunct="1">
              <a:lnSpc>
                <a:spcPct val="130000"/>
              </a:lnSpc>
            </a:pPr>
            <a:r>
              <a:rPr lang="pl-PL" sz="1500" smtClean="0"/>
              <a:t>Czas pracy na baterii powyżej 12 lat</a:t>
            </a:r>
          </a:p>
          <a:p>
            <a:pPr eaLnBrk="1" hangingPunct="1">
              <a:lnSpc>
                <a:spcPct val="130000"/>
              </a:lnSpc>
            </a:pPr>
            <a:r>
              <a:rPr lang="pl-PL" sz="1500" smtClean="0"/>
              <a:t>Zasięg do 300 m</a:t>
            </a:r>
          </a:p>
          <a:p>
            <a:pPr eaLnBrk="1" hangingPunct="1">
              <a:lnSpc>
                <a:spcPct val="130000"/>
              </a:lnSpc>
            </a:pPr>
            <a:r>
              <a:rPr lang="pl-PL" sz="1500" smtClean="0"/>
              <a:t>Komunikacja dwukierunkowa na częstotliwości  868,95 Mhz</a:t>
            </a:r>
          </a:p>
          <a:p>
            <a:pPr eaLnBrk="1" hangingPunct="1">
              <a:lnSpc>
                <a:spcPct val="130000"/>
              </a:lnSpc>
            </a:pPr>
            <a:r>
              <a:rPr lang="pl-PL" sz="1500" smtClean="0"/>
              <a:t>Protokół komunikacyjny zgodny z normą  PN-EN 13757-4 WIRELESS M-BUS Mode obowiązujący na terenie Unii Europejskiej</a:t>
            </a:r>
          </a:p>
          <a:p>
            <a:pPr eaLnBrk="1" hangingPunct="1">
              <a:lnSpc>
                <a:spcPct val="130000"/>
              </a:lnSpc>
            </a:pPr>
            <a:r>
              <a:rPr lang="pl-PL" sz="1500" smtClean="0"/>
              <a:t>Liczenie impulsów za pomocą transoptor odbiciowych </a:t>
            </a:r>
          </a:p>
          <a:p>
            <a:pPr eaLnBrk="1" hangingPunct="1">
              <a:lnSpc>
                <a:spcPct val="130000"/>
              </a:lnSpc>
            </a:pPr>
            <a:r>
              <a:rPr lang="pl-PL" sz="1500" smtClean="0"/>
              <a:t>Pamięć aktualnego zużycia i 12 ostatnich odczytów</a:t>
            </a:r>
            <a:endParaRPr lang="pl-PL" sz="1500" smtClean="0">
              <a:latin typeface="Arial" charset="0"/>
            </a:endParaRPr>
          </a:p>
          <a:p>
            <a:pPr eaLnBrk="1" hangingPunct="1">
              <a:lnSpc>
                <a:spcPct val="130000"/>
              </a:lnSpc>
            </a:pPr>
            <a:r>
              <a:rPr lang="pl-PL" sz="1500" smtClean="0"/>
              <a:t>Odporność na wilgoć IP 65</a:t>
            </a:r>
          </a:p>
          <a:p>
            <a:pPr eaLnBrk="1" hangingPunct="1">
              <a:lnSpc>
                <a:spcPct val="80000"/>
              </a:lnSpc>
            </a:pPr>
            <a:endParaRPr lang="pl-PL" sz="1500" smtClean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dirty="0" smtClean="0"/>
              <a:t>Nakładka radiowa</a:t>
            </a:r>
            <a:endParaRPr lang="pl-PL" dirty="0"/>
          </a:p>
        </p:txBody>
      </p:sp>
      <p:pic>
        <p:nvPicPr>
          <p:cNvPr id="21508" name="Obraz 5" descr="apator-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7900" y="3141663"/>
            <a:ext cx="4184650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365760" indent="-256032" eaLnBrk="1" fontAlgn="auto" hangingPunct="1">
              <a:lnSpc>
                <a:spcPct val="15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pl-PL" sz="2800" dirty="0" smtClean="0"/>
              <a:t>Zdjęcie nakładki</a:t>
            </a:r>
          </a:p>
          <a:p>
            <a:pPr marL="365760" indent="-256032" eaLnBrk="1" fontAlgn="auto" hangingPunct="1">
              <a:lnSpc>
                <a:spcPct val="15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pl-PL" sz="2800" dirty="0" smtClean="0"/>
              <a:t>Przyłożenie magnesu</a:t>
            </a:r>
          </a:p>
          <a:p>
            <a:pPr marL="365760" indent="-256032" eaLnBrk="1" fontAlgn="auto" hangingPunct="1">
              <a:lnSpc>
                <a:spcPct val="15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pl-PL" sz="2800" dirty="0" smtClean="0"/>
              <a:t>Przepływ wsteczny</a:t>
            </a:r>
          </a:p>
          <a:p>
            <a:pPr marL="365760" indent="-256032" eaLnBrk="1" fontAlgn="auto" hangingPunct="1">
              <a:lnSpc>
                <a:spcPct val="15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pl-PL" sz="2800" dirty="0" smtClean="0"/>
              <a:t>Przekroczenie przepływu maksymalnego</a:t>
            </a:r>
          </a:p>
          <a:p>
            <a:pPr marL="365760" indent="-256032" eaLnBrk="1" fontAlgn="auto" hangingPunct="1">
              <a:lnSpc>
                <a:spcPct val="15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pl-PL" sz="2800" dirty="0" smtClean="0"/>
              <a:t>Wystąpienie przepływu minimalnego</a:t>
            </a:r>
          </a:p>
          <a:p>
            <a:pPr marL="365760" indent="-256032" eaLnBrk="1" fontAlgn="auto" hangingPunct="1">
              <a:lnSpc>
                <a:spcPct val="15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pl-PL" sz="2800" dirty="0" smtClean="0"/>
              <a:t>Wykrycie wycieku</a:t>
            </a:r>
          </a:p>
          <a:p>
            <a:pPr marL="365760" indent="-256032" eaLnBrk="1" fontAlgn="auto" hangingPunct="1">
              <a:lnSpc>
                <a:spcPct val="150000"/>
              </a:lnSpc>
              <a:spcAft>
                <a:spcPts val="0"/>
              </a:spcAft>
              <a:buFont typeface="Wingdings 3"/>
              <a:buChar char=""/>
              <a:defRPr/>
            </a:pPr>
            <a:endParaRPr lang="pl-PL" sz="2800" dirty="0" smtClean="0"/>
          </a:p>
          <a:p>
            <a:pPr marL="365760" indent="-256032" eaLnBrk="1" fontAlgn="auto" hangingPunct="1">
              <a:lnSpc>
                <a:spcPct val="15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pl-PL" sz="2800" dirty="0" smtClean="0"/>
              <a:t>Odczyt aktualny</a:t>
            </a:r>
          </a:p>
          <a:p>
            <a:pPr marL="365760" indent="-256032" eaLnBrk="1" fontAlgn="auto" hangingPunct="1">
              <a:lnSpc>
                <a:spcPct val="15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pl-PL" sz="2800" dirty="0" smtClean="0"/>
              <a:t>Odczyt na koniec miesiąca</a:t>
            </a:r>
          </a:p>
          <a:p>
            <a:pPr marL="365760" indent="-256032" eaLnBrk="1" fontAlgn="auto" hangingPunct="1">
              <a:lnSpc>
                <a:spcPct val="15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pl-PL" sz="2800" dirty="0" smtClean="0"/>
              <a:t>Numer seryjny wodomierza </a:t>
            </a:r>
            <a:br>
              <a:rPr lang="pl-PL" sz="2800" dirty="0" smtClean="0"/>
            </a:br>
            <a:r>
              <a:rPr lang="pl-PL" sz="2800" dirty="0" smtClean="0"/>
              <a:t>i nr nakładki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sz="3200" dirty="0" smtClean="0"/>
              <a:t>Błędy sygnalizowane przez </a:t>
            </a:r>
            <a:r>
              <a:rPr lang="pl-PL" sz="3200" dirty="0" smtClean="0"/>
              <a:t>nakładkę, dostępne informacje</a:t>
            </a:r>
            <a:endParaRPr lang="pl-PL" sz="3200" dirty="0"/>
          </a:p>
        </p:txBody>
      </p:sp>
      <p:pic>
        <p:nvPicPr>
          <p:cNvPr id="4" name="Obraz 3" descr="317_znak_uwaga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59563" y="1125538"/>
            <a:ext cx="1814512" cy="2828925"/>
          </a:xfrm>
          <a:prstGeom prst="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pic>
        <p:nvPicPr>
          <p:cNvPr id="22532" name="Obraz 4" descr="pomiary6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21325" y="4149725"/>
            <a:ext cx="3360738" cy="251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ol">
  <a:themeElements>
    <a:clrScheme name="Hol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Hol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Hol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Hol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Hol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Hol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Hol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1332</TotalTime>
  <Words>540</Words>
  <Application>Microsoft Office PowerPoint</Application>
  <PresentationFormat>Pokaz na ekranie (4:3)</PresentationFormat>
  <Paragraphs>74</Paragraphs>
  <Slides>16</Slides>
  <Notes>1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16</vt:i4>
      </vt:variant>
    </vt:vector>
  </HeadingPairs>
  <TitlesOfParts>
    <vt:vector size="17" baseType="lpstr">
      <vt:lpstr>Hol</vt:lpstr>
      <vt:lpstr>REM KĘPNO Sp. z o.o.  </vt:lpstr>
      <vt:lpstr>REM KĘPNO</vt:lpstr>
      <vt:lpstr>CD</vt:lpstr>
      <vt:lpstr>Wybrane osiągnięcia</vt:lpstr>
      <vt:lpstr>Slajd 5</vt:lpstr>
      <vt:lpstr>Proponujemy tylko sprawdzone wodomierze</vt:lpstr>
      <vt:lpstr>Schemat systemu</vt:lpstr>
      <vt:lpstr>Nakładka radiowa</vt:lpstr>
      <vt:lpstr>Błędy sygnalizowane przez nakładkę, dostępne informacje</vt:lpstr>
      <vt:lpstr>Palmtop i przekaźnik</vt:lpstr>
      <vt:lpstr>Program na PDA</vt:lpstr>
      <vt:lpstr>Program na PC</vt:lpstr>
      <vt:lpstr>Program na PC</vt:lpstr>
      <vt:lpstr>Program na PC</vt:lpstr>
      <vt:lpstr>Zalety systemu</vt:lpstr>
      <vt:lpstr>Dziękujemy za uwagę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Luki</dc:creator>
  <cp:lastModifiedBy>Łukasz</cp:lastModifiedBy>
  <cp:revision>113</cp:revision>
  <dcterms:created xsi:type="dcterms:W3CDTF">2011-11-29T09:35:47Z</dcterms:created>
  <dcterms:modified xsi:type="dcterms:W3CDTF">2014-06-26T10:35:59Z</dcterms:modified>
</cp:coreProperties>
</file>