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0471-6271-4257-9E66-93B94A31659A}" type="datetimeFigureOut">
              <a:rPr lang="pl-PL" smtClean="0"/>
              <a:t>2012-10-03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EC42B-49CF-479C-A399-ECC61B9C28C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6864" cy="2232248"/>
          </a:xfr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Gminne Zakłady Gospodarki Odpadami </a:t>
            </a: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2800" b="1" dirty="0" smtClean="0"/>
              <a:t>a </a:t>
            </a:r>
            <a:br>
              <a:rPr lang="pl-PL" sz="2800" b="1" dirty="0" smtClean="0"/>
            </a:br>
            <a:r>
              <a:rPr lang="pl-PL" sz="2400" b="1" dirty="0" smtClean="0"/>
              <a:t>ustawa o utrzymaniu czystości i porządku w gminach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200" b="1" dirty="0" smtClean="0">
                <a:solidFill>
                  <a:schemeClr val="tx1"/>
                </a:solidFill>
              </a:rPr>
              <a:t>zwana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endParaRPr lang="pl-PL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3140968"/>
            <a:ext cx="7776864" cy="2353816"/>
          </a:xfrm>
          <a:solidFill>
            <a:srgbClr val="FF3300"/>
          </a:solidFill>
          <a:ln w="28575">
            <a:solidFill>
              <a:schemeClr val="tx1"/>
            </a:solidFill>
          </a:ln>
        </p:spPr>
        <p:txBody>
          <a:bodyPr>
            <a:prstTxWarp prst="textButtonPour">
              <a:avLst/>
            </a:prstTxWarp>
            <a:normAutofit/>
          </a:bodyPr>
          <a:lstStyle/>
          <a:p>
            <a:endParaRPr lang="pl-PL" sz="2400" b="1" dirty="0" smtClean="0">
              <a:solidFill>
                <a:schemeClr val="tx1"/>
              </a:solidFill>
            </a:endParaRPr>
          </a:p>
          <a:p>
            <a:r>
              <a:rPr lang="pl-PL" sz="2400" b="1" dirty="0" smtClean="0">
                <a:solidFill>
                  <a:schemeClr val="tx1"/>
                </a:solidFill>
              </a:rPr>
              <a:t>„</a:t>
            </a:r>
            <a:r>
              <a:rPr lang="pl-PL" sz="3000" b="1" dirty="0" smtClean="0">
                <a:solidFill>
                  <a:schemeClr val="tx1"/>
                </a:solidFill>
              </a:rPr>
              <a:t>rewolucją</a:t>
            </a:r>
            <a:r>
              <a:rPr lang="pl-PL" sz="2400" b="1" dirty="0" smtClean="0">
                <a:solidFill>
                  <a:schemeClr val="tx1"/>
                </a:solidFill>
              </a:rPr>
              <a:t> śmieciową”. </a:t>
            </a:r>
            <a:r>
              <a:rPr lang="pl-PL" sz="2800" b="1" dirty="0" smtClean="0">
                <a:solidFill>
                  <a:schemeClr val="tx1"/>
                </a:solidFill>
              </a:rPr>
              <a:t/>
            </a:r>
            <a:br>
              <a:rPr lang="pl-PL" sz="2800" b="1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czyli</a:t>
            </a:r>
            <a:br>
              <a:rPr lang="pl-PL" sz="2400" b="1" dirty="0" smtClean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  </a:t>
            </a:r>
            <a:r>
              <a:rPr lang="pl-PL" sz="2200" b="1" dirty="0" smtClean="0">
                <a:solidFill>
                  <a:schemeClr val="tx1"/>
                </a:solidFill>
              </a:rPr>
              <a:t>prawo</a:t>
            </a:r>
            <a:r>
              <a:rPr lang="pl-PL" sz="2400" b="1" dirty="0" smtClean="0">
                <a:solidFill>
                  <a:schemeClr val="tx1"/>
                </a:solidFill>
              </a:rPr>
              <a:t> dla dużych i bogatych przedsiębiorstw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Projekt rozporządzenia z dnia 12 kwietnia 2012r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indent="17463">
              <a:buNone/>
            </a:pPr>
            <a:r>
              <a:rPr lang="pl-PL" sz="2400" dirty="0" smtClean="0"/>
              <a:t>W projekcie wymagano posiadanie przez przedsiębiorcę między innymi:</a:t>
            </a:r>
          </a:p>
          <a:p>
            <a:pPr marL="896938" indent="17463"/>
            <a:r>
              <a:rPr lang="pl-PL" sz="2400" dirty="0"/>
              <a:t> </a:t>
            </a:r>
            <a:r>
              <a:rPr lang="pl-PL" sz="2400" dirty="0" smtClean="0"/>
              <a:t>monitoringu GPS pojazdów odbierających odpady wraz z czujnikami monitorującymi pracę niektórych urządzeń pojazdu w tym pracy  urządzenia zasypowego </a:t>
            </a:r>
          </a:p>
          <a:p>
            <a:pPr marL="896938" indent="17463"/>
            <a:r>
              <a:rPr lang="pl-PL" sz="2400" dirty="0"/>
              <a:t> </a:t>
            </a:r>
            <a:r>
              <a:rPr lang="pl-PL" sz="2400" dirty="0" smtClean="0"/>
              <a:t>systemów mycia pojemników*</a:t>
            </a:r>
          </a:p>
          <a:p>
            <a:pPr marL="896938" indent="17463"/>
            <a:r>
              <a:rPr lang="pl-PL" sz="2400" dirty="0"/>
              <a:t>s</a:t>
            </a:r>
            <a:r>
              <a:rPr lang="pl-PL" sz="2400" dirty="0" smtClean="0"/>
              <a:t>ystemów mycia pojazdów</a:t>
            </a:r>
            <a:r>
              <a:rPr lang="pl-PL" sz="2400" dirty="0" smtClean="0"/>
              <a:t>*</a:t>
            </a:r>
            <a:endParaRPr lang="pl-PL" sz="2400" dirty="0" smtClean="0"/>
          </a:p>
          <a:p>
            <a:pPr marL="896938" indent="17463"/>
            <a:r>
              <a:rPr lang="pl-PL" sz="2400" dirty="0" smtClean="0"/>
              <a:t> warsztatu naprawczego*</a:t>
            </a:r>
          </a:p>
          <a:p>
            <a:pPr indent="17463"/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    * lub posiadania umowy na wykonanie w/</a:t>
            </a:r>
            <a:r>
              <a:rPr lang="pl-PL" sz="2400" dirty="0" err="1" smtClean="0"/>
              <a:t>w</a:t>
            </a:r>
            <a:r>
              <a:rPr lang="pl-PL" sz="2400" dirty="0" smtClean="0"/>
              <a:t> usług. </a:t>
            </a: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3200" dirty="0" smtClean="0"/>
              <a:t>Zagrożenie</a:t>
            </a:r>
            <a:r>
              <a:rPr lang="pl-PL" sz="2800" dirty="0" smtClean="0"/>
              <a:t> czy </a:t>
            </a:r>
            <a:r>
              <a:rPr lang="pl-PL" sz="3600" dirty="0" smtClean="0"/>
              <a:t>s</a:t>
            </a:r>
            <a:r>
              <a:rPr lang="pl-PL" sz="3200" dirty="0" smtClean="0"/>
              <a:t>zansa</a:t>
            </a:r>
            <a:r>
              <a:rPr lang="pl-PL" sz="2800" dirty="0" smtClean="0"/>
              <a:t>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indent="17463">
              <a:buNone/>
            </a:pPr>
            <a:endParaRPr lang="pl-PL" sz="2400" dirty="0" smtClean="0"/>
          </a:p>
          <a:p>
            <a:pPr indent="17463">
              <a:buNone/>
            </a:pPr>
            <a:endParaRPr lang="pl-PL" sz="2400" dirty="0"/>
          </a:p>
          <a:p>
            <a:pPr indent="17463" algn="just">
              <a:buNone/>
            </a:pPr>
            <a:r>
              <a:rPr lang="pl-PL" sz="2400" dirty="0" smtClean="0"/>
              <a:t>Wychodząc </a:t>
            </a:r>
            <a:r>
              <a:rPr lang="pl-PL" sz="2400" dirty="0"/>
              <a:t>naprzeciw </a:t>
            </a:r>
            <a:r>
              <a:rPr lang="pl-PL" sz="2400" dirty="0" smtClean="0"/>
              <a:t>wprowadzanym zmianom </a:t>
            </a:r>
            <a:r>
              <a:rPr lang="pl-PL" sz="2400" dirty="0"/>
              <a:t> </a:t>
            </a:r>
            <a:r>
              <a:rPr lang="pl-PL" sz="2400" dirty="0" smtClean="0"/>
              <a:t>oraz dostrzegając </a:t>
            </a:r>
            <a:r>
              <a:rPr lang="pl-PL" sz="2400" dirty="0"/>
              <a:t>w nich szansę na poprawę jakości i efektywności gospodarowania odpadami </a:t>
            </a:r>
            <a:r>
              <a:rPr lang="pl-PL" sz="2400" dirty="0" smtClean="0"/>
              <a:t>proponujemy stworzenie wraz z MZK sp. z o. o. w Stalowej Woli spółki </a:t>
            </a:r>
            <a:r>
              <a:rPr lang="pl-PL" sz="2400" dirty="0"/>
              <a:t>prawa </a:t>
            </a:r>
            <a:r>
              <a:rPr lang="pl-PL" sz="2400" dirty="0" smtClean="0"/>
              <a:t>handlowego, </a:t>
            </a:r>
            <a:r>
              <a:rPr lang="pl-PL" sz="2400" dirty="0"/>
              <a:t>w formie spółki z ograniczoną odpowiedzialnością, do której zapraszamy samorządy </a:t>
            </a:r>
            <a:r>
              <a:rPr lang="pl-PL" sz="2400" dirty="0" smtClean="0"/>
              <a:t>gmin posiadających własne zakłady budżetowe zajmujące się gospodarka odpadami </a:t>
            </a:r>
            <a:r>
              <a:rPr lang="pl-PL" sz="2400" dirty="0"/>
              <a:t>jako </a:t>
            </a:r>
            <a:r>
              <a:rPr lang="pl-PL" sz="2400" dirty="0" smtClean="0"/>
              <a:t>przyszłych potencjalnych </a:t>
            </a:r>
            <a:r>
              <a:rPr lang="pl-PL" sz="2400" dirty="0"/>
              <a:t>udziałowców.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3200" dirty="0" smtClean="0"/>
              <a:t>Zagrożenie</a:t>
            </a:r>
            <a:r>
              <a:rPr lang="pl-PL" sz="2800" dirty="0" smtClean="0"/>
              <a:t> czy </a:t>
            </a:r>
            <a:r>
              <a:rPr lang="pl-PL" sz="3600" dirty="0" smtClean="0"/>
              <a:t>s</a:t>
            </a:r>
            <a:r>
              <a:rPr lang="pl-PL" sz="3200" dirty="0" smtClean="0"/>
              <a:t>zansa</a:t>
            </a:r>
            <a:r>
              <a:rPr lang="pl-PL" sz="2800" dirty="0" smtClean="0"/>
              <a:t>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indent="17463">
              <a:buNone/>
            </a:pPr>
            <a:endParaRPr lang="pl-PL" sz="2400" dirty="0" smtClean="0"/>
          </a:p>
          <a:p>
            <a:pPr indent="17463">
              <a:buNone/>
            </a:pPr>
            <a:endParaRPr lang="pl-PL" sz="2400" dirty="0" smtClean="0"/>
          </a:p>
          <a:p>
            <a:pPr indent="17463" algn="just">
              <a:buNone/>
            </a:pPr>
            <a:r>
              <a:rPr lang="pl-PL" sz="2400" dirty="0" smtClean="0"/>
              <a:t>Proponujemy </a:t>
            </a:r>
            <a:r>
              <a:rPr lang="pl-PL" sz="2400" dirty="0"/>
              <a:t>aby wkłady </a:t>
            </a:r>
            <a:r>
              <a:rPr lang="pl-PL" sz="2400" dirty="0" smtClean="0"/>
              <a:t>wspólników pokryte </a:t>
            </a:r>
            <a:r>
              <a:rPr lang="pl-PL" sz="2400" dirty="0"/>
              <a:t>zostały aportem maszyn i </a:t>
            </a:r>
            <a:r>
              <a:rPr lang="pl-PL" sz="2400" dirty="0" smtClean="0"/>
              <a:t>urządzeń, w które wyposażone są dziś gminne zakłady budżetowe  </a:t>
            </a:r>
            <a:r>
              <a:rPr lang="pl-PL" sz="2400" dirty="0"/>
              <a:t>oraz środkami </a:t>
            </a:r>
            <a:r>
              <a:rPr lang="pl-PL" sz="2400" dirty="0" smtClean="0"/>
              <a:t>finansowymi w miarę możliwości gmin udziałowców spółki.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3200" dirty="0" smtClean="0"/>
              <a:t>Zagrożenie</a:t>
            </a:r>
            <a:r>
              <a:rPr lang="pl-PL" sz="2800" dirty="0" smtClean="0"/>
              <a:t> czy </a:t>
            </a:r>
            <a:r>
              <a:rPr lang="pl-PL" sz="3600" dirty="0" smtClean="0"/>
              <a:t>s</a:t>
            </a:r>
            <a:r>
              <a:rPr lang="pl-PL" sz="3200" dirty="0" smtClean="0"/>
              <a:t>zansa</a:t>
            </a:r>
            <a:r>
              <a:rPr lang="pl-PL" sz="2800" dirty="0" smtClean="0"/>
              <a:t>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indent="17463" algn="just">
              <a:buNone/>
            </a:pPr>
            <a:r>
              <a:rPr lang="pl-PL" sz="2400" dirty="0" smtClean="0"/>
              <a:t>Proponujemy przejęcie i zatrudnienie w tworzonej spółce  </a:t>
            </a:r>
            <a:r>
              <a:rPr lang="pl-PL" sz="2400" dirty="0" smtClean="0"/>
              <a:t>pracowników </a:t>
            </a:r>
            <a:r>
              <a:rPr lang="pl-PL" sz="2400" dirty="0" smtClean="0"/>
              <a:t>zatrudnionych w gminnych zakładach budżetowych zajmujących się gospodarką odpadami. Osoby te znają najlepiej obszar gminy i są cennym potencjałem wiedzy o właścicielach nieruchomości, w których wytwarzane są odpady. </a:t>
            </a:r>
            <a:endParaRPr lang="pl-PL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3200" dirty="0" smtClean="0"/>
              <a:t>Zagrożenie</a:t>
            </a:r>
            <a:r>
              <a:rPr lang="pl-PL" sz="2800" dirty="0" smtClean="0"/>
              <a:t> czy </a:t>
            </a:r>
            <a:r>
              <a:rPr lang="pl-PL" sz="3600" dirty="0" smtClean="0"/>
              <a:t>s</a:t>
            </a:r>
            <a:r>
              <a:rPr lang="pl-PL" sz="3200" dirty="0" smtClean="0"/>
              <a:t>zansa</a:t>
            </a:r>
            <a:r>
              <a:rPr lang="pl-PL" sz="2800" dirty="0" smtClean="0"/>
              <a:t>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indent="17463" algn="just">
              <a:buNone/>
            </a:pPr>
            <a:endParaRPr lang="pl-PL" sz="2400" dirty="0" smtClean="0"/>
          </a:p>
          <a:p>
            <a:pPr indent="17463" algn="just">
              <a:buNone/>
            </a:pPr>
            <a:r>
              <a:rPr lang="pl-PL" sz="2400" dirty="0" smtClean="0"/>
              <a:t>MZK sp. z o. o. w Stalowej Woli ze swej strony proponuje wniesienie do spółki kapitału w wys. 1.000.000 zł a także nowoczesne rozwiązania techniczne i  logistyczne zapewniające konkurencyjna </a:t>
            </a:r>
            <a:r>
              <a:rPr lang="pl-PL" sz="2400" dirty="0" smtClean="0"/>
              <a:t>pozycję</a:t>
            </a:r>
            <a:r>
              <a:rPr lang="pl-PL" sz="2400" dirty="0" smtClean="0"/>
              <a:t> na rynku. </a:t>
            </a:r>
          </a:p>
          <a:p>
            <a:pPr indent="17463" algn="just">
              <a:buNone/>
            </a:pPr>
            <a:r>
              <a:rPr lang="pl-PL" sz="2400" dirty="0" smtClean="0"/>
              <a:t>MZK sp. z o. o. w Stalowej woli zapewni ze swej strony również pełną współpracę w zakresie korzystania ze sprzętu, rozwiązań logistycznych, informatycznych a także niezbędne szkolenia</a:t>
            </a:r>
            <a:endParaRPr lang="pl-PL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3200" dirty="0" smtClean="0"/>
              <a:t>Zagrożenie</a:t>
            </a:r>
            <a:r>
              <a:rPr lang="pl-PL" sz="2800" dirty="0" smtClean="0"/>
              <a:t> czy </a:t>
            </a:r>
            <a:r>
              <a:rPr lang="pl-PL" sz="3600" dirty="0" smtClean="0"/>
              <a:t>s</a:t>
            </a:r>
            <a:r>
              <a:rPr lang="pl-PL" sz="3200" dirty="0" smtClean="0"/>
              <a:t>zansa</a:t>
            </a:r>
            <a:r>
              <a:rPr lang="pl-PL" sz="2800" dirty="0" smtClean="0"/>
              <a:t>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/>
          <a:lstStyle/>
          <a:p>
            <a:pPr indent="17463" algn="ctr">
              <a:buNone/>
            </a:pPr>
            <a:r>
              <a:rPr lang="pl-PL" sz="2400" b="1" dirty="0"/>
              <a:t>ZAŁOŻENIA </a:t>
            </a:r>
            <a:r>
              <a:rPr lang="pl-PL" sz="2400" b="1" dirty="0" smtClean="0"/>
              <a:t>ORGANIZACYJNE</a:t>
            </a:r>
          </a:p>
          <a:p>
            <a:pPr marL="990600" lvl="0">
              <a:buNone/>
            </a:pPr>
            <a:endParaRPr lang="pl-PL" sz="2400" dirty="0"/>
          </a:p>
          <a:p>
            <a:pPr marL="990600" lvl="0"/>
            <a:r>
              <a:rPr lang="pl-PL" sz="2400" dirty="0"/>
              <a:t>- zarządzanie i administrowanie przez </a:t>
            </a:r>
            <a:r>
              <a:rPr lang="pl-PL" sz="2400" dirty="0" smtClean="0"/>
              <a:t>MZK</a:t>
            </a:r>
            <a:r>
              <a:rPr lang="pl-PL" sz="2400" dirty="0" smtClean="0"/>
              <a:t> sp. z o.o.,</a:t>
            </a:r>
            <a:endParaRPr lang="pl-PL" sz="2400" dirty="0"/>
          </a:p>
          <a:p>
            <a:pPr marL="990600" lvl="0"/>
            <a:r>
              <a:rPr lang="pl-PL" sz="2400" dirty="0"/>
              <a:t>- </a:t>
            </a:r>
            <a:r>
              <a:rPr lang="pl-PL" sz="2400" dirty="0" smtClean="0"/>
              <a:t>zatrudnienie w spółce osób pracujących w gminnych zakładach budżetowych </a:t>
            </a:r>
            <a:endParaRPr lang="pl-PL" sz="2400" dirty="0"/>
          </a:p>
          <a:p>
            <a:pPr marL="989013" indent="-360363"/>
            <a:r>
              <a:rPr lang="pl-PL" sz="2400" dirty="0" smtClean="0"/>
              <a:t>- współpraca i powiązania kooperacyjne z MZK sp. z o.o.</a:t>
            </a:r>
          </a:p>
          <a:p>
            <a:pPr marL="989013" indent="-360363"/>
            <a:r>
              <a:rPr lang="pl-PL" sz="2400" dirty="0" smtClean="0"/>
              <a:t>- obsługa w zakresie odbioru odpadów z terenów gmin wspólników spółki</a:t>
            </a:r>
          </a:p>
          <a:p>
            <a:pPr marL="989013" indent="-360363"/>
            <a:r>
              <a:rPr lang="pl-PL" sz="2400" dirty="0" smtClean="0"/>
              <a:t>- w miarę możliwości zdobywania zamówień z innych gmin</a:t>
            </a:r>
            <a:endParaRPr lang="pl-P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pPr lvl="0"/>
            <a:r>
              <a:rPr lang="pl-PL" sz="2800" b="1" dirty="0"/>
              <a:t>CELE SPÓŁKI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  <a:prstDash val="solid"/>
          </a:ln>
        </p:spPr>
        <p:txBody>
          <a:bodyPr>
            <a:normAutofit/>
          </a:bodyPr>
          <a:lstStyle/>
          <a:p>
            <a:pPr indent="17463" algn="ctr">
              <a:buNone/>
            </a:pPr>
            <a:endParaRPr lang="pl-PL" sz="2400" dirty="0" smtClean="0"/>
          </a:p>
          <a:p>
            <a:pPr indent="17463" algn="ctr">
              <a:buNone/>
            </a:pPr>
            <a:r>
              <a:rPr lang="pl-PL" sz="2400" dirty="0" smtClean="0"/>
              <a:t> </a:t>
            </a:r>
            <a:r>
              <a:rPr lang="pl-PL" sz="2400" b="1" dirty="0" smtClean="0"/>
              <a:t>Cel na rok 2013 to:</a:t>
            </a:r>
            <a:endParaRPr lang="pl-PL" sz="2400" b="1" dirty="0"/>
          </a:p>
          <a:p>
            <a:pPr indent="-74613">
              <a:buNone/>
            </a:pPr>
            <a:r>
              <a:rPr lang="pl-PL" sz="2400" dirty="0" smtClean="0"/>
              <a:t> </a:t>
            </a:r>
          </a:p>
          <a:p>
            <a:pPr indent="-74613" algn="just">
              <a:buNone/>
            </a:pPr>
            <a:r>
              <a:rPr lang="pl-PL" sz="2400" dirty="0" smtClean="0"/>
              <a:t> Uzyskanie wystarczającej konkurencyjności aby było możliwe </a:t>
            </a:r>
            <a:r>
              <a:rPr lang="pl-PL" sz="2400" dirty="0" smtClean="0"/>
              <a:t>utrzymanie dotychczasowego obszaru działalności tych gminnych zakładów, których gminy staną się udziałowcami spółki.</a:t>
            </a:r>
            <a:endParaRPr lang="pl-PL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CELE SPÓŁKI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b="1" dirty="0" smtClean="0"/>
              <a:t>Cel strategiczny: </a:t>
            </a:r>
          </a:p>
          <a:p>
            <a:pPr algn="ctr">
              <a:buNone/>
            </a:pPr>
            <a:endParaRPr lang="pl-PL" sz="2400" dirty="0" smtClean="0"/>
          </a:p>
          <a:p>
            <a:pPr indent="17463" algn="just">
              <a:buNone/>
            </a:pPr>
            <a:r>
              <a:rPr lang="pl-PL" sz="2400" dirty="0"/>
              <a:t>t</a:t>
            </a:r>
            <a:r>
              <a:rPr lang="pl-PL" sz="2400" dirty="0" smtClean="0"/>
              <a:t>o uzyskanie w ciągu trzech – do pięciu lat od powstania spółki pozycji lidera na rynku odbioru odpadów i gospodarki odpadami w regionie. </a:t>
            </a:r>
          </a:p>
          <a:p>
            <a:pPr indent="17463">
              <a:buNone/>
            </a:pPr>
            <a:endParaRPr lang="pl-PL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dirty="0" smtClean="0"/>
              <a:t>Rewolucja śmieciowa </a:t>
            </a:r>
            <a:br>
              <a:rPr lang="pl-PL" sz="2800" dirty="0" smtClean="0"/>
            </a:br>
            <a:r>
              <a:rPr lang="pl-PL" sz="2800" dirty="0" smtClean="0"/>
              <a:t> Zagrożenie czy szansa na rozwój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marL="1792288" indent="-711200">
              <a:buNone/>
            </a:pPr>
            <a:endParaRPr lang="pl-PL" sz="2400" dirty="0"/>
          </a:p>
          <a:p>
            <a:pPr marL="0" indent="0" algn="ctr">
              <a:buNone/>
              <a:tabLst>
                <a:tab pos="442913" algn="l"/>
              </a:tabLst>
            </a:pPr>
            <a:r>
              <a:rPr lang="pl-PL" sz="2800" b="1" dirty="0" smtClean="0"/>
              <a:t>REMONDIS,   SITA,   ALBA,    A.S.A </a:t>
            </a:r>
          </a:p>
          <a:p>
            <a:pPr marL="0" indent="9525" algn="ctr">
              <a:buNone/>
            </a:pPr>
            <a:r>
              <a:rPr lang="pl-PL" sz="2400" b="1" dirty="0" smtClean="0"/>
              <a:t> i inni  </a:t>
            </a:r>
          </a:p>
          <a:p>
            <a:pPr marL="0" indent="9525" algn="ctr">
              <a:buNone/>
            </a:pPr>
            <a:r>
              <a:rPr lang="pl-PL" sz="2400" dirty="0" smtClean="0"/>
              <a:t>nie są wcale lepsi od nas</a:t>
            </a:r>
            <a:r>
              <a:rPr lang="pl-PL" sz="2400" dirty="0"/>
              <a:t> </a:t>
            </a:r>
            <a:endParaRPr lang="pl-PL" sz="2400" dirty="0" smtClean="0"/>
          </a:p>
          <a:p>
            <a:pPr marL="0" indent="9525" algn="ctr">
              <a:buNone/>
            </a:pPr>
            <a:endParaRPr lang="pl-PL" sz="2400" dirty="0" smtClean="0"/>
          </a:p>
          <a:p>
            <a:pPr marL="0" indent="9525" algn="ctr">
              <a:buNone/>
            </a:pPr>
            <a:r>
              <a:rPr lang="pl-PL" sz="2400" dirty="0" smtClean="0"/>
              <a:t>Wykorzystajmy szansę bo</a:t>
            </a:r>
          </a:p>
          <a:p>
            <a:pPr marL="0" indent="9525" algn="ctr">
              <a:buNone/>
            </a:pPr>
            <a:r>
              <a:rPr lang="pl-PL" sz="2400" dirty="0"/>
              <a:t>w</a:t>
            </a:r>
            <a:r>
              <a:rPr lang="pl-PL" sz="2400" dirty="0" smtClean="0"/>
              <a:t>spólnie nie jesteśmy słabsi.</a:t>
            </a:r>
          </a:p>
          <a:p>
            <a:pPr marL="0" indent="9525" algn="ctr">
              <a:buNone/>
            </a:pPr>
            <a:endParaRPr lang="pl-PL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pPr>
              <a:tabLst>
                <a:tab pos="3768725" algn="l"/>
              </a:tabLst>
            </a:pPr>
            <a:r>
              <a:rPr lang="pl-PL" sz="3600" dirty="0" smtClean="0"/>
              <a:t>DZIĘKUJĘ ZA UWAGĘ</a:t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Mariusz Piasecki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Miejski  </a:t>
            </a:r>
            <a:r>
              <a:rPr lang="pl-PL" sz="2000" dirty="0">
                <a:solidFill>
                  <a:schemeClr val="tx1"/>
                </a:solidFill>
              </a:rPr>
              <a:t>Z</a:t>
            </a:r>
            <a:r>
              <a:rPr lang="pl-PL" sz="2000" dirty="0" smtClean="0">
                <a:solidFill>
                  <a:schemeClr val="tx1"/>
                </a:solidFill>
              </a:rPr>
              <a:t>akład Komunalny sp. z o. o. 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w </a:t>
            </a:r>
            <a:r>
              <a:rPr lang="pl-PL" sz="2000" dirty="0">
                <a:solidFill>
                  <a:schemeClr val="tx1"/>
                </a:solidFill>
              </a:rPr>
              <a:t>S</a:t>
            </a:r>
            <a:r>
              <a:rPr lang="pl-PL" sz="2000" dirty="0" smtClean="0">
                <a:solidFill>
                  <a:schemeClr val="tx1"/>
                </a:solidFill>
              </a:rPr>
              <a:t>talowej Woli</a:t>
            </a:r>
          </a:p>
          <a:p>
            <a:endParaRPr lang="pl-PL" sz="2400" dirty="0"/>
          </a:p>
        </p:txBody>
      </p:sp>
      <p:sp>
        <p:nvSpPr>
          <p:cNvPr id="9" name="Uśmiechnięta buźka 8"/>
          <p:cNvSpPr/>
          <p:nvPr/>
        </p:nvSpPr>
        <p:spPr>
          <a:xfrm>
            <a:off x="4067944" y="2636912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38100" cmpd="dbl">
            <a:solidFill>
              <a:srgbClr val="FF0000"/>
            </a:solidFill>
            <a:prstDash val="solid"/>
          </a:ln>
        </p:spPr>
        <p:txBody>
          <a:bodyPr/>
          <a:lstStyle/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b="1" dirty="0" smtClean="0"/>
              <a:t>Art</a:t>
            </a:r>
            <a:r>
              <a:rPr lang="pl-PL" sz="2400" b="1" dirty="0"/>
              <a:t>. 6d</a:t>
            </a:r>
            <a:r>
              <a:rPr lang="pl-PL" sz="2400" b="1" dirty="0" smtClean="0"/>
              <a:t>.</a:t>
            </a:r>
          </a:p>
          <a:p>
            <a:pPr algn="ctr">
              <a:buNone/>
            </a:pPr>
            <a:endParaRPr lang="pl-PL" sz="2400" b="1" dirty="0"/>
          </a:p>
          <a:p>
            <a:pPr marL="0" indent="0" algn="just">
              <a:buNone/>
            </a:pPr>
            <a:r>
              <a:rPr lang="pl-PL" sz="2400" b="1" dirty="0"/>
              <a:t>1. Wójt, burmistrz lub prezydent miasta jest obowiązany zorganizować </a:t>
            </a:r>
            <a:r>
              <a:rPr lang="pl-PL" sz="2400" b="1" dirty="0" smtClean="0"/>
              <a:t>przetarg na </a:t>
            </a:r>
            <a:r>
              <a:rPr lang="pl-PL" sz="2400" b="1" dirty="0"/>
              <a:t>odbieranie odpadów komunalnych od właścicieli nieruchomości, </a:t>
            </a:r>
            <a:r>
              <a:rPr lang="pl-PL" sz="2400" b="1" dirty="0" smtClean="0"/>
              <a:t>o których </a:t>
            </a:r>
            <a:r>
              <a:rPr lang="pl-PL" sz="2400" b="1" dirty="0"/>
              <a:t>mowa w art. 6c, albo przetarg na odbieranie i </a:t>
            </a:r>
            <a:r>
              <a:rPr lang="pl-PL" sz="2400" b="1" dirty="0" smtClean="0"/>
              <a:t>zagospodarowanie tych </a:t>
            </a:r>
            <a:r>
              <a:rPr lang="pl-PL" sz="2400" b="1" dirty="0"/>
              <a:t>odpadów.</a:t>
            </a:r>
            <a:endParaRPr lang="pl-PL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b="1" dirty="0" smtClean="0"/>
              <a:t>Art. 6d.</a:t>
            </a:r>
          </a:p>
          <a:p>
            <a:pPr algn="ctr">
              <a:buNone/>
            </a:pPr>
            <a:endParaRPr lang="pl-PL" sz="2400" b="1" dirty="0" smtClean="0"/>
          </a:p>
          <a:p>
            <a:pPr algn="just">
              <a:buNone/>
            </a:pPr>
            <a:r>
              <a:rPr lang="pl-PL" sz="2400" b="1" dirty="0" smtClean="0"/>
              <a:t>4. Wójt</a:t>
            </a:r>
            <a:r>
              <a:rPr lang="pl-PL" sz="2400" b="1" dirty="0"/>
              <a:t>, burmistrz lub prezydent miasta określa w specyfikacji istotnych </a:t>
            </a:r>
            <a:r>
              <a:rPr lang="pl-PL" sz="2400" b="1" dirty="0" smtClean="0"/>
              <a:t>warunków  zamówienia </a:t>
            </a:r>
            <a:r>
              <a:rPr lang="pl-PL" sz="2400" b="1" dirty="0"/>
              <a:t>w szczególności</a:t>
            </a:r>
            <a:r>
              <a:rPr lang="pl-PL" sz="2400" b="1" dirty="0" smtClean="0"/>
              <a:t>:</a:t>
            </a:r>
          </a:p>
          <a:p>
            <a:pPr>
              <a:buNone/>
            </a:pPr>
            <a:endParaRPr lang="pl-PL" sz="2400" b="1" dirty="0" smtClean="0"/>
          </a:p>
          <a:p>
            <a:pPr algn="just">
              <a:buNone/>
            </a:pPr>
            <a:r>
              <a:rPr lang="pl-PL" sz="2400" b="1" dirty="0" smtClean="0"/>
              <a:t>     5). szczegółowe </a:t>
            </a:r>
            <a:r>
              <a:rPr lang="pl-PL" sz="2400" b="1" dirty="0"/>
              <a:t>wymagania stawiane przedsiębiorcom odbierającym </a:t>
            </a:r>
            <a:r>
              <a:rPr lang="pl-PL" sz="2400" b="1" dirty="0" smtClean="0"/>
              <a:t>odpady komunalne </a:t>
            </a:r>
            <a:r>
              <a:rPr lang="pl-PL" sz="2400" b="1" dirty="0"/>
              <a:t>od właścicieli nieruchomości.</a:t>
            </a:r>
            <a:endParaRPr lang="pl-PL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b="1" dirty="0" smtClean="0"/>
              <a:t>Art</a:t>
            </a:r>
            <a:r>
              <a:rPr lang="pl-PL" sz="2400" b="1" dirty="0"/>
              <a:t>. 6e</a:t>
            </a:r>
            <a:r>
              <a:rPr lang="pl-PL" sz="2400" b="1" dirty="0" smtClean="0"/>
              <a:t>.</a:t>
            </a:r>
          </a:p>
          <a:p>
            <a:pPr algn="ctr">
              <a:buNone/>
            </a:pPr>
            <a:endParaRPr lang="pl-PL" sz="2400" b="1" dirty="0"/>
          </a:p>
          <a:p>
            <a:pPr marL="1588" indent="17463" algn="just">
              <a:buNone/>
            </a:pPr>
            <a:r>
              <a:rPr lang="pl-PL" sz="2400" b="1" dirty="0"/>
              <a:t>Spółki z udziałem gminy mogą odbierać odpady komunalne od właścicieli </a:t>
            </a:r>
            <a:r>
              <a:rPr lang="pl-PL" sz="2400" b="1" dirty="0" smtClean="0"/>
              <a:t>nieruchomości, na </a:t>
            </a:r>
            <a:r>
              <a:rPr lang="pl-PL" sz="2400" b="1" dirty="0"/>
              <a:t>zlecenie gminy, w przypadku, gdy zostały wybrane w </a:t>
            </a:r>
            <a:r>
              <a:rPr lang="pl-PL" sz="2400" b="1" dirty="0" smtClean="0"/>
              <a:t>drodze  przetargu</a:t>
            </a:r>
            <a:r>
              <a:rPr lang="pl-PL" sz="2400" b="1" dirty="0"/>
              <a:t>, o którym mowa w art. 6d ust. 1.</a:t>
            </a: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b="1" dirty="0" smtClean="0"/>
              <a:t>Art</a:t>
            </a:r>
            <a:r>
              <a:rPr lang="pl-PL" sz="2400" b="1" dirty="0"/>
              <a:t>. 6f</a:t>
            </a:r>
            <a:r>
              <a:rPr lang="pl-PL" sz="2400" b="1" dirty="0" smtClean="0"/>
              <a:t>.</a:t>
            </a:r>
          </a:p>
          <a:p>
            <a:pPr algn="ctr">
              <a:buNone/>
            </a:pPr>
            <a:endParaRPr lang="pl-PL" sz="2400" b="1" dirty="0" smtClean="0"/>
          </a:p>
          <a:p>
            <a:pPr marL="1588" indent="17463" algn="just">
              <a:buNone/>
            </a:pPr>
            <a:r>
              <a:rPr lang="pl-PL" sz="2400" b="1" dirty="0" smtClean="0"/>
              <a:t>Wójt</a:t>
            </a:r>
            <a:r>
              <a:rPr lang="pl-PL" sz="2400" b="1" dirty="0"/>
              <a:t>, burmistrz lub prezydent miasta zawiera z przedsiębiorcą </a:t>
            </a:r>
            <a:r>
              <a:rPr lang="pl-PL" sz="2400" b="1" dirty="0" smtClean="0"/>
              <a:t>odbierającym odpady </a:t>
            </a:r>
            <a:r>
              <a:rPr lang="pl-PL" sz="2400" b="1" dirty="0"/>
              <a:t>komunalne od właścicieli nieruchomości, wybranym w </a:t>
            </a:r>
            <a:r>
              <a:rPr lang="pl-PL" sz="2400" b="1" dirty="0" smtClean="0"/>
              <a:t>drodze przetargu</a:t>
            </a:r>
            <a:r>
              <a:rPr lang="pl-PL" sz="2400" b="1" dirty="0"/>
              <a:t>, o którym mowa w art. 6d ust. 1, umowę na odbieranie </a:t>
            </a:r>
            <a:r>
              <a:rPr lang="pl-PL" sz="2400" b="1" dirty="0" smtClean="0"/>
              <a:t>odpadów komunalnych </a:t>
            </a:r>
            <a:r>
              <a:rPr lang="pl-PL" sz="2400" b="1" dirty="0"/>
              <a:t>od właścicieli nieruchomości.</a:t>
            </a: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sz="2400" b="1" dirty="0"/>
              <a:t>Art. 9d.</a:t>
            </a:r>
          </a:p>
          <a:p>
            <a:pPr marL="360363" indent="-176213" algn="just">
              <a:buNone/>
            </a:pPr>
            <a:r>
              <a:rPr lang="pl-PL" sz="2400" b="1" dirty="0" smtClean="0"/>
              <a:t>1. Podmiot </a:t>
            </a:r>
            <a:r>
              <a:rPr lang="pl-PL" sz="2400" b="1" dirty="0"/>
              <a:t>odbierający odpady komunalne od właścicieli nieruchomości </a:t>
            </a:r>
            <a:r>
              <a:rPr lang="pl-PL" sz="2400" b="1" dirty="0" smtClean="0"/>
              <a:t>jest obowiązany </a:t>
            </a:r>
            <a:r>
              <a:rPr lang="pl-PL" sz="2400" b="1" dirty="0"/>
              <a:t>do spełnienia następujących wymagań:</a:t>
            </a:r>
          </a:p>
          <a:p>
            <a:pPr marL="720725" indent="-185738" algn="just">
              <a:buNone/>
            </a:pPr>
            <a:r>
              <a:rPr lang="pl-PL" sz="2400" b="1" dirty="0"/>
              <a:t>1) posiadania wyposażenia umożliwiającego odbieranie odpadów </a:t>
            </a:r>
            <a:r>
              <a:rPr lang="pl-PL" sz="2400" b="1" dirty="0" smtClean="0"/>
              <a:t>komunalnych od </a:t>
            </a:r>
            <a:r>
              <a:rPr lang="pl-PL" sz="2400" b="1" dirty="0"/>
              <a:t>właścicieli nieruchomości oraz zapewnienia jego </a:t>
            </a:r>
            <a:r>
              <a:rPr lang="pl-PL" sz="2400" b="1" dirty="0" smtClean="0"/>
              <a:t>odpowiedniego stanu </a:t>
            </a:r>
            <a:r>
              <a:rPr lang="pl-PL" sz="2400" b="1" dirty="0"/>
              <a:t>technicznego;</a:t>
            </a:r>
          </a:p>
          <a:p>
            <a:pPr marL="720725" indent="-185738" algn="just">
              <a:buNone/>
            </a:pPr>
            <a:r>
              <a:rPr lang="pl-PL" sz="2400" b="1" dirty="0"/>
              <a:t>2) utrzymania odpowiedniego stanu sanitarnego pojazdów i urządzeń </a:t>
            </a:r>
            <a:r>
              <a:rPr lang="pl-PL" sz="2400" b="1" dirty="0" smtClean="0"/>
              <a:t>do odbierania </a:t>
            </a:r>
            <a:r>
              <a:rPr lang="pl-PL" sz="2400" b="1" dirty="0"/>
              <a:t>odpadów komunalnych od właścicieli nieruchomości;</a:t>
            </a:r>
          </a:p>
          <a:p>
            <a:pPr marL="720725" indent="-185738" algn="just">
              <a:buNone/>
            </a:pPr>
            <a:r>
              <a:rPr lang="pl-PL" sz="2400" b="1" dirty="0"/>
              <a:t>3) spełnienia wymagań technicznych dotyczących wyposażenia </a:t>
            </a:r>
            <a:r>
              <a:rPr lang="pl-PL" sz="2400" b="1" dirty="0" smtClean="0"/>
              <a:t>pojazdów do </a:t>
            </a:r>
            <a:r>
              <a:rPr lang="pl-PL" sz="2400" b="1" dirty="0"/>
              <a:t>odbierania odpadów komunalnych od właścicieli nieruchomości;</a:t>
            </a:r>
          </a:p>
          <a:p>
            <a:pPr marL="720725" indent="-185738" algn="just">
              <a:buNone/>
            </a:pPr>
            <a:r>
              <a:rPr lang="pl-PL" sz="2400" b="1" dirty="0"/>
              <a:t>4) zapewnienia odpowiedniego usytuowania i wyposażenia bazy </a:t>
            </a:r>
            <a:r>
              <a:rPr lang="pl-PL" sz="2400" b="1" dirty="0" smtClean="0"/>
              <a:t>magazynowo-transportowej</a:t>
            </a:r>
            <a:r>
              <a:rPr lang="pl-PL" sz="2400" b="1" dirty="0"/>
              <a:t>.</a:t>
            </a: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Ustawa o utrzymaniu czystości i porządku w gminach</a:t>
            </a:r>
            <a:br>
              <a:rPr lang="pl-PL" sz="2800" b="1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400" b="1" dirty="0"/>
              <a:t>Art. 9d</a:t>
            </a:r>
            <a:r>
              <a:rPr lang="pl-PL" sz="2400" b="1" dirty="0" smtClean="0"/>
              <a:t>.</a:t>
            </a:r>
          </a:p>
          <a:p>
            <a:pPr algn="ctr">
              <a:buNone/>
            </a:pPr>
            <a:endParaRPr lang="pl-PL" sz="2400" dirty="0" smtClean="0"/>
          </a:p>
          <a:p>
            <a:pPr algn="just">
              <a:buNone/>
            </a:pPr>
            <a:r>
              <a:rPr lang="pl-PL" sz="2400" b="1" dirty="0" smtClean="0"/>
              <a:t>2. Minister </a:t>
            </a:r>
            <a:r>
              <a:rPr lang="pl-PL" sz="2400" b="1" dirty="0"/>
              <a:t>właściwy do spraw środowiska w porozumieniu z ministrem </a:t>
            </a:r>
            <a:r>
              <a:rPr lang="pl-PL" sz="2400" b="1" dirty="0" smtClean="0"/>
              <a:t>właściwym do </a:t>
            </a:r>
            <a:r>
              <a:rPr lang="pl-PL" sz="2400" b="1" dirty="0"/>
              <a:t>spraw gospodarki określi, w drodze rozporządzenia, </a:t>
            </a:r>
            <a:r>
              <a:rPr lang="pl-PL" sz="2400" b="1" dirty="0" smtClean="0"/>
              <a:t>szczegółowe wymagania</a:t>
            </a:r>
            <a:r>
              <a:rPr lang="pl-PL" sz="2400" b="1" dirty="0"/>
              <a:t>, o których mowa w ust. 1, kierując się koniecznością </a:t>
            </a:r>
            <a:r>
              <a:rPr lang="pl-PL" sz="2400" b="1" dirty="0" smtClean="0"/>
              <a:t>ujednolicenia wymagań </a:t>
            </a:r>
            <a:r>
              <a:rPr lang="pl-PL" sz="2400" b="1" dirty="0"/>
              <a:t>dotyczących odbierania odpadów komunalnych od </a:t>
            </a:r>
            <a:r>
              <a:rPr lang="pl-PL" sz="2400" b="1" dirty="0" smtClean="0"/>
              <a:t>właścicieli nieruchomości </a:t>
            </a:r>
            <a:r>
              <a:rPr lang="pl-PL" sz="2400" b="1" dirty="0"/>
              <a:t>i zagospodarowania tych odpadów.</a:t>
            </a: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Projekt rozporządzenia z dnia 12 kwietnia 2012r.</a:t>
            </a:r>
            <a:br>
              <a:rPr lang="pl-PL" sz="2800" b="1" dirty="0" smtClean="0"/>
            </a:b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/>
          <a:lstStyle/>
          <a:p>
            <a:pPr indent="17463" algn="just">
              <a:buNone/>
            </a:pPr>
            <a:r>
              <a:rPr lang="pl-PL" sz="2400" dirty="0" smtClean="0"/>
              <a:t>W projekcie wymagano posiadanie przez przedsiębiorcę między innymi:</a:t>
            </a:r>
          </a:p>
          <a:p>
            <a:pPr indent="17463" algn="just">
              <a:buNone/>
            </a:pPr>
            <a:endParaRPr lang="pl-PL" sz="2400" dirty="0" smtClean="0"/>
          </a:p>
          <a:p>
            <a:pPr marL="1082675"/>
            <a:r>
              <a:rPr lang="pl-PL" sz="2400" dirty="0" smtClean="0"/>
              <a:t>Dwóch pojazdów wyposażonych w systemy zgniotu odpadów</a:t>
            </a:r>
          </a:p>
          <a:p>
            <a:pPr marL="1082675"/>
            <a:r>
              <a:rPr lang="pl-PL" sz="2400" dirty="0" smtClean="0"/>
              <a:t>Dwóch pojazdów do selektywnej zbiórki odpadów</a:t>
            </a:r>
          </a:p>
          <a:p>
            <a:pPr marL="1082675"/>
            <a:r>
              <a:rPr lang="pl-PL" sz="2400" dirty="0" smtClean="0"/>
              <a:t>Jednego pojazdu bez systemu zgniotu.</a:t>
            </a:r>
          </a:p>
          <a:p>
            <a:pPr algn="just"/>
            <a:endParaRPr lang="pl-PL" sz="2400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rgbClr val="FF33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pl-PL" sz="2800" b="1" dirty="0" smtClean="0"/>
              <a:t>Projekt rozporządzenia z dnia 12 kwietnia 2012r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 w="28575">
            <a:solidFill>
              <a:srgbClr val="FF3300"/>
            </a:solidFill>
          </a:ln>
        </p:spPr>
        <p:txBody>
          <a:bodyPr>
            <a:normAutofit/>
          </a:bodyPr>
          <a:lstStyle/>
          <a:p>
            <a:pPr indent="17463">
              <a:buNone/>
            </a:pPr>
            <a:r>
              <a:rPr lang="pl-PL" sz="2400" dirty="0" smtClean="0"/>
              <a:t>W projekcie wymagano posiadanie przez przedsiębiorcę między innymi:</a:t>
            </a:r>
          </a:p>
          <a:p>
            <a:r>
              <a:rPr lang="pl-PL" sz="2400" dirty="0" smtClean="0"/>
              <a:t>Posiadania bazy transportowo – magazynowej zapewniającej gromadzenie czasowe odpadów z selektywnej zbiórki</a:t>
            </a:r>
          </a:p>
          <a:p>
            <a:r>
              <a:rPr lang="pl-PL" sz="2400" dirty="0" smtClean="0"/>
              <a:t>Odpowiednio zabezpieczonego przed przesiąkaniem utwardzonego placu wyposażonym w separatory odprowadzające ścieki do kanalizacji</a:t>
            </a:r>
          </a:p>
          <a:p>
            <a:r>
              <a:rPr lang="pl-PL" sz="2400" dirty="0" smtClean="0"/>
              <a:t>Urządzeń do mycia podwozi samochodów</a:t>
            </a:r>
          </a:p>
          <a:p>
            <a:r>
              <a:rPr lang="pl-PL" sz="2400" dirty="0" smtClean="0"/>
              <a:t>Ciągłego monitoringu bazy</a:t>
            </a:r>
          </a:p>
          <a:p>
            <a:endParaRPr lang="pl-PL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858</Words>
  <Application>Microsoft Office PowerPoint</Application>
  <PresentationFormat>Pokaz na ekranie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 Gminne Zakłady Gospodarki Odpadami  a  ustawa o utrzymaniu czystości i porządku w gminach   zwana </vt:lpstr>
      <vt:lpstr>Ustawa o utrzymaniu czystości i porządku w gminach </vt:lpstr>
      <vt:lpstr>Ustawa o utrzymaniu czystości i porządku w gminach </vt:lpstr>
      <vt:lpstr>Ustawa o utrzymaniu czystości i porządku w gminach </vt:lpstr>
      <vt:lpstr>Ustawa o utrzymaniu czystości i porządku w gminach </vt:lpstr>
      <vt:lpstr>Ustawa o utrzymaniu czystości i porządku w gminach </vt:lpstr>
      <vt:lpstr>Ustawa o utrzymaniu czystości i porządku w gminach </vt:lpstr>
      <vt:lpstr>Projekt rozporządzenia z dnia 12 kwietnia 2012r. </vt:lpstr>
      <vt:lpstr>Projekt rozporządzenia z dnia 12 kwietnia 2012r</vt:lpstr>
      <vt:lpstr>Projekt rozporządzenia z dnia 12 kwietnia 2012r</vt:lpstr>
      <vt:lpstr>Rewolucja śmieciowa   Zagrożenie czy szansa na rozwój</vt:lpstr>
      <vt:lpstr>Rewolucja śmieciowa   Zagrożenie czy szansa na rozwój</vt:lpstr>
      <vt:lpstr>Rewolucja śmieciowa   Zagrożenie czy szansa na rozwój</vt:lpstr>
      <vt:lpstr>Rewolucja śmieciowa   Zagrożenie czy szansa na rozwój</vt:lpstr>
      <vt:lpstr>Rewolucja śmieciowa   Zagrożenie czy szansa na rozwój</vt:lpstr>
      <vt:lpstr>CELE SPÓŁKI </vt:lpstr>
      <vt:lpstr>CELE SPÓŁKI </vt:lpstr>
      <vt:lpstr>Rewolucja śmieciowa   Zagrożenie czy szansa na rozwój</vt:lpstr>
      <vt:lpstr>DZIĘKUJĘ ZA UWAGĘ 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Gminne Zakłady Gospodarki Odpadami  a  „rewolucja śmieciowa” czyli ustawa dla dużych i bogatych przedsiębiorstw.  </dc:title>
  <dc:creator>Mariusz</dc:creator>
  <cp:lastModifiedBy>Mariusz</cp:lastModifiedBy>
  <cp:revision>17</cp:revision>
  <dcterms:created xsi:type="dcterms:W3CDTF">2012-10-03T18:10:05Z</dcterms:created>
  <dcterms:modified xsi:type="dcterms:W3CDTF">2012-10-03T20:51:49Z</dcterms:modified>
</cp:coreProperties>
</file>