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89" r:id="rId4"/>
    <p:sldId id="291" r:id="rId5"/>
    <p:sldId id="272" r:id="rId6"/>
    <p:sldId id="273" r:id="rId7"/>
    <p:sldId id="277" r:id="rId8"/>
    <p:sldId id="278" r:id="rId9"/>
    <p:sldId id="292" r:id="rId10"/>
    <p:sldId id="279" r:id="rId11"/>
    <p:sldId id="330" r:id="rId12"/>
    <p:sldId id="331" r:id="rId13"/>
    <p:sldId id="293" r:id="rId14"/>
    <p:sldId id="301" r:id="rId15"/>
    <p:sldId id="328" r:id="rId16"/>
    <p:sldId id="329" r:id="rId17"/>
    <p:sldId id="302" r:id="rId18"/>
    <p:sldId id="303" r:id="rId19"/>
    <p:sldId id="304" r:id="rId20"/>
    <p:sldId id="306" r:id="rId21"/>
    <p:sldId id="308" r:id="rId22"/>
    <p:sldId id="309" r:id="rId23"/>
    <p:sldId id="310" r:id="rId24"/>
    <p:sldId id="311" r:id="rId25"/>
    <p:sldId id="312" r:id="rId26"/>
    <p:sldId id="325" r:id="rId27"/>
    <p:sldId id="326" r:id="rId28"/>
    <p:sldId id="298" r:id="rId29"/>
    <p:sldId id="332" r:id="rId30"/>
    <p:sldId id="299" r:id="rId31"/>
    <p:sldId id="333" r:id="rId32"/>
    <p:sldId id="334" r:id="rId33"/>
    <p:sldId id="335" r:id="rId34"/>
    <p:sldId id="270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826" autoAdjust="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6190B-6524-47A0-BA9F-98A90F93215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3E7B82D-B9AD-4B81-939B-3E9776657474}">
      <dgm:prSet custT="1"/>
      <dgm:spPr/>
      <dgm:t>
        <a:bodyPr/>
        <a:lstStyle/>
        <a:p>
          <a:pPr algn="ctr" rtl="0"/>
          <a:r>
            <a:rPr lang="pl-PL" sz="1600" dirty="0" smtClean="0">
              <a:solidFill>
                <a:srgbClr val="002060"/>
              </a:solidFill>
            </a:rPr>
            <a:t>Określenie kosztów wywozu</a:t>
          </a:r>
          <a:endParaRPr lang="pl-PL" sz="1600" dirty="0">
            <a:solidFill>
              <a:srgbClr val="002060"/>
            </a:solidFill>
          </a:endParaRPr>
        </a:p>
      </dgm:t>
    </dgm:pt>
    <dgm:pt modelId="{528FF7E8-CD1A-45ED-A9F0-55FB80AE7DD6}" type="parTrans" cxnId="{BAB41A7A-2440-4992-8FD7-89CB38A9351E}">
      <dgm:prSet/>
      <dgm:spPr/>
      <dgm:t>
        <a:bodyPr/>
        <a:lstStyle/>
        <a:p>
          <a:pPr algn="ctr"/>
          <a:endParaRPr lang="pl-PL"/>
        </a:p>
      </dgm:t>
    </dgm:pt>
    <dgm:pt modelId="{94904DD1-EBD5-45E4-8142-9E731C447705}" type="sibTrans" cxnId="{BAB41A7A-2440-4992-8FD7-89CB38A9351E}">
      <dgm:prSet/>
      <dgm:spPr/>
      <dgm:t>
        <a:bodyPr/>
        <a:lstStyle/>
        <a:p>
          <a:pPr algn="ctr"/>
          <a:endParaRPr lang="pl-PL"/>
        </a:p>
      </dgm:t>
    </dgm:pt>
    <dgm:pt modelId="{5C3B1B26-0777-4477-9AC6-0F8C3B571582}">
      <dgm:prSet custT="1"/>
      <dgm:spPr/>
      <dgm:t>
        <a:bodyPr/>
        <a:lstStyle/>
        <a:p>
          <a:pPr algn="ctr" rtl="0"/>
          <a:r>
            <a:rPr lang="pl-PL" sz="1600" dirty="0" smtClean="0">
              <a:solidFill>
                <a:srgbClr val="002060"/>
              </a:solidFill>
            </a:rPr>
            <a:t>Określenie ilościowych potrzeb wywozów odpadów segregowanych</a:t>
          </a:r>
          <a:endParaRPr lang="pl-PL" sz="1600" dirty="0">
            <a:solidFill>
              <a:srgbClr val="002060"/>
            </a:solidFill>
          </a:endParaRPr>
        </a:p>
      </dgm:t>
    </dgm:pt>
    <dgm:pt modelId="{616F5404-6D3C-4094-82A9-9460E6D4AD69}" type="parTrans" cxnId="{873CBE90-A5E2-4099-A0C0-1758473FFB83}">
      <dgm:prSet/>
      <dgm:spPr/>
      <dgm:t>
        <a:bodyPr/>
        <a:lstStyle/>
        <a:p>
          <a:pPr algn="ctr"/>
          <a:endParaRPr lang="pl-PL"/>
        </a:p>
      </dgm:t>
    </dgm:pt>
    <dgm:pt modelId="{CD5A473D-3CA2-4A72-B7E0-994E8DDEF73A}" type="sibTrans" cxnId="{873CBE90-A5E2-4099-A0C0-1758473FFB83}">
      <dgm:prSet/>
      <dgm:spPr/>
      <dgm:t>
        <a:bodyPr/>
        <a:lstStyle/>
        <a:p>
          <a:pPr algn="ctr"/>
          <a:endParaRPr lang="pl-PL"/>
        </a:p>
      </dgm:t>
    </dgm:pt>
    <dgm:pt modelId="{70971B6C-9900-4DAA-8BFE-51AA38EF0682}">
      <dgm:prSet custT="1"/>
      <dgm:spPr/>
      <dgm:t>
        <a:bodyPr/>
        <a:lstStyle/>
        <a:p>
          <a:pPr algn="ctr" rtl="0"/>
          <a:r>
            <a:rPr lang="pl-PL" sz="1600" dirty="0" smtClean="0">
              <a:solidFill>
                <a:srgbClr val="002060"/>
              </a:solidFill>
            </a:rPr>
            <a:t>Weryfikacja stosowania postanowień ustawy przez właścicieli nieruchomości</a:t>
          </a:r>
          <a:endParaRPr lang="pl-PL" sz="1600" dirty="0">
            <a:solidFill>
              <a:srgbClr val="002060"/>
            </a:solidFill>
          </a:endParaRPr>
        </a:p>
      </dgm:t>
    </dgm:pt>
    <dgm:pt modelId="{526669E8-F73E-4E9B-A777-169E59C82508}" type="sibTrans" cxnId="{1F14DD27-7D24-4128-B84A-A1919EF8A7A3}">
      <dgm:prSet/>
      <dgm:spPr/>
      <dgm:t>
        <a:bodyPr/>
        <a:lstStyle/>
        <a:p>
          <a:pPr algn="ctr"/>
          <a:endParaRPr lang="pl-PL"/>
        </a:p>
      </dgm:t>
    </dgm:pt>
    <dgm:pt modelId="{49BC1DEC-1769-448F-8AB6-7309B5526580}" type="parTrans" cxnId="{1F14DD27-7D24-4128-B84A-A1919EF8A7A3}">
      <dgm:prSet/>
      <dgm:spPr/>
      <dgm:t>
        <a:bodyPr/>
        <a:lstStyle/>
        <a:p>
          <a:pPr algn="ctr"/>
          <a:endParaRPr lang="pl-PL"/>
        </a:p>
      </dgm:t>
    </dgm:pt>
    <dgm:pt modelId="{034FE9D2-234E-4156-AC6C-514A72D218D7}" type="pres">
      <dgm:prSet presAssocID="{A1A6190B-6524-47A0-BA9F-98A90F93215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EA441BD-A5C9-45C0-B838-E48E1AE39F17}" type="pres">
      <dgm:prSet presAssocID="{A1A6190B-6524-47A0-BA9F-98A90F932159}" presName="arrow" presStyleLbl="bgShp" presStyleIdx="0" presStyleCnt="1" custScaleX="129054"/>
      <dgm:spPr/>
      <dgm:t>
        <a:bodyPr/>
        <a:lstStyle/>
        <a:p>
          <a:endParaRPr lang="pl-PL"/>
        </a:p>
      </dgm:t>
    </dgm:pt>
    <dgm:pt modelId="{372A6985-747D-468F-BC6E-18006D63A9BB}" type="pres">
      <dgm:prSet presAssocID="{A1A6190B-6524-47A0-BA9F-98A90F932159}" presName="arrowDiagram3" presStyleCnt="0"/>
      <dgm:spPr/>
    </dgm:pt>
    <dgm:pt modelId="{20C32BC9-A541-4AED-BCF4-536E7CEF504C}" type="pres">
      <dgm:prSet presAssocID="{70971B6C-9900-4DAA-8BFE-51AA38EF0682}" presName="bullet3a" presStyleLbl="node1" presStyleIdx="0" presStyleCnt="3" custLinFactX="-100000" custLinFactNeighborX="-106123" custLinFactNeighborY="-95753"/>
      <dgm:spPr/>
    </dgm:pt>
    <dgm:pt modelId="{48AB31BD-1638-444C-9CFB-8AEC720CC620}" type="pres">
      <dgm:prSet presAssocID="{70971B6C-9900-4DAA-8BFE-51AA38EF0682}" presName="textBox3a" presStyleLbl="revTx" presStyleIdx="0" presStyleCnt="3" custScaleX="162041" custLinFactNeighborX="11829" custLinFactNeighborY="-88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0E5E02-C9BC-47B7-9D43-874C889C9CDD}" type="pres">
      <dgm:prSet presAssocID="{83E7B82D-B9AD-4B81-939B-3E9776657474}" presName="bullet3b" presStyleLbl="node1" presStyleIdx="1" presStyleCnt="3" custLinFactNeighborX="72535" custLinFactNeighborY="-17327"/>
      <dgm:spPr/>
    </dgm:pt>
    <dgm:pt modelId="{ED82ACFF-08D0-45FF-8E63-7BB789720392}" type="pres">
      <dgm:prSet presAssocID="{83E7B82D-B9AD-4B81-939B-3E9776657474}" presName="textBox3b" presStyleLbl="revTx" presStyleIdx="1" presStyleCnt="3" custScaleX="118459" custLinFactNeighborX="22757" custLinFactNeighborY="3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A3E90B-DBAA-4DEF-8EE5-489FC7E46AFF}" type="pres">
      <dgm:prSet presAssocID="{5C3B1B26-0777-4477-9AC6-0F8C3B571582}" presName="bullet3c" presStyleLbl="node1" presStyleIdx="2" presStyleCnt="3" custLinFactNeighborX="82153" custLinFactNeighborY="11896"/>
      <dgm:spPr/>
    </dgm:pt>
    <dgm:pt modelId="{F59CEB35-2365-4904-8484-FD6C7378FAC5}" type="pres">
      <dgm:prSet presAssocID="{5C3B1B26-0777-4477-9AC6-0F8C3B571582}" presName="textBox3c" presStyleLbl="revTx" presStyleIdx="2" presStyleCnt="3" custScaleX="136163" custLinFactNeighborX="45019" custLinFactNeighborY="-6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3CBE90-A5E2-4099-A0C0-1758473FFB83}" srcId="{A1A6190B-6524-47A0-BA9F-98A90F932159}" destId="{5C3B1B26-0777-4477-9AC6-0F8C3B571582}" srcOrd="2" destOrd="0" parTransId="{616F5404-6D3C-4094-82A9-9460E6D4AD69}" sibTransId="{CD5A473D-3CA2-4A72-B7E0-994E8DDEF73A}"/>
    <dgm:cxn modelId="{BAB41A7A-2440-4992-8FD7-89CB38A9351E}" srcId="{A1A6190B-6524-47A0-BA9F-98A90F932159}" destId="{83E7B82D-B9AD-4B81-939B-3E9776657474}" srcOrd="1" destOrd="0" parTransId="{528FF7E8-CD1A-45ED-A9F0-55FB80AE7DD6}" sibTransId="{94904DD1-EBD5-45E4-8142-9E731C447705}"/>
    <dgm:cxn modelId="{A4A9DEA8-1215-4A7E-B0A5-967D5A169226}" type="presOf" srcId="{83E7B82D-B9AD-4B81-939B-3E9776657474}" destId="{ED82ACFF-08D0-45FF-8E63-7BB789720392}" srcOrd="0" destOrd="0" presId="urn:microsoft.com/office/officeart/2005/8/layout/arrow2"/>
    <dgm:cxn modelId="{B68E9494-EA87-41EF-B27C-CC88EA66A04A}" type="presOf" srcId="{70971B6C-9900-4DAA-8BFE-51AA38EF0682}" destId="{48AB31BD-1638-444C-9CFB-8AEC720CC620}" srcOrd="0" destOrd="0" presId="urn:microsoft.com/office/officeart/2005/8/layout/arrow2"/>
    <dgm:cxn modelId="{34E2D091-E315-441B-BE40-3AB96AE6D128}" type="presOf" srcId="{5C3B1B26-0777-4477-9AC6-0F8C3B571582}" destId="{F59CEB35-2365-4904-8484-FD6C7378FAC5}" srcOrd="0" destOrd="0" presId="urn:microsoft.com/office/officeart/2005/8/layout/arrow2"/>
    <dgm:cxn modelId="{1F14DD27-7D24-4128-B84A-A1919EF8A7A3}" srcId="{A1A6190B-6524-47A0-BA9F-98A90F932159}" destId="{70971B6C-9900-4DAA-8BFE-51AA38EF0682}" srcOrd="0" destOrd="0" parTransId="{49BC1DEC-1769-448F-8AB6-7309B5526580}" sibTransId="{526669E8-F73E-4E9B-A777-169E59C82508}"/>
    <dgm:cxn modelId="{DDADFD3B-0BD2-4A4E-8C8D-6A77EE18B39C}" type="presOf" srcId="{A1A6190B-6524-47A0-BA9F-98A90F932159}" destId="{034FE9D2-234E-4156-AC6C-514A72D218D7}" srcOrd="0" destOrd="0" presId="urn:microsoft.com/office/officeart/2005/8/layout/arrow2"/>
    <dgm:cxn modelId="{166518AF-4B0F-454D-91B4-0CD351AA3413}" type="presParOf" srcId="{034FE9D2-234E-4156-AC6C-514A72D218D7}" destId="{BEA441BD-A5C9-45C0-B838-E48E1AE39F17}" srcOrd="0" destOrd="0" presId="urn:microsoft.com/office/officeart/2005/8/layout/arrow2"/>
    <dgm:cxn modelId="{AF3C5ED4-5675-4CC5-9829-B6B0B7050B83}" type="presParOf" srcId="{034FE9D2-234E-4156-AC6C-514A72D218D7}" destId="{372A6985-747D-468F-BC6E-18006D63A9BB}" srcOrd="1" destOrd="0" presId="urn:microsoft.com/office/officeart/2005/8/layout/arrow2"/>
    <dgm:cxn modelId="{4D5A59B9-E426-4151-84F9-85860610DC66}" type="presParOf" srcId="{372A6985-747D-468F-BC6E-18006D63A9BB}" destId="{20C32BC9-A541-4AED-BCF4-536E7CEF504C}" srcOrd="0" destOrd="0" presId="urn:microsoft.com/office/officeart/2005/8/layout/arrow2"/>
    <dgm:cxn modelId="{658A776D-F724-480D-BE4B-E0937A67D1AE}" type="presParOf" srcId="{372A6985-747D-468F-BC6E-18006D63A9BB}" destId="{48AB31BD-1638-444C-9CFB-8AEC720CC620}" srcOrd="1" destOrd="0" presId="urn:microsoft.com/office/officeart/2005/8/layout/arrow2"/>
    <dgm:cxn modelId="{978B7A35-2741-43FB-B0F0-347D59446F70}" type="presParOf" srcId="{372A6985-747D-468F-BC6E-18006D63A9BB}" destId="{C40E5E02-C9BC-47B7-9D43-874C889C9CDD}" srcOrd="2" destOrd="0" presId="urn:microsoft.com/office/officeart/2005/8/layout/arrow2"/>
    <dgm:cxn modelId="{6D4CFD91-CECA-43A5-9B2C-91E34D6456E9}" type="presParOf" srcId="{372A6985-747D-468F-BC6E-18006D63A9BB}" destId="{ED82ACFF-08D0-45FF-8E63-7BB789720392}" srcOrd="3" destOrd="0" presId="urn:microsoft.com/office/officeart/2005/8/layout/arrow2"/>
    <dgm:cxn modelId="{0576B8B1-A401-48C1-8637-F280C29C9F8E}" type="presParOf" srcId="{372A6985-747D-468F-BC6E-18006D63A9BB}" destId="{F6A3E90B-DBAA-4DEF-8EE5-489FC7E46AFF}" srcOrd="4" destOrd="0" presId="urn:microsoft.com/office/officeart/2005/8/layout/arrow2"/>
    <dgm:cxn modelId="{9634531C-CEFC-4685-8F21-551EA07D45DD}" type="presParOf" srcId="{372A6985-747D-468F-BC6E-18006D63A9BB}" destId="{F59CEB35-2365-4904-8484-FD6C7378FAC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25AD1-AE2F-4B5E-87C9-906D4537FBB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B1F1EC-C9C1-4478-A968-6F5EEEC3FAAE}">
      <dgm:prSet/>
      <dgm:spPr/>
      <dgm:t>
        <a:bodyPr/>
        <a:lstStyle/>
        <a:p>
          <a:pPr rtl="0"/>
          <a:r>
            <a:rPr lang="pl-PL" dirty="0" smtClean="0"/>
            <a:t>brygady posługują się mobilnym skanerem kodów kreskowych</a:t>
          </a:r>
          <a:endParaRPr lang="pl-PL" dirty="0"/>
        </a:p>
      </dgm:t>
    </dgm:pt>
    <dgm:pt modelId="{2CC15F3F-3CAC-4E64-9DB9-F5AB975EED86}" type="parTrans" cxnId="{C24B85DA-242A-4AAB-A7E2-276848FE0E20}">
      <dgm:prSet/>
      <dgm:spPr/>
      <dgm:t>
        <a:bodyPr/>
        <a:lstStyle/>
        <a:p>
          <a:endParaRPr lang="pl-PL"/>
        </a:p>
      </dgm:t>
    </dgm:pt>
    <dgm:pt modelId="{0F96E596-5071-48B9-8D5E-C448A4AE0AB3}" type="sibTrans" cxnId="{C24B85DA-242A-4AAB-A7E2-276848FE0E20}">
      <dgm:prSet/>
      <dgm:spPr/>
      <dgm:t>
        <a:bodyPr/>
        <a:lstStyle/>
        <a:p>
          <a:endParaRPr lang="pl-PL"/>
        </a:p>
      </dgm:t>
    </dgm:pt>
    <dgm:pt modelId="{EE5BA669-103D-444C-9870-308E7F50AA34}">
      <dgm:prSet/>
      <dgm:spPr/>
      <dgm:t>
        <a:bodyPr/>
        <a:lstStyle/>
        <a:p>
          <a:pPr rtl="0"/>
          <a:r>
            <a:rPr lang="pl-PL" dirty="0" smtClean="0"/>
            <a:t>kody kreskowe zawierają informację o: właścicielu, posesji, rodzaju odpadu selektywnego, są naklejane na pojemniki lub worki</a:t>
          </a:r>
          <a:endParaRPr lang="pl-PL" dirty="0"/>
        </a:p>
      </dgm:t>
    </dgm:pt>
    <dgm:pt modelId="{9082554C-4FFF-4874-B021-E914C47A143F}" type="parTrans" cxnId="{D9823655-FD95-46D4-8C2A-0DF5C0004C80}">
      <dgm:prSet/>
      <dgm:spPr/>
      <dgm:t>
        <a:bodyPr/>
        <a:lstStyle/>
        <a:p>
          <a:endParaRPr lang="pl-PL"/>
        </a:p>
      </dgm:t>
    </dgm:pt>
    <dgm:pt modelId="{FF63ECC0-103C-4256-9C1D-EFB216AAB5EB}" type="sibTrans" cxnId="{D9823655-FD95-46D4-8C2A-0DF5C0004C80}">
      <dgm:prSet/>
      <dgm:spPr/>
      <dgm:t>
        <a:bodyPr/>
        <a:lstStyle/>
        <a:p>
          <a:endParaRPr lang="pl-PL"/>
        </a:p>
      </dgm:t>
    </dgm:pt>
    <dgm:pt modelId="{B9BDC00F-5211-4930-8B2F-B6A6B3E3D68A}" type="pres">
      <dgm:prSet presAssocID="{FAA25AD1-AE2F-4B5E-87C9-906D4537FB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B0C218-1792-48B5-8781-B773A98B78DA}" type="pres">
      <dgm:prSet presAssocID="{0FB1F1EC-C9C1-4478-A968-6F5EEEC3FA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F3EEA2-5586-489B-82AF-D35AF1430EFA}" type="pres">
      <dgm:prSet presAssocID="{0F96E596-5071-48B9-8D5E-C448A4AE0AB3}" presName="sibTrans" presStyleLbl="sibTrans2D1" presStyleIdx="0" presStyleCnt="2"/>
      <dgm:spPr/>
      <dgm:t>
        <a:bodyPr/>
        <a:lstStyle/>
        <a:p>
          <a:endParaRPr lang="pl-PL"/>
        </a:p>
      </dgm:t>
    </dgm:pt>
    <dgm:pt modelId="{2EEB4356-D348-4132-8C26-E762F6957CFD}" type="pres">
      <dgm:prSet presAssocID="{0F96E596-5071-48B9-8D5E-C448A4AE0AB3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A1AB47F4-5A59-4137-8286-EA601841F23B}" type="pres">
      <dgm:prSet presAssocID="{EE5BA669-103D-444C-9870-308E7F50AA3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24A20C-05F4-4A45-A7D8-10D9AA64A35B}" type="pres">
      <dgm:prSet presAssocID="{FF63ECC0-103C-4256-9C1D-EFB216AAB5EB}" presName="sibTrans" presStyleLbl="sibTrans2D1" presStyleIdx="1" presStyleCnt="2" custLinFactNeighborX="-3518" custLinFactNeighborY="-16520"/>
      <dgm:spPr/>
      <dgm:t>
        <a:bodyPr/>
        <a:lstStyle/>
        <a:p>
          <a:endParaRPr lang="pl-PL"/>
        </a:p>
      </dgm:t>
    </dgm:pt>
    <dgm:pt modelId="{8C968A22-D52C-4387-9825-293E1B3DD9CA}" type="pres">
      <dgm:prSet presAssocID="{FF63ECC0-103C-4256-9C1D-EFB216AAB5EB}" presName="connectorText" presStyleLbl="sibTrans2D1" presStyleIdx="1" presStyleCnt="2"/>
      <dgm:spPr/>
      <dgm:t>
        <a:bodyPr/>
        <a:lstStyle/>
        <a:p>
          <a:endParaRPr lang="pl-PL"/>
        </a:p>
      </dgm:t>
    </dgm:pt>
  </dgm:ptLst>
  <dgm:cxnLst>
    <dgm:cxn modelId="{C24B85DA-242A-4AAB-A7E2-276848FE0E20}" srcId="{FAA25AD1-AE2F-4B5E-87C9-906D4537FBB1}" destId="{0FB1F1EC-C9C1-4478-A968-6F5EEEC3FAAE}" srcOrd="0" destOrd="0" parTransId="{2CC15F3F-3CAC-4E64-9DB9-F5AB975EED86}" sibTransId="{0F96E596-5071-48B9-8D5E-C448A4AE0AB3}"/>
    <dgm:cxn modelId="{45E66634-051F-4F34-9387-EA980006F172}" type="presOf" srcId="{0F96E596-5071-48B9-8D5E-C448A4AE0AB3}" destId="{2EEB4356-D348-4132-8C26-E762F6957CFD}" srcOrd="1" destOrd="0" presId="urn:microsoft.com/office/officeart/2005/8/layout/cycle2"/>
    <dgm:cxn modelId="{F57A1294-A3B4-407B-A32C-B3BC812DAA50}" type="presOf" srcId="{FF63ECC0-103C-4256-9C1D-EFB216AAB5EB}" destId="{8C968A22-D52C-4387-9825-293E1B3DD9CA}" srcOrd="1" destOrd="0" presId="urn:microsoft.com/office/officeart/2005/8/layout/cycle2"/>
    <dgm:cxn modelId="{D9823655-FD95-46D4-8C2A-0DF5C0004C80}" srcId="{FAA25AD1-AE2F-4B5E-87C9-906D4537FBB1}" destId="{EE5BA669-103D-444C-9870-308E7F50AA34}" srcOrd="1" destOrd="0" parTransId="{9082554C-4FFF-4874-B021-E914C47A143F}" sibTransId="{FF63ECC0-103C-4256-9C1D-EFB216AAB5EB}"/>
    <dgm:cxn modelId="{1CD52D5E-1D1E-4397-8A55-0A04B3FF2E4C}" type="presOf" srcId="{FAA25AD1-AE2F-4B5E-87C9-906D4537FBB1}" destId="{B9BDC00F-5211-4930-8B2F-B6A6B3E3D68A}" srcOrd="0" destOrd="0" presId="urn:microsoft.com/office/officeart/2005/8/layout/cycle2"/>
    <dgm:cxn modelId="{F24735FB-66EF-40A7-8ED9-BCD6F4E64CA3}" type="presOf" srcId="{0F96E596-5071-48B9-8D5E-C448A4AE0AB3}" destId="{F7F3EEA2-5586-489B-82AF-D35AF1430EFA}" srcOrd="0" destOrd="0" presId="urn:microsoft.com/office/officeart/2005/8/layout/cycle2"/>
    <dgm:cxn modelId="{10F18DD0-3A84-4145-8FF4-2173145A6FFE}" type="presOf" srcId="{FF63ECC0-103C-4256-9C1D-EFB216AAB5EB}" destId="{A424A20C-05F4-4A45-A7D8-10D9AA64A35B}" srcOrd="0" destOrd="0" presId="urn:microsoft.com/office/officeart/2005/8/layout/cycle2"/>
    <dgm:cxn modelId="{B0111F92-EC8E-4D24-81FA-4D5485E16829}" type="presOf" srcId="{0FB1F1EC-C9C1-4478-A968-6F5EEEC3FAAE}" destId="{A4B0C218-1792-48B5-8781-B773A98B78DA}" srcOrd="0" destOrd="0" presId="urn:microsoft.com/office/officeart/2005/8/layout/cycle2"/>
    <dgm:cxn modelId="{9E97A350-1EE6-4AD0-A23A-D8E321FEF17E}" type="presOf" srcId="{EE5BA669-103D-444C-9870-308E7F50AA34}" destId="{A1AB47F4-5A59-4137-8286-EA601841F23B}" srcOrd="0" destOrd="0" presId="urn:microsoft.com/office/officeart/2005/8/layout/cycle2"/>
    <dgm:cxn modelId="{42437D1D-6C92-4E68-A44C-C7EB9B7D36C2}" type="presParOf" srcId="{B9BDC00F-5211-4930-8B2F-B6A6B3E3D68A}" destId="{A4B0C218-1792-48B5-8781-B773A98B78DA}" srcOrd="0" destOrd="0" presId="urn:microsoft.com/office/officeart/2005/8/layout/cycle2"/>
    <dgm:cxn modelId="{252BAE10-608E-43F9-B30E-62A59B1AEA6E}" type="presParOf" srcId="{B9BDC00F-5211-4930-8B2F-B6A6B3E3D68A}" destId="{F7F3EEA2-5586-489B-82AF-D35AF1430EFA}" srcOrd="1" destOrd="0" presId="urn:microsoft.com/office/officeart/2005/8/layout/cycle2"/>
    <dgm:cxn modelId="{538856EE-B0A8-4320-BD4D-3343B02F06BA}" type="presParOf" srcId="{F7F3EEA2-5586-489B-82AF-D35AF1430EFA}" destId="{2EEB4356-D348-4132-8C26-E762F6957CFD}" srcOrd="0" destOrd="0" presId="urn:microsoft.com/office/officeart/2005/8/layout/cycle2"/>
    <dgm:cxn modelId="{F60AB437-8757-412C-AA30-2F1E92A120BB}" type="presParOf" srcId="{B9BDC00F-5211-4930-8B2F-B6A6B3E3D68A}" destId="{A1AB47F4-5A59-4137-8286-EA601841F23B}" srcOrd="2" destOrd="0" presId="urn:microsoft.com/office/officeart/2005/8/layout/cycle2"/>
    <dgm:cxn modelId="{F0642B23-0054-42C5-9735-E2C471E6EA6B}" type="presParOf" srcId="{B9BDC00F-5211-4930-8B2F-B6A6B3E3D68A}" destId="{A424A20C-05F4-4A45-A7D8-10D9AA64A35B}" srcOrd="3" destOrd="0" presId="urn:microsoft.com/office/officeart/2005/8/layout/cycle2"/>
    <dgm:cxn modelId="{56C30D3D-689D-4C53-B28C-2537E195DA69}" type="presParOf" srcId="{A424A20C-05F4-4A45-A7D8-10D9AA64A35B}" destId="{8C968A22-D52C-4387-9825-293E1B3DD9C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441BD-A5C9-45C0-B838-E48E1AE39F17}">
      <dsp:nvSpPr>
        <dsp:cNvPr id="0" name=""/>
        <dsp:cNvSpPr/>
      </dsp:nvSpPr>
      <dsp:spPr>
        <a:xfrm>
          <a:off x="801275" y="0"/>
          <a:ext cx="6244842" cy="30243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32BC9-A541-4AED-BCF4-536E7CEF504C}">
      <dsp:nvSpPr>
        <dsp:cNvPr id="0" name=""/>
        <dsp:cNvSpPr/>
      </dsp:nvSpPr>
      <dsp:spPr>
        <a:xfrm>
          <a:off x="1859445" y="1966927"/>
          <a:ext cx="125812" cy="12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B31BD-1638-444C-9CFB-8AEC720CC620}">
      <dsp:nvSpPr>
        <dsp:cNvPr id="0" name=""/>
        <dsp:cNvSpPr/>
      </dsp:nvSpPr>
      <dsp:spPr>
        <a:xfrm>
          <a:off x="1965300" y="2072776"/>
          <a:ext cx="1826967" cy="87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65" tIns="0" rIns="0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Weryfikacja stosowania postanowień ustawy przez właścicieli nieruchomości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1965300" y="2072776"/>
        <a:ext cx="1826967" cy="874033"/>
      </dsp:txXfrm>
    </dsp:sp>
    <dsp:sp modelId="{C40E5E02-C9BC-47B7-9D43-874C889C9CDD}">
      <dsp:nvSpPr>
        <dsp:cNvPr id="0" name=""/>
        <dsp:cNvSpPr/>
      </dsp:nvSpPr>
      <dsp:spPr>
        <a:xfrm>
          <a:off x="3394275" y="1225975"/>
          <a:ext cx="227430" cy="227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2ACFF-08D0-45FF-8E63-7BB789720392}">
      <dsp:nvSpPr>
        <dsp:cNvPr id="0" name=""/>
        <dsp:cNvSpPr/>
      </dsp:nvSpPr>
      <dsp:spPr>
        <a:xfrm>
          <a:off x="3500125" y="1379097"/>
          <a:ext cx="1375717" cy="1645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10" tIns="0" rIns="0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Określenie kosztów wywozu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3500125" y="1379097"/>
        <a:ext cx="1375717" cy="1645238"/>
      </dsp:txXfrm>
    </dsp:sp>
    <dsp:sp modelId="{F6A3E90B-DBAA-4DEF-8EE5-489FC7E46AFF}">
      <dsp:nvSpPr>
        <dsp:cNvPr id="0" name=""/>
        <dsp:cNvSpPr/>
      </dsp:nvSpPr>
      <dsp:spPr>
        <a:xfrm>
          <a:off x="4823252" y="802573"/>
          <a:ext cx="314530" cy="31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EB35-2365-4904-8484-FD6C7378FAC5}">
      <dsp:nvSpPr>
        <dsp:cNvPr id="0" name=""/>
        <dsp:cNvSpPr/>
      </dsp:nvSpPr>
      <dsp:spPr>
        <a:xfrm>
          <a:off x="5034959" y="908423"/>
          <a:ext cx="1581322" cy="2101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63" tIns="0" rIns="0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Określenie ilościowych potrzeb wywozów odpadów segregowanych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5034959" y="908423"/>
        <a:ext cx="1581322" cy="2101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0C218-1792-48B5-8781-B773A98B78DA}">
      <dsp:nvSpPr>
        <dsp:cNvPr id="0" name=""/>
        <dsp:cNvSpPr/>
      </dsp:nvSpPr>
      <dsp:spPr>
        <a:xfrm>
          <a:off x="1477" y="148833"/>
          <a:ext cx="3158717" cy="3158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brygady posługują się mobilnym skanerem kodów kreskowych</a:t>
          </a:r>
          <a:endParaRPr lang="pl-PL" sz="1900" kern="1200" dirty="0"/>
        </a:p>
      </dsp:txBody>
      <dsp:txXfrm>
        <a:off x="464060" y="611416"/>
        <a:ext cx="2233551" cy="2233551"/>
      </dsp:txXfrm>
    </dsp:sp>
    <dsp:sp modelId="{F7F3EEA2-5586-489B-82AF-D35AF1430EFA}">
      <dsp:nvSpPr>
        <dsp:cNvPr id="0" name=""/>
        <dsp:cNvSpPr/>
      </dsp:nvSpPr>
      <dsp:spPr>
        <a:xfrm>
          <a:off x="2913989" y="-297580"/>
          <a:ext cx="1968949" cy="1066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2913989" y="-84367"/>
        <a:ext cx="1649129" cy="639641"/>
      </dsp:txXfrm>
    </dsp:sp>
    <dsp:sp modelId="{A1AB47F4-5A59-4137-8286-EA601841F23B}">
      <dsp:nvSpPr>
        <dsp:cNvPr id="0" name=""/>
        <dsp:cNvSpPr/>
      </dsp:nvSpPr>
      <dsp:spPr>
        <a:xfrm>
          <a:off x="4748183" y="148833"/>
          <a:ext cx="3158717" cy="3158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kody kreskowe zawierają informację o: właścicielu, posesji, rodzaju odpadu selektywnego, są naklejane na pojemniki lub worki</a:t>
          </a:r>
          <a:endParaRPr lang="pl-PL" sz="1900" kern="1200" dirty="0"/>
        </a:p>
      </dsp:txBody>
      <dsp:txXfrm>
        <a:off x="5210766" y="611416"/>
        <a:ext cx="2233551" cy="2233551"/>
      </dsp:txXfrm>
    </dsp:sp>
    <dsp:sp modelId="{A424A20C-05F4-4A45-A7D8-10D9AA64A35B}">
      <dsp:nvSpPr>
        <dsp:cNvPr id="0" name=""/>
        <dsp:cNvSpPr/>
      </dsp:nvSpPr>
      <dsp:spPr>
        <a:xfrm rot="10800000">
          <a:off x="2956172" y="2511783"/>
          <a:ext cx="1968949" cy="1066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 rot="10800000">
        <a:off x="3275992" y="2724996"/>
        <a:ext cx="1649129" cy="639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2ADC8-CFAD-405F-818E-2FF82F88703B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3C6C-3426-4084-853C-09C171E202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50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Już przy obecnej organizacji odbioru odpadów występują duże problemy z rzetelnością niektórych wykonawców wywożących odpady. Po wprowadzeniu zmian będzie istniało duże prawdopodobieństwo wystąpienia szeregu nadużyć, których charakter będzie zależny od sposobu rozliczania się konkretnej gminy.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3C6C-3426-4084-853C-09C171E202B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87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8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9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14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5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8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18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8984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6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4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8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2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764703"/>
            <a:ext cx="5486400" cy="3962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5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C51A-CDDC-4DE5-B524-7A94CEC5C814}" type="datetimeFigureOut">
              <a:rPr lang="pl-PL" smtClean="0"/>
              <a:t>2013-06-12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F5793-4A46-4611-8E61-F249C91F63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71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entury Gothic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ewa.szczypek@zetorzeszow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cuments and Settings\mgwozdz\Pulpit\pierwsza strona prezentac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2"/>
            <a:ext cx="9180512" cy="68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-36512" y="1340768"/>
            <a:ext cx="9180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tx2"/>
                </a:solidFill>
                <a:latin typeface="Century Gothic" pitchFamily="34" charset="0"/>
              </a:rPr>
              <a:t>Konwent </a:t>
            </a:r>
            <a:r>
              <a:rPr lang="pl-PL" sz="4400" b="1" dirty="0" smtClean="0">
                <a:solidFill>
                  <a:schemeClr val="tx2"/>
                </a:solidFill>
                <a:latin typeface="Century Gothic" pitchFamily="34" charset="0"/>
              </a:rPr>
              <a:t>Kierowników </a:t>
            </a:r>
          </a:p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Century Gothic" pitchFamily="34" charset="0"/>
              </a:rPr>
              <a:t>Jednostek Komunalnych</a:t>
            </a:r>
          </a:p>
          <a:p>
            <a:pPr algn="ctr"/>
            <a:endParaRPr lang="pl-PL" sz="4400" b="1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Century Gothic" pitchFamily="34" charset="0"/>
              </a:rPr>
              <a:t>Bystre 13-14.06.2013</a:t>
            </a:r>
          </a:p>
        </p:txBody>
      </p:sp>
    </p:spTree>
    <p:extLst>
      <p:ext uri="{BB962C8B-B14F-4D97-AF65-F5344CB8AC3E}">
        <p14:creationId xmlns:p14="http://schemas.microsoft.com/office/powerpoint/2010/main" val="39857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57200" y="1052736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chemeClr val="tx2"/>
                </a:solidFill>
                <a:latin typeface="Verdana" pitchFamily="34" charset="0"/>
              </a:rPr>
              <a:t>Jak </a:t>
            </a:r>
            <a:r>
              <a:rPr lang="pl-PL" sz="2400" b="1" dirty="0">
                <a:solidFill>
                  <a:schemeClr val="tx2"/>
                </a:solidFill>
                <a:latin typeface="Verdana" pitchFamily="34" charset="0"/>
              </a:rPr>
              <a:t>działa ewidencja selektywnej zbiórki przy użyciu </a:t>
            </a:r>
            <a:r>
              <a:rPr lang="pl-PL" sz="2400" b="1" dirty="0" smtClean="0">
                <a:solidFill>
                  <a:schemeClr val="tx2"/>
                </a:solidFill>
                <a:latin typeface="Verdana" pitchFamily="34" charset="0"/>
              </a:rPr>
              <a:t>kodów kreskowych?</a:t>
            </a:r>
            <a:endParaRPr lang="pl-PL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120647"/>
              </p:ext>
            </p:extLst>
          </p:nvPr>
        </p:nvGraphicFramePr>
        <p:xfrm>
          <a:off x="755576" y="2060848"/>
          <a:ext cx="7908379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2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37875" y="789773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chemeClr val="tx2"/>
                </a:solidFill>
                <a:latin typeface="Verdana" pitchFamily="34" charset="0"/>
              </a:rPr>
              <a:t>Koncepcja </a:t>
            </a:r>
            <a:r>
              <a:rPr lang="pl-PL" sz="2400" b="1" dirty="0">
                <a:solidFill>
                  <a:schemeClr val="tx2"/>
                </a:solidFill>
                <a:latin typeface="Verdana" pitchFamily="34" charset="0"/>
              </a:rPr>
              <a:t>z wykorzystaniem </a:t>
            </a:r>
            <a:r>
              <a:rPr lang="pl-PL" sz="2400" b="1" dirty="0" err="1">
                <a:solidFill>
                  <a:schemeClr val="tx2"/>
                </a:solidFill>
                <a:latin typeface="Verdana" pitchFamily="34" charset="0"/>
              </a:rPr>
              <a:t>WebService</a:t>
            </a:r>
            <a:endParaRPr lang="pl-PL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Aplikacja Mobilna będzie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komunikowała się za pomocą sieci </a:t>
            </a:r>
            <a:r>
              <a:rPr lang="pl-PL" sz="2000" dirty="0" err="1">
                <a:solidFill>
                  <a:schemeClr val="tx2"/>
                </a:solidFill>
                <a:latin typeface="Verdana" pitchFamily="34" charset="0"/>
              </a:rPr>
              <a:t>internet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oraz technologii </a:t>
            </a:r>
            <a:r>
              <a:rPr lang="pl-PL" sz="2000" dirty="0" err="1">
                <a:solidFill>
                  <a:schemeClr val="tx2"/>
                </a:solidFill>
                <a:latin typeface="Verdana" pitchFamily="34" charset="0"/>
              </a:rPr>
              <a:t>WebService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 z system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stacjonarnym. </a:t>
            </a:r>
          </a:p>
          <a:p>
            <a:pPr marL="0" indent="0">
              <a:buNone/>
            </a:pPr>
            <a:endParaRPr lang="pl-PL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Pracownik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na koniec zmiany przy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pomocy opcji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synchronizacja danych wyśle dane do serwera. </a:t>
            </a:r>
            <a:endParaRPr lang="pl-PL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Dane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zostaną odebrane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przez </a:t>
            </a:r>
            <a:r>
              <a:rPr lang="pl-PL" sz="2000" dirty="0" err="1" smtClean="0">
                <a:solidFill>
                  <a:schemeClr val="tx2"/>
                </a:solidFill>
                <a:latin typeface="Verdana" pitchFamily="34" charset="0"/>
              </a:rPr>
              <a:t>WebService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i wpisane bezpośrednio do bazy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systemu stacjonarnego.</a:t>
            </a: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0" y="4653136"/>
            <a:ext cx="55054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5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37875" y="789773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chemeClr val="tx2"/>
                </a:solidFill>
                <a:latin typeface="Verdana" pitchFamily="34" charset="0"/>
              </a:rPr>
              <a:t>Koncepcja </a:t>
            </a:r>
            <a:r>
              <a:rPr lang="pl-PL" sz="2400" b="1" dirty="0">
                <a:solidFill>
                  <a:schemeClr val="tx2"/>
                </a:solidFill>
                <a:latin typeface="Verdana" pitchFamily="34" charset="0"/>
              </a:rPr>
              <a:t>z wykorzystaniem </a:t>
            </a:r>
            <a:r>
              <a:rPr lang="pl-PL" sz="2400" b="1" dirty="0" smtClean="0">
                <a:solidFill>
                  <a:schemeClr val="tx2"/>
                </a:solidFill>
                <a:latin typeface="Verdana" pitchFamily="34" charset="0"/>
              </a:rPr>
              <a:t>e-mail</a:t>
            </a:r>
            <a:endParaRPr lang="pl-PL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Aplikacja Mobilna będzie wykorzystywała drogę mailową do przesłania pliku z danymi na koniec zmiany. </a:t>
            </a:r>
          </a:p>
          <a:p>
            <a:pPr marL="0" indent="0"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Synchronizacja od strony obsługi przez pracownika będzie wyglądać identycznie jak w koncepcji z wykorzystaniem </a:t>
            </a:r>
            <a:r>
              <a:rPr lang="pl-PL" sz="2000" dirty="0" err="1" smtClean="0">
                <a:solidFill>
                  <a:schemeClr val="tx2"/>
                </a:solidFill>
                <a:latin typeface="Verdana" pitchFamily="34" charset="0"/>
              </a:rPr>
              <a:t>WebService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. </a:t>
            </a:r>
          </a:p>
          <a:p>
            <a:pPr marL="0" indent="0"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Różnica będzie w odbiorze danych, pracownik będzie musiał odebrać maila z przesłanym plikiem oraz zaimportować go do systemu stacjonarnego.</a:t>
            </a: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908720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b="1" dirty="0" smtClean="0">
                <a:solidFill>
                  <a:schemeClr val="tx2"/>
                </a:solidFill>
                <a:latin typeface="Verdana" pitchFamily="34" charset="0"/>
              </a:rPr>
              <a:t>ZARZĄDZANIE ZAKŁADAMI KOMUNALNYMI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71" y="2636912"/>
            <a:ext cx="3305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4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Zastosowanie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ct val="0"/>
              </a:spcBef>
              <a:buNone/>
            </a:pPr>
            <a:r>
              <a:rPr lang="pl-PL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WODNIK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Jest to system nowej generacji stworzony dla przedsiębiorstw </a:t>
            </a:r>
            <a:r>
              <a:rPr lang="pl-PL" sz="20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wodno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kanalizacyjnych. Dzięki zastosowanym rozwiązaniom wspomaga działalność bieżącą oraz zarzadzanie przedsiębiorstwem.</a:t>
            </a:r>
          </a:p>
          <a:p>
            <a:pPr marL="0" lvl="1" indent="0">
              <a:spcBef>
                <a:spcPct val="0"/>
              </a:spcBef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system ekspercki i nowoczesny, dzięki czemu jest w stanie zaoferować znaczą oszczędność czasu i środków, jak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również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wspomóc w stosowaniu efektywnych rozwiązań. Dzięki zastosowaniu nowoczesnych technologii Microsoft system działa sprawnie i wydajnie oraz posiada niespotykane dotąd możliwości konfiguracyjne. Program stanowią dwa moduły ścisłe ze sobą współpracujące - </a:t>
            </a:r>
            <a:r>
              <a:rPr lang="pl-PL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Wodnik stacjonarny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oraz </a:t>
            </a:r>
            <a:r>
              <a:rPr lang="pl-PL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Wodnik mobilny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836712"/>
            <a:ext cx="8229600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Wodnik stacjonarny - zalety</a:t>
            </a:r>
            <a:endParaRPr lang="pl-PL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ct val="0"/>
              </a:spcBef>
              <a:buFontTx/>
              <a:buChar char="-"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zainstalowany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biurze</a:t>
            </a:r>
          </a:p>
          <a:p>
            <a:pPr marL="0" lvl="1" indent="0">
              <a:spcBef>
                <a:spcPct val="0"/>
              </a:spcBef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ct val="0"/>
              </a:spcBef>
              <a:buFontTx/>
              <a:buChar char="-"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automatyczne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rozliczanie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inkasentów z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wykonanych odczytów w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terenie</a:t>
            </a:r>
          </a:p>
          <a:p>
            <a:pPr marL="0" lvl="1" indent="0">
              <a:spcBef>
                <a:spcPct val="0"/>
              </a:spcBef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ct val="0"/>
              </a:spcBef>
              <a:buFontTx/>
              <a:buChar char="-"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kontrola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nad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bazą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liczników i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kontrahentów</a:t>
            </a:r>
          </a:p>
          <a:p>
            <a:pPr marL="0" lvl="1" indent="0">
              <a:spcBef>
                <a:spcPct val="0"/>
              </a:spcBef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ct val="0"/>
              </a:spcBef>
              <a:buFontTx/>
              <a:buChar char="-"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fakturowanie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wg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zużycia różnych struktur liczników</a:t>
            </a:r>
          </a:p>
          <a:p>
            <a:pPr marL="0" lvl="1" indent="0">
              <a:spcBef>
                <a:spcPct val="0"/>
              </a:spcBef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ct val="0"/>
              </a:spcBef>
              <a:buFontTx/>
              <a:buChar char="-"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odczytów, raporty</a:t>
            </a:r>
          </a:p>
          <a:p>
            <a:pPr marL="0" lvl="1" indent="0">
              <a:spcBef>
                <a:spcPct val="0"/>
              </a:spcBef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ct val="0"/>
              </a:spcBef>
              <a:buFontTx/>
              <a:buChar char="-"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pełna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integracja z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księgowością – automaty księgowe</a:t>
            </a:r>
          </a:p>
          <a:p>
            <a:pPr marL="0" lvl="1" indent="0">
              <a:spcBef>
                <a:spcPct val="0"/>
              </a:spcBef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pełny obraz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należności kontrahentów, windykacja</a:t>
            </a: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836712"/>
            <a:ext cx="8229600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Wodnik mobilny - zalety</a:t>
            </a:r>
            <a:endParaRPr lang="pl-PL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ct val="0"/>
              </a:spcBef>
              <a:buFontTx/>
              <a:buChar char="-"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zainstalowany na komputerach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przenośnych inkasentów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PDA lub </a:t>
            </a:r>
            <a:endParaRPr lang="pl-PL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telefonie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komórkowym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marL="0" lvl="1" indent="0">
              <a:spcBef>
                <a:spcPct val="0"/>
              </a:spcBef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ct val="0"/>
              </a:spcBef>
              <a:buFontTx/>
              <a:buChar char="-"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wykonywanie odczytów 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fakturowanie w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terenie </a:t>
            </a:r>
            <a:endParaRPr lang="pl-PL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różnych struktur liczników</a:t>
            </a:r>
          </a:p>
          <a:p>
            <a:pPr marL="0" lvl="1" indent="0">
              <a:spcBef>
                <a:spcPct val="0"/>
              </a:spcBef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ct val="0"/>
              </a:spcBef>
              <a:buFontTx/>
              <a:buChar char="-"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przyjmowanie zapłat bieżących 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zaległych</a:t>
            </a:r>
          </a:p>
        </p:txBody>
      </p:sp>
      <p:pic>
        <p:nvPicPr>
          <p:cNvPr id="5" name="Obraz 34" descr="C:\Users\Tadeusz\Desktop\WODNIK\jpg\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8831"/>
            <a:ext cx="3384376" cy="4918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Możliwości</a:t>
            </a:r>
          </a:p>
        </p:txBody>
      </p:sp>
      <p:pic>
        <p:nvPicPr>
          <p:cNvPr id="4" name="Picture 2" descr="http://cdn1.iconfinder.com/data/icons/CrystalClear/128x128/filesystems/pi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41" y="3933056"/>
            <a:ext cx="2191320" cy="21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09600" y="1997224"/>
            <a:ext cx="8025928" cy="42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Infote_Bilingi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Wodnik </a:t>
            </a:r>
            <a:endParaRPr lang="pl-PL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przeznaczony jest do ewidencjonowania, rozliczania i fakturowania usług ciągłych, np. dostarczania wody czy odprowadzania nieczystości a także opłat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związanych z obsługą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nieczystości stałych.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63434" cy="2488729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Możliwości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79593" y="1961724"/>
            <a:ext cx="8025928" cy="42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r>
              <a:rPr lang="pl-PL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Infote_Bilingi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Wodnik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umożliwia pełną 					ewidencję liczników (punktów poboru) wodomierzy oraz umów z kontrahentami wraz z dodatkowymi danymi  takimi jak hydrofornie, numery plomb, daty legalizacji, średnice itp. 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Możliwości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110746" cy="25922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79593" y="1961724"/>
            <a:ext cx="8025928" cy="42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Infote_Bilingi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Wodnik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ewidencjonuje i rozlicza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dowolnie konfigurowalne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struktury liczników.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endParaRPr lang="pl-PL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Naliczone zużycia mogą być fakturowane bądź rozliczane z podlicznikami w przypadku wspólnot mieszkaniowych. 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  <a:latin typeface="Verdana" pitchFamily="34" charset="0"/>
              </a:rPr>
              <a:t>KIM JESTEŚMY?</a:t>
            </a:r>
            <a:endParaRPr lang="pl-PL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844824"/>
            <a:ext cx="5698976" cy="428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b="1" dirty="0">
                <a:solidFill>
                  <a:schemeClr val="tx2"/>
                </a:solidFill>
                <a:latin typeface="Verdana" pitchFamily="34" charset="0"/>
              </a:rPr>
              <a:t>ZETO-RZESZÓW Sp. z o.o. </a:t>
            </a:r>
            <a:r>
              <a:rPr lang="pl-PL" sz="2200" b="1" dirty="0" smtClean="0">
                <a:solidFill>
                  <a:schemeClr val="tx2"/>
                </a:solidFill>
                <a:latin typeface="Verdana" pitchFamily="34" charset="0"/>
              </a:rPr>
              <a:t>jest:</a:t>
            </a:r>
          </a:p>
          <a:p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dużą i stabilną firmą informatyczną</a:t>
            </a:r>
          </a:p>
          <a:p>
            <a:r>
              <a:rPr lang="pl-PL" sz="2200" dirty="0">
                <a:solidFill>
                  <a:schemeClr val="tx2"/>
                </a:solidFill>
                <a:latin typeface="Verdana" pitchFamily="34" charset="0"/>
              </a:rPr>
              <a:t>d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ziałającą na Podkarpaciu od 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47 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lat</a:t>
            </a:r>
          </a:p>
          <a:p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zatrudniamy ponad 120 pracowników z różnych dziedzin informatyki</a:t>
            </a:r>
            <a:endParaRPr lang="pl-PL" sz="2200" dirty="0" smtClean="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pl-PL" sz="2200" dirty="0">
                <a:solidFill>
                  <a:schemeClr val="tx2"/>
                </a:solidFill>
                <a:latin typeface="Verdana" pitchFamily="34" charset="0"/>
              </a:rPr>
              <a:t>p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osiadamy zintegrowany system zarządzania jakością i bezpieczeństwem informacji (</a:t>
            </a:r>
            <a:r>
              <a:rPr lang="pl-PL" sz="2200" dirty="0">
                <a:solidFill>
                  <a:schemeClr val="tx2"/>
                </a:solidFill>
                <a:latin typeface="Verdana" pitchFamily="34" charset="0"/>
              </a:rPr>
              <a:t>PN-EN 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ISO 9001:2009 </a:t>
            </a:r>
            <a:r>
              <a:rPr lang="pl-PL" sz="2200" dirty="0">
                <a:solidFill>
                  <a:schemeClr val="tx2"/>
                </a:solidFill>
                <a:latin typeface="Verdana" pitchFamily="34" charset="0"/>
              </a:rPr>
              <a:t>i ISO/IEC 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27001:2007)</a:t>
            </a:r>
          </a:p>
          <a:p>
            <a:r>
              <a:rPr lang="pl-PL" sz="2200" dirty="0">
                <a:solidFill>
                  <a:schemeClr val="tx2"/>
                </a:solidFill>
                <a:latin typeface="Verdana" pitchFamily="34" charset="0"/>
              </a:rPr>
              <a:t>w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spółpracujemy z czołowymi firmami rynku informatycznego (Microsoft, IBM, </a:t>
            </a:r>
            <a:r>
              <a:rPr lang="pl-PL" sz="2200" dirty="0" err="1" smtClean="0">
                <a:solidFill>
                  <a:schemeClr val="tx2"/>
                </a:solidFill>
                <a:latin typeface="Verdana" pitchFamily="34" charset="0"/>
              </a:rPr>
              <a:t>Lenovo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, HP, </a:t>
            </a:r>
            <a:r>
              <a:rPr lang="pl-PL" sz="2200" dirty="0" err="1" smtClean="0">
                <a:solidFill>
                  <a:schemeClr val="tx2"/>
                </a:solidFill>
                <a:latin typeface="Verdana" pitchFamily="34" charset="0"/>
              </a:rPr>
              <a:t>Comarch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, </a:t>
            </a:r>
            <a:r>
              <a:rPr lang="pl-PL" sz="2200" dirty="0" err="1" smtClean="0">
                <a:solidFill>
                  <a:schemeClr val="tx2"/>
                </a:solidFill>
                <a:latin typeface="Verdana" pitchFamily="34" charset="0"/>
              </a:rPr>
              <a:t>Asseco</a:t>
            </a:r>
            <a:r>
              <a:rPr lang="pl-PL" sz="2200" dirty="0" smtClean="0">
                <a:solidFill>
                  <a:schemeClr val="tx2"/>
                </a:solidFill>
                <a:latin typeface="Verdana" pitchFamily="34" charset="0"/>
              </a:rPr>
              <a:t> ) oraz największymi dystrybutorami sprzętu i rozwiązań IT w Polsce</a:t>
            </a:r>
          </a:p>
          <a:p>
            <a:endParaRPr lang="pl-PL" sz="20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pl-PL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3075" name="Picture 3" descr="O:\grafiki\Fotolia_19140920_Subscription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352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Możliwości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8" y="1628800"/>
            <a:ext cx="4608512" cy="266980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3218" y="2013919"/>
            <a:ext cx="8229600" cy="4281339"/>
          </a:xfrm>
        </p:spPr>
        <p:txBody>
          <a:bodyPr>
            <a:normAutofit/>
          </a:bodyPr>
          <a:lstStyle/>
          <a:p>
            <a:pPr marL="640080" lvl="1" indent="-246888" algn="r">
              <a:lnSpc>
                <a:spcPct val="90000"/>
              </a:lnSpc>
              <a:buNone/>
              <a:defRPr/>
            </a:pPr>
            <a:endParaRPr lang="pl-PL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r>
              <a:rPr lang="pl-PL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Infote_Bilingi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Wodnik</a:t>
            </a:r>
            <a:endParaRPr lang="pl-PL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umożliwia 						konfigurowanie 					własnych 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sposobów naliczania zużycia i opłat dodatkowych dzięki czemu można go dostosować do każdego przedsiębiorstwa.</a:t>
            </a: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92" y="1556792"/>
            <a:ext cx="5467350" cy="2286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Możliwości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1988840"/>
            <a:ext cx="8025928" cy="4271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3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Infote_Bilingi</a:t>
            </a:r>
            <a:r>
              <a:rPr lang="pl-PL" sz="3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3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jest w pełni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3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zintegrowany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3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 systemem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3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enova</a:t>
            </a:r>
            <a:r>
              <a:rPr lang="pl-PL" sz="3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3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Wszelkie informacje są pod ręką. 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3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Przykładowo licznik dostarcza informacji o wystawionych dokumentach a kontrahent o przypisanych mu licznikach.</a:t>
            </a: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endParaRPr lang="pl-PL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l-PL" sz="28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ikomp.pl/files/380/mikomp_enova_opis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94" y="7764"/>
            <a:ext cx="456050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Możliwości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ct val="0"/>
              </a:spcBef>
              <a:buNone/>
              <a:defRPr/>
            </a:pPr>
            <a:endParaRPr lang="pl-PL" sz="28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pl-PL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Infote_Bilingi</a:t>
            </a:r>
            <a:endParaRPr lang="pl-PL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integracja z systemem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pl-PL" sz="28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enova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pozwala w pełni </a:t>
            </a:r>
            <a:endParaRPr lang="pl-PL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korzystać np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z modułów </a:t>
            </a:r>
            <a:endParaRPr lang="pl-PL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ewidencji 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należności, 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windykacji, </a:t>
            </a: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generowanie 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deklaracji VAT, 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 sprzedażowych czy księgowości.</a:t>
            </a:r>
          </a:p>
          <a:p>
            <a:pPr marL="640080" lvl="1" indent="-246888" algn="r">
              <a:lnSpc>
                <a:spcPct val="90000"/>
              </a:lnSpc>
              <a:buFontTx/>
              <a:buChar char="-"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3" y="1772816"/>
            <a:ext cx="4238625" cy="20288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Możliwości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81339"/>
          </a:xfrm>
        </p:spPr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pl-PL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pl-PL" sz="2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pl-PL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Rozbudowana 						weryfikacja 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danych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podpowie kiedy wodomierz utracił 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legalizację czy też uchroni przed błędnym 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naliczeniem zużycia przy rozliczaniu 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złożonych struktur.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pl-PL" sz="2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0080" lvl="1" indent="-246888" algn="r">
              <a:lnSpc>
                <a:spcPct val="90000"/>
              </a:lnSpc>
              <a:buFontTx/>
              <a:buChar char="-"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Możliwości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844824"/>
            <a:ext cx="4906888" cy="4281339"/>
          </a:xfrm>
        </p:spPr>
        <p:txBody>
          <a:bodyPr/>
          <a:lstStyle/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pl-PL" sz="28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pl-PL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Infote_Bilingi</a:t>
            </a: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także 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ewidencja, naliczanie 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rozliczanie opłat 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związanych z obsługą 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nieczystości stałych.</a:t>
            </a:r>
          </a:p>
          <a:p>
            <a:pPr marL="640080" lvl="1" indent="-246888" algn="r">
              <a:lnSpc>
                <a:spcPct val="90000"/>
              </a:lnSpc>
              <a:buFontTx/>
              <a:buChar char="-"/>
              <a:defRPr/>
            </a:pPr>
            <a:endParaRPr lang="pl-PL" dirty="0"/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520280" cy="52272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Możliwości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Naliczanie opłat mogą polegać między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innymi na obciążaniu odbiorców stałą 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miesięczną opłatą bądź też uzależnioną 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 liczby wywozów.</a:t>
            </a: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pl-PL" sz="2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129840"/>
            <a:ext cx="4500500" cy="1569660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l-PL" sz="9600" dirty="0" smtClean="0"/>
              <a:t>§</a:t>
            </a:r>
            <a:endParaRPr lang="pl-PL" sz="9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13532" y="3760508"/>
            <a:ext cx="8424936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„Art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. 6i. Obowiązek ponoszenia opłaty za gospodarowanie odpadami komunalnymi powstaje:</a:t>
            </a:r>
          </a:p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  1) w przypadku nieruchomości, o których mowa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art. 6c ust. 1 - za każdy miesiąc, w którym na danej nieruchomości zamieszkuje mieszkaniec;</a:t>
            </a:r>
          </a:p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  2) w przypadku nieruchomości, o których mowa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art. 6c ust. 2 - za każdy miesiąc, w którym na danej nieruchomości powstały odpady komunalne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Rozszerzenia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pl-PL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pl-PL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systemu </a:t>
            </a:r>
            <a:r>
              <a:rPr lang="pl-PL" sz="28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Infote_Bilingi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jest dostępna jest aplikacja </a:t>
            </a:r>
            <a:r>
              <a:rPr lang="pl-PL" sz="28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eBOK</a:t>
            </a:r>
            <a:r>
              <a:rPr lang="pl-PL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dostępna jako dodatek do systemu, umożliwiająca podgląd zobowiązań i należności kontrahentów, a także wgląd w stany liczników i składanie reklamacji przez Internet.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1988962" cy="221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Rozszerzenia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pl-PL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pl-PL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l-PL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Infote_Bilingi</a:t>
            </a:r>
            <a:r>
              <a:rPr lang="pl-PL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procesie wdrożenia może zostać rozszerzony o dodatkowe możliwości dzięki obsłudze cech oraz zadań systemowych programu </a:t>
            </a:r>
            <a:r>
              <a:rPr lang="pl-PL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enova</a:t>
            </a:r>
            <a:r>
              <a:rPr lang="pl-PL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   </a:t>
            </a:r>
            <a:endParaRPr lang="pl-PL" b="1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908720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b="1" dirty="0" smtClean="0">
                <a:solidFill>
                  <a:schemeClr val="tx2"/>
                </a:solidFill>
                <a:latin typeface="Verdana" pitchFamily="34" charset="0"/>
              </a:rPr>
              <a:t>PROJEKTY </a:t>
            </a:r>
          </a:p>
          <a:p>
            <a:r>
              <a:rPr lang="pl-PL" b="1" dirty="0" smtClean="0">
                <a:solidFill>
                  <a:schemeClr val="tx2"/>
                </a:solidFill>
                <a:latin typeface="Verdana" pitchFamily="34" charset="0"/>
              </a:rPr>
              <a:t>UNIJNE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88" y="2708920"/>
            <a:ext cx="4198712" cy="334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  <a:latin typeface="Verdana" pitchFamily="34" charset="0"/>
              </a:rPr>
              <a:t>Z KIM WSPÓŁPRACUJEMY?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000" b="1" dirty="0">
                <a:solidFill>
                  <a:schemeClr val="tx2"/>
                </a:solidFill>
                <a:latin typeface="Verdana" pitchFamily="34" charset="0"/>
              </a:rPr>
              <a:t>Podkarpacki Ośrodek Szkoleniowo – Doradczy Sp. z o.o.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specjalizuje się w pozyskiwaniu środków z funduszy Unii Europejskiej i innych źródeł międzynarodowych i krajowych dla jednostek samorządu terytorialnego, przedsiębiorstw oraz instytucji użyteczności publicznej.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POSD oferuje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kompleksową pomoc Klientom przy: </a:t>
            </a: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opracowaniu pomysłu, </a:t>
            </a: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przygotowaniu dokumentacji projektowej, </a:t>
            </a: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realizacji projektu , </a:t>
            </a: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końcowym  rozliczeniu przedsięwzięcia.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  <a:latin typeface="Verdana" pitchFamily="34" charset="0"/>
              </a:rPr>
              <a:t>CO OFERUJEMY?</a:t>
            </a:r>
            <a:endParaRPr lang="pl-PL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lnSpc>
                <a:spcPct val="90000"/>
              </a:lnSpc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zintegrowane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systemy dla zakładów komunalnych,</a:t>
            </a:r>
          </a:p>
          <a:p>
            <a:pPr fontAlgn="t"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oprogramowanie dla księgowości,</a:t>
            </a:r>
          </a:p>
          <a:p>
            <a:pPr fontAlgn="t"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rozwiązania teleinformatyczne (hosting, serwery telekomunikacyjne, centrale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telefoniczne, budowa sieci), </a:t>
            </a: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  <a:p>
            <a:pPr fontAlgn="t"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sprzedaż sprzętu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komputerowego i peryferyjnego,</a:t>
            </a:r>
          </a:p>
          <a:p>
            <a:pPr fontAlgn="t"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d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ostawa materiałów eksploatacyjnych,</a:t>
            </a:r>
          </a:p>
          <a:p>
            <a:pPr fontAlgn="t"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t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worzenie stron www i portali,</a:t>
            </a:r>
          </a:p>
          <a:p>
            <a:pPr fontAlgn="t">
              <a:lnSpc>
                <a:spcPct val="90000"/>
              </a:lnSpc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k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orespondencja masowa (kopertowanie i wysyłka),</a:t>
            </a: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  <a:p>
            <a:pPr fontAlgn="t">
              <a:lnSpc>
                <a:spcPct val="90000"/>
              </a:lnSpc>
            </a:pPr>
            <a:r>
              <a:rPr lang="pl-PL" sz="2000" smtClean="0">
                <a:solidFill>
                  <a:schemeClr val="tx2"/>
                </a:solidFill>
                <a:latin typeface="Verdana" pitchFamily="34" charset="0"/>
              </a:rPr>
              <a:t>outsourcing IT.</a:t>
            </a: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836712"/>
            <a:ext cx="8229600" cy="9269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Działania </a:t>
            </a:r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1.1 Gospodarka wodno-ściekowa w aglomeracjach powyżej 15 tys. RLM,</a:t>
            </a:r>
          </a:p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Programu Infrastruktura i 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Środowisko</a:t>
            </a:r>
            <a:endParaRPr lang="pl-PL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pl-PL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Verdana" pitchFamily="34" charset="0"/>
              </a:rPr>
              <a:t>Termin </a:t>
            </a:r>
            <a:r>
              <a:rPr lang="pl-PL" sz="2000" b="1" dirty="0">
                <a:solidFill>
                  <a:schemeClr val="tx2"/>
                </a:solidFill>
                <a:latin typeface="Verdana" pitchFamily="34" charset="0"/>
              </a:rPr>
              <a:t>składania wniosków: </a:t>
            </a:r>
            <a:endParaRPr lang="pl-PL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Wnioski należy składać w terminie od 24 czerwca 2013 r. do 22 lipca 2013 r. w godzinach 9.00 – 15.00.  Ostateczny termin składania wniosków o dofinansowanie upływa 22 lipca 2013 r. o godz. 15.00. </a:t>
            </a:r>
            <a:endParaRPr lang="pl-PL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2000" b="1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Verdana" pitchFamily="34" charset="0"/>
              </a:rPr>
              <a:t>Cel </a:t>
            </a:r>
            <a:r>
              <a:rPr lang="pl-PL" sz="2000" b="1" dirty="0">
                <a:solidFill>
                  <a:schemeClr val="tx2"/>
                </a:solidFill>
                <a:latin typeface="Verdana" pitchFamily="34" charset="0"/>
              </a:rPr>
              <a:t>działania: </a:t>
            </a:r>
            <a:endParaRPr lang="pl-PL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Przyczynienie się do wyposażenia (do końca 2015 r.) aglomeracji powyżej 15 tys. RLM w systemy kanalizacji oraz oczyszczalnie ścieków zgodnie z wymogami dyrektywy Rady 91/271/EWG w sprawie oczyszczania ścieków komunalnych.</a:t>
            </a:r>
          </a:p>
        </p:txBody>
      </p:sp>
    </p:spTree>
    <p:extLst>
      <p:ext uri="{BB962C8B-B14F-4D97-AF65-F5344CB8AC3E}">
        <p14:creationId xmlns:p14="http://schemas.microsoft.com/office/powerpoint/2010/main" val="40181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836712"/>
            <a:ext cx="8229600" cy="9269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Działania </a:t>
            </a:r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1.1 Gospodarka wodno-ściekowa w aglomeracjach powyżej 15 tys. RLM,</a:t>
            </a:r>
          </a:p>
          <a:p>
            <a:r>
              <a:rPr lang="pl-PL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Programu Infrastruktura i </a:t>
            </a:r>
            <a:r>
              <a:rPr lang="pl-PL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Środowisko</a:t>
            </a:r>
            <a:endParaRPr lang="pl-PL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7200" y="1844824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pl-PL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Verdana" pitchFamily="34" charset="0"/>
              </a:rPr>
              <a:t>Opis działania: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Działanie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dotyczy budowy,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rozbudowy i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modernizacji oczyszczalni ścieków komunalnych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oraz budowy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i modernizacji systemów kanalizacji zbiorczej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w aglomeracjach powyżej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15 000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równoważnej liczby mieszkańców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(RLM) ujętych w Krajowym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Programie Oczyszczania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Ścieków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Komunalnych.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Dodatkowo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, istnieje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możliwość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włączenia w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projekt zadań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dotyczących zaopatrzenia w wodę oraz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budowy kanalizacji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deszczowej, pod warunkiem, ż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e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przyczyni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się do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realizacji dyrektywy 91/271/EWG. W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ramach priorytetu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nie przewiduje się wspierania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indywidualnych projektów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dotyczących systemów zaopatrzenia w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wodę lub 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budowy kanalizacji deszczowej.</a:t>
            </a:r>
          </a:p>
        </p:txBody>
      </p:sp>
    </p:spTree>
    <p:extLst>
      <p:ext uri="{BB962C8B-B14F-4D97-AF65-F5344CB8AC3E}">
        <p14:creationId xmlns:p14="http://schemas.microsoft.com/office/powerpoint/2010/main" val="24739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836712"/>
            <a:ext cx="8229600" cy="9269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Działanie 2.1 Kompleksowe przedsięwzięcia z zakresu gospodarki odpadami komunalnymi ze szczególnym uwzględnieniem odpadów </a:t>
            </a:r>
            <a:r>
              <a:rPr lang="pl-PL" sz="2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niebezpiecznych, Programu </a:t>
            </a:r>
            <a:r>
              <a:rPr lang="pl-PL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Infrastruktura i </a:t>
            </a:r>
            <a:r>
              <a:rPr lang="pl-PL" sz="2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Środowisko</a:t>
            </a:r>
            <a:endParaRPr lang="pl-PL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46615" y="2576661"/>
            <a:ext cx="8229600" cy="42813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pl-PL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Verdana" pitchFamily="34" charset="0"/>
              </a:rPr>
              <a:t>Termin </a:t>
            </a:r>
            <a:r>
              <a:rPr lang="pl-PL" sz="2000" b="1" dirty="0">
                <a:solidFill>
                  <a:schemeClr val="tx2"/>
                </a:solidFill>
                <a:latin typeface="Verdana" pitchFamily="34" charset="0"/>
              </a:rPr>
              <a:t>składania wniosków: </a:t>
            </a:r>
            <a:endParaRPr lang="pl-PL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Wnioski należy składać w terminie od 24 czerwca 2013 r. do 22 lipca 2013 r. w godzinach 9.00–15.00.  Ostateczny termin składania wniosków o dofinansowanie upływa 22 lipca 2013 r. o godz.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15.00.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000" b="1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Verdana" pitchFamily="34" charset="0"/>
              </a:rPr>
              <a:t>Cel </a:t>
            </a:r>
            <a:r>
              <a:rPr lang="pl-PL" sz="2000" b="1" dirty="0">
                <a:solidFill>
                  <a:schemeClr val="tx2"/>
                </a:solidFill>
                <a:latin typeface="Verdana" pitchFamily="34" charset="0"/>
              </a:rPr>
              <a:t>działania: </a:t>
            </a:r>
            <a:endParaRPr lang="pl-PL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Przeciwdziałanie powstawaniu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odpadów, redukcja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ilości składowanych odpadów komunalnych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i zwiększenie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udziału odpadów komunalnych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poddawanych odzyskowi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i unieszkodliwianiu innymi metodami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niż składowanie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oraz likwidacja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zagrożeń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wynikających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ze składowania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odpadów zgodnie z krajowym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i wojewódzkimi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planami gospodarki odpadami.</a:t>
            </a:r>
          </a:p>
        </p:txBody>
      </p:sp>
    </p:spTree>
    <p:extLst>
      <p:ext uri="{BB962C8B-B14F-4D97-AF65-F5344CB8AC3E}">
        <p14:creationId xmlns:p14="http://schemas.microsoft.com/office/powerpoint/2010/main" val="38686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836712"/>
            <a:ext cx="8229600" cy="9269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Działanie 2.1 Kompleksowe przedsięwzięcia z zakresu gospodarki odpadami komunalnymi ze szczególnym uwzględnieniem odpadów </a:t>
            </a:r>
            <a:r>
              <a:rPr lang="pl-PL" sz="2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niebezpiecznych, Programu </a:t>
            </a:r>
            <a:r>
              <a:rPr lang="pl-PL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Infrastruktura i </a:t>
            </a:r>
            <a:r>
              <a:rPr lang="pl-PL" sz="2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Środowisko</a:t>
            </a:r>
            <a:endParaRPr lang="pl-PL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33945" y="2249488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pl-PL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2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Verdana" pitchFamily="34" charset="0"/>
              </a:rPr>
              <a:t>Opis działania:</a:t>
            </a:r>
          </a:p>
          <a:p>
            <a:pPr marL="0" indent="0">
              <a:buNone/>
            </a:pP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Działanie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realizowane będzie poprzez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rozwój nowoczesnych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technologii odzysku i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unieszkodliwiania odpadów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komunalnych, w tym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termicznego przekształcania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odpadów oraz intensyfikację odzysku,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w tym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recyklingu odpadów oraz ich unieszkodliwiania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w procesach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innych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niż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składowanie, ze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szczególnym uwzględnieniem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odpadów </a:t>
            </a:r>
            <a:r>
              <a:rPr lang="pl-PL" sz="2100" dirty="0" smtClean="0">
                <a:solidFill>
                  <a:schemeClr val="tx2"/>
                </a:solidFill>
                <a:latin typeface="Verdana" pitchFamily="34" charset="0"/>
              </a:rPr>
              <a:t>niebezpiecznych wydzielonych </a:t>
            </a:r>
            <a:r>
              <a:rPr lang="pl-PL" sz="2100" dirty="0">
                <a:solidFill>
                  <a:schemeClr val="tx2"/>
                </a:solidFill>
                <a:latin typeface="Verdana" pitchFamily="34" charset="0"/>
              </a:rPr>
              <a:t>ze strumienia odpadów komunalnych.</a:t>
            </a:r>
          </a:p>
        </p:txBody>
      </p:sp>
    </p:spTree>
    <p:extLst>
      <p:ext uri="{BB962C8B-B14F-4D97-AF65-F5344CB8AC3E}">
        <p14:creationId xmlns:p14="http://schemas.microsoft.com/office/powerpoint/2010/main" val="41798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926976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tx2"/>
                </a:solidFill>
                <a:latin typeface="Verdana" pitchFamily="34" charset="0"/>
              </a:rPr>
              <a:t>BEZPOŚREDNI KONTAKT</a:t>
            </a:r>
            <a:endParaRPr lang="pl-PL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844824"/>
            <a:ext cx="5698976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Ewa Szczypek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tel</a:t>
            </a:r>
            <a:r>
              <a:rPr lang="de-DE" sz="2000" dirty="0">
                <a:solidFill>
                  <a:schemeClr val="tx2"/>
                </a:solidFill>
                <a:latin typeface="Verdana" pitchFamily="34" charset="0"/>
              </a:rPr>
              <a:t>. 17 78 01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61</a:t>
            </a: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3</a:t>
            </a:r>
            <a:endParaRPr lang="de-DE" sz="20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kom.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502 350 146</a:t>
            </a: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  <a:latin typeface="Verdana" pitchFamily="34" charset="0"/>
              </a:rPr>
              <a:t>fax 17 78 01 612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  <a:hlinkClick r:id="rId2"/>
              </a:rPr>
              <a:t>e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  <a:hlinkClick r:id="rId2"/>
              </a:rPr>
              <a:t>wa.szczypek@zetorzeszow.pl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</a:br>
            <a:endParaRPr lang="pl-PL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pl-PL" sz="2000" b="1" dirty="0" smtClean="0">
                <a:solidFill>
                  <a:schemeClr val="tx2"/>
                </a:solidFill>
                <a:latin typeface="Verdana" pitchFamily="34" charset="0"/>
              </a:rPr>
              <a:t>Siedziba </a:t>
            </a:r>
            <a:r>
              <a:rPr lang="pl-PL" sz="2000" b="1" dirty="0">
                <a:solidFill>
                  <a:schemeClr val="tx2"/>
                </a:solidFill>
                <a:latin typeface="Verdana" pitchFamily="34" charset="0"/>
              </a:rPr>
              <a:t>główna: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Rzeszów, ul. Rejtana 55,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tel. 17 85 21 355, fax 17 85 21 356</a:t>
            </a:r>
          </a:p>
          <a:p>
            <a:r>
              <a:rPr lang="pl-PL" sz="2000" b="1" dirty="0">
                <a:solidFill>
                  <a:schemeClr val="tx2"/>
                </a:solidFill>
                <a:latin typeface="Verdana" pitchFamily="34" charset="0"/>
              </a:rPr>
              <a:t>Ośrodki terenowe: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Krosno, ul. Grodzka 12, tel. 13 43 20 940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  <a:latin typeface="Verdana" pitchFamily="34" charset="0"/>
              </a:rPr>
              <a:t>Przemyśl, ul. Asnyka 4, tel. 16 67 85 920</a:t>
            </a:r>
          </a:p>
        </p:txBody>
      </p:sp>
      <p:pic>
        <p:nvPicPr>
          <p:cNvPr id="2050" name="Picture 2" descr="C:\Documents and Settings\DSowa\Moje dokumenty\2011\JPG_PNG\Fotolia_21536956_Subscription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6" y="1988840"/>
            <a:ext cx="2232000" cy="17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44016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/>
                </a:solidFill>
                <a:latin typeface="Verdana" pitchFamily="34" charset="0"/>
              </a:rPr>
              <a:t>GOSPODAROWANIE ODPADAMI</a:t>
            </a:r>
            <a:endParaRPr lang="pl-PL" dirty="0"/>
          </a:p>
        </p:txBody>
      </p:sp>
      <p:pic>
        <p:nvPicPr>
          <p:cNvPr id="3" name="Obraz 2" descr="https://encrypted-tbn3.gstatic.com/images?q=tbn:ANd9GcR6yV89p0-aWgyyF2HJyB-g3Y3gHyKkqcpGIwHfKcleiahdlgK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65115"/>
            <a:ext cx="4401840" cy="30121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/>
        </p:nvSpPr>
        <p:spPr>
          <a:xfrm>
            <a:off x="436066" y="980728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chemeClr val="tx2"/>
                </a:solidFill>
                <a:latin typeface="Verdana" pitchFamily="34" charset="0"/>
              </a:rPr>
              <a:t>Ustawa o utrzymaniu czystości i porządku w gminach</a:t>
            </a:r>
          </a:p>
        </p:txBody>
      </p:sp>
      <p:sp>
        <p:nvSpPr>
          <p:cNvPr id="5" name="Symbol zastępczy zawartości 2"/>
          <p:cNvSpPr>
            <a:spLocks noGrp="1"/>
          </p:cNvSpPr>
          <p:nvPr/>
        </p:nvSpPr>
        <p:spPr>
          <a:xfrm>
            <a:off x="457200" y="1844824"/>
            <a:ext cx="8229600" cy="463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Według ustawy gminy są zobowiązane ograniczyć  masę odpadów komunalnych ulegających biodegradacji przekazanych do składowania:</a:t>
            </a:r>
          </a:p>
          <a:p>
            <a:pPr marL="0">
              <a:buNone/>
            </a:pPr>
            <a:endParaRPr lang="pl-PL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do 16 lipca 2013 – do </a:t>
            </a:r>
            <a:r>
              <a:rPr lang="pl-PL" sz="2000" b="1" dirty="0" smtClean="0">
                <a:solidFill>
                  <a:schemeClr val="tx2"/>
                </a:solidFill>
                <a:latin typeface="Verdana" pitchFamily="34" charset="0"/>
              </a:rPr>
              <a:t>nie więcej niż 50%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wagowo całkowitej masy odpadów komunalnych</a:t>
            </a:r>
          </a:p>
          <a:p>
            <a:pPr marL="0">
              <a:buNone/>
            </a:pPr>
            <a:endParaRPr lang="pl-PL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do 16 lipca 2020 – do </a:t>
            </a:r>
            <a:r>
              <a:rPr lang="pl-PL" sz="2000" b="1" dirty="0" smtClean="0">
                <a:solidFill>
                  <a:schemeClr val="tx2"/>
                </a:solidFill>
                <a:latin typeface="Verdana" pitchFamily="34" charset="0"/>
              </a:rPr>
              <a:t>nie więcej niż 35% </a:t>
            </a: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wagowo całkowitej masy odpadów komunalnych.</a:t>
            </a:r>
          </a:p>
          <a:p>
            <a:pPr marL="0" indent="0">
              <a:buNone/>
            </a:pPr>
            <a:endParaRPr lang="pl-PL" sz="20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rgbClr val="FF0000"/>
                </a:solidFill>
                <a:latin typeface="Verdana" pitchFamily="34" charset="0"/>
              </a:rPr>
              <a:t>Gminy  staną się w pełni odpowiedzialne za politykę zbiórki i przetwarzania odpadów.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57200" y="1700808"/>
            <a:ext cx="8229600" cy="4669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pl-PL" sz="1600" dirty="0" smtClean="0">
                <a:solidFill>
                  <a:schemeClr val="tx2"/>
                </a:solidFill>
                <a:latin typeface="Verdana" pitchFamily="34" charset="0"/>
              </a:rPr>
              <a:t>Zgodnie z projektem rozporządzenia MOŚ z maja 2012 wszystkie pojazdy biorące udział w odbiorze odpadów będą musiały być monitorowane, minimalne wymagania to:</a:t>
            </a:r>
          </a:p>
          <a:p>
            <a:r>
              <a:rPr lang="pl-PL" sz="1600" dirty="0" smtClean="0">
                <a:solidFill>
                  <a:schemeClr val="tx2"/>
                </a:solidFill>
                <a:latin typeface="Verdana" pitchFamily="34" charset="0"/>
              </a:rPr>
              <a:t>Rejestracja trasy (lokalizacja, trasa, prędkość, czas)</a:t>
            </a:r>
          </a:p>
          <a:p>
            <a:r>
              <a:rPr lang="pl-PL" sz="1600" dirty="0" smtClean="0">
                <a:solidFill>
                  <a:schemeClr val="tx2"/>
                </a:solidFill>
                <a:latin typeface="Verdana" pitchFamily="34" charset="0"/>
              </a:rPr>
              <a:t>Rejestracja miejsc wyładunku odpadów</a:t>
            </a:r>
          </a:p>
          <a:p>
            <a:endParaRPr lang="pl-PL" sz="1600" dirty="0">
              <a:solidFill>
                <a:schemeClr val="tx2"/>
              </a:solidFill>
              <a:latin typeface="Verdana" pitchFamily="34" charset="0"/>
            </a:endParaRPr>
          </a:p>
          <a:p>
            <a:pPr marL="0">
              <a:buNone/>
            </a:pPr>
            <a:r>
              <a:rPr lang="pl-PL" sz="1600" b="1" dirty="0">
                <a:solidFill>
                  <a:schemeClr val="tx2"/>
                </a:solidFill>
                <a:latin typeface="Verdana" pitchFamily="34" charset="0"/>
              </a:rPr>
              <a:t>System w konfiguracji podstawowej pozwala monitorować:</a:t>
            </a:r>
          </a:p>
          <a:p>
            <a:pPr algn="just">
              <a:defRPr/>
            </a:pPr>
            <a:r>
              <a:rPr lang="pl-PL" sz="1600" dirty="0">
                <a:solidFill>
                  <a:schemeClr val="tx2"/>
                </a:solidFill>
                <a:latin typeface="Verdana" pitchFamily="34" charset="0"/>
              </a:rPr>
              <a:t>trasy poruszania się (lokalizacja, trasa, prędkość, czas)</a:t>
            </a:r>
          </a:p>
          <a:p>
            <a:pPr algn="just">
              <a:defRPr/>
            </a:pPr>
            <a:r>
              <a:rPr lang="pl-PL" sz="1600" dirty="0">
                <a:solidFill>
                  <a:schemeClr val="tx2"/>
                </a:solidFill>
                <a:latin typeface="Verdana" pitchFamily="34" charset="0"/>
              </a:rPr>
              <a:t>miejsca załadunku odpadów </a:t>
            </a:r>
            <a:endParaRPr lang="pl-PL" sz="1600" dirty="0" smtClean="0">
              <a:solidFill>
                <a:schemeClr val="tx2"/>
              </a:solidFill>
              <a:latin typeface="Verdana" pitchFamily="34" charset="0"/>
            </a:endParaRPr>
          </a:p>
          <a:p>
            <a:pPr algn="just">
              <a:defRPr/>
            </a:pPr>
            <a:r>
              <a:rPr lang="pl-PL" sz="1600" dirty="0" smtClean="0">
                <a:solidFill>
                  <a:schemeClr val="tx2"/>
                </a:solidFill>
                <a:latin typeface="Verdana" pitchFamily="34" charset="0"/>
              </a:rPr>
              <a:t>miejsca </a:t>
            </a:r>
            <a:r>
              <a:rPr lang="pl-PL" sz="1600" dirty="0">
                <a:solidFill>
                  <a:schemeClr val="tx2"/>
                </a:solidFill>
                <a:latin typeface="Verdana" pitchFamily="34" charset="0"/>
              </a:rPr>
              <a:t>wyładunku (otwarcie odwłoka</a:t>
            </a:r>
            <a:r>
              <a:rPr lang="pl-PL" sz="1600" dirty="0" smtClean="0">
                <a:solidFill>
                  <a:schemeClr val="tx2"/>
                </a:solidFill>
                <a:latin typeface="Verdana" pitchFamily="34" charset="0"/>
              </a:rPr>
              <a:t>)</a:t>
            </a:r>
          </a:p>
          <a:p>
            <a:pPr algn="just">
              <a:defRPr/>
            </a:pPr>
            <a:endParaRPr lang="pl-PL" sz="1600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buNone/>
            </a:pPr>
            <a:r>
              <a:rPr lang="pl-PL" sz="1600" b="1" dirty="0">
                <a:solidFill>
                  <a:schemeClr val="tx2"/>
                </a:solidFill>
                <a:latin typeface="Verdana" pitchFamily="34" charset="0"/>
              </a:rPr>
              <a:t>Wizualizacja obszarów działania / zadań w postaci:</a:t>
            </a:r>
          </a:p>
          <a:p>
            <a:r>
              <a:rPr lang="pl-PL" sz="1600" dirty="0">
                <a:solidFill>
                  <a:schemeClr val="tx2"/>
                </a:solidFill>
                <a:latin typeface="Verdana" pitchFamily="34" charset="0"/>
              </a:rPr>
              <a:t>wielokątów (w tym np. jednostek administracyjnych - gmin)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  <a:latin typeface="Verdana" pitchFamily="34" charset="0"/>
              </a:rPr>
              <a:t>wykazu ulic z zakresem numeracji (tzw. Linii)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  <a:latin typeface="Verdana" pitchFamily="34" charset="0"/>
              </a:rPr>
              <a:t>listy punktów/posesji np. w przypadku pojemników do selektywnej zbiórki odpadów, na odpady przemysłowe czy też niebezpieczne</a:t>
            </a:r>
          </a:p>
          <a:p>
            <a:endParaRPr lang="pl-PL" sz="16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pl-PL" sz="160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9512" y="891468"/>
            <a:ext cx="8964488" cy="5089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sz="2400" b="1" dirty="0" smtClean="0">
                <a:solidFill>
                  <a:schemeClr val="tx2"/>
                </a:solidFill>
                <a:latin typeface="Verdana" pitchFamily="34" charset="0"/>
              </a:rPr>
              <a:t>Monitorowanie pojazdów Wykonawców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3630"/>
            <a:ext cx="8280920" cy="5453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trzałka w prawo 2"/>
          <p:cNvSpPr/>
          <p:nvPr/>
        </p:nvSpPr>
        <p:spPr>
          <a:xfrm rot="2471587">
            <a:off x="5044093" y="746710"/>
            <a:ext cx="1008112" cy="500459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438790" y="494298"/>
            <a:ext cx="330691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Wykryte załadunki poza rejonem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8" name="Strzałka w prawo 7"/>
          <p:cNvSpPr/>
          <p:nvPr/>
        </p:nvSpPr>
        <p:spPr>
          <a:xfrm rot="2471587">
            <a:off x="3459316" y="613399"/>
            <a:ext cx="1008112" cy="500459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423271" y="305926"/>
            <a:ext cx="18722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Granica rejonu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908720"/>
            <a:ext cx="8229600" cy="5089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Identyfikacja pojemników i worków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Arial" pitchFamily="34" charset="0"/>
              <a:buNone/>
            </a:pPr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Identyfikacja pojemników za pomocą kodów kreskowych to powszechnie stosowany sposób zapewnienia kontroli i jakości usług odbioru odpadów. System umożliwia m.in.:</a:t>
            </a:r>
          </a:p>
          <a:p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pełną identyfikację:</a:t>
            </a:r>
          </a:p>
          <a:p>
            <a:pPr lvl="1"/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klienta</a:t>
            </a:r>
          </a:p>
          <a:p>
            <a:pPr lvl="1"/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lokalizacji/posesji do której przypisany jest pojemnik</a:t>
            </a:r>
          </a:p>
          <a:p>
            <a:pPr lvl="1"/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typu pojemnika / odpadu</a:t>
            </a:r>
          </a:p>
          <a:p>
            <a:pPr lvl="1"/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rodzaju pojemnika (objętości)</a:t>
            </a:r>
          </a:p>
          <a:p>
            <a:r>
              <a:rPr lang="pl-PL" sz="2000" dirty="0" smtClean="0">
                <a:solidFill>
                  <a:schemeClr val="tx2"/>
                </a:solidFill>
                <a:latin typeface="Verdana" pitchFamily="34" charset="0"/>
              </a:rPr>
              <a:t>zapewnia elektroniczną rejestrację faktu wykonania usługi w przypadku konkretnego pojemnika</a:t>
            </a:r>
          </a:p>
        </p:txBody>
      </p:sp>
      <p:pic>
        <p:nvPicPr>
          <p:cNvPr id="4" name="Picture 2" descr="C:\Users\dorota\Dropbox\Kamil\Ulotka_RFID\images\20c9bc2e432b1e69ffff848effffff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25118"/>
            <a:ext cx="1811610" cy="14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348880"/>
            <a:ext cx="795020" cy="79502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79512" y="6196744"/>
            <a:ext cx="172819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r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ozwiązania IT</a:t>
            </a: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44078" y="980728"/>
            <a:ext cx="8229600" cy="5089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Korzyści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dla firmy wywozowej z zastosowania ewidencji odpadów selektywnie zebranych w oparciu </a:t>
            </a:r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o kody kreskowe</a:t>
            </a:r>
            <a:endParaRPr lang="pl-PL" sz="24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10605"/>
              </p:ext>
            </p:extLst>
          </p:nvPr>
        </p:nvGraphicFramePr>
        <p:xfrm>
          <a:off x="839406" y="2276872"/>
          <a:ext cx="784739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6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1474</Words>
  <Application>Microsoft Office PowerPoint</Application>
  <PresentationFormat>Pokaz na ekranie (4:3)</PresentationFormat>
  <Paragraphs>249</Paragraphs>
  <Slides>34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Prezentacja programu PowerPoint</vt:lpstr>
      <vt:lpstr>KIM JESTEŚMY?</vt:lpstr>
      <vt:lpstr>CO OFERUJEMY?</vt:lpstr>
      <vt:lpstr>GOSPODAROWANIE ODPADAMI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Zastosowanie</vt:lpstr>
      <vt:lpstr>Prezentacja programu PowerPoint</vt:lpstr>
      <vt:lpstr>Prezentacja programu PowerPoint</vt:lpstr>
      <vt:lpstr>Możliwości</vt:lpstr>
      <vt:lpstr>Możliwości</vt:lpstr>
      <vt:lpstr>Możliwości</vt:lpstr>
      <vt:lpstr>Możliwości</vt:lpstr>
      <vt:lpstr>Możliwości</vt:lpstr>
      <vt:lpstr>Możliwości</vt:lpstr>
      <vt:lpstr>Możliwości</vt:lpstr>
      <vt:lpstr>Możliwości</vt:lpstr>
      <vt:lpstr>Możliwości</vt:lpstr>
      <vt:lpstr>Rozszerzenia</vt:lpstr>
      <vt:lpstr>Rozszerzenia</vt:lpstr>
      <vt:lpstr>Prezentacja programu PowerPoint</vt:lpstr>
      <vt:lpstr>Z KIM WSPÓŁPRACUJEMY?</vt:lpstr>
      <vt:lpstr>Prezentacja programu PowerPoint</vt:lpstr>
      <vt:lpstr>Prezentacja programu PowerPoint</vt:lpstr>
      <vt:lpstr>Prezentacja programu PowerPoint</vt:lpstr>
      <vt:lpstr>Prezentacja programu PowerPoint</vt:lpstr>
      <vt:lpstr>BEZPOŚREDNI KONTAKT</vt:lpstr>
    </vt:vector>
  </TitlesOfParts>
  <Company>ZETO-RZESZÓW Sp. z o.o.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MGwozdz</dc:creator>
  <cp:lastModifiedBy>DSowa</cp:lastModifiedBy>
  <cp:revision>66</cp:revision>
  <dcterms:created xsi:type="dcterms:W3CDTF">2012-03-13T10:11:40Z</dcterms:created>
  <dcterms:modified xsi:type="dcterms:W3CDTF">2013-06-12T13:30:46Z</dcterms:modified>
</cp:coreProperties>
</file>