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42"/>
  </p:notesMasterIdLst>
  <p:handoutMasterIdLst>
    <p:handoutMasterId r:id="rId43"/>
  </p:handoutMasterIdLst>
  <p:sldIdLst>
    <p:sldId id="256" r:id="rId2"/>
    <p:sldId id="361" r:id="rId3"/>
    <p:sldId id="362" r:id="rId4"/>
    <p:sldId id="393" r:id="rId5"/>
    <p:sldId id="365" r:id="rId6"/>
    <p:sldId id="369" r:id="rId7"/>
    <p:sldId id="370" r:id="rId8"/>
    <p:sldId id="372" r:id="rId9"/>
    <p:sldId id="374" r:id="rId10"/>
    <p:sldId id="379" r:id="rId11"/>
    <p:sldId id="394" r:id="rId12"/>
    <p:sldId id="380" r:id="rId13"/>
    <p:sldId id="381" r:id="rId14"/>
    <p:sldId id="382" r:id="rId15"/>
    <p:sldId id="383" r:id="rId16"/>
    <p:sldId id="390" r:id="rId17"/>
    <p:sldId id="384" r:id="rId18"/>
    <p:sldId id="375" r:id="rId19"/>
    <p:sldId id="345" r:id="rId20"/>
    <p:sldId id="347" r:id="rId21"/>
    <p:sldId id="282" r:id="rId22"/>
    <p:sldId id="335" r:id="rId23"/>
    <p:sldId id="260" r:id="rId24"/>
    <p:sldId id="283" r:id="rId25"/>
    <p:sldId id="325" r:id="rId26"/>
    <p:sldId id="336" r:id="rId27"/>
    <p:sldId id="340" r:id="rId28"/>
    <p:sldId id="339" r:id="rId29"/>
    <p:sldId id="350" r:id="rId30"/>
    <p:sldId id="351" r:id="rId31"/>
    <p:sldId id="356" r:id="rId32"/>
    <p:sldId id="357" r:id="rId33"/>
    <p:sldId id="352" r:id="rId34"/>
    <p:sldId id="353" r:id="rId35"/>
    <p:sldId id="354" r:id="rId36"/>
    <p:sldId id="355" r:id="rId37"/>
    <p:sldId id="359" r:id="rId38"/>
    <p:sldId id="358" r:id="rId39"/>
    <p:sldId id="323" r:id="rId40"/>
    <p:sldId id="360" r:id="rId41"/>
  </p:sldIdLst>
  <p:sldSz cx="10080625" cy="7559675"/>
  <p:notesSz cx="7102475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7" autoAdjust="0"/>
    <p:restoredTop sz="94660"/>
  </p:normalViewPr>
  <p:slideViewPr>
    <p:cSldViewPr>
      <p:cViewPr>
        <p:scale>
          <a:sx n="66" d="100"/>
          <a:sy n="66" d="100"/>
        </p:scale>
        <p:origin x="-1642" y="-331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57"/>
        <p:guide pos="202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55" tIns="43427" rIns="86855" bIns="43427" numCol="1" anchor="t" anchorCtr="0" compatLnSpc="1">
            <a:prstTxWarp prst="textNoShape">
              <a:avLst/>
            </a:prstTxWarp>
          </a:bodyPr>
          <a:lstStyle>
            <a:lvl1pPr defTabSz="426170"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100" b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55" tIns="43427" rIns="86855" bIns="43427" numCol="1" anchor="t" anchorCtr="0" compatLnSpc="1">
            <a:prstTxWarp prst="textNoShape">
              <a:avLst/>
            </a:prstTxWarp>
          </a:bodyPr>
          <a:lstStyle>
            <a:lvl1pPr algn="r" defTabSz="426170"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100" b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968BDE7-1EC5-4EF1-8F3F-F937060C92C5}" type="datetimeFigureOut">
              <a:rPr lang="pl-PL"/>
              <a:pPr>
                <a:defRPr/>
              </a:pPr>
              <a:t>13.06.2019</a:t>
            </a:fld>
            <a:endParaRPr lang="pl-PL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81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55" tIns="43427" rIns="86855" bIns="43427" numCol="1" anchor="b" anchorCtr="0" compatLnSpc="1">
            <a:prstTxWarp prst="textNoShape">
              <a:avLst/>
            </a:prstTxWarp>
          </a:bodyPr>
          <a:lstStyle>
            <a:lvl1pPr defTabSz="426170"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100" b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855" tIns="43427" rIns="86855" bIns="43427" numCol="1" anchor="b" anchorCtr="0" compatLnSpc="1">
            <a:prstTxWarp prst="textNoShape">
              <a:avLst/>
            </a:prstTxWarp>
          </a:bodyPr>
          <a:lstStyle>
            <a:lvl1pPr algn="r" defTabSz="426170"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100" b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5833FAE-17FF-4001-9488-DBAF3B808D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4925" cy="383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717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2513"/>
            <a:ext cx="5681662" cy="460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8133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26170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26170" algn="l"/>
                <a:tab pos="853986" algn="l"/>
                <a:tab pos="1280155" algn="l"/>
                <a:tab pos="1706326" algn="l"/>
                <a:tab pos="2134141" algn="l"/>
                <a:tab pos="2560310" algn="l"/>
                <a:tab pos="29864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019550" y="0"/>
            <a:ext cx="308133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26170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26170" algn="l"/>
                <a:tab pos="853986" algn="l"/>
                <a:tab pos="1280155" algn="l"/>
                <a:tab pos="1706326" algn="l"/>
                <a:tab pos="2134141" algn="l"/>
                <a:tab pos="2560310" algn="l"/>
                <a:tab pos="29864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721850"/>
            <a:ext cx="308133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26170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26170" algn="l"/>
                <a:tab pos="853986" algn="l"/>
                <a:tab pos="1280155" algn="l"/>
                <a:tab pos="1706326" algn="l"/>
                <a:tab pos="2134141" algn="l"/>
                <a:tab pos="2560310" algn="l"/>
                <a:tab pos="29864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26170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26170" algn="l"/>
                <a:tab pos="853986" algn="l"/>
                <a:tab pos="1280155" algn="l"/>
                <a:tab pos="1706326" algn="l"/>
                <a:tab pos="2134141" algn="l"/>
                <a:tab pos="2560310" algn="l"/>
                <a:tab pos="29864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C8FC9A7-6635-4483-9E0E-82D062807C3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 defTabSz="465138"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139F4D66-D5F8-4C39-B2BF-6B8647ED8C18}" type="slidenum">
              <a:rPr lang="pl-PL" altLang="pl-PL" sz="1500" smtClean="0">
                <a:cs typeface="Arial" pitchFamily="34" charset="0"/>
              </a:rPr>
              <a:pPr defTabSz="465138"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1</a:t>
            </a:fld>
            <a:endParaRPr lang="pl-PL" altLang="pl-PL" sz="1500" smtClean="0">
              <a:cs typeface="Arial" pitchFamily="34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E3EC041-8473-4D81-94DC-FFC27ADBEC51}" type="slidenum">
              <a:rPr lang="pl-PL" smtClean="0"/>
              <a:pPr/>
              <a:t>12</a:t>
            </a:fld>
            <a:endParaRPr lang="pl-PL" smtClean="0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CFDB257-5CEE-4B44-836C-566FFF2BADEF}" type="slidenum">
              <a:rPr lang="pl-PL" smtClean="0"/>
              <a:pPr/>
              <a:t>13</a:t>
            </a:fld>
            <a:endParaRPr lang="pl-PL" smtClean="0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A44DB8D-B21C-48E1-A8F2-06EDD6CD5CE0}" type="slidenum">
              <a:rPr lang="pl-PL" smtClean="0"/>
              <a:pPr/>
              <a:t>14</a:t>
            </a:fld>
            <a:endParaRPr lang="pl-PL" smtClean="0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BEB1CFE-692B-427B-AE79-33BCA8B4511E}" type="slidenum">
              <a:rPr lang="pl-PL" smtClean="0"/>
              <a:pPr/>
              <a:t>15</a:t>
            </a:fld>
            <a:endParaRPr lang="pl-PL" smtClean="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27A1431-CC26-4F2C-9072-2E841588D3BC}" type="slidenum">
              <a:rPr lang="pl-PL" smtClean="0"/>
              <a:pPr/>
              <a:t>16</a:t>
            </a:fld>
            <a:endParaRPr lang="pl-PL" smtClean="0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F6C0A06-AB1E-47BF-AB85-945A24FADE61}" type="slidenum">
              <a:rPr lang="pl-PL" smtClean="0"/>
              <a:pPr/>
              <a:t>17</a:t>
            </a:fld>
            <a:endParaRPr lang="pl-PL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endParaRPr 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24103A-1C7B-40F8-8780-6ADD7CE47547}" type="slidenum">
              <a:rPr lang="pl-PL"/>
              <a:pPr/>
              <a:t>19</a:t>
            </a:fld>
            <a:endParaRPr lang="pl-PL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09949" y="4861252"/>
            <a:ext cx="5682577" cy="460595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6850" tIns="43425" rIns="86850" bIns="43425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69AAD4-2A08-4E8B-8326-F46B01DEBB7A}" type="slidenum">
              <a:rPr lang="pl-PL"/>
              <a:pPr/>
              <a:t>20</a:t>
            </a:fld>
            <a:endParaRPr lang="pl-PL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709949" y="4861252"/>
            <a:ext cx="5682577" cy="460595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86850" tIns="43425" rIns="86850" bIns="43425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 defTabSz="465138"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4584BF8F-5F0C-4C6B-8F2F-ADBB540C40C3}" type="slidenum">
              <a:rPr lang="pl-PL" altLang="pl-PL" sz="1500" smtClean="0">
                <a:cs typeface="Arial" pitchFamily="34" charset="0"/>
              </a:rPr>
              <a:pPr defTabSz="465138"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21</a:t>
            </a:fld>
            <a:endParaRPr lang="pl-PL" altLang="pl-PL" sz="1500" smtClean="0">
              <a:cs typeface="Arial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 defTabSz="465661">
              <a:tabLst>
                <a:tab pos="465661" algn="l"/>
                <a:tab pos="931321" algn="l"/>
                <a:tab pos="1396982" algn="l"/>
                <a:tab pos="1862642" algn="l"/>
                <a:tab pos="2328303" algn="l"/>
                <a:tab pos="2793963" algn="l"/>
                <a:tab pos="3259625" algn="l"/>
              </a:tabLst>
            </a:pPr>
            <a:fld id="{825DCC31-D4D3-46D1-A5B1-4B1415AAEAF5}" type="slidenum">
              <a:rPr lang="pl-PL" altLang="pl-PL" sz="1500">
                <a:cs typeface="Arial" charset="0"/>
              </a:rPr>
              <a:pPr defTabSz="465661">
                <a:tabLst>
                  <a:tab pos="465661" algn="l"/>
                  <a:tab pos="931321" algn="l"/>
                  <a:tab pos="1396982" algn="l"/>
                  <a:tab pos="1862642" algn="l"/>
                  <a:tab pos="2328303" algn="l"/>
                  <a:tab pos="2793963" algn="l"/>
                  <a:tab pos="3259625" algn="l"/>
                </a:tabLst>
              </a:pPr>
              <a:t>4</a:t>
            </a:fld>
            <a:endParaRPr lang="pl-PL" altLang="pl-PL" sz="1500" dirty="0">
              <a:cs typeface="Arial" charset="0"/>
            </a:endParaRPr>
          </a:p>
        </p:txBody>
      </p:sp>
      <p:sp>
        <p:nvSpPr>
          <p:cNvPr id="4198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ln/>
        </p:spPr>
      </p:sp>
      <p:sp>
        <p:nvSpPr>
          <p:cNvPr id="41988" name="Rectangle 3"/>
          <p:cNvSpPr>
            <a:spLocks noChangeArrowheads="1"/>
          </p:cNvSpPr>
          <p:nvPr>
            <p:ph type="body" idx="1"/>
          </p:nvPr>
        </p:nvSpPr>
        <p:spPr>
          <a:xfrm>
            <a:off x="709917" y="4862015"/>
            <a:ext cx="5682643" cy="4605085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25450" hangingPunct="0">
              <a:lnSpc>
                <a:spcPct val="93000"/>
              </a:lnSpc>
              <a:buSzPct val="100000"/>
              <a:tabLst>
                <a:tab pos="0" algn="l"/>
                <a:tab pos="423863" algn="l"/>
                <a:tab pos="850900" algn="l"/>
                <a:tab pos="1277938" algn="l"/>
                <a:tab pos="1703388" algn="l"/>
                <a:tab pos="2132013" algn="l"/>
                <a:tab pos="2557463" algn="l"/>
                <a:tab pos="2984500" algn="l"/>
                <a:tab pos="3411538" algn="l"/>
                <a:tab pos="3838575" algn="l"/>
                <a:tab pos="4264025" algn="l"/>
                <a:tab pos="4692650" algn="l"/>
                <a:tab pos="5118100" algn="l"/>
                <a:tab pos="5546725" algn="l"/>
                <a:tab pos="5972175" algn="l"/>
                <a:tab pos="6397625" algn="l"/>
                <a:tab pos="6826250" algn="l"/>
                <a:tab pos="7251700" algn="l"/>
                <a:tab pos="7678738" algn="l"/>
                <a:tab pos="8105775" algn="l"/>
                <a:tab pos="8532813" algn="l"/>
              </a:tabLst>
            </a:pPr>
            <a:fld id="{651A1998-EBB0-4F59-9236-943D99259E82}" type="slidenum">
              <a:rPr lang="pl-PL" sz="1300" b="1">
                <a:solidFill>
                  <a:srgbClr val="000000"/>
                </a:solidFill>
                <a:latin typeface="Times New Roman" pitchFamily="18" charset="0"/>
              </a:rPr>
              <a:pPr algn="r" defTabSz="425450" hangingPunct="0">
                <a:lnSpc>
                  <a:spcPct val="93000"/>
                </a:lnSpc>
                <a:buSzPct val="100000"/>
                <a:tabLst>
                  <a:tab pos="0" algn="l"/>
                  <a:tab pos="423863" algn="l"/>
                  <a:tab pos="850900" algn="l"/>
                  <a:tab pos="1277938" algn="l"/>
                  <a:tab pos="1703388" algn="l"/>
                  <a:tab pos="2132013" algn="l"/>
                  <a:tab pos="2557463" algn="l"/>
                  <a:tab pos="2984500" algn="l"/>
                  <a:tab pos="3411538" algn="l"/>
                  <a:tab pos="3838575" algn="l"/>
                  <a:tab pos="4264025" algn="l"/>
                  <a:tab pos="4692650" algn="l"/>
                  <a:tab pos="5118100" algn="l"/>
                  <a:tab pos="5546725" algn="l"/>
                  <a:tab pos="5972175" algn="l"/>
                  <a:tab pos="6397625" algn="l"/>
                  <a:tab pos="6826250" algn="l"/>
                  <a:tab pos="7251700" algn="l"/>
                  <a:tab pos="7678738" algn="l"/>
                  <a:tab pos="8105775" algn="l"/>
                  <a:tab pos="8532813" algn="l"/>
                </a:tabLst>
              </a:pPr>
              <a:t>22</a:t>
            </a:fld>
            <a:endParaRPr lang="pl-PL" sz="13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6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endParaRPr 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 defTabSz="465138"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553517CD-8AB4-4CE0-84F2-5116FC8DBF1C}" type="slidenum">
              <a:rPr lang="pl-PL" altLang="pl-PL" sz="1500" smtClean="0">
                <a:cs typeface="Arial" pitchFamily="34" charset="0"/>
              </a:rPr>
              <a:pPr defTabSz="465138"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23</a:t>
            </a:fld>
            <a:endParaRPr lang="pl-PL" altLang="pl-PL" sz="1500" smtClean="0">
              <a:cs typeface="Arial" pitchFamily="34" charset="0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 defTabSz="465138"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64F4D162-2004-4846-B2DD-43112E73F017}" type="slidenum">
              <a:rPr lang="pl-PL" altLang="pl-PL" sz="1500" smtClean="0">
                <a:cs typeface="Arial" pitchFamily="34" charset="0"/>
              </a:rPr>
              <a:pPr defTabSz="465138"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24</a:t>
            </a:fld>
            <a:endParaRPr lang="pl-PL" altLang="pl-PL" sz="1500" smtClean="0"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093425FA-D323-461C-8B5E-21FBB0AA7707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25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EF011DF2-D523-4601-8210-C4CF7E8C7E82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26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B446043D-8752-4B98-B03E-F2429A855636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27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A6AC02DD-B466-44A8-9FD9-83EFA6A142E1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28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D06DEAC2-172F-40CE-9ECE-B705B8F4898D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29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41269C30-B552-441E-BE77-0D7D443676D0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30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41269C30-B552-441E-BE77-0D7D443676D0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31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6B6F65A-0874-4B4C-A72C-43DE1302E9F8}" type="slidenum">
              <a:rPr lang="pl-PL" smtClean="0"/>
              <a:pPr/>
              <a:t>5</a:t>
            </a:fld>
            <a:endParaRPr lang="pl-PL" smtClean="0"/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41269C30-B552-441E-BE77-0D7D443676D0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32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41269C30-B552-441E-BE77-0D7D443676D0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33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41269C30-B552-441E-BE77-0D7D443676D0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34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41269C30-B552-441E-BE77-0D7D443676D0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35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41269C30-B552-441E-BE77-0D7D443676D0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36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41269C30-B552-441E-BE77-0D7D443676D0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37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6129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 txBox="1">
            <a:spLocks noGrp="1" noChangeArrowheads="1"/>
          </p:cNvSpPr>
          <p:nvPr/>
        </p:nvSpPr>
        <p:spPr bwMode="auto">
          <a:xfrm>
            <a:off x="4019550" y="9721850"/>
            <a:ext cx="30813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465138" algn="l"/>
                <a:tab pos="930275" algn="l"/>
                <a:tab pos="1395413" algn="l"/>
                <a:tab pos="1862138" algn="l"/>
                <a:tab pos="2327275" algn="l"/>
                <a:tab pos="2792413" algn="l"/>
                <a:tab pos="3259138" algn="l"/>
              </a:tabLst>
            </a:pPr>
            <a:fld id="{41269C30-B552-441E-BE77-0D7D443676D0}" type="slidenum">
              <a:rPr lang="pl-PL" altLang="pl-PL" sz="15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465138" algn="l"/>
                  <a:tab pos="930275" algn="l"/>
                  <a:tab pos="1395413" algn="l"/>
                  <a:tab pos="1862138" algn="l"/>
                  <a:tab pos="2327275" algn="l"/>
                  <a:tab pos="2792413" algn="l"/>
                  <a:tab pos="3259138" algn="l"/>
                </a:tabLst>
              </a:pPr>
              <a:t>38</a:t>
            </a:fld>
            <a:endParaRPr lang="pl-PL" altLang="pl-PL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pPr eaLnBrk="1" hangingPunct="1"/>
            <a:endParaRPr lang="pl-PL" altLang="pl-PL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1293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3250" cy="4605337"/>
          </a:xfrm>
          <a:noFill/>
        </p:spPr>
        <p:txBody>
          <a:bodyPr wrap="none" anchor="ctr"/>
          <a:lstStyle/>
          <a:p>
            <a:endParaRPr 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2CCE083-911D-4D9C-98A3-69CC72D2F070}" type="slidenum">
              <a:rPr lang="pl-PL" smtClean="0"/>
              <a:pPr/>
              <a:t>6</a:t>
            </a:fld>
            <a:endParaRPr lang="pl-PL" smtClean="0"/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B112C26-5146-48CA-A7D6-A3EF9417A06A}" type="slidenum">
              <a:rPr lang="pl-PL" smtClean="0"/>
              <a:pPr/>
              <a:t>7</a:t>
            </a:fld>
            <a:endParaRPr lang="pl-PL" smtClean="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38A4702-3180-42A3-8013-3022B86558BC}" type="slidenum">
              <a:rPr lang="pl-PL" smtClean="0"/>
              <a:pPr/>
              <a:t>8</a:t>
            </a:fld>
            <a:endParaRPr lang="pl-PL" smtClean="0"/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32523E8-216A-422D-B9EB-1E1988A353DC}" type="slidenum">
              <a:rPr lang="pl-PL" smtClean="0"/>
              <a:pPr/>
              <a:t>9</a:t>
            </a:fld>
            <a:endParaRPr lang="pl-PL" smtClean="0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18A37FD-8325-4084-8021-F8B59B221DAD}" type="slidenum">
              <a:rPr lang="pl-PL" smtClean="0"/>
              <a:pPr/>
              <a:t>10</a:t>
            </a:fld>
            <a:endParaRPr lang="pl-PL" smtClean="0"/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01B19A5-2CD9-4571-B978-10BEEC1A92EC}" type="slidenum">
              <a:rPr lang="pl-PL" smtClean="0"/>
              <a:pPr/>
              <a:t>11</a:t>
            </a:fld>
            <a:endParaRPr lang="pl-PL" smtClean="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6512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949" y="4861252"/>
            <a:ext cx="5682577" cy="4605955"/>
          </a:xfrm>
          <a:noFill/>
          <a:ln/>
        </p:spPr>
        <p:txBody>
          <a:bodyPr wrap="none" anchor="ctr"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B2973-30CC-414F-A12B-DE9AC51B197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1E4B3-08C1-49F3-BA88-A481DFEE3E45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810AD-8B9B-4EC9-9E7E-B38265520E4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F313F-7C15-4EDA-A019-272AD5B45A92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513638" y="193675"/>
            <a:ext cx="2384425" cy="563086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60363" y="193675"/>
            <a:ext cx="7000875" cy="563086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1BC78-C2D7-4CDC-91C3-989A460CF7B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12769-C29E-46F7-8BD5-8696EA3E4321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ytuł, 2 elementy zawartości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9500" y="193675"/>
            <a:ext cx="8816975" cy="8842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60363" y="1439863"/>
            <a:ext cx="4602162" cy="21145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360363" y="3706813"/>
            <a:ext cx="4602162" cy="21161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3"/>
          </p:nvPr>
        </p:nvSpPr>
        <p:spPr>
          <a:xfrm>
            <a:off x="5114925" y="1439863"/>
            <a:ext cx="4602163" cy="4383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0"/>
          </p:nvPr>
        </p:nvSpPr>
        <p:spPr>
          <a:xfrm>
            <a:off x="2878138" y="7164388"/>
            <a:ext cx="4318000" cy="384175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WATRA ul. Dekana 6E, 64-100 Leszno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1"/>
          </p:nvPr>
        </p:nvSpPr>
        <p:spPr>
          <a:xfrm>
            <a:off x="7586663" y="7164388"/>
            <a:ext cx="2344737" cy="384175"/>
          </a:xfrm>
        </p:spPr>
        <p:txBody>
          <a:bodyPr/>
          <a:lstStyle>
            <a:lvl1pPr>
              <a:defRPr/>
            </a:lvl1pPr>
          </a:lstStyle>
          <a:p>
            <a:fld id="{6D969E57-1E9B-4151-800D-5130861AFEEF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8" name="Symbol zastępczy daty 7"/>
          <p:cNvSpPr>
            <a:spLocks noGrp="1"/>
          </p:cNvSpPr>
          <p:nvPr>
            <p:ph type="dt" idx="12"/>
          </p:nvPr>
        </p:nvSpPr>
        <p:spPr>
          <a:xfrm>
            <a:off x="180975" y="7164388"/>
            <a:ext cx="2343150" cy="384175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9.03.16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4557D-F986-4760-839B-4AE440EF540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04177-D031-43BD-B505-BF6F1083FD3C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ED5F3-EF8F-4057-A89B-6801AD23DD2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BAB20-7D9F-442A-8BC7-51AC7CB4FFC5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60363" y="1439863"/>
            <a:ext cx="4602162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4925" y="1439863"/>
            <a:ext cx="4603750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EB8C5-B59A-4A89-BF8A-7E51E140DC4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0FF3C-B9C6-4138-AB4C-ED587691E52E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871CA-196B-483B-B7CF-54C81C1EAF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F9E4C-5760-432F-87F5-559755CAA636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28D14-3827-40BD-A8C2-8670EE495FA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5BC80-9F39-4126-ABAE-B4D31F4A918F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76C19-9328-462F-8C6D-DEE069387F3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631C8-3495-4F23-87B7-EF1C48F964FA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7D24D-02E2-4C1C-8E4B-CB4D4959957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7E6EC-20D2-4B78-AFD3-8802E6A4A6A8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842DB-CB4D-481E-9940-630E1D91B18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87E81-BADD-4BB9-88B8-2EF087388D7D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0079038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36513" y="7167563"/>
            <a:ext cx="10152063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193675"/>
            <a:ext cx="88185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tytułu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363" y="1439863"/>
            <a:ext cx="9358312" cy="4384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1066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konspektu</a:t>
            </a:r>
          </a:p>
          <a:p>
            <a:pPr lvl="1"/>
            <a:r>
              <a:rPr lang="en-GB" altLang="pl-PL" smtClean="0"/>
              <a:t>Drugi poziom konspektu</a:t>
            </a:r>
          </a:p>
          <a:p>
            <a:pPr lvl="2"/>
            <a:r>
              <a:rPr lang="en-GB" altLang="pl-PL" smtClean="0"/>
              <a:t>Trzeci poziom konspektu</a:t>
            </a:r>
          </a:p>
          <a:p>
            <a:pPr lvl="3"/>
            <a:r>
              <a:rPr lang="en-GB" altLang="pl-PL" smtClean="0"/>
              <a:t>Czwarty poziom konspektu</a:t>
            </a:r>
          </a:p>
          <a:p>
            <a:pPr lvl="4"/>
            <a:r>
              <a:rPr lang="en-GB" altLang="pl-PL" smtClean="0"/>
              <a:t>Piąty poziom konspektu</a:t>
            </a:r>
          </a:p>
          <a:p>
            <a:pPr lvl="4"/>
            <a:r>
              <a:rPr lang="en-GB" altLang="pl-PL" smtClean="0"/>
              <a:t>Szósty poziom konspektu</a:t>
            </a:r>
          </a:p>
          <a:p>
            <a:pPr lvl="4"/>
            <a:r>
              <a:rPr lang="en-GB" altLang="pl-PL" smtClean="0"/>
              <a:t>Siódmy poziom konspektu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2952750" y="7366000"/>
            <a:ext cx="4319588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</a:tabLst>
              <a:defRPr sz="1400">
                <a:solidFill>
                  <a:srgbClr val="FFFFFF"/>
                </a:solidFill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r>
              <a:rPr lang="pl-PL" altLang="pl-PL"/>
              <a:t>WATRA ul. Dekana 6E, 64-100 Leszno</a:t>
            </a:r>
          </a:p>
          <a:p>
            <a:pPr>
              <a:defRPr/>
            </a:pPr>
            <a:endParaRPr lang="pl-PL" altLang="pl-PL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7734300" y="7173913"/>
            <a:ext cx="2346325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</a:tabLst>
              <a:defRPr sz="1400" b="0">
                <a:solidFill>
                  <a:srgbClr val="FFFFFF"/>
                </a:solidFill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811F0725-736B-4DE0-B398-311EA9CA7AD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180975" y="7164388"/>
            <a:ext cx="2344738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</a:tabLst>
              <a:defRPr sz="1400" b="0">
                <a:solidFill>
                  <a:srgbClr val="FFFFFF"/>
                </a:solidFill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fld id="{BDEBB619-44EB-42E7-9424-D791A06B6633}" type="datetime1">
              <a:rPr lang="pl-PL" altLang="pl-PL"/>
              <a:pPr>
                <a:defRPr/>
              </a:pPr>
              <a:t>13.06.2019</a:t>
            </a:fld>
            <a:endParaRPr lang="pl-PL" altLang="pl-PL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0975" y="180975"/>
            <a:ext cx="760413" cy="862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>
      <a:lvl1pPr marL="2057400" indent="-228600"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marL="2057400" indent="-228600"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DejaVu Sans" pitchFamily="34" charset="0"/>
        </a:defRPr>
      </a:lvl2pPr>
      <a:lvl3pPr marL="2057400" indent="-228600"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DejaVu Sans" pitchFamily="34" charset="0"/>
        </a:defRPr>
      </a:lvl3pPr>
      <a:lvl4pPr marL="2057400" indent="-228600"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DejaVu Sans" pitchFamily="34" charset="0"/>
        </a:defRPr>
      </a:lvl4pPr>
      <a:lvl5pPr marL="2057400" indent="-228600"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DejaVu Sans" pitchFamily="34" charset="0"/>
        </a:defRPr>
      </a:lvl5pPr>
      <a:lvl6pPr marL="2514600" indent="-228600"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DejaVu Sans" pitchFamily="34" charset="0"/>
        </a:defRPr>
      </a:lvl6pPr>
      <a:lvl7pPr marL="2971800" indent="-228600"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DejaVu Sans" pitchFamily="34" charset="0"/>
        </a:defRPr>
      </a:lvl7pPr>
      <a:lvl8pPr marL="3429000" indent="-228600"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DejaVu Sans" pitchFamily="34" charset="0"/>
        </a:defRPr>
      </a:lvl8pPr>
      <a:lvl9pPr marL="3886200" indent="-228600"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DejaVu Sans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4C4C4C"/>
          </a:solidFill>
          <a:latin typeface="Trebuchet MS" pitchFamily="34" charset="0"/>
        </a:defRPr>
      </a:lvl2pPr>
      <a:lvl3pPr marL="1143000" indent="-230188" algn="l" defTabSz="449263" rtl="0" eaLnBrk="0" fontAlgn="base" hangingPunct="0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4C4C4C"/>
          </a:solidFill>
          <a:latin typeface="Trebuchet MS" pitchFamily="34" charset="0"/>
        </a:defRPr>
      </a:lvl3pPr>
      <a:lvl4pPr marL="16002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C4C4C"/>
          </a:solidFill>
          <a:latin typeface="Trebuchet MS" pitchFamily="34" charset="0"/>
        </a:defRPr>
      </a:lvl4pPr>
      <a:lvl5pPr marL="20574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C4C4C"/>
          </a:solidFill>
          <a:latin typeface="Trebuchet MS" pitchFamily="34" charset="0"/>
        </a:defRPr>
      </a:lvl5pPr>
      <a:lvl6pPr marL="25146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C4C4C"/>
          </a:solidFill>
          <a:latin typeface="Trebuchet MS" pitchFamily="34" charset="0"/>
        </a:defRPr>
      </a:lvl6pPr>
      <a:lvl7pPr marL="29718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C4C4C"/>
          </a:solidFill>
          <a:latin typeface="Trebuchet MS" pitchFamily="34" charset="0"/>
        </a:defRPr>
      </a:lvl7pPr>
      <a:lvl8pPr marL="34290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C4C4C"/>
          </a:solidFill>
          <a:latin typeface="Trebuchet MS" pitchFamily="34" charset="0"/>
        </a:defRPr>
      </a:lvl8pPr>
      <a:lvl9pPr marL="38862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C4C4C"/>
          </a:solidFill>
          <a:latin typeface="Trebuchet MS" pitchFamily="34" charset="0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Lukasz\Desktop\Bystre%20prezentacja%202019_06_13%20TS\WATRA%20FILM.mov" TargetMode="External"/><Relationship Id="rId6" Type="http://schemas.openxmlformats.org/officeDocument/2006/relationships/image" Target="../media/image70.png"/><Relationship Id="rId5" Type="http://schemas.openxmlformats.org/officeDocument/2006/relationships/hyperlink" Target="/home/bagger/Pulpit/Film/KSP_Leszno.mp4" TargetMode="External"/><Relationship Id="rId4" Type="http://schemas.openxmlformats.org/officeDocument/2006/relationships/hyperlink" Target="koszalin2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080" y="7173912"/>
            <a:ext cx="4319588" cy="56636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 smtClean="0"/>
          </a:p>
          <a:p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endParaRPr lang="pl-PL" altLang="pl-PL" dirty="0" smtClean="0"/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871663" y="395288"/>
            <a:ext cx="6769100" cy="124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54899" rIns="89991" bIns="44996"/>
          <a:lstStyle/>
          <a:p>
            <a:pPr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</a:tabLst>
            </a:pPr>
            <a:r>
              <a:rPr lang="pl-PL" altLang="pl-PL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Elektroniczne systemy zabezpieczeń</a:t>
            </a:r>
            <a:endParaRPr lang="pl-PL" altLang="pl-PL" sz="2800" b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976313" y="6249988"/>
            <a:ext cx="4422775" cy="590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91" tIns="51851" rIns="89991" bIns="44996"/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</a:tabLst>
            </a:pPr>
            <a:r>
              <a:rPr lang="pl-PL" altLang="pl-PL" b="1">
                <a:solidFill>
                  <a:srgbClr val="666666"/>
                </a:solidFill>
                <a:latin typeface="Times New Roman" pitchFamily="18" charset="0"/>
              </a:rPr>
              <a:t>WATRA </a:t>
            </a: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</a:tabLst>
            </a:pPr>
            <a:r>
              <a:rPr lang="pl-PL" altLang="pl-PL" sz="1700" b="1">
                <a:solidFill>
                  <a:srgbClr val="666666"/>
                </a:solidFill>
                <a:latin typeface="Times New Roman" pitchFamily="18" charset="0"/>
              </a:rPr>
              <a:t>Elektroniczne systemy zabezpieczeń</a:t>
            </a:r>
          </a:p>
        </p:txBody>
      </p:sp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6227763"/>
            <a:ext cx="760413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7127875" y="6300788"/>
            <a:ext cx="2376488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5333" rIns="0" bIns="0"/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080000" algn="ctr"/>
                <a:tab pos="10158413" algn="r"/>
              </a:tabLst>
            </a:pPr>
            <a:r>
              <a:rPr lang="pl-PL" altLang="pl-PL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mgr inż. Tomasz Stotko</a:t>
            </a: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080000" algn="ctr"/>
                <a:tab pos="10158413" algn="r"/>
              </a:tabLst>
            </a:pPr>
            <a:endParaRPr lang="pl-PL" altLang="pl-PL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287338" y="1258888"/>
            <a:ext cx="9358312" cy="4384675"/>
          </a:xfrm>
        </p:spPr>
        <p:txBody>
          <a:bodyPr/>
          <a:lstStyle/>
          <a:p>
            <a:pPr algn="ctr" eaLnBrk="1"/>
            <a:r>
              <a:rPr lang="pl-PL" altLang="pl-PL" sz="3200" b="1" dirty="0" smtClean="0">
                <a:solidFill>
                  <a:schemeClr val="tx1"/>
                </a:solidFill>
                <a:latin typeface="Times New Roman" pitchFamily="18" charset="0"/>
              </a:rPr>
              <a:t>FPUH WATRA </a:t>
            </a:r>
          </a:p>
          <a:p>
            <a:pPr algn="ctr" eaLnBrk="1"/>
            <a:r>
              <a:rPr lang="pl-PL" altLang="pl-PL" sz="3200" b="1" dirty="0" smtClean="0">
                <a:solidFill>
                  <a:schemeClr val="tx1"/>
                </a:solidFill>
                <a:latin typeface="Times New Roman" pitchFamily="18" charset="0"/>
              </a:rPr>
              <a:t>Buchwald &amp; </a:t>
            </a:r>
            <a:r>
              <a:rPr lang="pl-PL" altLang="pl-PL" sz="3200" b="1" dirty="0" err="1" smtClean="0">
                <a:solidFill>
                  <a:schemeClr val="tx1"/>
                </a:solidFill>
                <a:latin typeface="Times New Roman" pitchFamily="18" charset="0"/>
              </a:rPr>
              <a:t>Płóciniczak</a:t>
            </a:r>
            <a:endParaRPr lang="pl-PL" altLang="pl-PL" sz="32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eaLnBrk="1"/>
            <a:r>
              <a:rPr lang="pl-PL" altLang="pl-PL" sz="3200" b="1" dirty="0" smtClean="0">
                <a:solidFill>
                  <a:schemeClr val="tx1"/>
                </a:solidFill>
                <a:latin typeface="Times New Roman" pitchFamily="18" charset="0"/>
              </a:rPr>
              <a:t> Spółka Jawna</a:t>
            </a:r>
          </a:p>
          <a:p>
            <a:pPr algn="ctr" eaLnBrk="1"/>
            <a:endParaRPr lang="pl-PL" altLang="pl-PL" sz="32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eaLnBrk="1"/>
            <a:r>
              <a:rPr lang="pl-PL" altLang="pl-PL" sz="3200" b="1" dirty="0" smtClean="0">
                <a:solidFill>
                  <a:schemeClr val="tx1"/>
                </a:solidFill>
                <a:latin typeface="Times New Roman" pitchFamily="18" charset="0"/>
              </a:rPr>
              <a:t>Temat:      KASETA STRAŻY POŻARNEJ</a:t>
            </a:r>
          </a:p>
          <a:p>
            <a:pPr eaLnBrk="1"/>
            <a:r>
              <a:rPr lang="pl-PL" altLang="pl-PL" sz="3200" b="1" dirty="0" smtClean="0">
                <a:solidFill>
                  <a:schemeClr val="tx1"/>
                </a:solidFill>
                <a:latin typeface="Times New Roman" pitchFamily="18" charset="0"/>
              </a:rPr>
              <a:t> 		Innowacyjne rozwiązania dostępu do budynku							</a:t>
            </a:r>
          </a:p>
          <a:p>
            <a:pPr algn="ctr" eaLnBrk="1"/>
            <a:endParaRPr lang="pl-PL" altLang="pl-PL" sz="36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eaLnBrk="1"/>
            <a:endParaRPr lang="pl-PL" altLang="pl-PL" sz="36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56" name="Text Box 5"/>
          <p:cNvSpPr txBox="1">
            <a:spLocks noChangeArrowheads="1"/>
          </p:cNvSpPr>
          <p:nvPr/>
        </p:nvSpPr>
        <p:spPr bwMode="auto">
          <a:xfrm>
            <a:off x="215900" y="5003800"/>
            <a:ext cx="9504363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5333" rIns="0" bIns="0"/>
          <a:lstStyle/>
          <a:p>
            <a:pPr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080000" algn="ctr"/>
                <a:tab pos="10158413" algn="r"/>
              </a:tabLst>
            </a:pPr>
            <a:endParaRPr lang="pl-PL" altLang="pl-PL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080000" algn="ctr"/>
                <a:tab pos="10158413" algn="r"/>
              </a:tabLst>
            </a:pPr>
            <a:endParaRPr lang="pl-PL" altLang="pl-PL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080000" algn="ctr"/>
                <a:tab pos="10158413" algn="r"/>
              </a:tabLst>
            </a:pPr>
            <a:r>
              <a:rPr lang="pl-PL" altLang="pl-PL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Bystre, 13.06.2019</a:t>
            </a:r>
            <a:endParaRPr lang="pl-PL" altLang="pl-PL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080000" algn="ctr"/>
                <a:tab pos="10158413" algn="r"/>
              </a:tabLst>
            </a:pPr>
            <a:endParaRPr lang="pl-PL" altLang="pl-PL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18435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dirty="0" smtClean="0">
                <a:effectLst/>
                <a:latin typeface="Times New Roman" pitchFamily="18" charset="0"/>
              </a:rPr>
              <a:t>		Spalarnie i sortownie odpadów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87338" y="1692275"/>
            <a:ext cx="3457575" cy="194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10667" rIns="0" bIns="0"/>
          <a:lstStyle/>
          <a:p>
            <a:pPr indent="-292100" defTabSz="808038">
              <a:spcBef>
                <a:spcPts val="600"/>
              </a:spcBef>
              <a:spcAft>
                <a:spcPts val="1200"/>
              </a:spcAft>
              <a:buClr>
                <a:srgbClr val="006600"/>
              </a:buClr>
              <a:buSzPct val="100000"/>
              <a:buFont typeface="Times New Roman" pitchFamily="18" charset="0"/>
              <a:buNone/>
              <a:defRPr/>
            </a:pP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System potrójnej filtracji oraz automatycznego czyszczenia sprężonym powietrzem – podstawa </a:t>
            </a:r>
            <a:r>
              <a:rPr lang="pl-PL" sz="2000" b="1" kern="0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sprawnej detekcji</a:t>
            </a:r>
            <a:endParaRPr lang="en-GB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1888" y="1692275"/>
            <a:ext cx="5989637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3924300"/>
            <a:ext cx="3263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17411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dirty="0" smtClean="0">
                <a:effectLst/>
                <a:latin typeface="Times New Roman" pitchFamily="18" charset="0"/>
              </a:rPr>
              <a:t>		Spalarnie i sortownie odpadów</a:t>
            </a:r>
          </a:p>
        </p:txBody>
      </p:sp>
      <p:pic>
        <p:nvPicPr>
          <p:cNvPr id="1741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92163" y="3708400"/>
            <a:ext cx="4152900" cy="3113088"/>
          </a:xfrm>
          <a:noFill/>
        </p:spPr>
      </p:pic>
      <p:pic>
        <p:nvPicPr>
          <p:cNvPr id="17413" name="Obraz 8" descr="Obraz zawierający budynek, wewnątrz&#10;&#10;Opis wygenerowany automatycznie"/>
          <p:cNvPicPr>
            <a:picLocks noChangeAspect="1"/>
          </p:cNvPicPr>
          <p:nvPr/>
        </p:nvPicPr>
        <p:blipFill>
          <a:blip r:embed="rId4" cstate="print"/>
          <a:srcRect l="5" r="9154" b="5"/>
          <a:stretch>
            <a:fillRect/>
          </a:stretch>
        </p:blipFill>
        <p:spPr bwMode="auto">
          <a:xfrm>
            <a:off x="5616575" y="1476375"/>
            <a:ext cx="3673475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936625" y="1763713"/>
            <a:ext cx="3671888" cy="1944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10667" rIns="0" bIns="0"/>
          <a:lstStyle/>
          <a:p>
            <a:pPr indent="-292100" defTabSz="808038">
              <a:spcBef>
                <a:spcPts val="600"/>
              </a:spcBef>
              <a:spcAft>
                <a:spcPts val="1200"/>
              </a:spcAft>
              <a:buClr>
                <a:srgbClr val="006600"/>
              </a:buClr>
              <a:buSzPct val="100000"/>
              <a:buFont typeface="Times New Roman" pitchFamily="18" charset="0"/>
              <a:buNone/>
              <a:defRPr/>
            </a:pP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Detektory zasysające Vesda doposażone w system automatycznego czyszczenia sprężonym powietrzem </a:t>
            </a:r>
            <a:r>
              <a:rPr lang="pl-PL" sz="2000" b="1" kern="0" dirty="0" smtClean="0">
                <a:latin typeface="Times New Roman" pitchFamily="18" charset="0"/>
                <a:cs typeface="Times New Roman" pitchFamily="18" charset="0"/>
              </a:rPr>
              <a:t>            Air </a:t>
            </a:r>
            <a:r>
              <a:rPr lang="pl-PL" sz="2000" b="1" kern="0" dirty="0" err="1">
                <a:latin typeface="Times New Roman" pitchFamily="18" charset="0"/>
                <a:cs typeface="Times New Roman" pitchFamily="18" charset="0"/>
              </a:rPr>
              <a:t>Blast</a:t>
            </a: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 System</a:t>
            </a:r>
            <a:endParaRPr lang="en-GB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19459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dirty="0" smtClean="0">
                <a:effectLst/>
                <a:latin typeface="Times New Roman" pitchFamily="18" charset="0"/>
              </a:rPr>
              <a:t>		Spalarnie i sortownie odpadów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79950" y="1547813"/>
            <a:ext cx="4321175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10667" rIns="0" bIns="0"/>
          <a:lstStyle/>
          <a:p>
            <a:pPr indent="-292100" defTabSz="808038">
              <a:spcBef>
                <a:spcPts val="600"/>
              </a:spcBef>
              <a:spcAft>
                <a:spcPts val="1200"/>
              </a:spcAft>
              <a:buClr>
                <a:srgbClr val="006600"/>
              </a:buClr>
              <a:buSzPct val="100000"/>
              <a:buFont typeface="Times New Roman" pitchFamily="18" charset="0"/>
              <a:buNone/>
              <a:defRPr/>
            </a:pP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Sprężone powietrze do czyszczenia instalacji zasysającej musi być suche </a:t>
            </a:r>
            <a:r>
              <a:rPr lang="pl-PL" sz="2000" b="1" kern="0" dirty="0" smtClean="0">
                <a:latin typeface="Times New Roman" pitchFamily="18" charset="0"/>
                <a:cs typeface="Times New Roman" pitchFamily="18" charset="0"/>
              </a:rPr>
              <a:t>              i </a:t>
            </a: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bezolejowe</a:t>
            </a:r>
            <a:endParaRPr lang="en-GB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1522413"/>
            <a:ext cx="3959225" cy="5280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8013" y="4140200"/>
            <a:ext cx="3017837" cy="2376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751388" y="3708400"/>
            <a:ext cx="532923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10667" rIns="0" bIns="0"/>
          <a:lstStyle/>
          <a:p>
            <a:pPr indent="-292100" defTabSz="808038">
              <a:spcBef>
                <a:spcPts val="600"/>
              </a:spcBef>
              <a:spcAft>
                <a:spcPts val="1200"/>
              </a:spcAft>
              <a:buClr>
                <a:srgbClr val="006600"/>
              </a:buClr>
              <a:buSzPct val="100000"/>
              <a:buFont typeface="Times New Roman" pitchFamily="18" charset="0"/>
              <a:buNone/>
              <a:defRPr/>
            </a:pP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Stały nadzór centrali SSP nad ciśnieniem</a:t>
            </a:r>
            <a:endParaRPr lang="en-GB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smtClean="0"/>
              <a:t>WATRA</a:t>
            </a:r>
            <a:r>
              <a:rPr lang="pl-PL" b="0" smtClean="0"/>
              <a:t> ul. Dekana 6E, 64-100 Leszno</a:t>
            </a:r>
          </a:p>
        </p:txBody>
      </p:sp>
      <p:sp>
        <p:nvSpPr>
          <p:cNvPr id="20483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dirty="0" smtClean="0">
                <a:effectLst/>
                <a:latin typeface="Times New Roman" pitchFamily="18" charset="0"/>
              </a:rPr>
              <a:t>		Spalarnie i sortownie odpadów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1403350"/>
            <a:ext cx="3516312" cy="496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2563" y="1403350"/>
            <a:ext cx="5632450" cy="496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3"/>
            <a:ext cx="4319588" cy="587551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21507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dirty="0" smtClean="0">
                <a:effectLst/>
                <a:latin typeface="Times New Roman" pitchFamily="18" charset="0"/>
              </a:rPr>
              <a:t>		Spalarnie i sortownie odpadów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5900" y="1474788"/>
            <a:ext cx="6408738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10667" rIns="0" bIns="0"/>
          <a:lstStyle/>
          <a:p>
            <a:pPr indent="-292100" defTabSz="808038">
              <a:spcBef>
                <a:spcPts val="600"/>
              </a:spcBef>
              <a:spcAft>
                <a:spcPts val="1200"/>
              </a:spcAft>
              <a:buClr>
                <a:srgbClr val="006600"/>
              </a:buClr>
              <a:buSzPct val="100000"/>
              <a:buFont typeface="Times New Roman" pitchFamily="18" charset="0"/>
              <a:buNone/>
              <a:defRPr/>
            </a:pP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Rozwiązania indywidualne dla trudnych warunków</a:t>
            </a:r>
            <a:endParaRPr lang="en-GB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9" name="Picture 3" descr="D:\Adrian\Szkolenie Gothaer 2019-03-26\Zdjęcia\IMG_3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1979613"/>
            <a:ext cx="309562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9800" y="1979613"/>
            <a:ext cx="6465888" cy="4537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900" y="4427538"/>
            <a:ext cx="3071813" cy="2305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22531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dirty="0" smtClean="0">
                <a:effectLst/>
                <a:latin typeface="Times New Roman" pitchFamily="18" charset="0"/>
              </a:rPr>
              <a:t>		Spalarnie i sortownie odpadów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5900" y="1474788"/>
            <a:ext cx="4824413" cy="2592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10667" rIns="0" bIns="0"/>
          <a:lstStyle/>
          <a:p>
            <a:pPr indent="-292100" defTabSz="808038">
              <a:spcBef>
                <a:spcPts val="600"/>
              </a:spcBef>
              <a:spcAft>
                <a:spcPts val="1200"/>
              </a:spcAft>
              <a:buClr>
                <a:srgbClr val="006600"/>
              </a:buClr>
              <a:buSzPct val="100000"/>
              <a:buFont typeface="Times New Roman" pitchFamily="18" charset="0"/>
              <a:buNone/>
              <a:defRPr/>
            </a:pP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Liniowa czujka temperatury</a:t>
            </a:r>
          </a:p>
          <a:p>
            <a:pPr indent="-292100" defTabSz="808038">
              <a:spcBef>
                <a:spcPts val="600"/>
              </a:spcBef>
              <a:spcAft>
                <a:spcPts val="1200"/>
              </a:spcAft>
              <a:buClr>
                <a:srgbClr val="006600"/>
              </a:buClr>
              <a:buSzPct val="100000"/>
              <a:buFont typeface="Times New Roman" pitchFamily="18" charset="0"/>
              <a:buNone/>
              <a:defRPr/>
            </a:pP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występuje duże zadymienie - istnieje ryzyko fałszywych alarmów w wiatach, obiektach otwartych</a:t>
            </a:r>
          </a:p>
        </p:txBody>
      </p:sp>
      <p:pic>
        <p:nvPicPr>
          <p:cNvPr id="22533" name="Picture 2" descr="D:\Adrian\Szkolenie Gothaer 2019-03-26\Zdjęcia\IMG_3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5" y="1403350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3275013"/>
            <a:ext cx="4800600" cy="3600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15363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smtClean="0">
                <a:effectLst/>
                <a:latin typeface="Times New Roman" pitchFamily="18" charset="0"/>
              </a:rPr>
              <a:t>			   Chłodnie, mroźnie</a:t>
            </a:r>
          </a:p>
        </p:txBody>
      </p:sp>
      <p:pic>
        <p:nvPicPr>
          <p:cNvPr id="15364" name="Picture 2" descr="D:\Adrian\Szkolenie Gothaer 2019-03-26\Zdjęcia\VESDA w chłodni_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704138" y="1403350"/>
            <a:ext cx="2206625" cy="2881313"/>
          </a:xfrm>
        </p:spPr>
      </p:pic>
      <p:pic>
        <p:nvPicPr>
          <p:cNvPr id="15365" name="Picture 2" descr="D:\Adrian\Szkolenie Gothaer 2019-03-26\Zdjęcia\VESDA w chłodni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7588" y="1403350"/>
            <a:ext cx="4027487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3"/>
          <p:cNvSpPr>
            <a:spLocks noChangeArrowheads="1"/>
          </p:cNvSpPr>
          <p:nvPr/>
        </p:nvSpPr>
        <p:spPr bwMode="auto">
          <a:xfrm>
            <a:off x="-215900" y="1619250"/>
            <a:ext cx="3743325" cy="1800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92100" indent="-292100" defTabSz="808038">
              <a:spcBef>
                <a:spcPct val="35000"/>
              </a:spcBef>
              <a:buClr>
                <a:srgbClr val="006600"/>
              </a:buClr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Ochrona komór chłodniczych, mroźni,  przestrzeni technicznych poprzez detektory zasysające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7" name="Picture 4" descr="D:\Adrian\Szkolenie Gothaer 2019-03-26\Zdjęcia\VESDA w chłodni_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338" y="4356100"/>
            <a:ext cx="38227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3"/>
          <p:cNvSpPr>
            <a:spLocks noChangeArrowheads="1"/>
          </p:cNvSpPr>
          <p:nvPr/>
        </p:nvSpPr>
        <p:spPr bwMode="auto">
          <a:xfrm>
            <a:off x="4248150" y="4500563"/>
            <a:ext cx="5616575" cy="2592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292100" indent="-292100" defTabSz="808038">
              <a:spcBef>
                <a:spcPct val="35000"/>
              </a:spcBef>
              <a:buClr>
                <a:srgbClr val="006600"/>
              </a:buClr>
              <a:buFontTx/>
              <a:buChar char="-"/>
            </a:pPr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pPr marL="292100" indent="-292100" defTabSz="808038">
              <a:spcBef>
                <a:spcPct val="35000"/>
              </a:spcBef>
              <a:buClr>
                <a:srgbClr val="006600"/>
              </a:buClr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- Niskie temperatury</a:t>
            </a:r>
          </a:p>
          <a:p>
            <a:pPr marL="292100" indent="-292100" defTabSz="808038">
              <a:spcBef>
                <a:spcPct val="35000"/>
              </a:spcBef>
              <a:buClr>
                <a:srgbClr val="006600"/>
              </a:buClr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- Zmienne temperatury w korytarzach</a:t>
            </a:r>
          </a:p>
          <a:p>
            <a:pPr marL="292100" indent="-292100" defTabSz="808038">
              <a:spcBef>
                <a:spcPct val="35000"/>
              </a:spcBef>
              <a:buClr>
                <a:srgbClr val="006600"/>
              </a:buClr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- Wilgotność</a:t>
            </a:r>
          </a:p>
          <a:p>
            <a:pPr marL="292100" indent="-292100" defTabSz="808038">
              <a:spcBef>
                <a:spcPct val="35000"/>
              </a:spcBef>
              <a:buClr>
                <a:srgbClr val="006600"/>
              </a:buClr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- Zamarzanie i oblodzenie</a:t>
            </a:r>
          </a:p>
          <a:p>
            <a:pPr marL="292100" indent="-292100" defTabSz="808038">
              <a:spcBef>
                <a:spcPct val="35000"/>
              </a:spcBef>
              <a:buClr>
                <a:srgbClr val="006600"/>
              </a:buClr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- Nieogrzewana przestrzeń techniczna nad chłodnią</a:t>
            </a:r>
          </a:p>
          <a:p>
            <a:pPr marL="292100" indent="-292100" defTabSz="808038">
              <a:spcBef>
                <a:spcPct val="35000"/>
              </a:spcBef>
              <a:buClr>
                <a:srgbClr val="006600"/>
              </a:buClr>
              <a:buFontTx/>
              <a:buChar char="-"/>
            </a:pPr>
            <a:endParaRPr lang="en-GB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215776" y="163513"/>
            <a:ext cx="9683874" cy="947737"/>
          </a:xfrm>
        </p:spPr>
        <p:txBody>
          <a:bodyPr tIns="8062"/>
          <a:lstStyle/>
          <a:p>
            <a:pPr marL="0" indent="0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r>
              <a:rPr lang="pl-PL" dirty="0" smtClean="0">
                <a:effectLst/>
                <a:latin typeface="Times New Roman" pitchFamily="18" charset="0"/>
              </a:rPr>
              <a:t>Tartaki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95288" y="4751388"/>
            <a:ext cx="9359900" cy="129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6047" rIns="0" bIns="0"/>
          <a:lstStyle/>
          <a:p>
            <a:pPr marL="431800" indent="-323850" eaLnBrk="1">
              <a:lnSpc>
                <a:spcPct val="98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  <a:tab pos="8686800" algn="l"/>
              </a:tabLst>
            </a:pPr>
            <a:endParaRPr lang="pl-PL" sz="2400">
              <a:latin typeface="DejaVu Sans" pitchFamily="34" charset="0"/>
              <a:ea typeface="DejaVu Sans" pitchFamily="34" charset="0"/>
              <a:cs typeface="DejaVu Sans" pitchFamily="34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275" y="1331913"/>
            <a:ext cx="3101975" cy="496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3" y="3348038"/>
            <a:ext cx="5262562" cy="2955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31800" y="1474788"/>
            <a:ext cx="6192838" cy="158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10667" rIns="0" bIns="0"/>
          <a:lstStyle/>
          <a:p>
            <a:pPr indent="-292100" defTabSz="808038">
              <a:spcBef>
                <a:spcPts val="600"/>
              </a:spcBef>
              <a:spcAft>
                <a:spcPts val="1200"/>
              </a:spcAft>
              <a:buClr>
                <a:srgbClr val="006600"/>
              </a:buClr>
              <a:buSzPct val="100000"/>
              <a:buFont typeface="Times New Roman" pitchFamily="18" charset="0"/>
              <a:buNone/>
              <a:defRPr/>
            </a:pP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- Duże zapylenie </a:t>
            </a:r>
            <a:r>
              <a:rPr lang="pl-PL" sz="2000" b="1" kern="0" dirty="0" smtClean="0">
                <a:latin typeface="Times New Roman" pitchFamily="18" charset="0"/>
                <a:cs typeface="Times New Roman" pitchFamily="18" charset="0"/>
              </a:rPr>
              <a:t>drobnym </a:t>
            </a: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lub grubszym pyłem</a:t>
            </a:r>
          </a:p>
          <a:p>
            <a:pPr indent="-292100" defTabSz="808038">
              <a:spcBef>
                <a:spcPts val="600"/>
              </a:spcBef>
              <a:spcAft>
                <a:spcPts val="1200"/>
              </a:spcAft>
              <a:buClr>
                <a:srgbClr val="006600"/>
              </a:buClr>
              <a:buSzPct val="100000"/>
              <a:buFont typeface="Times New Roman" pitchFamily="18" charset="0"/>
              <a:buNone/>
              <a:defRPr/>
            </a:pP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- Wilgotność</a:t>
            </a:r>
          </a:p>
          <a:p>
            <a:pPr indent="-292100" defTabSz="808038">
              <a:spcBef>
                <a:spcPts val="600"/>
              </a:spcBef>
              <a:spcAft>
                <a:spcPts val="1200"/>
              </a:spcAft>
              <a:buClr>
                <a:srgbClr val="006600"/>
              </a:buClr>
              <a:buSzPct val="100000"/>
              <a:buFont typeface="Times New Roman" pitchFamily="18" charset="0"/>
              <a:buNone/>
              <a:defRPr/>
            </a:pP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… wymagana bardzo wczesna detekcja </a:t>
            </a:r>
            <a:r>
              <a:rPr lang="pl-PL" sz="2000" b="1" kern="0" dirty="0" smtClean="0">
                <a:latin typeface="Times New Roman" pitchFamily="18" charset="0"/>
                <a:cs typeface="Times New Roman" pitchFamily="18" charset="0"/>
              </a:rPr>
              <a:t>                                        i </a:t>
            </a: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niezawodność pracy w zapylonych warunkach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871663" y="6516688"/>
            <a:ext cx="6192837" cy="158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10667" rIns="0" bIns="0"/>
          <a:lstStyle/>
          <a:p>
            <a:pPr indent="-292100" defTabSz="808038">
              <a:spcBef>
                <a:spcPts val="600"/>
              </a:spcBef>
              <a:spcAft>
                <a:spcPts val="1200"/>
              </a:spcAft>
              <a:buClr>
                <a:srgbClr val="006600"/>
              </a:buClr>
              <a:buSzPct val="100000"/>
              <a:buFont typeface="Times New Roman" pitchFamily="18" charset="0"/>
              <a:buNone/>
              <a:defRPr/>
            </a:pPr>
            <a:r>
              <a:rPr lang="pl-PL" sz="2000" b="1" kern="0" dirty="0">
                <a:latin typeface="Times New Roman" pitchFamily="18" charset="0"/>
                <a:cs typeface="Times New Roman" pitchFamily="18" charset="0"/>
              </a:rPr>
              <a:t>Detekcja na każdym poziomie – trak i </a:t>
            </a:r>
            <a:r>
              <a:rPr lang="pl-PL" sz="2000" b="1" kern="0" dirty="0" err="1">
                <a:latin typeface="Times New Roman" pitchFamily="18" charset="0"/>
                <a:cs typeface="Times New Roman" pitchFamily="18" charset="0"/>
              </a:rPr>
              <a:t>podtracze</a:t>
            </a:r>
            <a:endParaRPr lang="pl-PL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dirty="0" smtClean="0">
                <a:latin typeface="Times New Roman" pitchFamily="18" charset="0"/>
              </a:rPr>
              <a:t>			System dostępu do budynku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38" y="1547813"/>
            <a:ext cx="8713787" cy="5184775"/>
          </a:xfrm>
        </p:spPr>
        <p:txBody>
          <a:bodyPr tIns="9144"/>
          <a:lstStyle/>
          <a:p>
            <a:pPr marL="862013" lvl="1" indent="-322263">
              <a:buSzPct val="75000"/>
              <a:buFont typeface="Symbol" pitchFamily="18" charset="2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  <a:tab pos="9432925" algn="l"/>
                <a:tab pos="9883775" algn="l"/>
              </a:tabLst>
            </a:pPr>
            <a:endParaRPr lang="pl-PL" sz="2400" dirty="0" smtClean="0">
              <a:latin typeface="DejaVu Sans"/>
            </a:endParaRPr>
          </a:p>
          <a:p>
            <a:pPr marL="862013" lvl="1" indent="-322263">
              <a:buSzPct val="45000"/>
              <a:buFont typeface="Wingdings" pitchFamily="2" charset="2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  <a:tab pos="9432925" algn="l"/>
                <a:tab pos="9883775" algn="l"/>
              </a:tabLst>
            </a:pPr>
            <a:r>
              <a:rPr lang="pl-PL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Technicznie, system dostępu do budynku składa się z:</a:t>
            </a:r>
          </a:p>
          <a:p>
            <a:pPr marL="1295400" lvl="2" indent="-287338">
              <a:buSzPct val="45000"/>
              <a:buFont typeface="Wingdings" pitchFamily="2" charset="2"/>
              <a:buChar char=""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  <a:tab pos="9432925" algn="l"/>
                <a:tab pos="9883775" algn="l"/>
              </a:tabLst>
            </a:pP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Systemu Sygnalizacji Pożarowej SSP;</a:t>
            </a:r>
          </a:p>
          <a:p>
            <a:pPr marL="1295400" lvl="2" indent="-287338">
              <a:buSzPct val="45000"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  <a:tab pos="9432925" algn="l"/>
                <a:tab pos="9883775" algn="l"/>
              </a:tabLst>
            </a:pPr>
            <a:endParaRPr lang="pl-PL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95400" lvl="2" indent="-287338">
              <a:buSzPct val="45000"/>
              <a:buFont typeface="Wingdings" pitchFamily="2" charset="2"/>
              <a:buChar char=""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  <a:tab pos="9432925" algn="l"/>
                <a:tab pos="9883775" algn="l"/>
              </a:tabLst>
            </a:pP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Systemu transmisji alarmów pożarowych i sygnałów </a:t>
            </a:r>
            <a:r>
              <a:rPr lang="pl-PL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uszkodzeniowych</a:t>
            </a: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STAPiSU</a:t>
            </a: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295400" lvl="2" indent="-287338">
              <a:buSzPct val="45000"/>
              <a:buFont typeface="Wingdings" pitchFamily="2" charset="2"/>
              <a:buChar char=""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  <a:tab pos="9432925" algn="l"/>
                <a:tab pos="9883775" algn="l"/>
              </a:tabLst>
            </a:pPr>
            <a:endParaRPr lang="pl-PL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95400" lvl="2" indent="-287338">
              <a:buSzPct val="45000"/>
              <a:buFont typeface="Wingdings" pitchFamily="2" charset="2"/>
              <a:buChar char=""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  <a:tab pos="9432925" algn="l"/>
                <a:tab pos="9883775" algn="l"/>
              </a:tabLst>
            </a:pPr>
            <a:r>
              <a:rPr lang="pl-PL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Kasety straży pożarnej KSP;</a:t>
            </a:r>
          </a:p>
          <a:p>
            <a:pPr marL="1295400" lvl="2" indent="-287338">
              <a:buSzPct val="45000"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  <a:tab pos="9432925" algn="l"/>
                <a:tab pos="9883775" algn="l"/>
              </a:tabLst>
            </a:pPr>
            <a:endParaRPr lang="pl-P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62013" lvl="1" indent="-322263">
              <a:buSzPct val="45000"/>
              <a:buFont typeface="Wingdings" pitchFamily="2" charset="2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  <a:tab pos="9432925" algn="l"/>
                <a:tab pos="9883775" algn="l"/>
              </a:tabLst>
            </a:pPr>
            <a:endParaRPr lang="pl-PL" sz="24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080" y="7173912"/>
            <a:ext cx="4319588" cy="56636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 smtClean="0"/>
          </a:p>
          <a:p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endParaRPr lang="pl-PL" alt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15900" y="1439863"/>
            <a:ext cx="2376488" cy="5040312"/>
          </a:xfrm>
          <a:prstGeom prst="rect">
            <a:avLst/>
          </a:prstGeom>
          <a:solidFill>
            <a:srgbClr val="E6E6E6"/>
          </a:solidFill>
          <a:ln w="57240" cap="sq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7056438" y="1800225"/>
            <a:ext cx="2232025" cy="1368425"/>
          </a:xfrm>
          <a:prstGeom prst="rect">
            <a:avLst/>
          </a:prstGeom>
          <a:solidFill>
            <a:srgbClr val="FF3333"/>
          </a:solidFill>
          <a:ln w="57240" cap="sq">
            <a:solidFill>
              <a:srgbClr val="FF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87338" y="1511300"/>
            <a:ext cx="2303462" cy="601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Dozorowany obiekt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127875" y="2087563"/>
            <a:ext cx="2087563" cy="860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PAŃSTWOWA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STRAŻ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POŻARNA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176713" y="1871663"/>
            <a:ext cx="1871711" cy="561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 b="1" dirty="0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ALARM POŻAROWY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47700" y="2159000"/>
            <a:ext cx="1511300" cy="720725"/>
          </a:xfrm>
          <a:prstGeom prst="rect">
            <a:avLst/>
          </a:prstGeom>
          <a:noFill/>
          <a:ln w="38160" cap="sq">
            <a:solidFill>
              <a:srgbClr val="FF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647700" y="3455988"/>
            <a:ext cx="1511300" cy="758825"/>
          </a:xfrm>
          <a:prstGeom prst="rect">
            <a:avLst/>
          </a:prstGeom>
          <a:noFill/>
          <a:ln w="38160" cap="sq">
            <a:solidFill>
              <a:srgbClr val="FF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22313" y="2159000"/>
            <a:ext cx="1436687" cy="68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57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URZĄDZENIE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TRANSMISJI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ALARMÓW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47700" y="3455988"/>
            <a:ext cx="1511300" cy="687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57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SYSTEM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SYGNALIZACJI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POŻAROWEJ</a:t>
            </a:r>
          </a:p>
        </p:txBody>
      </p:sp>
      <p:cxnSp>
        <p:nvCxnSpPr>
          <p:cNvPr id="5130" name="AutoShape 10"/>
          <p:cNvCxnSpPr>
            <a:cxnSpLocks noChangeShapeType="1"/>
            <a:stCxn id="5129" idx="2"/>
          </p:cNvCxnSpPr>
          <p:nvPr/>
        </p:nvCxnSpPr>
        <p:spPr bwMode="auto">
          <a:xfrm rot="5400000">
            <a:off x="1069976" y="4424362"/>
            <a:ext cx="615950" cy="53975"/>
          </a:xfrm>
          <a:prstGeom prst="bentConnector3">
            <a:avLst>
              <a:gd name="adj1" fmla="val 64755"/>
            </a:avLst>
          </a:prstGeom>
          <a:noFill/>
          <a:ln w="9525" cap="flat">
            <a:noFill/>
            <a:round/>
            <a:headEnd/>
            <a:tailEnd/>
          </a:ln>
          <a:effectLst/>
        </p:spPr>
      </p:cxnSp>
      <p:sp>
        <p:nvSpPr>
          <p:cNvPr id="5131" name="Line 11"/>
          <p:cNvSpPr>
            <a:spLocks noChangeShapeType="1"/>
          </p:cNvSpPr>
          <p:nvPr/>
        </p:nvSpPr>
        <p:spPr bwMode="auto">
          <a:xfrm flipV="1">
            <a:off x="1395413" y="2878138"/>
            <a:ext cx="4762" cy="581025"/>
          </a:xfrm>
          <a:prstGeom prst="line">
            <a:avLst/>
          </a:prstGeom>
          <a:noFill/>
          <a:ln w="38160" cap="sq">
            <a:solidFill>
              <a:srgbClr val="FF3333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904408" y="3995861"/>
            <a:ext cx="1873250" cy="360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 b="1" dirty="0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INTERWENCJA</a:t>
            </a: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413" y="4967288"/>
            <a:ext cx="2592387" cy="14017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2376488" y="2519363"/>
            <a:ext cx="4535487" cy="1587"/>
          </a:xfrm>
          <a:prstGeom prst="line">
            <a:avLst/>
          </a:prstGeom>
          <a:noFill/>
          <a:ln w="38160" cap="flat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363" y="4608513"/>
            <a:ext cx="1062037" cy="1866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cxnSp>
        <p:nvCxnSpPr>
          <p:cNvPr id="5137" name="AutoShape 17"/>
          <p:cNvCxnSpPr>
            <a:cxnSpLocks noChangeShapeType="1"/>
            <a:stCxn id="5122" idx="2"/>
            <a:endCxn id="0" idx="3"/>
          </p:cNvCxnSpPr>
          <p:nvPr/>
        </p:nvCxnSpPr>
        <p:spPr bwMode="auto">
          <a:xfrm flipH="1">
            <a:off x="7415213" y="3168650"/>
            <a:ext cx="755650" cy="2501900"/>
          </a:xfrm>
          <a:prstGeom prst="curvedConnector3">
            <a:avLst>
              <a:gd name="adj1" fmla="val 50000"/>
            </a:avLst>
          </a:prstGeom>
          <a:noFill/>
          <a:ln w="38160" cap="flat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0250" y="4679950"/>
            <a:ext cx="977900" cy="1735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0225" y="5040313"/>
            <a:ext cx="523875" cy="936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76588" y="3455988"/>
            <a:ext cx="1143000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3600450" y="3600450"/>
            <a:ext cx="431800" cy="431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2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?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1600" b="1">
              <a:solidFill>
                <a:srgbClr val="000000"/>
              </a:solidFill>
              <a:ea typeface="Lucida Sans Unicode" charset="0"/>
              <a:cs typeface="Lucida Sans Unicode" charset="0"/>
            </a:endParaRP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dirty="0" smtClean="0">
                <a:latin typeface="Times New Roman" pitchFamily="18" charset="0"/>
              </a:rPr>
              <a:t>		System dostępu do budynku</a:t>
            </a:r>
          </a:p>
        </p:txBody>
      </p:sp>
      <p:sp>
        <p:nvSpPr>
          <p:cNvPr id="24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080" y="7173912"/>
            <a:ext cx="4319588" cy="56636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 smtClean="0"/>
          </a:p>
          <a:p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endParaRPr lang="pl-PL" alt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altLang="pl-PL"/>
              <a:t>WATRA ul. Dekana 6E, 64-100 Leszno</a:t>
            </a:r>
          </a:p>
          <a:p>
            <a:endParaRPr lang="pl-PL" altLang="pl-P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5900" y="1331913"/>
            <a:ext cx="9502775" cy="4319587"/>
          </a:xfrm>
        </p:spPr>
        <p:txBody>
          <a:bodyPr/>
          <a:lstStyle/>
          <a:p>
            <a:pPr eaLnBrk="1">
              <a:lnSpc>
                <a:spcPct val="87000"/>
              </a:lnSpc>
            </a:pPr>
            <a:r>
              <a:rPr lang="pl-PL" altLang="pl-PL" sz="2000" b="1">
                <a:solidFill>
                  <a:schemeClr val="tx1"/>
                </a:solidFill>
                <a:latin typeface="Times New Roman" pitchFamily="18" charset="0"/>
              </a:rPr>
              <a:t>	Firma P-U-H WATRA Buchwald &amp; Płóciniczak Spółka Jawna prowadzi działalność, której podstawowym profilem są Systemy Zabezpieczeń. Działamy              w branży od 1993r. Posiadamy wszelkie uprawnienia i koncesje wymagane przy tym profilu działalności.</a:t>
            </a:r>
          </a:p>
          <a:p>
            <a:pPr eaLnBrk="1">
              <a:lnSpc>
                <a:spcPct val="87000"/>
              </a:lnSpc>
            </a:pPr>
            <a:r>
              <a:rPr lang="pl-PL" altLang="pl-PL" sz="2000" b="1">
                <a:solidFill>
                  <a:schemeClr val="tx1"/>
                </a:solidFill>
                <a:latin typeface="Times New Roman" pitchFamily="18" charset="0"/>
              </a:rPr>
              <a:t>	Wysoka jakość usług oraz kompleksowa obsługa klientów jest najistotniejszą częścią strategii naszej firmy. Naszym celem jest uzyskanie zaufania klienta, poprzez codzienne udowadnianie naszej sprawności działania i szybkiego reagowania na potrzeby naszych klientów.</a:t>
            </a:r>
          </a:p>
          <a:p>
            <a:pPr eaLnBrk="1">
              <a:lnSpc>
                <a:spcPct val="87000"/>
              </a:lnSpc>
            </a:pPr>
            <a:r>
              <a:rPr lang="pl-PL" altLang="pl-PL" sz="2000" b="1">
                <a:solidFill>
                  <a:schemeClr val="tx1"/>
                </a:solidFill>
                <a:latin typeface="Times New Roman" pitchFamily="18" charset="0"/>
              </a:rPr>
              <a:t>	Oferujemy usługi dla obiektów: użyteczności publicznej, handlowych, zabytkowych, sakralnych, banków, szpitali, szkół, akademików, firm produkcyjnych (hal), urzędów.</a:t>
            </a: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1008063" y="323850"/>
            <a:ext cx="8496300" cy="496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54905" rIns="90000" bIns="45000">
            <a:spAutoFit/>
          </a:bodyPr>
          <a:lstStyle/>
          <a:p>
            <a:pPr algn="ctr" defTabSz="912813"/>
            <a:r>
              <a:rPr lang="pl-PL" altLang="pl-PL" sz="2600" b="1">
                <a:solidFill>
                  <a:srgbClr val="FFFFFF"/>
                </a:solidFill>
                <a:latin typeface="Times New Roman" pitchFamily="18" charset="0"/>
              </a:rPr>
              <a:t>Elektronika dla Twojego Bezpieczeństwa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87338" y="4932363"/>
            <a:ext cx="9505950" cy="1930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/>
          <a:p>
            <a:pPr defTabSz="914400"/>
            <a:r>
              <a:rPr lang="pl-PL" sz="2000" b="1">
                <a:solidFill>
                  <a:srgbClr val="CC0000"/>
                </a:solidFill>
                <a:latin typeface="Times New Roman" pitchFamily="18" charset="0"/>
              </a:rPr>
              <a:t>Jakość świadczonych usług została potwierdzona Certyfikatem wydanym przez Centrum Naukowo-Badawcze Ochrony Przeciwpożarowej – Państwowy Instytut Badawczy (CNBOP-PIB) w Józefowie w zakresie: Projektowania, Montażu                            i Konserwacji na zgodność z wymaganiami dokumentu:</a:t>
            </a:r>
          </a:p>
          <a:p>
            <a:pPr algn="ctr" defTabSz="914400"/>
            <a:r>
              <a:rPr lang="pl-PL" sz="2000" b="1">
                <a:solidFill>
                  <a:srgbClr val="CC0000"/>
                </a:solidFill>
                <a:latin typeface="Times New Roman" pitchFamily="18" charset="0"/>
              </a:rPr>
              <a:t> „System Certyfikacji podmiotów świadczących usługi w ochronie przeciwpożarowej – Programy”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ymbol zastępczy stopki 5"/>
          <p:cNvSpPr>
            <a:spLocks noGrp="1"/>
          </p:cNvSpPr>
          <p:nvPr>
            <p:ph type="ftr" idx="10"/>
          </p:nvPr>
        </p:nvSpPr>
        <p:spPr>
          <a:xfrm>
            <a:off x="2880072" y="7175500"/>
            <a:ext cx="4318000" cy="384175"/>
          </a:xfrm>
        </p:spPr>
        <p:txBody>
          <a:bodyPr/>
          <a:lstStyle/>
          <a:p>
            <a:r>
              <a:rPr lang="pl-PL" dirty="0"/>
              <a:t>WATRA ul. </a:t>
            </a:r>
            <a:r>
              <a:rPr lang="pl-PL" dirty="0" err="1"/>
              <a:t>Dekana</a:t>
            </a:r>
            <a:r>
              <a:rPr lang="pl-PL" dirty="0"/>
              <a:t> 6E, 64-100 Leszno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15900" y="1439863"/>
            <a:ext cx="2376488" cy="5040312"/>
          </a:xfrm>
          <a:prstGeom prst="rect">
            <a:avLst/>
          </a:prstGeom>
          <a:solidFill>
            <a:srgbClr val="E6E6E6"/>
          </a:solidFill>
          <a:ln w="57240" cap="sq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056438" y="1800225"/>
            <a:ext cx="2232025" cy="1368425"/>
          </a:xfrm>
          <a:prstGeom prst="rect">
            <a:avLst/>
          </a:prstGeom>
          <a:solidFill>
            <a:srgbClr val="FF3333"/>
          </a:solidFill>
          <a:ln w="57240" cap="sq">
            <a:solidFill>
              <a:srgbClr val="FF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87338" y="1511300"/>
            <a:ext cx="2303462" cy="601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Dozorowany obiekt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7127875" y="2087563"/>
            <a:ext cx="2087563" cy="860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PAŃSTWOWA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STRAŻ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POŻARNA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176713" y="1871663"/>
            <a:ext cx="1727695" cy="561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 b="1" dirty="0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ALARM POŻAROWY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647700" y="2159000"/>
            <a:ext cx="1511300" cy="720725"/>
          </a:xfrm>
          <a:prstGeom prst="rect">
            <a:avLst/>
          </a:prstGeom>
          <a:noFill/>
          <a:ln w="38160" cap="sq">
            <a:solidFill>
              <a:srgbClr val="FF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647700" y="3455988"/>
            <a:ext cx="1511300" cy="758825"/>
          </a:xfrm>
          <a:prstGeom prst="rect">
            <a:avLst/>
          </a:prstGeom>
          <a:noFill/>
          <a:ln w="38160" cap="sq">
            <a:solidFill>
              <a:srgbClr val="FF33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722313" y="2159000"/>
            <a:ext cx="1436687" cy="688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57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URZĄDZENIE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TRANSMISJI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ALARMÓW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47700" y="3455988"/>
            <a:ext cx="1511300" cy="687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576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SYSTEM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SYGNALIZACJI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POŻAROWEJ</a:t>
            </a:r>
          </a:p>
        </p:txBody>
      </p:sp>
      <p:cxnSp>
        <p:nvCxnSpPr>
          <p:cNvPr id="7178" name="AutoShape 10"/>
          <p:cNvCxnSpPr>
            <a:cxnSpLocks noChangeShapeType="1"/>
            <a:stCxn id="7177" idx="2"/>
          </p:cNvCxnSpPr>
          <p:nvPr/>
        </p:nvCxnSpPr>
        <p:spPr bwMode="auto">
          <a:xfrm rot="5400000">
            <a:off x="1069976" y="4424362"/>
            <a:ext cx="615950" cy="53975"/>
          </a:xfrm>
          <a:prstGeom prst="bentConnector3">
            <a:avLst>
              <a:gd name="adj1" fmla="val 64755"/>
            </a:avLst>
          </a:prstGeom>
          <a:noFill/>
          <a:ln w="9525" cap="flat">
            <a:noFill/>
            <a:round/>
            <a:headEnd/>
            <a:tailEnd/>
          </a:ln>
          <a:effectLst/>
        </p:spPr>
      </p:cxn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1395413" y="2878138"/>
            <a:ext cx="4762" cy="581025"/>
          </a:xfrm>
          <a:prstGeom prst="line">
            <a:avLst/>
          </a:prstGeom>
          <a:noFill/>
          <a:ln w="38160" cap="sq">
            <a:solidFill>
              <a:srgbClr val="FF3333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5543550" y="4032250"/>
            <a:ext cx="2592388" cy="6746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6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INTERWENCJA</a:t>
            </a:r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413" y="4967288"/>
            <a:ext cx="2592387" cy="14017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2303463" y="2519363"/>
            <a:ext cx="4608512" cy="1587"/>
          </a:xfrm>
          <a:prstGeom prst="line">
            <a:avLst/>
          </a:prstGeom>
          <a:noFill/>
          <a:ln w="38160" cap="flat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13" y="4608513"/>
            <a:ext cx="1062037" cy="1866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cxnSp>
        <p:nvCxnSpPr>
          <p:cNvPr id="7185" name="AutoShape 17"/>
          <p:cNvCxnSpPr>
            <a:cxnSpLocks noChangeShapeType="1"/>
            <a:stCxn id="7170" idx="2"/>
            <a:endCxn id="0" idx="3"/>
          </p:cNvCxnSpPr>
          <p:nvPr/>
        </p:nvCxnSpPr>
        <p:spPr bwMode="auto">
          <a:xfrm flipH="1">
            <a:off x="7415213" y="3168650"/>
            <a:ext cx="755650" cy="2501900"/>
          </a:xfrm>
          <a:prstGeom prst="curvedConnector3">
            <a:avLst>
              <a:gd name="adj1" fmla="val 50000"/>
            </a:avLst>
          </a:prstGeom>
          <a:noFill/>
          <a:ln w="29160" cap="flat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0250" y="4679950"/>
            <a:ext cx="977900" cy="1735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14475" y="4967288"/>
            <a:ext cx="1003300" cy="1003300"/>
            <a:chOff x="954" y="3129"/>
            <a:chExt cx="632" cy="632"/>
          </a:xfrm>
        </p:grpSpPr>
        <p:sp>
          <p:nvSpPr>
            <p:cNvPr id="7188" name="Rectangle 20"/>
            <p:cNvSpPr>
              <a:spLocks noChangeArrowheads="1"/>
            </p:cNvSpPr>
            <p:nvPr/>
          </p:nvSpPr>
          <p:spPr bwMode="auto">
            <a:xfrm>
              <a:off x="954" y="3129"/>
              <a:ext cx="632" cy="632"/>
            </a:xfrm>
            <a:prstGeom prst="rect">
              <a:avLst/>
            </a:prstGeom>
            <a:noFill/>
            <a:ln w="29160" cap="sq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7189" name="Rectangle 21"/>
            <p:cNvSpPr>
              <a:spLocks noChangeArrowheads="1"/>
            </p:cNvSpPr>
            <p:nvPr/>
          </p:nvSpPr>
          <p:spPr bwMode="auto">
            <a:xfrm>
              <a:off x="1081" y="3257"/>
              <a:ext cx="377" cy="380"/>
            </a:xfrm>
            <a:prstGeom prst="rect">
              <a:avLst/>
            </a:prstGeom>
            <a:noFill/>
            <a:ln w="29160" cap="sq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7190" name="Oval 22"/>
            <p:cNvSpPr>
              <a:spLocks noChangeArrowheads="1"/>
            </p:cNvSpPr>
            <p:nvPr/>
          </p:nvSpPr>
          <p:spPr bwMode="auto">
            <a:xfrm>
              <a:off x="1334" y="3383"/>
              <a:ext cx="62" cy="62"/>
            </a:xfrm>
            <a:prstGeom prst="ellipse">
              <a:avLst/>
            </a:prstGeom>
            <a:noFill/>
            <a:ln w="29160" cap="sq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1655763" y="5256213"/>
            <a:ext cx="720725" cy="346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b="1">
                <a:solidFill>
                  <a:srgbClr val="000000"/>
                </a:solidFill>
                <a:ea typeface="Lucida Sans Unicode" charset="0"/>
                <a:cs typeface="Lucida Sans Unicode" charset="0"/>
              </a:rPr>
              <a:t>KSP</a:t>
            </a:r>
          </a:p>
        </p:txBody>
      </p:sp>
      <p:cxnSp>
        <p:nvCxnSpPr>
          <p:cNvPr id="7192" name="AutoShape 24"/>
          <p:cNvCxnSpPr>
            <a:cxnSpLocks noChangeShapeType="1"/>
            <a:stCxn id="7175" idx="2"/>
            <a:endCxn id="0" idx="0"/>
          </p:cNvCxnSpPr>
          <p:nvPr/>
        </p:nvCxnSpPr>
        <p:spPr bwMode="auto">
          <a:xfrm rot="16200000" flipH="1">
            <a:off x="1333501" y="4284662"/>
            <a:ext cx="754062" cy="614363"/>
          </a:xfrm>
          <a:prstGeom prst="bentConnector3">
            <a:avLst>
              <a:gd name="adj1" fmla="val 33139"/>
            </a:avLst>
          </a:prstGeom>
          <a:noFill/>
          <a:ln w="38160" cap="flat">
            <a:solidFill>
              <a:srgbClr val="FF0000"/>
            </a:solidFill>
            <a:round/>
            <a:headEnd/>
            <a:tailEnd/>
          </a:ln>
          <a:effectLst/>
        </p:spPr>
      </p:cxn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9388"/>
            <a:ext cx="10080625" cy="887412"/>
          </a:xfrm>
        </p:spPr>
        <p:txBody>
          <a:bodyPr tIns="12190"/>
          <a:lstStyle/>
          <a:p>
            <a:pPr algn="l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dirty="0" smtClean="0">
                <a:latin typeface="Times New Roman" pitchFamily="18" charset="0"/>
              </a:rPr>
              <a:t>		 System dostępu do budynku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9388"/>
            <a:ext cx="9720263" cy="887412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z="2800" dirty="0" smtClean="0">
                <a:latin typeface="Times New Roman" pitchFamily="18" charset="0"/>
              </a:rPr>
              <a:t>KASETA STRAŻY POŻARNEJ ( KSP)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576263" y="1973263"/>
            <a:ext cx="6048375" cy="1938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51851" rIns="89991" bIns="4499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</a:tabLst>
            </a:pPr>
            <a:endParaRPr lang="en-IN" altLang="pl-PL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125" name="Picture 4" descr="trezor na klawi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813" y="1258888"/>
            <a:ext cx="58578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1403350"/>
            <a:ext cx="3295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8" y="4356100"/>
            <a:ext cx="24860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080" y="7173912"/>
            <a:ext cx="4319588" cy="56636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 smtClean="0"/>
          </a:p>
          <a:p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endParaRPr lang="pl-PL" alt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878138" y="7164388"/>
            <a:ext cx="4319587" cy="38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7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400">
                <a:solidFill>
                  <a:srgbClr val="FFFFFF"/>
                </a:solidFill>
                <a:latin typeface="Trebuchet MS" pitchFamily="34" charset="0"/>
              </a:rPr>
              <a:t>WATRA</a:t>
            </a:r>
            <a:r>
              <a:rPr lang="pl-PL" sz="1400" b="1">
                <a:solidFill>
                  <a:srgbClr val="FFFFFF"/>
                </a:solidFill>
                <a:latin typeface="Trebuchet MS" pitchFamily="34" charset="0"/>
              </a:rPr>
              <a:t> ul. Dekana 6E, 64-100 Leszno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31800" y="179388"/>
            <a:ext cx="8818563" cy="887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2240" rIns="0" bIns="0" anchor="ctr"/>
          <a:lstStyle/>
          <a:p>
            <a:pPr marL="2057400" indent="-227013" algn="ctr" hangingPunct="0">
              <a:lnSpc>
                <a:spcPct val="97000"/>
              </a:lnSpc>
              <a:buSzPct val="100000"/>
              <a:tabLst>
                <a:tab pos="2057400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pl-PL" sz="3200" b="1">
                <a:solidFill>
                  <a:srgbClr val="FFFFFF"/>
                </a:solidFill>
                <a:latin typeface="Times New Roman" pitchFamily="18" charset="0"/>
              </a:rPr>
              <a:t>KASETA STRAŻY POŻARNEJ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7784" y="1331913"/>
            <a:ext cx="9432479" cy="51842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6120" rIns="0" bIns="0"/>
          <a:lstStyle/>
          <a:p>
            <a:pPr marL="342900" indent="-341313" hangingPunct="0">
              <a:lnSpc>
                <a:spcPct val="97000"/>
              </a:lnSpc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hangingPunct="0">
              <a:lnSpc>
                <a:spcPct val="97000"/>
              </a:lnSpc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Dokumenty:</a:t>
            </a: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l-PL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Wytyczne </a:t>
            </a:r>
            <a:r>
              <a:rPr lang="pl-PL" sz="2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CNBOP-PIB</a:t>
            </a:r>
            <a:r>
              <a:rPr lang="pl-PL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W-0002 „Wyposażania obiektów budowlanych               w Kasety Straży Pożarnej”</a:t>
            </a: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l-PL" sz="2200" b="1" dirty="0">
                <a:latin typeface="Times New Roman" pitchFamily="18" charset="0"/>
              </a:rPr>
              <a:t>Rekomendacja do stosowania w ochronie przeciwpożarowej wydana przez CNBOP.</a:t>
            </a: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l-PL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Wydanie opinii technicznej przez Centrum Naukowo-Badawcze Ochrony Przeciwpożarowej im. Józefa Tuliszkowskiego Państwowy Instytut Badawczy (</a:t>
            </a:r>
            <a:r>
              <a:rPr lang="pl-PL" sz="2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CNBOP-PIB</a:t>
            </a:r>
            <a:r>
              <a:rPr lang="pl-PL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dotyczącej wdrożenia rozwiązania na rzecz ochrony przeciwpożarowej pt: Zastosowanie Kasety Straży Pożarnej zapewniającej dostęp straży pożarnej do … (nazwa budynku);</a:t>
            </a: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1313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l-PL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258888"/>
            <a:ext cx="3179763" cy="274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76263" y="1973263"/>
            <a:ext cx="6048375" cy="1938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51851" rIns="89991" bIns="44996"/>
          <a:lstStyle/>
          <a:p>
            <a:pPr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</a:tabLst>
            </a:pP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Procedura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otwarcia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</a:tabLst>
            </a:pPr>
            <a:endParaRPr lang="en-IN" altLang="pl-PL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</a:tabLst>
            </a:pP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1.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Odblokowanie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drzwi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poprzez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 alarm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pożarowy</a:t>
            </a:r>
            <a:r>
              <a:rPr lang="pl-PL" altLang="pl-PL" sz="2000" b="1" dirty="0">
                <a:solidFill>
                  <a:srgbClr val="000000"/>
                </a:solidFill>
                <a:latin typeface="Times New Roman" pitchFamily="18" charset="0"/>
              </a:rPr>
              <a:t>;</a:t>
            </a:r>
            <a:endParaRPr lang="en-IN" altLang="pl-PL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</a:tabLst>
            </a:pP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2.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Otwarcie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drzwi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dostęp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 do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klawiatury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/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zamka</a:t>
            </a:r>
            <a:r>
              <a:rPr lang="pl-PL" altLang="pl-PL" sz="2000" b="1" dirty="0">
                <a:solidFill>
                  <a:srgbClr val="000000"/>
                </a:solidFill>
                <a:latin typeface="Times New Roman" pitchFamily="18" charset="0"/>
              </a:rPr>
              <a:t>;</a:t>
            </a:r>
            <a:endParaRPr lang="en-IN" altLang="pl-PL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</a:tabLst>
            </a:pP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3.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Dostęp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 do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kluczy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IN" altLang="pl-PL" sz="2000" b="1" dirty="0" err="1">
                <a:solidFill>
                  <a:srgbClr val="000000"/>
                </a:solidFill>
                <a:latin typeface="Times New Roman" pitchFamily="18" charset="0"/>
              </a:rPr>
              <a:t>obiektowych</a:t>
            </a:r>
            <a:r>
              <a:rPr lang="en-IN" altLang="pl-PL" sz="20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</a:tabLst>
            </a:pPr>
            <a:endParaRPr lang="en-IN" altLang="pl-PL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31800" y="4478338"/>
            <a:ext cx="430213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60996" rIns="89991" bIns="4499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IN" altLang="pl-PL" b="1">
              <a:solidFill>
                <a:srgbClr val="000080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376488" y="4478338"/>
            <a:ext cx="50165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60996" rIns="89991" bIns="4499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</a:tabLst>
            </a:pPr>
            <a:r>
              <a:rPr lang="en-IN" altLang="pl-PL" b="1">
                <a:solidFill>
                  <a:srgbClr val="000080"/>
                </a:solidFill>
              </a:rPr>
              <a:t>2.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464050" y="4478338"/>
            <a:ext cx="50323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60996" rIns="89991" bIns="4499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</a:tabLst>
            </a:pPr>
            <a:r>
              <a:rPr lang="en-IN" altLang="pl-PL" b="1">
                <a:solidFill>
                  <a:srgbClr val="000080"/>
                </a:solidFill>
              </a:rPr>
              <a:t>3.</a:t>
            </a:r>
          </a:p>
        </p:txBody>
      </p:sp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3995738"/>
            <a:ext cx="8929688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9388"/>
            <a:ext cx="10080625" cy="1008062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z="2800" dirty="0" smtClean="0">
                <a:latin typeface="Times New Roman" pitchFamily="18" charset="0"/>
              </a:rPr>
              <a:t>KASETA STRAŻY POŻARNEJ ( KSP)</a:t>
            </a:r>
          </a:p>
        </p:txBody>
      </p:sp>
      <p:sp>
        <p:nvSpPr>
          <p:cNvPr id="10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080" y="7173912"/>
            <a:ext cx="4319588" cy="56636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 smtClean="0"/>
          </a:p>
          <a:p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endParaRPr lang="pl-PL" alt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9388"/>
            <a:ext cx="8818563" cy="887412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z="2800" dirty="0" smtClean="0">
                <a:latin typeface="Times New Roman" pitchFamily="18" charset="0"/>
              </a:rPr>
              <a:t>Aplikacja generowania kodu dostępu </a:t>
            </a:r>
            <a:br>
              <a:rPr lang="pl-PL" altLang="pl-PL" sz="2800" dirty="0" smtClean="0">
                <a:latin typeface="Times New Roman" pitchFamily="18" charset="0"/>
              </a:rPr>
            </a:br>
            <a:r>
              <a:rPr lang="pl-PL" altLang="pl-PL" sz="2800" dirty="0" smtClean="0">
                <a:latin typeface="Times New Roman" pitchFamily="18" charset="0"/>
              </a:rPr>
              <a:t>do  KSP firmy WATRA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576263" y="1979613"/>
            <a:ext cx="6048375" cy="1938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51851" rIns="89991" bIns="4499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</a:tabLst>
            </a:pPr>
            <a:endParaRPr lang="en-IN" altLang="pl-PL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1331913"/>
            <a:ext cx="9378950" cy="496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363" y="5651500"/>
            <a:ext cx="19335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080" y="7173912"/>
            <a:ext cx="4319588" cy="56636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 smtClean="0"/>
          </a:p>
          <a:p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endParaRPr lang="pl-PL" alt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mtClean="0">
                <a:latin typeface="Times New Roman" pitchFamily="18" charset="0"/>
              </a:rPr>
              <a:t>KSP – przykład realizacji</a:t>
            </a:r>
          </a:p>
        </p:txBody>
      </p:sp>
      <p:sp>
        <p:nvSpPr>
          <p:cNvPr id="13316" name="Text Box 11"/>
          <p:cNvSpPr txBox="1">
            <a:spLocks noChangeArrowheads="1"/>
          </p:cNvSpPr>
          <p:nvPr/>
        </p:nvSpPr>
        <p:spPr bwMode="auto">
          <a:xfrm>
            <a:off x="0" y="6156325"/>
            <a:ext cx="98647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2057400" indent="-22860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>
                <a:latin typeface="Times New Roman" pitchFamily="18" charset="0"/>
              </a:rPr>
              <a:t>Kaseta Straży Pożarnej wmontowana w elewacje budynku </a:t>
            </a:r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5" y="1403350"/>
            <a:ext cx="43211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1384300"/>
            <a:ext cx="5018087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080" y="7173912"/>
            <a:ext cx="4319588" cy="56636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 smtClean="0"/>
          </a:p>
          <a:p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endParaRPr lang="pl-PL" alt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mtClean="0">
                <a:latin typeface="Times New Roman" pitchFamily="18" charset="0"/>
              </a:rPr>
              <a:t>KSP – przykład realizacji</a:t>
            </a:r>
          </a:p>
        </p:txBody>
      </p:sp>
      <p:sp>
        <p:nvSpPr>
          <p:cNvPr id="14340" name="Text Box 11"/>
          <p:cNvSpPr txBox="1">
            <a:spLocks noChangeArrowheads="1"/>
          </p:cNvSpPr>
          <p:nvPr/>
        </p:nvSpPr>
        <p:spPr bwMode="auto">
          <a:xfrm>
            <a:off x="0" y="6156325"/>
            <a:ext cx="98647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2057400" indent="-22860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>
                <a:latin typeface="Times New Roman" pitchFamily="18" charset="0"/>
              </a:rPr>
              <a:t>Kaseta Straży Pożarnej wmontowana w elewacje budynku </a:t>
            </a: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413" y="1763713"/>
            <a:ext cx="50879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1979613"/>
            <a:ext cx="4443412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080" y="7173912"/>
            <a:ext cx="4319588" cy="56636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 smtClean="0"/>
          </a:p>
          <a:p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endParaRPr lang="pl-PL" alt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mtClean="0">
                <a:latin typeface="Times New Roman" pitchFamily="18" charset="0"/>
              </a:rPr>
              <a:t>KSP – przykład realizacji</a:t>
            </a:r>
          </a:p>
        </p:txBody>
      </p:sp>
      <p:sp>
        <p:nvSpPr>
          <p:cNvPr id="15364" name="Text Box 11"/>
          <p:cNvSpPr txBox="1">
            <a:spLocks noChangeArrowheads="1"/>
          </p:cNvSpPr>
          <p:nvPr/>
        </p:nvSpPr>
        <p:spPr bwMode="auto">
          <a:xfrm>
            <a:off x="0" y="6156325"/>
            <a:ext cx="98647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2057400" indent="-22860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>
                <a:latin typeface="Times New Roman" pitchFamily="18" charset="0"/>
              </a:rPr>
              <a:t>Kaseta Straży Pożarnej wmontowana w elewacje budynku </a:t>
            </a:r>
          </a:p>
        </p:txBody>
      </p:sp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4913" y="1403350"/>
            <a:ext cx="614362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1403350"/>
            <a:ext cx="3438525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080" y="7173912"/>
            <a:ext cx="4319588" cy="56636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 smtClean="0"/>
          </a:p>
          <a:p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endParaRPr lang="pl-PL" alt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mtClean="0">
                <a:latin typeface="Times New Roman" pitchFamily="18" charset="0"/>
              </a:rPr>
              <a:t>KSP – przykład realizacji</a:t>
            </a:r>
          </a:p>
        </p:txBody>
      </p:sp>
      <p:sp>
        <p:nvSpPr>
          <p:cNvPr id="16388" name="Text Box 11"/>
          <p:cNvSpPr txBox="1">
            <a:spLocks noChangeArrowheads="1"/>
          </p:cNvSpPr>
          <p:nvPr/>
        </p:nvSpPr>
        <p:spPr bwMode="auto">
          <a:xfrm>
            <a:off x="0" y="6156325"/>
            <a:ext cx="98647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2057400" indent="-22860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>
                <a:latin typeface="Times New Roman" pitchFamily="18" charset="0"/>
              </a:rPr>
              <a:t>Kaseta Straży Pożarnej wmontowana w elewacje budynku </a:t>
            </a: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1288" y="1774825"/>
            <a:ext cx="59563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1763713"/>
            <a:ext cx="36734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080" y="7173912"/>
            <a:ext cx="4319588" cy="56636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 smtClean="0"/>
          </a:p>
          <a:p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endParaRPr lang="pl-PL" alt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mtClean="0">
                <a:latin typeface="Times New Roman" pitchFamily="18" charset="0"/>
              </a:rPr>
              <a:t>KSP – przykład realizacji</a:t>
            </a:r>
          </a:p>
        </p:txBody>
      </p:sp>
      <p:sp>
        <p:nvSpPr>
          <p:cNvPr id="19459" name="Text Box 11"/>
          <p:cNvSpPr txBox="1">
            <a:spLocks noChangeArrowheads="1"/>
          </p:cNvSpPr>
          <p:nvPr/>
        </p:nvSpPr>
        <p:spPr bwMode="auto">
          <a:xfrm>
            <a:off x="576263" y="6011863"/>
            <a:ext cx="7416800" cy="69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2057400" indent="-228600"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 dirty="0">
                <a:latin typeface="Times New Roman" pitchFamily="18" charset="0"/>
              </a:rPr>
              <a:t>Kaseta Straży Pożarnej wmontowana w </a:t>
            </a:r>
            <a:r>
              <a:rPr lang="pl-PL" altLang="pl-PL" sz="2000" b="1" dirty="0" smtClean="0">
                <a:latin typeface="Times New Roman" pitchFamily="18" charset="0"/>
              </a:rPr>
              <a:t>elewację </a:t>
            </a:r>
            <a:endParaRPr lang="pl-PL" altLang="pl-PL" sz="2000" b="1" dirty="0">
              <a:latin typeface="Times New Roman" pitchFamily="18" charset="0"/>
            </a:endParaRPr>
          </a:p>
          <a:p>
            <a:pPr marL="2057400" indent="-228600"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 dirty="0">
                <a:latin typeface="Times New Roman" pitchFamily="18" charset="0"/>
              </a:rPr>
              <a:t>b</a:t>
            </a:r>
            <a:r>
              <a:rPr lang="pl-PL" altLang="pl-PL" sz="2000" b="1" dirty="0" smtClean="0">
                <a:latin typeface="Times New Roman" pitchFamily="18" charset="0"/>
              </a:rPr>
              <a:t>udynku </a:t>
            </a:r>
            <a:r>
              <a:rPr lang="pl-PL" altLang="pl-PL" sz="2000" b="1" dirty="0">
                <a:latin typeface="Times New Roman" pitchFamily="18" charset="0"/>
              </a:rPr>
              <a:t>Ratusza w </a:t>
            </a:r>
            <a:r>
              <a:rPr lang="pl-PL" altLang="pl-PL" sz="2000" b="1" dirty="0" smtClean="0">
                <a:latin typeface="Times New Roman" pitchFamily="18" charset="0"/>
              </a:rPr>
              <a:t>Lubinie </a:t>
            </a:r>
            <a:endParaRPr lang="pl-PL" altLang="pl-PL" sz="2000" b="1" dirty="0">
              <a:latin typeface="Times New Roman" pitchFamily="18" charset="0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4550" y="1474788"/>
            <a:ext cx="3095625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1474788"/>
            <a:ext cx="3097212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750" y="7173913"/>
            <a:ext cx="4319588" cy="56673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 altLang="pl-PL" dirty="0" smtClean="0"/>
          </a:p>
          <a:p>
            <a:pPr>
              <a:defRPr/>
            </a:pPr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pPr>
              <a:defRPr/>
            </a:pPr>
            <a:endParaRPr lang="pl-PL" altLang="pl-PL" dirty="0" smtClean="0"/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0175" y="1474788"/>
            <a:ext cx="307816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altLang="pl-PL"/>
              <a:t>WATRA ul. Dekana 6E, 64-100 Leszno</a:t>
            </a:r>
          </a:p>
          <a:p>
            <a:endParaRPr lang="pl-PL" altLang="pl-P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0363" y="2555875"/>
            <a:ext cx="9359900" cy="4176713"/>
          </a:xfrm>
        </p:spPr>
        <p:txBody>
          <a:bodyPr/>
          <a:lstStyle/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r>
              <a:rPr lang="pl-PL" altLang="pl-PL" sz="2000" dirty="0" smtClean="0">
                <a:solidFill>
                  <a:srgbClr val="000000"/>
                </a:solidFill>
                <a:latin typeface="Times New Roman" pitchFamily="18" charset="0"/>
              </a:rPr>
              <a:t> System 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transmisji alarmów pożarowych  i sygnałów </a:t>
            </a:r>
            <a:r>
              <a:rPr lang="pl-PL" altLang="pl-PL" sz="2000" dirty="0" err="1">
                <a:solidFill>
                  <a:srgbClr val="000000"/>
                </a:solidFill>
                <a:latin typeface="Times New Roman" pitchFamily="18" charset="0"/>
              </a:rPr>
              <a:t>uszkodzeniowych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pl-PL" altLang="pl-PL" sz="2000" dirty="0" err="1">
                <a:solidFill>
                  <a:srgbClr val="000000"/>
                </a:solidFill>
                <a:latin typeface="Times New Roman" pitchFamily="18" charset="0"/>
              </a:rPr>
              <a:t>STAPiSU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) – Certyfikat Usług </a:t>
            </a:r>
            <a:r>
              <a:rPr lang="pl-PL" altLang="pl-PL" sz="2000" dirty="0" err="1">
                <a:solidFill>
                  <a:srgbClr val="000000"/>
                </a:solidFill>
                <a:latin typeface="Times New Roman" pitchFamily="18" charset="0"/>
              </a:rPr>
              <a:t>CNBOP-PIB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 nr U/4/W/005/2016</a:t>
            </a: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r>
              <a:rPr lang="pl-PL" altLang="pl-PL" sz="2000" dirty="0" smtClean="0">
                <a:solidFill>
                  <a:srgbClr val="000000"/>
                </a:solidFill>
                <a:latin typeface="Times New Roman" pitchFamily="18" charset="0"/>
              </a:rPr>
              <a:t> System 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sygnalizacji pożarowej (SSP) - Certyfikat Usług </a:t>
            </a:r>
            <a:r>
              <a:rPr lang="pl-PL" altLang="pl-PL" sz="2000" dirty="0" err="1">
                <a:solidFill>
                  <a:srgbClr val="000000"/>
                </a:solidFill>
                <a:latin typeface="Times New Roman" pitchFamily="18" charset="0"/>
              </a:rPr>
              <a:t>CNBOP-PIB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 nr U/1/W/002/2016</a:t>
            </a: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r>
              <a:rPr lang="pl-PL" altLang="pl-PL" sz="2000" dirty="0" smtClean="0">
                <a:solidFill>
                  <a:srgbClr val="000000"/>
                </a:solidFill>
                <a:latin typeface="Times New Roman" pitchFamily="18" charset="0"/>
              </a:rPr>
              <a:t> System 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sygnalizacji włamania i napadu (SSWIN)</a:t>
            </a: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r>
              <a:rPr lang="pl-PL" altLang="pl-PL" sz="2000" dirty="0" smtClean="0">
                <a:solidFill>
                  <a:srgbClr val="000000"/>
                </a:solidFill>
                <a:latin typeface="Times New Roman" pitchFamily="18" charset="0"/>
              </a:rPr>
              <a:t> System 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kontroli dostępu (KD)</a:t>
            </a: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r>
              <a:rPr lang="pl-PL" altLang="pl-PL" sz="2000" dirty="0" smtClean="0">
                <a:solidFill>
                  <a:srgbClr val="000000"/>
                </a:solidFill>
                <a:latin typeface="Times New Roman" pitchFamily="18" charset="0"/>
              </a:rPr>
              <a:t> Dźwiękowy 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system ostrzegawczy (DSO) - Certyfikat Usług </a:t>
            </a:r>
            <a:r>
              <a:rPr lang="pl-PL" altLang="pl-PL" sz="2000" dirty="0" err="1">
                <a:solidFill>
                  <a:srgbClr val="000000"/>
                </a:solidFill>
                <a:latin typeface="Times New Roman" pitchFamily="18" charset="0"/>
              </a:rPr>
              <a:t>CNBOP-PIB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                                  nr U/3/W/004/2016</a:t>
            </a: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r>
              <a:rPr lang="pl-PL" altLang="pl-PL" sz="2000" dirty="0" smtClean="0">
                <a:solidFill>
                  <a:srgbClr val="000000"/>
                </a:solidFill>
                <a:latin typeface="Times New Roman" pitchFamily="18" charset="0"/>
              </a:rPr>
              <a:t> System 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oddymiania i przewietrzania budynku - Certyfikat Usług </a:t>
            </a:r>
            <a:r>
              <a:rPr lang="pl-PL" altLang="pl-PL" sz="2000" dirty="0" err="1">
                <a:solidFill>
                  <a:srgbClr val="000000"/>
                </a:solidFill>
                <a:latin typeface="Times New Roman" pitchFamily="18" charset="0"/>
              </a:rPr>
              <a:t>CNBOP-PIB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                            nr U/10.1/W/006/2016</a:t>
            </a: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r>
              <a:rPr lang="pl-PL" altLang="pl-PL" sz="2000" dirty="0" smtClean="0">
                <a:solidFill>
                  <a:srgbClr val="000000"/>
                </a:solidFill>
                <a:latin typeface="Times New Roman" pitchFamily="18" charset="0"/>
              </a:rPr>
              <a:t> System 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telewizji dozorowej (CCTV)</a:t>
            </a: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r>
              <a:rPr lang="pl-PL" altLang="pl-PL" sz="2000" dirty="0" smtClean="0">
                <a:solidFill>
                  <a:srgbClr val="000000"/>
                </a:solidFill>
                <a:latin typeface="Times New Roman" pitchFamily="18" charset="0"/>
              </a:rPr>
              <a:t> System 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dostępu do budynku – Kaseta Straży Pożarnej (KSP) - Certyfikat Usług </a:t>
            </a:r>
            <a:r>
              <a:rPr lang="pl-PL" altLang="pl-PL" sz="2000" dirty="0" err="1">
                <a:solidFill>
                  <a:srgbClr val="000000"/>
                </a:solidFill>
                <a:latin typeface="Times New Roman" pitchFamily="18" charset="0"/>
              </a:rPr>
              <a:t>CNBOP-PIB</a:t>
            </a:r>
            <a:r>
              <a:rPr lang="pl-PL" altLang="pl-PL" sz="2000" dirty="0">
                <a:solidFill>
                  <a:srgbClr val="000000"/>
                </a:solidFill>
                <a:latin typeface="Times New Roman" pitchFamily="18" charset="0"/>
              </a:rPr>
              <a:t> nr U/14/W/008/2016</a:t>
            </a: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endParaRPr lang="pl-PL" altLang="pl-PL" sz="20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endParaRPr lang="pl-PL" altLang="pl-PL" sz="13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</a:pPr>
            <a:endParaRPr lang="pl-PL" altLang="pl-PL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2016125" y="250825"/>
            <a:ext cx="7272338" cy="587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54905" rIns="90000" bIns="45000">
            <a:spAutoFit/>
          </a:bodyPr>
          <a:lstStyle/>
          <a:p>
            <a:pPr algn="ctr" defTabSz="912813"/>
            <a:r>
              <a:rPr lang="pl-PL" altLang="pl-PL" sz="3200" b="1">
                <a:solidFill>
                  <a:srgbClr val="FFFFFF"/>
                </a:solidFill>
                <a:latin typeface="Times New Roman" pitchFamily="18" charset="0"/>
              </a:rPr>
              <a:t>Oferta firmy</a:t>
            </a:r>
          </a:p>
        </p:txBody>
      </p:sp>
      <p:sp>
        <p:nvSpPr>
          <p:cNvPr id="4102" name="Rectangle 9"/>
          <p:cNvSpPr>
            <a:spLocks noChangeArrowheads="1"/>
          </p:cNvSpPr>
          <p:nvPr/>
        </p:nvSpPr>
        <p:spPr bwMode="auto">
          <a:xfrm>
            <a:off x="792163" y="1258888"/>
            <a:ext cx="8496300" cy="1290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54905" rIns="90000" bIns="45000">
            <a:spAutoFit/>
          </a:bodyPr>
          <a:lstStyle/>
          <a:p>
            <a:pPr algn="ctr" defTabSz="912813"/>
            <a:r>
              <a:rPr lang="pl-PL" altLang="pl-PL" sz="2600" b="1">
                <a:latin typeface="Times New Roman" pitchFamily="18" charset="0"/>
              </a:rPr>
              <a:t>Zgodnie z zasadą „pod klucz” tj. projekt – dostawa sprzętu – montaż – uruchomienie instalacji i urządzeń – serwis gwarancyjny i pogwarancyjny systemów: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mtClean="0">
                <a:latin typeface="Times New Roman" pitchFamily="18" charset="0"/>
              </a:rPr>
              <a:t>KSP – przykład realizacji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576263" y="6011863"/>
            <a:ext cx="7416800" cy="69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2057400" indent="-228600"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 dirty="0">
                <a:latin typeface="Times New Roman" pitchFamily="18" charset="0"/>
              </a:rPr>
              <a:t>Kaseta Straży Pożarnej wmontowana w </a:t>
            </a:r>
            <a:r>
              <a:rPr lang="pl-PL" altLang="pl-PL" sz="2000" b="1" dirty="0" smtClean="0">
                <a:latin typeface="Times New Roman" pitchFamily="18" charset="0"/>
              </a:rPr>
              <a:t>elewację </a:t>
            </a:r>
            <a:endParaRPr lang="pl-PL" altLang="pl-PL" sz="2000" b="1" dirty="0">
              <a:latin typeface="Times New Roman" pitchFamily="18" charset="0"/>
            </a:endParaRPr>
          </a:p>
          <a:p>
            <a:pPr marL="2057400" indent="-228600"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 dirty="0">
                <a:latin typeface="Times New Roman" pitchFamily="18" charset="0"/>
              </a:rPr>
              <a:t>b</a:t>
            </a:r>
            <a:r>
              <a:rPr lang="pl-PL" altLang="pl-PL" sz="2000" b="1" dirty="0" smtClean="0">
                <a:latin typeface="Times New Roman" pitchFamily="18" charset="0"/>
              </a:rPr>
              <a:t>udynku </a:t>
            </a:r>
            <a:r>
              <a:rPr lang="pl-PL" altLang="pl-PL" sz="2000" b="1" dirty="0">
                <a:latin typeface="Times New Roman" pitchFamily="18" charset="0"/>
              </a:rPr>
              <a:t>w KM PSP Opole</a:t>
            </a: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6350" y="1474788"/>
            <a:ext cx="24479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1975" y="1474788"/>
            <a:ext cx="247650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750" y="7173913"/>
            <a:ext cx="4319588" cy="56673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 altLang="pl-PL" dirty="0" smtClean="0"/>
          </a:p>
          <a:p>
            <a:pPr>
              <a:defRPr/>
            </a:pPr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pPr>
              <a:defRPr/>
            </a:pPr>
            <a:endParaRPr lang="pl-PL" altLang="pl-PL" dirty="0" smtClean="0"/>
          </a:p>
        </p:txBody>
      </p:sp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600" y="1474788"/>
            <a:ext cx="24257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mtClean="0">
                <a:latin typeface="Times New Roman" pitchFamily="18" charset="0"/>
              </a:rPr>
              <a:t>KSP – przykład realizacji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576263" y="6011863"/>
            <a:ext cx="7416800" cy="69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2057400" indent="-228600"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 dirty="0">
                <a:latin typeface="Times New Roman" pitchFamily="18" charset="0"/>
              </a:rPr>
              <a:t>Kaseta Straży Pożarnej wmontowana w </a:t>
            </a:r>
            <a:r>
              <a:rPr lang="pl-PL" altLang="pl-PL" sz="2000" b="1" dirty="0" smtClean="0">
                <a:latin typeface="Times New Roman" pitchFamily="18" charset="0"/>
              </a:rPr>
              <a:t>elewację </a:t>
            </a:r>
            <a:endParaRPr lang="pl-PL" altLang="pl-PL" sz="2000" b="1" dirty="0">
              <a:latin typeface="Times New Roman" pitchFamily="18" charset="0"/>
            </a:endParaRPr>
          </a:p>
          <a:p>
            <a:pPr marL="2057400" indent="-228600"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 dirty="0">
                <a:latin typeface="Times New Roman" pitchFamily="18" charset="0"/>
              </a:rPr>
              <a:t>b</a:t>
            </a:r>
            <a:r>
              <a:rPr lang="pl-PL" altLang="pl-PL" sz="2000" b="1" dirty="0" smtClean="0">
                <a:latin typeface="Times New Roman" pitchFamily="18" charset="0"/>
              </a:rPr>
              <a:t>udynku w Urzędzie Miasta Poznania</a:t>
            </a:r>
            <a:endParaRPr lang="pl-PL" altLang="pl-PL" sz="2000" b="1" dirty="0">
              <a:latin typeface="Times New Roman" pitchFamily="18" charset="0"/>
            </a:endParaRPr>
          </a:p>
        </p:txBody>
      </p:sp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750" y="7173913"/>
            <a:ext cx="4319588" cy="56673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 altLang="pl-PL" dirty="0" smtClean="0"/>
          </a:p>
          <a:p>
            <a:pPr>
              <a:defRPr/>
            </a:pPr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pPr>
              <a:defRPr/>
            </a:pPr>
            <a:endParaRPr lang="pl-PL" altLang="pl-PL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5976" y="1475581"/>
            <a:ext cx="6120680" cy="459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mtClean="0">
                <a:latin typeface="Times New Roman" pitchFamily="18" charset="0"/>
              </a:rPr>
              <a:t>KSP – przykład realizacji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576263" y="6011863"/>
            <a:ext cx="7416800" cy="69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2057400" indent="-228600"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 dirty="0">
                <a:latin typeface="Times New Roman" pitchFamily="18" charset="0"/>
              </a:rPr>
              <a:t>Kaseta Straży Pożarnej wmontowana w </a:t>
            </a:r>
            <a:r>
              <a:rPr lang="pl-PL" altLang="pl-PL" sz="2000" b="1" dirty="0" smtClean="0">
                <a:latin typeface="Times New Roman" pitchFamily="18" charset="0"/>
              </a:rPr>
              <a:t>elewację </a:t>
            </a:r>
            <a:endParaRPr lang="pl-PL" altLang="pl-PL" sz="2000" b="1" dirty="0">
              <a:latin typeface="Times New Roman" pitchFamily="18" charset="0"/>
            </a:endParaRPr>
          </a:p>
          <a:p>
            <a:pPr marL="2057400" indent="-228600"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 dirty="0">
                <a:latin typeface="Times New Roman" pitchFamily="18" charset="0"/>
              </a:rPr>
              <a:t>b</a:t>
            </a:r>
            <a:r>
              <a:rPr lang="pl-PL" altLang="pl-PL" sz="2000" b="1" dirty="0" smtClean="0">
                <a:latin typeface="Times New Roman" pitchFamily="18" charset="0"/>
              </a:rPr>
              <a:t>udynku w Urzędzie Miasta Poznania</a:t>
            </a:r>
            <a:endParaRPr lang="pl-PL" altLang="pl-PL" sz="2000" b="1" dirty="0">
              <a:latin typeface="Times New Roman" pitchFamily="18" charset="0"/>
            </a:endParaRPr>
          </a:p>
        </p:txBody>
      </p:sp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750" y="7173913"/>
            <a:ext cx="4319588" cy="56673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 altLang="pl-PL" dirty="0" smtClean="0"/>
          </a:p>
          <a:p>
            <a:pPr>
              <a:defRPr/>
            </a:pPr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pPr>
              <a:defRPr/>
            </a:pPr>
            <a:endParaRPr lang="pl-PL" altLang="pl-PL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6376" y="1331565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3928" y="1331565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mtClean="0">
                <a:latin typeface="Times New Roman" pitchFamily="18" charset="0"/>
              </a:rPr>
              <a:t>KSP – przykład realizacji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576263" y="6011863"/>
            <a:ext cx="7416800" cy="698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2057400" indent="-228600"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 dirty="0" smtClean="0">
                <a:latin typeface="Times New Roman" pitchFamily="18" charset="0"/>
              </a:rPr>
              <a:t>Hala widowiskowo-sportowa ARENA</a:t>
            </a:r>
          </a:p>
          <a:p>
            <a:pPr marL="2057400" indent="-228600"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 dirty="0" smtClean="0">
                <a:latin typeface="Times New Roman" pitchFamily="18" charset="0"/>
              </a:rPr>
              <a:t>w Poznaniu</a:t>
            </a:r>
            <a:endParaRPr lang="pl-PL" altLang="pl-PL" sz="2000" b="1" dirty="0">
              <a:latin typeface="Times New Roman" pitchFamily="18" charset="0"/>
            </a:endParaRPr>
          </a:p>
        </p:txBody>
      </p:sp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750" y="7173913"/>
            <a:ext cx="4319588" cy="56673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 altLang="pl-PL" dirty="0" smtClean="0"/>
          </a:p>
          <a:p>
            <a:pPr>
              <a:defRPr/>
            </a:pPr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pPr>
              <a:defRPr/>
            </a:pPr>
            <a:endParaRPr lang="pl-PL" altLang="pl-P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92" y="1691605"/>
            <a:ext cx="4818565" cy="361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376" y="1691605"/>
            <a:ext cx="3744416" cy="350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dirty="0" smtClean="0">
                <a:latin typeface="Times New Roman" pitchFamily="18" charset="0"/>
              </a:rPr>
              <a:t>KSP/KKA – przykład realizacji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576263" y="6011863"/>
            <a:ext cx="7416800" cy="400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marL="2057400" indent="-228600"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l-PL" altLang="pl-PL" sz="2000" b="1" dirty="0" smtClean="0">
                <a:latin typeface="Times New Roman" pitchFamily="18" charset="0"/>
              </a:rPr>
              <a:t>Biblioteka Miejska w Dąbrowie Górniczej</a:t>
            </a:r>
            <a:endParaRPr lang="pl-PL" altLang="pl-PL" sz="2000" b="1" dirty="0">
              <a:latin typeface="Times New Roman" pitchFamily="18" charset="0"/>
            </a:endParaRPr>
          </a:p>
        </p:txBody>
      </p:sp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750" y="7173913"/>
            <a:ext cx="4319588" cy="56673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 altLang="pl-PL" dirty="0" smtClean="0"/>
          </a:p>
          <a:p>
            <a:pPr>
              <a:defRPr/>
            </a:pPr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pPr>
              <a:defRPr/>
            </a:pPr>
            <a:endParaRPr lang="pl-PL" altLang="pl-P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39912" y="1475581"/>
            <a:ext cx="318635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28344" y="1475581"/>
            <a:ext cx="3168352" cy="422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dirty="0" smtClean="0">
                <a:latin typeface="Times New Roman" pitchFamily="18" charset="0"/>
              </a:rPr>
              <a:t>KSP/KKA – przykład realizacji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576262" y="6011863"/>
            <a:ext cx="9144569" cy="717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Zespół Szkół Sportowych im. Polskich Olimpijczyków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pl-PL" altLang="pl-PL" sz="2000" b="1" dirty="0" smtClean="0">
                <a:latin typeface="Times New Roman" pitchFamily="18" charset="0"/>
                <a:cs typeface="Times New Roman" pitchFamily="18" charset="0"/>
              </a:rPr>
              <a:t>w Dąbrowie Górniczej</a:t>
            </a:r>
            <a:endParaRPr lang="pl-PL" alt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750" y="7173913"/>
            <a:ext cx="4319588" cy="56673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 altLang="pl-PL" dirty="0" smtClean="0"/>
          </a:p>
          <a:p>
            <a:pPr>
              <a:defRPr/>
            </a:pPr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pPr>
              <a:defRPr/>
            </a:pPr>
            <a:endParaRPr lang="pl-PL" altLang="pl-P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39912" y="1475582"/>
            <a:ext cx="3186353" cy="424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28344" y="1475581"/>
            <a:ext cx="3168352" cy="42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dirty="0" smtClean="0">
                <a:latin typeface="Times New Roman" pitchFamily="18" charset="0"/>
              </a:rPr>
              <a:t>KSP/KKA – przykład realizacji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575816" y="6516141"/>
            <a:ext cx="9144569" cy="4095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Sąd Rejonowy w Lesznie</a:t>
            </a:r>
            <a:endParaRPr lang="pl-PL" alt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750" y="7173913"/>
            <a:ext cx="4319588" cy="56673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 altLang="pl-PL" dirty="0" smtClean="0"/>
          </a:p>
          <a:p>
            <a:pPr>
              <a:defRPr/>
            </a:pPr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pPr>
              <a:defRPr/>
            </a:pPr>
            <a:endParaRPr lang="pl-PL" altLang="pl-PL" dirty="0" smtClean="0"/>
          </a:p>
        </p:txBody>
      </p:sp>
      <p:pic>
        <p:nvPicPr>
          <p:cNvPr id="2050" name="Picture 2" descr="IMG_20181109_144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4128" y="1331565"/>
            <a:ext cx="37700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dirty="0">
                <a:latin typeface="Times New Roman" pitchFamily="18" charset="0"/>
              </a:rPr>
              <a:t>KSP/KKA – przykład realizacji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540259" y="6219311"/>
            <a:ext cx="9144569" cy="4095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PKO BP Warszawa</a:t>
            </a:r>
            <a:endParaRPr lang="pl-PL" alt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750" y="7173913"/>
            <a:ext cx="4319588" cy="56673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 altLang="pl-PL" dirty="0"/>
          </a:p>
          <a:p>
            <a:pPr>
              <a:defRPr/>
            </a:pPr>
            <a:r>
              <a:rPr lang="pl-PL" altLang="pl-PL" dirty="0"/>
              <a:t>WATRA ul. </a:t>
            </a:r>
            <a:r>
              <a:rPr lang="pl-PL" altLang="pl-PL" dirty="0" err="1"/>
              <a:t>Dekana</a:t>
            </a:r>
            <a:r>
              <a:rPr lang="pl-PL" altLang="pl-PL" dirty="0"/>
              <a:t> 6E, 64-100 Leszno</a:t>
            </a:r>
          </a:p>
          <a:p>
            <a:pPr>
              <a:defRPr/>
            </a:pPr>
            <a:endParaRPr lang="pl-PL" altLang="pl-PL" dirty="0"/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5644D677-88F3-45D1-A0BA-822D605C6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9" y="1501160"/>
            <a:ext cx="3416300" cy="4572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5D22EB2-A23C-4431-965C-149162F56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37" y="1511820"/>
            <a:ext cx="34163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5293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675"/>
            <a:ext cx="9898063" cy="885825"/>
          </a:xfrm>
        </p:spPr>
        <p:txBody>
          <a:bodyPr tIns="12190"/>
          <a:lstStyle/>
          <a:p>
            <a:pPr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dirty="0">
                <a:latin typeface="Times New Roman" pitchFamily="18" charset="0"/>
              </a:rPr>
              <a:t>KSP/KKA – przykład realizacji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540259" y="6219311"/>
            <a:ext cx="9144569" cy="4095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Starostwo Powiatowe we Wrześni</a:t>
            </a:r>
            <a:endParaRPr lang="pl-PL" alt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750" y="7173913"/>
            <a:ext cx="4319588" cy="56673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 altLang="pl-PL" dirty="0"/>
          </a:p>
          <a:p>
            <a:pPr>
              <a:defRPr/>
            </a:pPr>
            <a:r>
              <a:rPr lang="pl-PL" altLang="pl-PL" dirty="0"/>
              <a:t>WATRA ul. </a:t>
            </a:r>
            <a:r>
              <a:rPr lang="pl-PL" altLang="pl-PL" dirty="0" err="1"/>
              <a:t>Dekana</a:t>
            </a:r>
            <a:r>
              <a:rPr lang="pl-PL" altLang="pl-PL" dirty="0"/>
              <a:t> 6E, 64-100 Leszno</a:t>
            </a:r>
          </a:p>
          <a:p>
            <a:pPr>
              <a:defRPr/>
            </a:pPr>
            <a:endParaRPr lang="pl-PL" alt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644D677-88F3-45D1-A0BA-822D605C67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1880" y="1619597"/>
            <a:ext cx="3214825" cy="428643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5D22EB2-A23C-4431-965C-149162F56E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6376" y="1619597"/>
            <a:ext cx="324036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293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079500" y="193675"/>
            <a:ext cx="8820150" cy="88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2190" rIns="0" bIns="0" anchor="ctr"/>
          <a:lstStyle/>
          <a:p>
            <a:pPr algn="ctr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sz="3200" b="1">
                <a:solidFill>
                  <a:srgbClr val="FFFFFF"/>
                </a:solidFill>
                <a:latin typeface="Times New Roman" pitchFamily="18" charset="0"/>
              </a:rPr>
              <a:t>System dostępu do budynków</a:t>
            </a:r>
          </a:p>
        </p:txBody>
      </p:sp>
      <p:sp>
        <p:nvSpPr>
          <p:cNvPr id="17412" name="Text Box 3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2232025" y="3708400"/>
            <a:ext cx="5962650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91" tIns="69884" rIns="89991" bIns="44996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</a:tabLst>
            </a:pPr>
            <a:endParaRPr lang="en-IN" sz="2800" b="1">
              <a:hlinkClick r:id="rId5"/>
            </a:endParaRPr>
          </a:p>
        </p:txBody>
      </p:sp>
      <p:pic>
        <p:nvPicPr>
          <p:cNvPr id="6" name="WATRA FILM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2713" y="1722438"/>
            <a:ext cx="731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>
          <a:xfrm>
            <a:off x="2952080" y="7173912"/>
            <a:ext cx="4319588" cy="56636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 smtClean="0"/>
          </a:p>
          <a:p>
            <a:r>
              <a:rPr lang="pl-PL" altLang="pl-PL" dirty="0" smtClean="0"/>
              <a:t>WATRA ul. </a:t>
            </a:r>
            <a:r>
              <a:rPr lang="pl-PL" altLang="pl-PL" dirty="0" err="1" smtClean="0"/>
              <a:t>Dekana</a:t>
            </a:r>
            <a:r>
              <a:rPr lang="pl-PL" altLang="pl-PL" dirty="0" smtClean="0"/>
              <a:t> 6E, 64-100 Leszno</a:t>
            </a:r>
          </a:p>
          <a:p>
            <a:endParaRPr lang="pl-PL" alt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altLang="pl-PL"/>
              <a:t>WATRA ul. Dekana 6E, 64-100 Leszno</a:t>
            </a:r>
          </a:p>
          <a:p>
            <a:endParaRPr lang="pl-PL" altLang="pl-PL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0" y="193675"/>
            <a:ext cx="8823325" cy="887413"/>
          </a:xfrm>
          <a:ln/>
        </p:spPr>
        <p:txBody>
          <a:bodyPr/>
          <a:lstStyle/>
          <a:p>
            <a:pPr marL="0" indent="0" eaLnBrk="1"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pl-PL" altLang="pl-PL" dirty="0" smtClean="0">
                <a:latin typeface="Times New Roman" pitchFamily="18" charset="0"/>
              </a:rPr>
              <a:t>Monitoring pożarowy – urządzenia transmisji firmy WATRA</a:t>
            </a:r>
            <a:endParaRPr lang="pl-PL" altLang="pl-PL" dirty="0">
              <a:latin typeface="Times New Roman" pitchFamily="18" charset="0"/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265238"/>
            <a:ext cx="8712200" cy="5827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pl-PL" altLang="pl-PL"/>
              <a:t>WATRA ul. Dekana 6E, 64-100 Leszno</a:t>
            </a:r>
          </a:p>
          <a:p>
            <a:endParaRPr lang="pl-PL" altLang="pl-PL"/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35856" y="1763613"/>
            <a:ext cx="822948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079500" y="193675"/>
            <a:ext cx="8820150" cy="88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2190" rIns="0" bIns="0" anchor="ctr"/>
          <a:lstStyle/>
          <a:p>
            <a:pPr algn="ctr" eaLnBrk="1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altLang="pl-PL" sz="3200" b="1" dirty="0">
                <a:solidFill>
                  <a:srgbClr val="FFFFFF"/>
                </a:solidFill>
                <a:latin typeface="Times New Roman" pitchFamily="18" charset="0"/>
              </a:rPr>
              <a:t>Dane kontaktowe</a:t>
            </a: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-360288" y="3779837"/>
            <a:ext cx="9251950" cy="16192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2190" rIns="0" bIns="0" numCol="1" anchor="ctr" anchorCtr="0" compatLnSpc="1">
            <a:prstTxWarp prst="textNoShape">
              <a:avLst/>
            </a:prstTxWarp>
          </a:bodyPr>
          <a:lstStyle/>
          <a:p>
            <a:pPr marL="2057400" marR="0" lvl="0" indent="-228600" algn="ctr" defTabSz="449263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</a:tabLst>
              <a:defRPr/>
            </a:pPr>
            <a:r>
              <a:rPr kumimoji="0" lang="pl-PL" alt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www.watra-leszno.com.pl</a:t>
            </a:r>
          </a:p>
          <a:p>
            <a:pPr marL="2057400" marR="0" lvl="0" indent="-228600" algn="ctr" defTabSz="449263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</a:tabLst>
              <a:defRPr/>
            </a:pPr>
            <a:endParaRPr lang="pl-PL" altLang="pl-PL" sz="32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j-ea"/>
              <a:cs typeface="+mj-cs"/>
            </a:endParaRPr>
          </a:p>
          <a:p>
            <a:pPr marL="2057400" marR="0" lvl="0" indent="-228600" algn="ctr" defTabSz="449263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</a:tabLst>
              <a:defRPr/>
            </a:pPr>
            <a:endParaRPr lang="pl-PL" altLang="pl-PL" sz="3200" b="1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j-ea"/>
              <a:cs typeface="+mj-cs"/>
            </a:endParaRPr>
          </a:p>
          <a:p>
            <a:pPr marL="2057400" marR="0" lvl="0" indent="-228600" algn="ctr" defTabSz="449263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  <a:tab pos="8983663" algn="l"/>
              </a:tabLst>
              <a:defRPr/>
            </a:pPr>
            <a:r>
              <a:rPr kumimoji="0" lang="pl-PL" alt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Dziękuję za uwagę</a:t>
            </a:r>
            <a:endParaRPr kumimoji="0" lang="pl-PL" altLang="pl-PL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18435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smtClean="0">
                <a:effectLst/>
                <a:latin typeface="Times New Roman" pitchFamily="18" charset="0"/>
              </a:rPr>
              <a:t>		Detektory zasysające Vesda</a:t>
            </a:r>
          </a:p>
        </p:txBody>
      </p:sp>
      <p:pic>
        <p:nvPicPr>
          <p:cNvPr id="18436" name="Obraz 3" descr="Obraz zawierający zrzut ekranu&#10;&#10;Opis wygenerowany automatyczni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3" y="1403350"/>
            <a:ext cx="7920037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22531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smtClean="0">
                <a:effectLst/>
                <a:latin typeface="Times New Roman" pitchFamily="18" charset="0"/>
              </a:rPr>
              <a:t>		Detektory zasysające Vesda</a:t>
            </a:r>
          </a:p>
        </p:txBody>
      </p:sp>
      <p:sp>
        <p:nvSpPr>
          <p:cNvPr id="22532" name="Prostokąt 4"/>
          <p:cNvSpPr>
            <a:spLocks noChangeArrowheads="1"/>
          </p:cNvSpPr>
          <p:nvPr/>
        </p:nvSpPr>
        <p:spPr bwMode="auto">
          <a:xfrm>
            <a:off x="287338" y="1474788"/>
            <a:ext cx="62658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b="1" dirty="0">
                <a:latin typeface="Times New Roman" pitchFamily="18" charset="0"/>
                <a:cs typeface="Times New Roman" pitchFamily="18" charset="0"/>
              </a:rPr>
              <a:t>Gdy ciągłość pracy jest najważniejsza</a:t>
            </a:r>
          </a:p>
          <a:p>
            <a:endParaRPr lang="pl-PL" altLang="pl-PL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altLang="pl-PL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ciągłość i gotowość do pracy chronionych urządzeń jest kluczowym celem</a:t>
            </a:r>
          </a:p>
          <a:p>
            <a:endParaRPr lang="pl-PL" altLang="pl-PL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zapewnienie odpowiedniego nadzoru jest decydującym czynnikiem</a:t>
            </a:r>
          </a:p>
          <a:p>
            <a:pPr>
              <a:buFont typeface="Wingdings" pitchFamily="2" charset="2"/>
              <a:buChar char="Ø"/>
            </a:pPr>
            <a:endParaRPr lang="pl-PL" altLang="pl-PL" dirty="0">
              <a:latin typeface="Times New Roman" pitchFamily="18" charset="0"/>
              <a:cs typeface="Times New Roman" pitchFamily="18" charset="0"/>
            </a:endParaRPr>
          </a:p>
          <a:p>
            <a:endParaRPr lang="pl-PL" altLang="pl-PL" dirty="0"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Serwerownie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Budynki telekomunikacyjne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Centra finansowe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Pomieszczenia sterylne i laboratoria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Budynki użyteczności publicznej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Elektrownie</a:t>
            </a:r>
          </a:p>
        </p:txBody>
      </p:sp>
      <p:pic>
        <p:nvPicPr>
          <p:cNvPr id="22533" name="Picture 3" descr="Obraz 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013" y="3563938"/>
            <a:ext cx="3890962" cy="28797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23555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smtClean="0">
                <a:effectLst/>
                <a:latin typeface="Times New Roman" pitchFamily="18" charset="0"/>
              </a:rPr>
              <a:t>		Detektory zasysające Vesda</a:t>
            </a:r>
          </a:p>
        </p:txBody>
      </p:sp>
      <p:sp>
        <p:nvSpPr>
          <p:cNvPr id="23556" name="Prostokąt 6"/>
          <p:cNvSpPr>
            <a:spLocks noChangeArrowheads="1"/>
          </p:cNvSpPr>
          <p:nvPr/>
        </p:nvSpPr>
        <p:spPr bwMode="auto">
          <a:xfrm>
            <a:off x="576263" y="1474788"/>
            <a:ext cx="54006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l-PL" altLang="pl-PL" b="1" dirty="0">
                <a:latin typeface="Times New Roman" pitchFamily="18" charset="0"/>
                <a:cs typeface="Times New Roman" pitchFamily="18" charset="0"/>
              </a:rPr>
              <a:t>Gdy dym jest trudny do wykrycia</a:t>
            </a:r>
          </a:p>
          <a:p>
            <a:pPr>
              <a:lnSpc>
                <a:spcPct val="90000"/>
              </a:lnSpc>
            </a:pPr>
            <a:endParaRPr lang="pl-PL" altLang="pl-PL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wysoki przepływ powietrza rozrzedzający dym utrudnia jego wykrycie</a:t>
            </a:r>
          </a:p>
          <a:p>
            <a:pPr>
              <a:lnSpc>
                <a:spcPct val="90000"/>
              </a:lnSpc>
            </a:pPr>
            <a:endParaRPr lang="pl-PL" altLang="pl-PL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wykrywanie dymu w przewodach kablowych, odizolowanych miejscach, pustych przestrzeniach jest utrudnione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pl-PL" altLang="pl-PL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dym nawarstwia się, przypominając formą grzyba atomowego poniżej wysokiego stropu, sprawiając, że jest trudny do detekcji</a:t>
            </a:r>
          </a:p>
          <a:p>
            <a:pPr>
              <a:lnSpc>
                <a:spcPct val="90000"/>
              </a:lnSpc>
            </a:pPr>
            <a:endParaRPr lang="pl-PL" altLang="pl-PL" dirty="0">
              <a:latin typeface="Times New Roman" pitchFamily="18" charset="0"/>
              <a:cs typeface="Times New Roman" pitchFamily="18" charset="0"/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Serwerownie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Budynki telekomunikacyjne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Atria, Teatrów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Sterylne pomieszczenia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Magazyny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pl-PL" altLang="pl-PL" dirty="0">
                <a:latin typeface="Times New Roman" pitchFamily="18" charset="0"/>
                <a:cs typeface="Times New Roman" pitchFamily="18" charset="0"/>
              </a:rPr>
              <a:t>Hale sportowe i Centra konferencyjne</a:t>
            </a:r>
          </a:p>
        </p:txBody>
      </p:sp>
      <p:pic>
        <p:nvPicPr>
          <p:cNvPr id="23557" name="Picture 2052" descr="Wareh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00" y="2484438"/>
            <a:ext cx="2862263" cy="381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25603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smtClean="0">
                <a:effectLst/>
                <a:latin typeface="Times New Roman" pitchFamily="18" charset="0"/>
              </a:rPr>
              <a:t>		Detektory zasysające Vesda</a:t>
            </a:r>
          </a:p>
        </p:txBody>
      </p:sp>
      <p:sp>
        <p:nvSpPr>
          <p:cNvPr id="25604" name="Prostokąt 3"/>
          <p:cNvSpPr>
            <a:spLocks noChangeArrowheads="1"/>
          </p:cNvSpPr>
          <p:nvPr/>
        </p:nvSpPr>
        <p:spPr bwMode="auto">
          <a:xfrm>
            <a:off x="431800" y="1331565"/>
            <a:ext cx="503872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Gdy wymagana jest dyskretna detekcja</a:t>
            </a:r>
          </a:p>
          <a:p>
            <a:endParaRPr lang="pl-PL" altLang="pl-PL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dyskretna detekcja jest ważna dla zachowania wewnętrznego stylu czy dekoracji budynku</a:t>
            </a:r>
          </a:p>
          <a:p>
            <a:pPr>
              <a:buFont typeface="Wingdings" pitchFamily="2" charset="2"/>
              <a:buChar char="Ø"/>
            </a:pPr>
            <a:endParaRPr lang="pl-PL" altLang="pl-PL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wandalizm jest problemem dla bieżącego działania systemu detekcji dymu</a:t>
            </a:r>
          </a:p>
          <a:p>
            <a:endParaRPr lang="pl-PL" altLang="pl-PL" sz="1600" dirty="0"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Nowoczesne biura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Katedry, kościoły, </a:t>
            </a:r>
            <a:r>
              <a:rPr lang="pl-PL" altLang="pl-PL" sz="1600" dirty="0" smtClean="0">
                <a:latin typeface="Times New Roman" pitchFamily="18" charset="0"/>
                <a:cs typeface="Times New Roman" pitchFamily="18" charset="0"/>
              </a:rPr>
              <a:t>obiekty </a:t>
            </a: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sakralne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Galerie sztuki i muzea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Budynki będące dziedzictwem narodowym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Prestiżowe rezydencje</a:t>
            </a:r>
            <a:endParaRPr lang="pl-PL" altLang="pl-PL" sz="1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5" name="Picture 2162" descr="TurkheritagePR"/>
          <p:cNvPicPr>
            <a:picLocks noChangeAspect="1" noChangeArrowheads="1"/>
          </p:cNvPicPr>
          <p:nvPr/>
        </p:nvPicPr>
        <p:blipFill>
          <a:blip r:embed="rId3" cstate="print"/>
          <a:srcRect l="31955"/>
          <a:stretch>
            <a:fillRect/>
          </a:stretch>
        </p:blipFill>
        <p:spPr bwMode="auto">
          <a:xfrm>
            <a:off x="6552481" y="1475581"/>
            <a:ext cx="3024336" cy="2962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359792" y="4931965"/>
            <a:ext cx="554518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Gdy ewakuacja stanowi wyzwanie</a:t>
            </a:r>
          </a:p>
          <a:p>
            <a:endParaRPr lang="pl-PL" altLang="pl-PL" sz="1600" dirty="0"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Centra handlowe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Stadiony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Szpitale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Tunele podziemne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 smtClean="0">
                <a:latin typeface="Times New Roman" pitchFamily="18" charset="0"/>
                <a:cs typeface="Times New Roman" pitchFamily="18" charset="0"/>
              </a:rPr>
              <a:t>Budynki </a:t>
            </a: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w których przebywają ludzie </a:t>
            </a:r>
            <a:r>
              <a:rPr lang="pl-PL" altLang="pl-PL" sz="1600" dirty="0" smtClean="0">
                <a:latin typeface="Times New Roman" pitchFamily="18" charset="0"/>
                <a:cs typeface="Times New Roman" pitchFamily="18" charset="0"/>
              </a:rPr>
              <a:t>           z </a:t>
            </a: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ograniczoną możliwością poruszania się</a:t>
            </a:r>
            <a:endParaRPr lang="pl-PL" altLang="pl-PL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www.utalumni.utk.edu/campus/image_campus/arena.jpg"/>
          <p:cNvPicPr>
            <a:picLocks noChangeAspect="1" noChangeArrowheads="1"/>
          </p:cNvPicPr>
          <p:nvPr/>
        </p:nvPicPr>
        <p:blipFill>
          <a:blip r:embed="rId4" cstate="print"/>
          <a:srcRect b="16858"/>
          <a:stretch>
            <a:fillRect/>
          </a:stretch>
        </p:blipFill>
        <p:spPr bwMode="auto">
          <a:xfrm>
            <a:off x="6552480" y="4859957"/>
            <a:ext cx="3108325" cy="216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2952750" y="7164214"/>
            <a:ext cx="4319588" cy="587550"/>
          </a:xfrm>
          <a:noFill/>
        </p:spPr>
        <p:txBody>
          <a:bodyPr/>
          <a:lstStyle/>
          <a:p>
            <a:r>
              <a:rPr lang="pl-PL" dirty="0" smtClean="0"/>
              <a:t>WATRA</a:t>
            </a:r>
            <a:r>
              <a:rPr lang="pl-PL" b="0" dirty="0" smtClean="0"/>
              <a:t> ul. </a:t>
            </a:r>
            <a:r>
              <a:rPr lang="pl-PL" b="0" dirty="0" err="1" smtClean="0"/>
              <a:t>Dekana</a:t>
            </a:r>
            <a:r>
              <a:rPr lang="pl-PL" b="0" dirty="0" smtClean="0"/>
              <a:t> 6E, 64-100 Leszno</a:t>
            </a:r>
          </a:p>
        </p:txBody>
      </p:sp>
      <p:sp>
        <p:nvSpPr>
          <p:cNvPr id="27651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180975"/>
            <a:ext cx="9648825" cy="885825"/>
          </a:xfrm>
        </p:spPr>
        <p:txBody>
          <a:bodyPr tIns="12190"/>
          <a:lstStyle/>
          <a:p>
            <a:pPr algn="l" eaLnBrk="1">
              <a:tabLst>
                <a:tab pos="449263" algn="l"/>
                <a:tab pos="896938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1775" algn="l"/>
                <a:tab pos="4492625" algn="l"/>
                <a:tab pos="4941888" algn="l"/>
                <a:tab pos="5391150" algn="l"/>
                <a:tab pos="5838825" algn="l"/>
                <a:tab pos="6289675" algn="l"/>
                <a:tab pos="6738938" algn="l"/>
                <a:tab pos="7186613" algn="l"/>
                <a:tab pos="7635875" algn="l"/>
                <a:tab pos="8086725" algn="l"/>
                <a:tab pos="8534400" algn="l"/>
              </a:tabLst>
            </a:pPr>
            <a:r>
              <a:rPr lang="pl-PL" smtClean="0">
                <a:effectLst/>
                <a:latin typeface="Times New Roman" pitchFamily="18" charset="0"/>
              </a:rPr>
              <a:t>		Detektory zasysające Vesda</a:t>
            </a:r>
          </a:p>
        </p:txBody>
      </p:sp>
      <p:sp>
        <p:nvSpPr>
          <p:cNvPr id="27652" name="Prostokąt 3"/>
          <p:cNvSpPr>
            <a:spLocks noChangeArrowheads="1"/>
          </p:cNvSpPr>
          <p:nvPr/>
        </p:nvSpPr>
        <p:spPr bwMode="auto">
          <a:xfrm>
            <a:off x="287784" y="1331565"/>
            <a:ext cx="525703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Gdy warunki środowiskowe są trudne</a:t>
            </a:r>
          </a:p>
          <a:p>
            <a:endParaRPr lang="pl-PL" altLang="pl-PL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występują ekstremalne warunki atmosferyczne w przestrzeni, która będzie chroniona</a:t>
            </a:r>
          </a:p>
          <a:p>
            <a:pPr lvl="2">
              <a:buFont typeface="Arial" pitchFamily="34" charset="0"/>
              <a:buChar char="•"/>
            </a:pPr>
            <a:r>
              <a:rPr lang="pl-PL" altLang="pl-PL" sz="1600" dirty="0" smtClean="0">
                <a:latin typeface="Times New Roman" pitchFamily="18" charset="0"/>
                <a:cs typeface="Times New Roman" pitchFamily="18" charset="0"/>
              </a:rPr>
              <a:t>Stacje </a:t>
            </a: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paliw</a:t>
            </a:r>
          </a:p>
          <a:p>
            <a:pPr lvl="2">
              <a:buFont typeface="Arial" pitchFamily="34" charset="0"/>
              <a:buChar char="•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Publiczny transport</a:t>
            </a:r>
          </a:p>
          <a:p>
            <a:pPr lvl="2">
              <a:buFont typeface="Arial" pitchFamily="34" charset="0"/>
              <a:buChar char="•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Papiernie i tartaki</a:t>
            </a:r>
          </a:p>
          <a:p>
            <a:pPr lvl="2">
              <a:buFont typeface="Arial" pitchFamily="34" charset="0"/>
              <a:buChar char="•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Obsługa motoryzacyjna</a:t>
            </a:r>
          </a:p>
          <a:p>
            <a:pPr lvl="2">
              <a:buFont typeface="Arial" pitchFamily="34" charset="0"/>
              <a:buChar char="•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Niebezpieczne obszary</a:t>
            </a:r>
          </a:p>
          <a:p>
            <a:pPr lvl="2">
              <a:buFont typeface="Arial" pitchFamily="34" charset="0"/>
              <a:buChar char="•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Chłodnie, mroźnie</a:t>
            </a:r>
          </a:p>
          <a:p>
            <a:pPr lvl="2">
              <a:buFont typeface="Arial" pitchFamily="34" charset="0"/>
              <a:buChar char="•"/>
            </a:pPr>
            <a:r>
              <a:rPr lang="pl-PL" altLang="pl-PL" sz="1600" dirty="0">
                <a:latin typeface="Times New Roman" pitchFamily="18" charset="0"/>
                <a:cs typeface="Times New Roman" pitchFamily="18" charset="0"/>
              </a:rPr>
              <a:t>Spalarnie, sortownie, składowiska odpadów</a:t>
            </a:r>
          </a:p>
        </p:txBody>
      </p:sp>
      <p:pic>
        <p:nvPicPr>
          <p:cNvPr id="27653" name="Picture 14" descr="http://cold-store-room.com/images/entrance_cold_store.jpg"/>
          <p:cNvPicPr>
            <a:picLocks noChangeAspect="1" noChangeArrowheads="1"/>
          </p:cNvPicPr>
          <p:nvPr/>
        </p:nvPicPr>
        <p:blipFill>
          <a:blip r:embed="rId3" cstate="print"/>
          <a:srcRect l="10364" r="18410"/>
          <a:stretch>
            <a:fillRect/>
          </a:stretch>
        </p:blipFill>
        <p:spPr bwMode="auto">
          <a:xfrm>
            <a:off x="6335713" y="1692275"/>
            <a:ext cx="2559050" cy="262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6456" y="4715941"/>
            <a:ext cx="2784482" cy="20887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59792" y="4211885"/>
            <a:ext cx="5038725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altLang="pl-PL" sz="1600" b="1" dirty="0" smtClean="0">
                <a:latin typeface="Times New Roman" pitchFamily="18" charset="0"/>
                <a:cs typeface="Times New Roman" pitchFamily="18" charset="0"/>
              </a:rPr>
              <a:t>Gdy konserwacja jest utrudniona</a:t>
            </a:r>
          </a:p>
          <a:p>
            <a:endParaRPr lang="pl-PL" alt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altLang="pl-PL" sz="1600" dirty="0" smtClean="0">
                <a:latin typeface="Times New Roman" pitchFamily="18" charset="0"/>
                <a:cs typeface="Times New Roman" pitchFamily="18" charset="0"/>
              </a:rPr>
              <a:t>Czy występują ekstremalne warunki atmosferyczne w przestrzeni, która będzie chroniona</a:t>
            </a:r>
          </a:p>
          <a:p>
            <a:pPr>
              <a:buFont typeface="Wingdings" pitchFamily="2" charset="2"/>
              <a:buChar char="Ø"/>
            </a:pPr>
            <a:endParaRPr lang="pl-PL" alt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altLang="pl-PL" sz="1600" dirty="0" smtClean="0">
                <a:latin typeface="Times New Roman" pitchFamily="18" charset="0"/>
                <a:cs typeface="Times New Roman" pitchFamily="18" charset="0"/>
              </a:rPr>
              <a:t>Przestrzenie podwieszanych sufitów i podłóg technicznych</a:t>
            </a:r>
          </a:p>
          <a:p>
            <a:endParaRPr lang="pl-PL" alt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 smtClean="0">
                <a:latin typeface="Times New Roman" pitchFamily="18" charset="0"/>
                <a:cs typeface="Times New Roman" pitchFamily="18" charset="0"/>
              </a:rPr>
              <a:t>Szyby windowe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 smtClean="0">
                <a:latin typeface="Times New Roman" pitchFamily="18" charset="0"/>
                <a:cs typeface="Times New Roman" pitchFamily="18" charset="0"/>
              </a:rPr>
              <a:t>Hale produkcyjne</a:t>
            </a:r>
          </a:p>
          <a:p>
            <a:pPr lvl="2">
              <a:buFont typeface="Wingdings" pitchFamily="2" charset="2"/>
              <a:buChar char="§"/>
            </a:pPr>
            <a:r>
              <a:rPr lang="pl-PL" altLang="pl-PL" sz="1600" dirty="0" smtClean="0">
                <a:latin typeface="Times New Roman" pitchFamily="18" charset="0"/>
                <a:cs typeface="Times New Roman" pitchFamily="18" charset="0"/>
              </a:rPr>
              <a:t>Stacje </a:t>
            </a:r>
            <a:r>
              <a:rPr lang="pl-PL" altLang="pl-PL" sz="1600" dirty="0" err="1" smtClean="0">
                <a:latin typeface="Times New Roman" pitchFamily="18" charset="0"/>
                <a:cs typeface="Times New Roman" pitchFamily="18" charset="0"/>
              </a:rPr>
              <a:t>Trafo</a:t>
            </a:r>
            <a:endParaRPr lang="pl-PL" altLang="pl-PL" sz="1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DejaVu Sans"/>
        <a:ea typeface=""/>
        <a:cs typeface=""/>
      </a:majorFont>
      <a:minorFont>
        <a:latin typeface="DejaVu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0794" tIns="50397" rIns="100794" bIns="50397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0794" tIns="50397" rIns="100794" bIns="50397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2871</TotalTime>
  <Words>1255</Words>
  <Application>Microsoft Office PowerPoint</Application>
  <PresentationFormat>Niestandardowy</PresentationFormat>
  <Paragraphs>321</Paragraphs>
  <Slides>40</Slides>
  <Notes>37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Projekt domyślny</vt:lpstr>
      <vt:lpstr>Slajd 1</vt:lpstr>
      <vt:lpstr>Slajd 2</vt:lpstr>
      <vt:lpstr>Slajd 3</vt:lpstr>
      <vt:lpstr>Monitoring pożarowy – urządzenia transmisji firmy WATRA</vt:lpstr>
      <vt:lpstr>  Detektory zasysające Vesda</vt:lpstr>
      <vt:lpstr>  Detektory zasysające Vesda</vt:lpstr>
      <vt:lpstr>  Detektory zasysające Vesda</vt:lpstr>
      <vt:lpstr>  Detektory zasysające Vesda</vt:lpstr>
      <vt:lpstr>  Detektory zasysające Vesda</vt:lpstr>
      <vt:lpstr>  Spalarnie i sortownie odpadów</vt:lpstr>
      <vt:lpstr>  Spalarnie i sortownie odpadów</vt:lpstr>
      <vt:lpstr>  Spalarnie i sortownie odpadów</vt:lpstr>
      <vt:lpstr>  Spalarnie i sortownie odpadów</vt:lpstr>
      <vt:lpstr>  Spalarnie i sortownie odpadów</vt:lpstr>
      <vt:lpstr>  Spalarnie i sortownie odpadów</vt:lpstr>
      <vt:lpstr>      Chłodnie, mroźnie</vt:lpstr>
      <vt:lpstr>Tartaki</vt:lpstr>
      <vt:lpstr>   System dostępu do budynku</vt:lpstr>
      <vt:lpstr>  System dostępu do budynku</vt:lpstr>
      <vt:lpstr>   System dostępu do budynku</vt:lpstr>
      <vt:lpstr>KASETA STRAŻY POŻARNEJ ( KSP)</vt:lpstr>
      <vt:lpstr>Slajd 22</vt:lpstr>
      <vt:lpstr>KASETA STRAŻY POŻARNEJ ( KSP)</vt:lpstr>
      <vt:lpstr>Aplikacja generowania kodu dostępu  do  KSP firmy WATRA</vt:lpstr>
      <vt:lpstr>KSP – przykład realizacji</vt:lpstr>
      <vt:lpstr>KSP – przykład realizacji</vt:lpstr>
      <vt:lpstr>KSP – przykład realizacji</vt:lpstr>
      <vt:lpstr>KSP – przykład realizacji</vt:lpstr>
      <vt:lpstr>KSP – przykład realizacji</vt:lpstr>
      <vt:lpstr>KSP – przykład realizacji</vt:lpstr>
      <vt:lpstr>KSP – przykład realizacji</vt:lpstr>
      <vt:lpstr>KSP – przykład realizacji</vt:lpstr>
      <vt:lpstr>KSP – przykład realizacji</vt:lpstr>
      <vt:lpstr>KSP/KKA – przykład realizacji</vt:lpstr>
      <vt:lpstr>KSP/KKA – przykład realizacji</vt:lpstr>
      <vt:lpstr>KSP/KKA – przykład realizacji</vt:lpstr>
      <vt:lpstr>KSP/KKA – przykład realizacji</vt:lpstr>
      <vt:lpstr>KSP/KKA – przykład realizacji</vt:lpstr>
      <vt:lpstr>Slajd 39</vt:lpstr>
      <vt:lpstr>Slajd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with Summary</dc:title>
  <dc:subject>A neat professional presentation template with summary</dc:subject>
  <dc:creator>STOTAS</dc:creator>
  <cp:keywords>presentation, template, official, formal, informal</cp:keywords>
  <dc:description>A presentation by Avinash Joshi released under GPL3. Anyone is free to use, modify and republish the work :)
http://avinashjoshi.co.in</dc:description>
  <cp:lastModifiedBy>Lukasz</cp:lastModifiedBy>
  <cp:revision>627</cp:revision>
  <cp:lastPrinted>1601-01-01T00:00:00Z</cp:lastPrinted>
  <dcterms:created xsi:type="dcterms:W3CDTF">2012-06-28T07:19:38Z</dcterms:created>
  <dcterms:modified xsi:type="dcterms:W3CDTF">2019-06-13T07:12:15Z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mail">
    <vt:lpwstr>mail@avinashjoshi.co.in</vt:lpwstr>
  </property>
  <property fmtid="{D5CDD505-2E9C-101B-9397-08002B2CF9AE}" pid="3" name="License">
    <vt:lpwstr>GPL3</vt:lpwstr>
  </property>
  <property fmtid="{D5CDD505-2E9C-101B-9397-08002B2CF9AE}" pid="4" name="Website">
    <vt:lpwstr>http://avinashjoshi.co.in</vt:lpwstr>
  </property>
</Properties>
</file>