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Override5.xml" ContentType="application/vnd.openxmlformats-officedocument.themeOverr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heme/themeOverride3.xml" ContentType="application/vnd.openxmlformats-officedocument.themeOverr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charts/chart6.xml" ContentType="application/vnd.openxmlformats-officedocument.drawingml.chart+xml"/>
  <Default Extension="xlsx" ContentType="application/vnd.openxmlformats-officedocument.spreadsheetml.sheet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charts/chart5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heme/themeOverride4.xml" ContentType="application/vnd.openxmlformats-officedocument.themeOverr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6" r:id="rId2"/>
    <p:sldId id="257" r:id="rId3"/>
    <p:sldId id="258" r:id="rId4"/>
    <p:sldId id="259" r:id="rId5"/>
    <p:sldId id="262" r:id="rId6"/>
    <p:sldId id="291" r:id="rId7"/>
    <p:sldId id="292" r:id="rId8"/>
    <p:sldId id="263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60" r:id="rId17"/>
    <p:sldId id="261" r:id="rId18"/>
    <p:sldId id="271" r:id="rId19"/>
    <p:sldId id="297" r:id="rId20"/>
    <p:sldId id="272" r:id="rId21"/>
    <p:sldId id="273" r:id="rId22"/>
    <p:sldId id="274" r:id="rId23"/>
    <p:sldId id="275" r:id="rId24"/>
    <p:sldId id="278" r:id="rId25"/>
    <p:sldId id="298" r:id="rId26"/>
    <p:sldId id="279" r:id="rId27"/>
    <p:sldId id="282" r:id="rId28"/>
    <p:sldId id="280" r:id="rId29"/>
    <p:sldId id="281" r:id="rId30"/>
    <p:sldId id="277" r:id="rId31"/>
    <p:sldId id="276" r:id="rId32"/>
    <p:sldId id="283" r:id="rId33"/>
    <p:sldId id="293" r:id="rId34"/>
    <p:sldId id="300" r:id="rId35"/>
    <p:sldId id="284" r:id="rId36"/>
    <p:sldId id="296" r:id="rId37"/>
    <p:sldId id="285" r:id="rId38"/>
    <p:sldId id="287" r:id="rId39"/>
    <p:sldId id="288" r:id="rId40"/>
    <p:sldId id="289" r:id="rId41"/>
    <p:sldId id="290" r:id="rId42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11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1.xlsx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2.xlsx"/><Relationship Id="rId1" Type="http://schemas.openxmlformats.org/officeDocument/2006/relationships/themeOverride" Target="../theme/themeOverride2.xm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3.xlsx"/><Relationship Id="rId1" Type="http://schemas.openxmlformats.org/officeDocument/2006/relationships/themeOverride" Target="../theme/themeOverride3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4.xlsx"/><Relationship Id="rId1" Type="http://schemas.openxmlformats.org/officeDocument/2006/relationships/themeOverride" Target="../theme/themeOverride4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Ania\Desktop\uaktualnienie%20danych%20na%2002.02.2012.xlsx" TargetMode="External"/></Relationships>
</file>

<file path=ppt/charts/_rels/chart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Arkusz_programu_Microsoft_Office_Excel5.xlsx"/><Relationship Id="rId1" Type="http://schemas.openxmlformats.org/officeDocument/2006/relationships/themeOverride" Target="../theme/themeOverride5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'Odpady Rupieciarnia'!$A$3</c:f>
              <c:strCache>
                <c:ptCount val="1"/>
                <c:pt idx="0">
                  <c:v>Opakowania z papieru i tektury</c:v>
                </c:pt>
              </c:strCache>
            </c:strRef>
          </c:tx>
          <c:dLbls>
            <c:dLbl>
              <c:idx val="0"/>
              <c:layout>
                <c:manualLayout>
                  <c:x val="-2.1604938271604968E-2"/>
                  <c:y val="0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baseline="0"/>
                </a:pPr>
                <a:endParaRPr lang="pl-PL"/>
              </a:p>
            </c:txPr>
            <c:showVal val="1"/>
          </c:dLbls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Rupieciarnia'!$B$3:$C$3</c:f>
              <c:numCache>
                <c:formatCode>General</c:formatCode>
                <c:ptCount val="2"/>
                <c:pt idx="0">
                  <c:v>10.709999999999999</c:v>
                </c:pt>
                <c:pt idx="1">
                  <c:v>9.7000000000000011</c:v>
                </c:pt>
              </c:numCache>
            </c:numRef>
          </c:val>
        </c:ser>
        <c:ser>
          <c:idx val="1"/>
          <c:order val="1"/>
          <c:tx>
            <c:strRef>
              <c:f>'Odpady Rupieciarnia'!$A$4</c:f>
              <c:strCache>
                <c:ptCount val="1"/>
                <c:pt idx="0">
                  <c:v>Opakowania z tworzyw sztucznych</c:v>
                </c:pt>
              </c:strCache>
            </c:strRef>
          </c:tx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Rupieciarnia'!$B$4:$C$4</c:f>
              <c:numCache>
                <c:formatCode>General</c:formatCode>
                <c:ptCount val="2"/>
                <c:pt idx="0">
                  <c:v>13.03</c:v>
                </c:pt>
                <c:pt idx="1">
                  <c:v>9.3800000000000008</c:v>
                </c:pt>
              </c:numCache>
            </c:numRef>
          </c:val>
        </c:ser>
        <c:ser>
          <c:idx val="2"/>
          <c:order val="2"/>
          <c:tx>
            <c:strRef>
              <c:f>'Odpady Rupieciarnia'!$A$5</c:f>
              <c:strCache>
                <c:ptCount val="1"/>
                <c:pt idx="0">
                  <c:v>Szkło i opakowania ze szkła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/>
                </a:pPr>
                <a:endParaRPr lang="pl-PL"/>
              </a:p>
            </c:txPr>
            <c:showVal val="1"/>
          </c:dLbls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Rupieciarnia'!$B$5:$C$5</c:f>
              <c:numCache>
                <c:formatCode>General</c:formatCode>
                <c:ptCount val="2"/>
                <c:pt idx="0">
                  <c:v>13.950000000000005</c:v>
                </c:pt>
                <c:pt idx="1">
                  <c:v>19.630000000000013</c:v>
                </c:pt>
              </c:numCache>
            </c:numRef>
          </c:val>
        </c:ser>
        <c:ser>
          <c:idx val="3"/>
          <c:order val="3"/>
          <c:tx>
            <c:strRef>
              <c:f>'Odpady Rupieciarnia'!$A$6</c:f>
              <c:strCache>
                <c:ptCount val="1"/>
                <c:pt idx="0">
                  <c:v>Odpady betonu, gruz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/>
                </a:pPr>
                <a:endParaRPr lang="pl-PL"/>
              </a:p>
            </c:txPr>
            <c:showVal val="1"/>
          </c:dLbls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Rupieciarnia'!$B$6:$C$6</c:f>
              <c:numCache>
                <c:formatCode>General</c:formatCode>
                <c:ptCount val="2"/>
                <c:pt idx="0">
                  <c:v>265.36</c:v>
                </c:pt>
                <c:pt idx="1">
                  <c:v>310.8</c:v>
                </c:pt>
              </c:numCache>
            </c:numRef>
          </c:val>
        </c:ser>
        <c:ser>
          <c:idx val="4"/>
          <c:order val="4"/>
          <c:tx>
            <c:strRef>
              <c:f>'Odpady Rupieciarnia'!$A$7</c:f>
              <c:strCache>
                <c:ptCount val="1"/>
                <c:pt idx="0">
                  <c:v>Zużyte opony</c:v>
                </c:pt>
              </c:strCache>
            </c:strRef>
          </c:tx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Rupieciarnia'!$B$7:$C$7</c:f>
              <c:numCache>
                <c:formatCode>General</c:formatCode>
                <c:ptCount val="2"/>
                <c:pt idx="0">
                  <c:v>8.8000000000000007</c:v>
                </c:pt>
                <c:pt idx="1">
                  <c:v>6.6599999999999975</c:v>
                </c:pt>
              </c:numCache>
            </c:numRef>
          </c:val>
        </c:ser>
        <c:ser>
          <c:idx val="5"/>
          <c:order val="5"/>
          <c:tx>
            <c:strRef>
              <c:f>'Odpady Rupieciarnia'!$A$8</c:f>
              <c:strCache>
                <c:ptCount val="1"/>
                <c:pt idx="0">
                  <c:v>Odpady ZSEE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/>
                </a:pPr>
                <a:endParaRPr lang="pl-PL"/>
              </a:p>
            </c:txPr>
            <c:showVal val="1"/>
          </c:dLbls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Rupieciarnia'!$B$8:$C$8</c:f>
              <c:numCache>
                <c:formatCode>General</c:formatCode>
                <c:ptCount val="2"/>
                <c:pt idx="0">
                  <c:v>33.088000000000001</c:v>
                </c:pt>
                <c:pt idx="1">
                  <c:v>25.858000000000001</c:v>
                </c:pt>
              </c:numCache>
            </c:numRef>
          </c:val>
        </c:ser>
        <c:ser>
          <c:idx val="6"/>
          <c:order val="6"/>
          <c:tx>
            <c:strRef>
              <c:f>'Odpady Rupieciarnia'!$A$9</c:f>
              <c:strCache>
                <c:ptCount val="1"/>
                <c:pt idx="0">
                  <c:v>Odpady niebezpieczne</c:v>
                </c:pt>
              </c:strCache>
            </c:strRef>
          </c:tx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Rupieciarnia'!$B$9:$C$9</c:f>
              <c:numCache>
                <c:formatCode>General</c:formatCode>
                <c:ptCount val="2"/>
                <c:pt idx="0">
                  <c:v>5.1129999999999978</c:v>
                </c:pt>
                <c:pt idx="1">
                  <c:v>4.8969999999999985</c:v>
                </c:pt>
              </c:numCache>
            </c:numRef>
          </c:val>
        </c:ser>
        <c:ser>
          <c:idx val="7"/>
          <c:order val="7"/>
          <c:tx>
            <c:strRef>
              <c:f>'Odpady Rupieciarnia'!$A$10</c:f>
              <c:strCache>
                <c:ptCount val="1"/>
                <c:pt idx="0">
                  <c:v>Odzież</c:v>
                </c:pt>
              </c:strCache>
            </c:strRef>
          </c:tx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Rupieciarnia'!$B$10:$C$10</c:f>
              <c:numCache>
                <c:formatCode>General</c:formatCode>
                <c:ptCount val="2"/>
                <c:pt idx="0">
                  <c:v>9.48</c:v>
                </c:pt>
                <c:pt idx="1">
                  <c:v>12</c:v>
                </c:pt>
              </c:numCache>
            </c:numRef>
          </c:val>
        </c:ser>
        <c:ser>
          <c:idx val="8"/>
          <c:order val="8"/>
          <c:tx>
            <c:strRef>
              <c:f>'Odpady Rupieciarnia'!$A$11</c:f>
              <c:strCache>
                <c:ptCount val="1"/>
                <c:pt idx="0">
                  <c:v>Odpady wielkogabarytowe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0" baseline="0"/>
                </a:pPr>
                <a:endParaRPr lang="pl-PL"/>
              </a:p>
            </c:txPr>
            <c:showVal val="1"/>
          </c:dLbls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Rupieciarnia'!$B$11:$C$11</c:f>
              <c:numCache>
                <c:formatCode>General</c:formatCode>
                <c:ptCount val="2"/>
                <c:pt idx="0">
                  <c:v>61.06</c:v>
                </c:pt>
                <c:pt idx="1">
                  <c:v>87.38</c:v>
                </c:pt>
              </c:numCache>
            </c:numRef>
          </c:val>
        </c:ser>
        <c:ser>
          <c:idx val="9"/>
          <c:order val="9"/>
          <c:tx>
            <c:strRef>
              <c:f>'Odpady Rupieciarnia'!$A$12</c:f>
              <c:strCache>
                <c:ptCount val="1"/>
                <c:pt idx="0">
                  <c:v>Metale</c:v>
                </c:pt>
              </c:strCache>
            </c:strRef>
          </c:tx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Rupieciarnia'!$B$12:$C$12</c:f>
              <c:numCache>
                <c:formatCode>General</c:formatCode>
                <c:ptCount val="2"/>
                <c:pt idx="0">
                  <c:v>2.65</c:v>
                </c:pt>
                <c:pt idx="1">
                  <c:v>3.484</c:v>
                </c:pt>
              </c:numCache>
            </c:numRef>
          </c:val>
        </c:ser>
        <c:ser>
          <c:idx val="10"/>
          <c:order val="10"/>
          <c:tx>
            <c:strRef>
              <c:f>'Odpady Rupieciarnia'!$A$13</c:f>
              <c:strCache>
                <c:ptCount val="1"/>
                <c:pt idx="0">
                  <c:v>Suma</c:v>
                </c:pt>
              </c:strCache>
            </c:strRef>
          </c:tx>
          <c:dLbls>
            <c:txPr>
              <a:bodyPr/>
              <a:lstStyle/>
              <a:p>
                <a:pPr>
                  <a:defRPr sz="1400" b="1" i="1" baseline="0"/>
                </a:pPr>
                <a:endParaRPr lang="pl-PL"/>
              </a:p>
            </c:txPr>
            <c:showVal val="1"/>
          </c:dLbls>
          <c:cat>
            <c:strRef>
              <c:f>'Odpady Rupieciarnia'!$B$2:$C$2</c:f>
              <c:strCache>
                <c:ptCount val="2"/>
                <c:pt idx="0">
                  <c:v>2011</c:v>
                </c:pt>
                <c:pt idx="1">
                  <c:v>I-VIII 2012</c:v>
                </c:pt>
              </c:strCache>
            </c:strRef>
          </c:cat>
          <c:val>
            <c:numRef>
              <c:f>'Odpady Rupieciarnia'!$B$13:$C$13</c:f>
              <c:numCache>
                <c:formatCode>General</c:formatCode>
                <c:ptCount val="2"/>
                <c:pt idx="0">
                  <c:v>423.24100000000004</c:v>
                </c:pt>
                <c:pt idx="1">
                  <c:v>489.78899999999976</c:v>
                </c:pt>
              </c:numCache>
            </c:numRef>
          </c:val>
        </c:ser>
        <c:shape val="cylinder"/>
        <c:axId val="83812736"/>
        <c:axId val="83814272"/>
        <c:axId val="0"/>
      </c:bar3DChart>
      <c:catAx>
        <c:axId val="83812736"/>
        <c:scaling>
          <c:orientation val="minMax"/>
        </c:scaling>
        <c:axPos val="b"/>
        <c:tickLblPos val="nextTo"/>
        <c:txPr>
          <a:bodyPr/>
          <a:lstStyle/>
          <a:p>
            <a:pPr>
              <a:defRPr sz="1300" b="1" i="0" baseline="0"/>
            </a:pPr>
            <a:endParaRPr lang="pl-PL"/>
          </a:p>
        </c:txPr>
        <c:crossAx val="83814272"/>
        <c:crosses val="autoZero"/>
        <c:auto val="1"/>
        <c:lblAlgn val="ctr"/>
        <c:lblOffset val="100"/>
      </c:catAx>
      <c:valAx>
        <c:axId val="83814272"/>
        <c:scaling>
          <c:orientation val="minMax"/>
        </c:scaling>
        <c:axPos val="l"/>
        <c:majorGridlines/>
        <c:numFmt formatCode="General" sourceLinked="1"/>
        <c:tickLblPos val="nextTo"/>
        <c:crossAx val="83812736"/>
        <c:crosses val="autoZero"/>
        <c:crossBetween val="between"/>
      </c:valAx>
    </c:plotArea>
    <c:legend>
      <c:legendPos val="r"/>
      <c:legendEntry>
        <c:idx val="0"/>
        <c:txPr>
          <a:bodyPr/>
          <a:lstStyle/>
          <a:p>
            <a:pPr>
              <a:defRPr sz="1300" b="1" i="0" baseline="0"/>
            </a:pPr>
            <a:endParaRPr lang="pl-PL"/>
          </a:p>
        </c:txPr>
      </c:legendEntry>
      <c:legendEntry>
        <c:idx val="2"/>
        <c:txPr>
          <a:bodyPr/>
          <a:lstStyle/>
          <a:p>
            <a:pPr>
              <a:defRPr sz="1300" b="1" i="0" baseline="0"/>
            </a:pPr>
            <a:endParaRPr lang="pl-PL"/>
          </a:p>
        </c:txPr>
      </c:legendEntry>
      <c:legendEntry>
        <c:idx val="3"/>
        <c:txPr>
          <a:bodyPr/>
          <a:lstStyle/>
          <a:p>
            <a:pPr>
              <a:defRPr sz="1300" b="1" i="0" baseline="0"/>
            </a:pPr>
            <a:endParaRPr lang="pl-PL"/>
          </a:p>
        </c:txPr>
      </c:legendEntry>
      <c:legendEntry>
        <c:idx val="5"/>
        <c:txPr>
          <a:bodyPr/>
          <a:lstStyle/>
          <a:p>
            <a:pPr>
              <a:defRPr sz="1300" b="1" i="0" baseline="0"/>
            </a:pPr>
            <a:endParaRPr lang="pl-PL"/>
          </a:p>
        </c:txPr>
      </c:legendEntry>
      <c:legendEntry>
        <c:idx val="8"/>
        <c:txPr>
          <a:bodyPr/>
          <a:lstStyle/>
          <a:p>
            <a:pPr>
              <a:defRPr sz="1300" b="1" i="0" baseline="0"/>
            </a:pPr>
            <a:endParaRPr lang="pl-PL"/>
          </a:p>
        </c:txPr>
      </c:legendEntry>
      <c:legendEntry>
        <c:idx val="10"/>
        <c:txPr>
          <a:bodyPr/>
          <a:lstStyle/>
          <a:p>
            <a:pPr>
              <a:defRPr sz="1400" b="1" i="1" baseline="0"/>
            </a:pPr>
            <a:endParaRPr lang="pl-PL"/>
          </a:p>
        </c:txPr>
      </c:legendEntry>
      <c:layout/>
      <c:txPr>
        <a:bodyPr/>
        <a:lstStyle/>
        <a:p>
          <a:pPr>
            <a:defRPr sz="1200"/>
          </a:pPr>
          <a:endParaRPr lang="pl-PL"/>
        </a:p>
      </c:txPr>
    </c:legend>
    <c:plotVisOnly val="1"/>
    <c:dispBlanksAs val="gap"/>
  </c:chart>
  <c:externalData r:id="rId2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pl-PL" sz="1600" dirty="0"/>
              <a:t>Roczne k</a:t>
            </a:r>
            <a:r>
              <a:rPr lang="en-US" sz="1600" dirty="0" err="1"/>
              <a:t>oszt</a:t>
            </a:r>
            <a:r>
              <a:rPr lang="pl-PL" sz="1600" dirty="0"/>
              <a:t>y funkcjonowania </a:t>
            </a:r>
            <a:r>
              <a:rPr lang="pl-PL" sz="1600" dirty="0" smtClean="0"/>
              <a:t>PSZOK </a:t>
            </a:r>
            <a:r>
              <a:rPr lang="pl-PL" sz="1600" dirty="0"/>
              <a:t>"Rupieciarnia"</a:t>
            </a:r>
            <a:r>
              <a:rPr lang="pl-PL" sz="1600" baseline="0" dirty="0"/>
              <a:t> - Stalowa Wola</a:t>
            </a:r>
            <a:endParaRPr lang="en-US" sz="1600" dirty="0"/>
          </a:p>
        </c:rich>
      </c:tx>
      <c:layout/>
    </c:title>
    <c:view3D>
      <c:depthPercent val="100"/>
      <c:perspective val="50"/>
    </c:view3D>
    <c:plotArea>
      <c:layout/>
      <c:bar3DChart>
        <c:barDir val="col"/>
        <c:grouping val="clustered"/>
        <c:ser>
          <c:idx val="0"/>
          <c:order val="0"/>
          <c:spPr>
            <a:gradFill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5400000" scaled="0"/>
            </a:gradFill>
          </c:spPr>
          <c:dLbls>
            <c:dLbl>
              <c:idx val="1"/>
              <c:layout>
                <c:manualLayout>
                  <c:x val="1.1037525675283651E-2"/>
                  <c:y val="-3.4669551852819114E-2"/>
                </c:manualLayout>
              </c:layout>
              <c:showVal val="1"/>
            </c:dLbl>
            <c:dLbl>
              <c:idx val="3"/>
              <c:layout>
                <c:manualLayout>
                  <c:x val="0"/>
                  <c:y val="-7.2228233026706515E-2"/>
                </c:manualLayout>
              </c:layout>
              <c:showVal val="1"/>
            </c:dLbl>
            <c:dLbl>
              <c:idx val="5"/>
              <c:layout>
                <c:manualLayout>
                  <c:x val="1.5452535945397109E-2"/>
                  <c:y val="-3.4669551852819114E-2"/>
                </c:manualLayout>
              </c:layout>
              <c:showVal val="1"/>
            </c:dLbl>
            <c:txPr>
              <a:bodyPr/>
              <a:lstStyle/>
              <a:p>
                <a:pPr>
                  <a:defRPr sz="1200" b="1"/>
                </a:pPr>
                <a:endParaRPr lang="pl-PL"/>
              </a:p>
            </c:txPr>
            <c:showVal val="1"/>
          </c:dLbls>
          <c:cat>
            <c:strRef>
              <c:f>Arkusz2!$A$24:$A$36</c:f>
              <c:strCache>
                <c:ptCount val="13"/>
                <c:pt idx="0">
                  <c:v>Amortyzacja KUP</c:v>
                </c:pt>
                <c:pt idx="1">
                  <c:v>Materiały</c:v>
                </c:pt>
                <c:pt idx="2">
                  <c:v>Koszty zakupu</c:v>
                </c:pt>
                <c:pt idx="3">
                  <c:v>Energia</c:v>
                </c:pt>
                <c:pt idx="4">
                  <c:v>Usługi obce  403</c:v>
                </c:pt>
                <c:pt idx="5">
                  <c:v>Podatki i opłaty</c:v>
                </c:pt>
                <c:pt idx="6">
                  <c:v>Płace</c:v>
                </c:pt>
                <c:pt idx="7">
                  <c:v>Narzuty</c:v>
                </c:pt>
                <c:pt idx="8">
                  <c:v>Pozost.koszty</c:v>
                </c:pt>
                <c:pt idx="9">
                  <c:v>Transport</c:v>
                </c:pt>
                <c:pt idx="10">
                  <c:v>Remonty</c:v>
                </c:pt>
                <c:pt idx="11">
                  <c:v>Wydziałowe</c:v>
                </c:pt>
                <c:pt idx="12">
                  <c:v>Ogólnozakładowe</c:v>
                </c:pt>
              </c:strCache>
            </c:strRef>
          </c:cat>
          <c:val>
            <c:numRef>
              <c:f>Arkusz2!$B$24:$B$36</c:f>
              <c:numCache>
                <c:formatCode>#,##0.00\ "zł"</c:formatCode>
                <c:ptCount val="13"/>
                <c:pt idx="0">
                  <c:v>29191.32</c:v>
                </c:pt>
                <c:pt idx="1">
                  <c:v>1975.1828571428573</c:v>
                </c:pt>
                <c:pt idx="2">
                  <c:v>20.657142857142848</c:v>
                </c:pt>
                <c:pt idx="3">
                  <c:v>5236.3028571428567</c:v>
                </c:pt>
                <c:pt idx="4">
                  <c:v>42178.268571428598</c:v>
                </c:pt>
                <c:pt idx="5">
                  <c:v>8958</c:v>
                </c:pt>
                <c:pt idx="6">
                  <c:v>51513.051428571402</c:v>
                </c:pt>
                <c:pt idx="7">
                  <c:v>12050.708571428571</c:v>
                </c:pt>
                <c:pt idx="8">
                  <c:v>4991.3314285714332</c:v>
                </c:pt>
                <c:pt idx="9">
                  <c:v>19511.502857142859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</c:numCache>
            </c:numRef>
          </c:val>
        </c:ser>
        <c:shape val="cylinder"/>
        <c:axId val="84231680"/>
        <c:axId val="84233216"/>
        <c:axId val="0"/>
      </c:bar3DChart>
      <c:catAx>
        <c:axId val="84231680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200" b="1" i="0" baseline="0"/>
            </a:pPr>
            <a:endParaRPr lang="pl-PL"/>
          </a:p>
        </c:txPr>
        <c:crossAx val="84233216"/>
        <c:crosses val="autoZero"/>
        <c:auto val="1"/>
        <c:lblAlgn val="ctr"/>
        <c:lblOffset val="100"/>
      </c:catAx>
      <c:valAx>
        <c:axId val="84233216"/>
        <c:scaling>
          <c:orientation val="minMax"/>
        </c:scaling>
        <c:delete val="1"/>
        <c:axPos val="l"/>
        <c:majorGridlines/>
        <c:numFmt formatCode="#,##0.00\ &quot;zł&quot;" sourceLinked="1"/>
        <c:majorTickMark val="none"/>
        <c:tickLblPos val="none"/>
        <c:crossAx val="84231680"/>
        <c:crosses val="autoZero"/>
        <c:crossBetween val="between"/>
      </c:valAx>
    </c:plotArea>
    <c:plotVisOnly val="1"/>
    <c:dispBlanksAs val="gap"/>
  </c:chart>
  <c:spPr>
    <a:solidFill>
      <a:srgbClr val="FFFF66"/>
    </a:solidFill>
    <a:effectLst>
      <a:innerShdw blurRad="939800" dist="228600" dir="13500000">
        <a:prstClr val="black">
          <a:alpha val="70000"/>
        </a:prstClr>
      </a:innerShdw>
    </a:effectLst>
  </c:spPr>
  <c:externalData r:id="rId2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US" dirty="0" err="1" smtClean="0"/>
              <a:t>Struk</a:t>
            </a:r>
            <a:r>
              <a:rPr lang="pl-PL" dirty="0" smtClean="0"/>
              <a:t>t</a:t>
            </a:r>
            <a:r>
              <a:rPr lang="en-US" dirty="0" err="1" smtClean="0"/>
              <a:t>ura</a:t>
            </a:r>
            <a:r>
              <a:rPr lang="en-US" dirty="0" smtClean="0"/>
              <a:t> </a:t>
            </a:r>
            <a:r>
              <a:rPr lang="pl-PL" dirty="0" smtClean="0"/>
              <a:t>kosztu - </a:t>
            </a:r>
            <a:r>
              <a:rPr lang="en-US" dirty="0" err="1" smtClean="0"/>
              <a:t>usług</a:t>
            </a:r>
            <a:r>
              <a:rPr lang="pl-PL" dirty="0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obc</a:t>
            </a:r>
            <a:r>
              <a:rPr lang="pl-PL" dirty="0" smtClean="0"/>
              <a:t>e (konto 403)  do przychodów</a:t>
            </a:r>
          </a:p>
          <a:p>
            <a:pPr>
              <a:defRPr/>
            </a:pPr>
            <a:r>
              <a:rPr lang="pl-PL" dirty="0" smtClean="0"/>
              <a:t> ze sprzedaży i nie naliczonej</a:t>
            </a:r>
            <a:r>
              <a:rPr lang="pl-PL" baseline="0" dirty="0" smtClean="0"/>
              <a:t> opłaty za składowanie</a:t>
            </a:r>
            <a:endParaRPr lang="pl-PL" dirty="0"/>
          </a:p>
        </c:rich>
      </c:tx>
      <c:layout>
        <c:manualLayout>
          <c:xMode val="edge"/>
          <c:yMode val="edge"/>
          <c:x val="0.17805605247465714"/>
          <c:y val="1.7486336791436193E-2"/>
        </c:manualLayout>
      </c:layout>
    </c:title>
    <c:view3D>
      <c:depthPercent val="100"/>
      <c:perspective val="60"/>
    </c:view3D>
    <c:plotArea>
      <c:layout/>
      <c:bar3DChart>
        <c:barDir val="col"/>
        <c:grouping val="stacked"/>
        <c:ser>
          <c:idx val="0"/>
          <c:order val="0"/>
          <c:spPr>
            <a:solidFill>
              <a:srgbClr val="94C600"/>
            </a:solidFill>
          </c:spPr>
          <c:dPt>
            <c:idx val="2"/>
            <c:spPr>
              <a:solidFill>
                <a:srgbClr val="94C600">
                  <a:lumMod val="60000"/>
                  <a:lumOff val="40000"/>
                </a:srgbClr>
              </a:solidFill>
            </c:spPr>
          </c:dPt>
          <c:dPt>
            <c:idx val="3"/>
            <c:spPr>
              <a:solidFill>
                <a:srgbClr val="94C600">
                  <a:lumMod val="60000"/>
                  <a:lumOff val="40000"/>
                </a:srgbClr>
              </a:solidFill>
            </c:spPr>
          </c:dPt>
          <c:dPt>
            <c:idx val="4"/>
            <c:spPr>
              <a:solidFill>
                <a:srgbClr val="94C600">
                  <a:lumMod val="75000"/>
                </a:srgbClr>
              </a:solidFill>
            </c:spPr>
          </c:dPt>
          <c:dPt>
            <c:idx val="5"/>
            <c:spPr>
              <a:solidFill>
                <a:srgbClr val="94C600">
                  <a:lumMod val="50000"/>
                </a:srgbClr>
              </a:solidFill>
            </c:spPr>
          </c:dPt>
          <c:dLbls>
            <c:dLbl>
              <c:idx val="0"/>
              <c:layout>
                <c:manualLayout>
                  <c:x val="-3.8022625644016719E-2"/>
                  <c:y val="-0.10890477893875854"/>
                </c:manualLayout>
              </c:layout>
              <c:showVal val="1"/>
            </c:dLbl>
            <c:dLbl>
              <c:idx val="1"/>
              <c:layout>
                <c:manualLayout>
                  <c:x val="3.9140662972683982E-2"/>
                  <c:y val="-5.9576934234769521E-2"/>
                </c:manualLayout>
              </c:layout>
              <c:showVal val="1"/>
            </c:dLbl>
            <c:dLbl>
              <c:idx val="2"/>
              <c:layout>
                <c:manualLayout>
                  <c:x val="1.6975308641975318E-2"/>
                  <c:y val="-2.8060326608944881E-2"/>
                </c:manualLayout>
              </c:layout>
              <c:showVal val="1"/>
            </c:dLbl>
            <c:dLbl>
              <c:idx val="3"/>
              <c:layout>
                <c:manualLayout>
                  <c:x val="-6.1728395061728392E-3"/>
                  <c:y val="1.6836195965366927E-2"/>
                </c:manualLayout>
              </c:layout>
              <c:showVal val="1"/>
            </c:dLbl>
            <c:dLbl>
              <c:idx val="4"/>
              <c:layout>
                <c:manualLayout>
                  <c:x val="1.501518907358803E-2"/>
                  <c:y val="-0.11171081159965289"/>
                </c:manualLayout>
              </c:layout>
              <c:showVal val="1"/>
            </c:dLbl>
            <c:dLbl>
              <c:idx val="5"/>
              <c:layout>
                <c:manualLayout>
                  <c:x val="2.3852116875372692E-3"/>
                  <c:y val="-5.537339983954799E-2"/>
                </c:manualLayout>
              </c:layout>
              <c:showVal val="1"/>
            </c:dLbl>
            <c:txPr>
              <a:bodyPr/>
              <a:lstStyle/>
              <a:p>
                <a:pPr>
                  <a:defRPr sz="1400" b="1" i="0" spc="10" baseline="0"/>
                </a:pPr>
                <a:endParaRPr lang="pl-PL"/>
              </a:p>
            </c:txPr>
            <c:showVal val="1"/>
          </c:dLbls>
          <c:cat>
            <c:strRef>
              <c:f>Arkusz2!$A$43:$A$48</c:f>
              <c:strCache>
                <c:ptCount val="6"/>
                <c:pt idx="0">
                  <c:v>Usługi obce  403</c:v>
                </c:pt>
                <c:pt idx="1">
                  <c:v>odbiór odpadów</c:v>
                </c:pt>
                <c:pt idx="2">
                  <c:v>w tym dzierż.poj. przyj. gruz</c:v>
                </c:pt>
                <c:pt idx="3">
                  <c:v>w tym odbiór odpadów</c:v>
                </c:pt>
                <c:pt idx="4">
                  <c:v>przychody ze sprzedaży</c:v>
                </c:pt>
                <c:pt idx="5">
                  <c:v>zaoszczędzona opłata</c:v>
                </c:pt>
              </c:strCache>
            </c:strRef>
          </c:cat>
          <c:val>
            <c:numRef>
              <c:f>Arkusz2!$B$43:$B$48</c:f>
              <c:numCache>
                <c:formatCode>#,##0.00\ "zł"</c:formatCode>
                <c:ptCount val="6"/>
                <c:pt idx="0">
                  <c:v>42178.268571428598</c:v>
                </c:pt>
                <c:pt idx="1">
                  <c:v>40637.005714285704</c:v>
                </c:pt>
                <c:pt idx="2">
                  <c:v>26899.405714285709</c:v>
                </c:pt>
                <c:pt idx="3">
                  <c:v>13737.599999999993</c:v>
                </c:pt>
                <c:pt idx="4">
                  <c:v>17386.5</c:v>
                </c:pt>
                <c:pt idx="5">
                  <c:v>53900</c:v>
                </c:pt>
              </c:numCache>
            </c:numRef>
          </c:val>
        </c:ser>
        <c:dLbls>
          <c:showVal val="1"/>
        </c:dLbls>
        <c:gapWidth val="95"/>
        <c:gapDepth val="95"/>
        <c:shape val="cylinder"/>
        <c:axId val="84292352"/>
        <c:axId val="84293888"/>
        <c:axId val="0"/>
      </c:bar3DChart>
      <c:catAx>
        <c:axId val="84292352"/>
        <c:scaling>
          <c:orientation val="minMax"/>
        </c:scaling>
        <c:axPos val="b"/>
        <c:majorTickMark val="none"/>
        <c:tickLblPos val="nextTo"/>
        <c:txPr>
          <a:bodyPr/>
          <a:lstStyle/>
          <a:p>
            <a:pPr>
              <a:defRPr sz="1100" b="1" i="0" baseline="0"/>
            </a:pPr>
            <a:endParaRPr lang="pl-PL"/>
          </a:p>
        </c:txPr>
        <c:crossAx val="84293888"/>
        <c:crosses val="autoZero"/>
        <c:auto val="1"/>
        <c:lblAlgn val="ctr"/>
        <c:lblOffset val="100"/>
      </c:catAx>
      <c:valAx>
        <c:axId val="84293888"/>
        <c:scaling>
          <c:orientation val="minMax"/>
        </c:scaling>
        <c:delete val="1"/>
        <c:axPos val="l"/>
        <c:numFmt formatCode="#,##0.00\ &quot;zł&quot;" sourceLinked="1"/>
        <c:tickLblPos val="none"/>
        <c:crossAx val="84292352"/>
        <c:crosses val="autoZero"/>
        <c:crossBetween val="between"/>
      </c:valAx>
    </c:plotArea>
    <c:plotVisOnly val="1"/>
    <c:dispBlanksAs val="gap"/>
  </c:chart>
  <c:spPr>
    <a:solidFill>
      <a:srgbClr val="FFFF66"/>
    </a:solidFill>
    <a:effectLst>
      <a:innerShdw blurRad="889000" dist="228600" dir="8100000">
        <a:prstClr val="black">
          <a:alpha val="83000"/>
        </a:prstClr>
      </a:innerShdw>
    </a:effectLst>
  </c:spPr>
  <c:externalData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rAngAx val="1"/>
    </c:view3D>
    <c:plotArea>
      <c:layout/>
      <c:bar3DChart>
        <c:barDir val="col"/>
        <c:grouping val="stacked"/>
        <c:ser>
          <c:idx val="0"/>
          <c:order val="0"/>
          <c:spPr>
            <a:gradFill>
              <a:gsLst>
                <a:gs pos="0">
                  <a:srgbClr val="5E9EFF"/>
                </a:gs>
                <a:gs pos="39999">
                  <a:srgbClr val="85C2FF"/>
                </a:gs>
                <a:gs pos="70000">
                  <a:srgbClr val="C4D6EB"/>
                </a:gs>
                <a:gs pos="100000">
                  <a:srgbClr val="FFEBFA"/>
                </a:gs>
              </a:gsLst>
              <a:lin ang="5400000" scaled="0"/>
            </a:gradFill>
            <a:scene3d>
              <a:camera prst="orthographicFront"/>
              <a:lightRig rig="threePt" dir="t"/>
            </a:scene3d>
            <a:sp3d prstMaterial="plastic">
              <a:bevelT/>
              <a:bevelB/>
            </a:sp3d>
          </c:spPr>
          <c:dPt>
            <c:idx val="6"/>
            <c:spPr>
              <a:gradFill>
                <a:gsLst>
                  <a:gs pos="0">
                    <a:srgbClr val="FBEAC7"/>
                  </a:gs>
                  <a:gs pos="17999">
                    <a:srgbClr val="FEE7F2"/>
                  </a:gs>
                  <a:gs pos="36000">
                    <a:srgbClr val="FAC77D"/>
                  </a:gs>
                  <a:gs pos="61000">
                    <a:srgbClr val="FBA97D"/>
                  </a:gs>
                  <a:gs pos="82001">
                    <a:srgbClr val="FBD49C"/>
                  </a:gs>
                  <a:gs pos="100000">
                    <a:srgbClr val="FEE7F2"/>
                  </a:gs>
                </a:gsLst>
                <a:lin ang="5400000" scaled="0"/>
              </a:gradFill>
              <a:scene3d>
                <a:camera prst="orthographicFront"/>
                <a:lightRig rig="threePt" dir="t"/>
              </a:scene3d>
              <a:sp3d prstMaterial="plastic">
                <a:bevelT/>
                <a:bevelB/>
              </a:sp3d>
            </c:spPr>
          </c:dPt>
          <c:dLbls>
            <c:dLbl>
              <c:idx val="0"/>
              <c:layout>
                <c:manualLayout>
                  <c:x val="1.3888888888888907E-2"/>
                  <c:y val="-0.10648148148148154"/>
                </c:manualLayout>
              </c:layout>
              <c:showVal val="1"/>
            </c:dLbl>
            <c:dLbl>
              <c:idx val="1"/>
              <c:layout>
                <c:manualLayout>
                  <c:x val="1.6666666666666684E-2"/>
                  <c:y val="-0.18518518518518534"/>
                </c:manualLayout>
              </c:layout>
              <c:showVal val="1"/>
            </c:dLbl>
            <c:dLbl>
              <c:idx val="2"/>
              <c:layout>
                <c:manualLayout>
                  <c:x val="1.1111111111111124E-2"/>
                  <c:y val="-0.26388888888888951"/>
                </c:manualLayout>
              </c:layout>
              <c:showVal val="1"/>
            </c:dLbl>
            <c:dLbl>
              <c:idx val="3"/>
              <c:layout>
                <c:manualLayout>
                  <c:x val="1.3888888888888907E-2"/>
                  <c:y val="-0.34722222222222232"/>
                </c:manualLayout>
              </c:layout>
              <c:showVal val="1"/>
            </c:dLbl>
            <c:dLbl>
              <c:idx val="4"/>
              <c:layout>
                <c:manualLayout>
                  <c:x val="1.9444444444444445E-2"/>
                  <c:y val="-0.40277777777777835"/>
                </c:manualLayout>
              </c:layout>
              <c:showVal val="1"/>
            </c:dLbl>
            <c:dLbl>
              <c:idx val="5"/>
              <c:layout>
                <c:manualLayout>
                  <c:x val="1.38888888888889E-2"/>
                  <c:y val="-0.26388888888888928"/>
                </c:manualLayout>
              </c:layout>
              <c:showVal val="1"/>
            </c:dLbl>
            <c:dLbl>
              <c:idx val="6"/>
              <c:layout>
                <c:manualLayout>
                  <c:x val="4.496908375491852E-3"/>
                  <c:y val="-0.36956511195791647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pl-PL"/>
              </a:p>
            </c:txPr>
            <c:showVal val="1"/>
          </c:dLbls>
          <c:cat>
            <c:strRef>
              <c:f>'Selektywna zbiórka'!$A$3:$G$3</c:f>
              <c:strCache>
                <c:ptCount val="7"/>
                <c:pt idx="0">
                  <c:v>2007</c:v>
                </c:pt>
                <c:pt idx="1">
                  <c:v>2008</c:v>
                </c:pt>
                <c:pt idx="2">
                  <c:v>2009</c:v>
                </c:pt>
                <c:pt idx="3">
                  <c:v>2010</c:v>
                </c:pt>
                <c:pt idx="4">
                  <c:v>2011</c:v>
                </c:pt>
                <c:pt idx="5">
                  <c:v>I-VIII 2012</c:v>
                </c:pt>
                <c:pt idx="6">
                  <c:v>symulacja 2012</c:v>
                </c:pt>
              </c:strCache>
            </c:strRef>
          </c:cat>
          <c:val>
            <c:numRef>
              <c:f>'Selektywna zbiórka'!$A$4:$G$4</c:f>
              <c:numCache>
                <c:formatCode>#,##0.00</c:formatCode>
                <c:ptCount val="7"/>
                <c:pt idx="0" formatCode="General">
                  <c:v>345.24</c:v>
                </c:pt>
                <c:pt idx="1">
                  <c:v>722.42</c:v>
                </c:pt>
                <c:pt idx="2">
                  <c:v>1102.8699999999999</c:v>
                </c:pt>
                <c:pt idx="3">
                  <c:v>1481.02</c:v>
                </c:pt>
                <c:pt idx="4">
                  <c:v>2007.1309999999999</c:v>
                </c:pt>
                <c:pt idx="5">
                  <c:v>1378.741</c:v>
                </c:pt>
                <c:pt idx="6">
                  <c:v>2068.1115000000013</c:v>
                </c:pt>
              </c:numCache>
            </c:numRef>
          </c:val>
        </c:ser>
        <c:shape val="cylinder"/>
        <c:axId val="84131200"/>
        <c:axId val="84141184"/>
        <c:axId val="0"/>
      </c:bar3DChart>
      <c:catAx>
        <c:axId val="84131200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84141184"/>
        <c:crosses val="autoZero"/>
        <c:auto val="1"/>
        <c:lblAlgn val="ctr"/>
        <c:lblOffset val="100"/>
      </c:catAx>
      <c:valAx>
        <c:axId val="84141184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84131200"/>
        <c:crosses val="autoZero"/>
        <c:crossBetween val="between"/>
      </c:valAx>
      <c:spPr>
        <a:solidFill>
          <a:srgbClr val="FFFF66"/>
        </a:solidFill>
      </c:spPr>
    </c:plotArea>
    <c:plotVisOnly val="1"/>
    <c:dispBlanksAs val="gap"/>
  </c:chart>
  <c:externalData r:id="rId2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hart>
    <c:view3D>
      <c:rAngAx val="1"/>
    </c:view3D>
    <c:plotArea>
      <c:layout/>
      <c:bar3DChart>
        <c:barDir val="col"/>
        <c:grouping val="clustered"/>
        <c:ser>
          <c:idx val="0"/>
          <c:order val="0"/>
          <c:tx>
            <c:strRef>
              <c:f>Arkusz1!$A$13</c:f>
              <c:strCache>
                <c:ptCount val="1"/>
                <c:pt idx="0">
                  <c:v>Odpady zebrane selektywnie</c:v>
                </c:pt>
              </c:strCache>
            </c:strRef>
          </c:tx>
          <c:spPr>
            <a:solidFill>
              <a:srgbClr val="00B0F0"/>
            </a:solidFill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txPr>
              <a:bodyPr/>
              <a:lstStyle/>
              <a:p>
                <a:pPr>
                  <a:defRPr b="1" i="0" baseline="0"/>
                </a:pPr>
                <a:endParaRPr lang="pl-PL"/>
              </a:p>
            </c:txPr>
            <c:showVal val="1"/>
          </c:dLbls>
          <c:cat>
            <c:strRef>
              <c:f>Arkusz1!$C$2:$J$2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symulacja 2012</c:v>
                </c:pt>
              </c:strCache>
            </c:strRef>
          </c:cat>
          <c:val>
            <c:numRef>
              <c:f>Arkusz1!$C$13:$J$13</c:f>
              <c:numCache>
                <c:formatCode>#,##0.00</c:formatCode>
                <c:ptCount val="8"/>
                <c:pt idx="0">
                  <c:v>219.9</c:v>
                </c:pt>
                <c:pt idx="1">
                  <c:v>294.2</c:v>
                </c:pt>
                <c:pt idx="2">
                  <c:v>345.24</c:v>
                </c:pt>
                <c:pt idx="3">
                  <c:v>722.42</c:v>
                </c:pt>
                <c:pt idx="4">
                  <c:v>1102.865</c:v>
                </c:pt>
                <c:pt idx="5">
                  <c:v>1481.02</c:v>
                </c:pt>
                <c:pt idx="6">
                  <c:v>2007.1309999999999</c:v>
                </c:pt>
                <c:pt idx="7" formatCode="General">
                  <c:v>2068.11</c:v>
                </c:pt>
              </c:numCache>
            </c:numRef>
          </c:val>
        </c:ser>
        <c:ser>
          <c:idx val="1"/>
          <c:order val="1"/>
          <c:tx>
            <c:strRef>
              <c:f>Arkusz1!$A$14</c:f>
              <c:strCache>
                <c:ptCount val="1"/>
                <c:pt idx="0">
                  <c:v>Odpady składowane</c:v>
                </c:pt>
              </c:strCache>
            </c:strRef>
          </c:tx>
          <c:spPr>
            <a:solidFill>
              <a:schemeClr val="accent4">
                <a:lumMod val="75000"/>
              </a:schemeClr>
            </a:solidFill>
            <a:ln>
              <a:noFill/>
            </a:ln>
            <a:scene3d>
              <a:camera prst="orthographicFront"/>
              <a:lightRig rig="threePt" dir="t"/>
            </a:scene3d>
            <a:sp3d prstMaterial="dkEdge">
              <a:bevelT/>
            </a:sp3d>
          </c:spPr>
          <c:dLbls>
            <c:txPr>
              <a:bodyPr/>
              <a:lstStyle/>
              <a:p>
                <a:pPr>
                  <a:defRPr b="1" i="0" baseline="0"/>
                </a:pPr>
                <a:endParaRPr lang="pl-PL"/>
              </a:p>
            </c:txPr>
            <c:showVal val="1"/>
          </c:dLbls>
          <c:cat>
            <c:strRef>
              <c:f>Arkusz1!$C$2:$J$2</c:f>
              <c:strCache>
                <c:ptCount val="8"/>
                <c:pt idx="0">
                  <c:v>2005</c:v>
                </c:pt>
                <c:pt idx="1">
                  <c:v>2006</c:v>
                </c:pt>
                <c:pt idx="2">
                  <c:v>2007</c:v>
                </c:pt>
                <c:pt idx="3">
                  <c:v>2008</c:v>
                </c:pt>
                <c:pt idx="4">
                  <c:v>2009</c:v>
                </c:pt>
                <c:pt idx="5">
                  <c:v>2010</c:v>
                </c:pt>
                <c:pt idx="6">
                  <c:v>2011</c:v>
                </c:pt>
                <c:pt idx="7">
                  <c:v>symulacja 2012</c:v>
                </c:pt>
              </c:strCache>
            </c:strRef>
          </c:cat>
          <c:val>
            <c:numRef>
              <c:f>Arkusz1!$C$14:$J$14</c:f>
              <c:numCache>
                <c:formatCode>#,##0.00</c:formatCode>
                <c:ptCount val="8"/>
                <c:pt idx="0">
                  <c:v>20167.740000000005</c:v>
                </c:pt>
                <c:pt idx="1">
                  <c:v>20959.04</c:v>
                </c:pt>
                <c:pt idx="2">
                  <c:v>19421.46000000001</c:v>
                </c:pt>
                <c:pt idx="3">
                  <c:v>19609.439999999988</c:v>
                </c:pt>
                <c:pt idx="4">
                  <c:v>18941.490000000005</c:v>
                </c:pt>
                <c:pt idx="5">
                  <c:v>18025.669999999987</c:v>
                </c:pt>
                <c:pt idx="6">
                  <c:v>17619.80999999999</c:v>
                </c:pt>
                <c:pt idx="7">
                  <c:v>16033.220000000005</c:v>
                </c:pt>
              </c:numCache>
            </c:numRef>
          </c:val>
        </c:ser>
        <c:shape val="cylinder"/>
        <c:axId val="137455488"/>
        <c:axId val="137460352"/>
        <c:axId val="0"/>
      </c:bar3DChart>
      <c:catAx>
        <c:axId val="13745548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37460352"/>
        <c:crosses val="autoZero"/>
        <c:auto val="1"/>
        <c:lblAlgn val="ctr"/>
        <c:lblOffset val="100"/>
      </c:catAx>
      <c:valAx>
        <c:axId val="137460352"/>
        <c:scaling>
          <c:orientation val="minMax"/>
          <c:max val="21000"/>
          <c:min val="0"/>
        </c:scaling>
        <c:axPos val="l"/>
        <c:majorGridlines/>
        <c:numFmt formatCode="#,##0.00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137455488"/>
        <c:crosses val="autoZero"/>
        <c:crossBetween val="between"/>
      </c:valAx>
    </c:plotArea>
    <c:legend>
      <c:legendPos val="b"/>
      <c:layout/>
      <c:txPr>
        <a:bodyPr/>
        <a:lstStyle/>
        <a:p>
          <a:pPr>
            <a:defRPr b="1"/>
          </a:pPr>
          <a:endParaRPr lang="pl-PL"/>
        </a:p>
      </c:txPr>
    </c:legend>
    <c:plotVisOnly val="1"/>
    <c:dispBlanksAs val="gap"/>
  </c:chart>
  <c:spPr>
    <a:ln>
      <a:noFill/>
    </a:ln>
  </c:spPr>
  <c:externalData r:id="rId1"/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pl-PL"/>
  <c:clrMapOvr bg1="lt1" tx1="dk1" bg2="lt2" tx2="dk2" accent1="accent1" accent2="accent2" accent3="accent3" accent4="accent4" accent5="accent5" accent6="accent6" hlink="hlink" folHlink="folHlink"/>
  <c:chart>
    <c:view3D>
      <c:perspective val="30"/>
    </c:view3D>
    <c:plotArea>
      <c:layout>
        <c:manualLayout>
          <c:layoutTarget val="inner"/>
          <c:xMode val="edge"/>
          <c:yMode val="edge"/>
          <c:x val="6.5749916675924891E-2"/>
          <c:y val="0.14151410462174591"/>
          <c:w val="0.90816958514514046"/>
          <c:h val="0.7721907000430932"/>
        </c:manualLayout>
      </c:layout>
      <c:bar3DChart>
        <c:barDir val="col"/>
        <c:grouping val="standard"/>
        <c:ser>
          <c:idx val="0"/>
          <c:order val="0"/>
          <c:tx>
            <c:strRef>
              <c:f>kgmieszkańca!$B$3</c:f>
              <c:strCache>
                <c:ptCount val="1"/>
                <c:pt idx="0">
                  <c:v>zabudowa wielolokalowa</c:v>
                </c:pt>
              </c:strCache>
            </c:strRef>
          </c:tx>
          <c:spPr>
            <a:gradFill>
              <a:gsLst>
                <a:gs pos="38000">
                  <a:srgbClr val="00B0F0"/>
                </a:gs>
                <a:gs pos="85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100000">
                  <a:srgbClr val="D1C39F"/>
                </a:gs>
              </a:gsLst>
              <a:lin ang="2700000" scaled="1"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2.5000000000000001E-2"/>
                  <c:y val="6.9444444444444503E-2"/>
                </c:manualLayout>
              </c:layout>
              <c:showVal val="1"/>
            </c:dLbl>
            <c:dLbl>
              <c:idx val="1"/>
              <c:layout>
                <c:manualLayout>
                  <c:x val="1.8573862968621461E-2"/>
                  <c:y val="7.1392956477455319E-2"/>
                </c:manualLayout>
              </c:layout>
              <c:showVal val="1"/>
            </c:dLbl>
            <c:dLbl>
              <c:idx val="2"/>
              <c:layout>
                <c:manualLayout>
                  <c:x val="1.1111176401457293E-2"/>
                  <c:y val="8.1301837270341182E-2"/>
                </c:manualLayout>
              </c:layout>
              <c:showVal val="1"/>
            </c:dLbl>
            <c:dLbl>
              <c:idx val="3"/>
              <c:layout>
                <c:manualLayout>
                  <c:x val="4.489337822671159E-3"/>
                  <c:y val="9.5522388059701507E-2"/>
                </c:manualLayout>
              </c:layout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pl-PL"/>
              </a:p>
            </c:txPr>
            <c:showVal val="1"/>
          </c:dLbls>
          <c:cat>
            <c:strRef>
              <c:f>kgmieszkańca!$C$2:$F$2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symulacja na 2012</c:v>
                </c:pt>
              </c:strCache>
            </c:strRef>
          </c:cat>
          <c:val>
            <c:numRef>
              <c:f>kgmieszkańca!$C$3:$F$3</c:f>
              <c:numCache>
                <c:formatCode>General</c:formatCode>
                <c:ptCount val="4"/>
                <c:pt idx="0">
                  <c:v>14.91</c:v>
                </c:pt>
                <c:pt idx="1">
                  <c:v>17.03</c:v>
                </c:pt>
                <c:pt idx="2">
                  <c:v>20.97999999999999</c:v>
                </c:pt>
                <c:pt idx="3" formatCode="#,##0.00">
                  <c:v>23.3</c:v>
                </c:pt>
              </c:numCache>
            </c:numRef>
          </c:val>
        </c:ser>
        <c:ser>
          <c:idx val="1"/>
          <c:order val="1"/>
          <c:tx>
            <c:strRef>
              <c:f>kgmieszkańca!$B$4</c:f>
              <c:strCache>
                <c:ptCount val="1"/>
                <c:pt idx="0">
                  <c:v>zabudowa jednorodzinna</c:v>
                </c:pt>
              </c:strCache>
            </c:strRef>
          </c:tx>
          <c:spPr>
            <a:gradFill flip="none" rotWithShape="1">
              <a:gsLst>
                <a:gs pos="38000">
                  <a:srgbClr val="00B050"/>
                </a:gs>
                <a:gs pos="85000">
                  <a:schemeClr val="accent3">
                    <a:lumMod val="60000"/>
                    <a:lumOff val="40000"/>
                  </a:schemeClr>
                </a:gs>
                <a:gs pos="100000">
                  <a:schemeClr val="accent3">
                    <a:lumMod val="60000"/>
                    <a:lumOff val="40000"/>
                  </a:schemeClr>
                </a:gs>
                <a:gs pos="100000">
                  <a:srgbClr val="D1C39F"/>
                </a:gs>
              </a:gsLst>
              <a:lin ang="2700000" scaled="1"/>
              <a:tileRect/>
            </a:gradFill>
            <a:scene3d>
              <a:camera prst="orthographicFront"/>
              <a:lightRig rig="threePt" dir="t"/>
            </a:scene3d>
            <a:sp3d>
              <a:bevelT/>
              <a:bevelB/>
            </a:sp3d>
          </c:spPr>
          <c:dLbls>
            <c:dLbl>
              <c:idx val="0"/>
              <c:layout>
                <c:manualLayout>
                  <c:x val="1.6666666666666694E-2"/>
                  <c:y val="0.11574074074074089"/>
                </c:manualLayout>
              </c:layout>
              <c:showVal val="1"/>
            </c:dLbl>
            <c:dLbl>
              <c:idx val="1"/>
              <c:layout>
                <c:manualLayout>
                  <c:x val="8.3333333333333367E-3"/>
                  <c:y val="0.15277777777777779"/>
                </c:manualLayout>
              </c:layout>
              <c:showVal val="1"/>
            </c:dLbl>
            <c:dLbl>
              <c:idx val="2"/>
              <c:layout>
                <c:manualLayout>
                  <c:x val="8.3333333333333367E-3"/>
                  <c:y val="0.16666666666666666"/>
                </c:manualLayout>
              </c:layout>
              <c:showVal val="1"/>
            </c:dLbl>
            <c:dLbl>
              <c:idx val="3"/>
              <c:layout>
                <c:manualLayout>
                  <c:x val="1.1223344556677889E-2"/>
                  <c:y val="0.10746268656716419"/>
                </c:manualLayout>
              </c:layout>
              <c:spPr/>
              <c:txPr>
                <a:bodyPr/>
                <a:lstStyle/>
                <a:p>
                  <a:pPr>
                    <a:defRPr sz="1100" b="1">
                      <a:solidFill>
                        <a:srgbClr val="FF0000"/>
                      </a:solidFill>
                    </a:defRPr>
                  </a:pPr>
                  <a:endParaRPr lang="pl-PL"/>
                </a:p>
              </c:txPr>
              <c:showVal val="1"/>
            </c:dLbl>
            <c:txPr>
              <a:bodyPr/>
              <a:lstStyle/>
              <a:p>
                <a:pPr>
                  <a:defRPr sz="1050" b="1"/>
                </a:pPr>
                <a:endParaRPr lang="pl-PL"/>
              </a:p>
            </c:txPr>
            <c:showVal val="1"/>
          </c:dLbls>
          <c:cat>
            <c:strRef>
              <c:f>kgmieszkańca!$C$2:$F$2</c:f>
              <c:strCache>
                <c:ptCount val="4"/>
                <c:pt idx="0">
                  <c:v>2009</c:v>
                </c:pt>
                <c:pt idx="1">
                  <c:v>2010</c:v>
                </c:pt>
                <c:pt idx="2">
                  <c:v>2011</c:v>
                </c:pt>
                <c:pt idx="3">
                  <c:v>symulacja na 2012</c:v>
                </c:pt>
              </c:strCache>
            </c:strRef>
          </c:cat>
          <c:val>
            <c:numRef>
              <c:f>kgmieszkańca!$C$4:$F$4</c:f>
              <c:numCache>
                <c:formatCode>General</c:formatCode>
                <c:ptCount val="4"/>
                <c:pt idx="0">
                  <c:v>50.86</c:v>
                </c:pt>
                <c:pt idx="1">
                  <c:v>65.440000000000026</c:v>
                </c:pt>
                <c:pt idx="2">
                  <c:v>84.58</c:v>
                </c:pt>
                <c:pt idx="3" formatCode="#,##0.00">
                  <c:v>56.660000000000011</c:v>
                </c:pt>
              </c:numCache>
            </c:numRef>
          </c:val>
        </c:ser>
        <c:shape val="cylinder"/>
        <c:axId val="85203968"/>
        <c:axId val="85209856"/>
        <c:axId val="84102656"/>
      </c:bar3DChart>
      <c:catAx>
        <c:axId val="85203968"/>
        <c:scaling>
          <c:orientation val="minMax"/>
        </c:scaling>
        <c:axPos val="b"/>
        <c:numFmt formatCode="General" sourceLinked="1"/>
        <c:tickLblPos val="nextTo"/>
        <c:txPr>
          <a:bodyPr/>
          <a:lstStyle/>
          <a:p>
            <a:pPr>
              <a:defRPr sz="1400" b="1"/>
            </a:pPr>
            <a:endParaRPr lang="pl-PL"/>
          </a:p>
        </c:txPr>
        <c:crossAx val="85209856"/>
        <c:crosses val="autoZero"/>
        <c:auto val="1"/>
        <c:lblAlgn val="ctr"/>
        <c:lblOffset val="100"/>
      </c:catAx>
      <c:valAx>
        <c:axId val="85209856"/>
        <c:scaling>
          <c:orientation val="minMax"/>
        </c:scaling>
        <c:axPos val="l"/>
        <c:majorGridlines/>
        <c:numFmt formatCode="General" sourceLinked="1"/>
        <c:tickLblPos val="nextTo"/>
        <c:txPr>
          <a:bodyPr/>
          <a:lstStyle/>
          <a:p>
            <a:pPr>
              <a:defRPr b="1"/>
            </a:pPr>
            <a:endParaRPr lang="pl-PL"/>
          </a:p>
        </c:txPr>
        <c:crossAx val="85203968"/>
        <c:crosses val="autoZero"/>
        <c:crossBetween val="between"/>
      </c:valAx>
      <c:serAx>
        <c:axId val="84102656"/>
        <c:scaling>
          <c:orientation val="minMax"/>
        </c:scaling>
        <c:delete val="1"/>
        <c:axPos val="b"/>
        <c:tickLblPos val="none"/>
        <c:crossAx val="85209856"/>
        <c:crosses val="autoZero"/>
      </c:serAx>
      <c:spPr>
        <a:noFill/>
      </c:spPr>
    </c:plotArea>
    <c:legend>
      <c:legendPos val="b"/>
      <c:layout>
        <c:manualLayout>
          <c:xMode val="edge"/>
          <c:yMode val="edge"/>
          <c:x val="0.29767803577380314"/>
          <c:y val="6.6411564470978707E-2"/>
          <c:w val="0.67272525274969552"/>
          <c:h val="7.1981175702510766E-2"/>
        </c:manualLayout>
      </c:layout>
      <c:txPr>
        <a:bodyPr/>
        <a:lstStyle/>
        <a:p>
          <a:pPr>
            <a:defRPr sz="1400"/>
          </a:pPr>
          <a:endParaRPr lang="pl-PL"/>
        </a:p>
      </c:txPr>
    </c:legend>
    <c:plotVisOnly val="1"/>
    <c:dispBlanksAs val="gap"/>
  </c:chart>
  <c:spPr>
    <a:ln>
      <a:noFill/>
    </a:ln>
  </c:spPr>
  <c:externalData r:id="rId2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B54755-A191-482A-97C7-511EF7AA491D}" type="datetimeFigureOut">
              <a:rPr lang="pl-PL" smtClean="0"/>
              <a:pPr/>
              <a:t>2012-10-01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1B4D66-AAD0-432D-9F6C-175E43EA19F0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2082579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43F236-8082-42F0-A011-88E8CAF96C0F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5004629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38624C-C764-441D-BC8B-A036D0335D58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5954653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FEA72C-759F-4FA2-914A-2F884F8F41A6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5614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A22C1B-06F6-42A1-96D5-EBD4E8585B36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35765477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FF578-94DD-428A-AC2B-D3E9C6C518AF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734855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B01D05-0BE5-43D5-98CB-AC19A143EC63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1241210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5753CB-68EB-407A-A8F6-9C1970E782D7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8707153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C433B5-039B-4B25-BE64-3DBDBEAE14FD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25754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72E09A-D4EB-4318-971C-1B605E79A548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622127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12A3E-74FB-4E48-9928-30A0BA2B0CD2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259534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874045-331C-4078-B3F1-24F251E67F12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45014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15A5AC-D6CB-4CC6-AD2A-5BA43BE29434}" type="datetime1">
              <a:rPr lang="pl-PL" smtClean="0"/>
              <a:pPr/>
              <a:t>2012-10-01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A9DCA1-47AF-413F-8A29-246D5E2B570E}" type="slidenum">
              <a:rPr lang="pl-PL" smtClean="0"/>
              <a:pPr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186994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3568" y="764705"/>
            <a:ext cx="7772400" cy="1470025"/>
          </a:xfrm>
        </p:spPr>
        <p:txBody>
          <a:bodyPr>
            <a:normAutofit/>
          </a:bodyPr>
          <a:lstStyle/>
          <a:p>
            <a:r>
              <a:rPr lang="pl-PL" sz="2400" dirty="0" smtClean="0"/>
              <a:t>Doświadczenia w prowadzeniu gminnych punktów zbiórki odpadów w gminach liczących od 50.000 – 75.000 mieszkańców</a:t>
            </a:r>
            <a:endParaRPr lang="pl-PL" sz="24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31640" y="2492896"/>
            <a:ext cx="6400800" cy="1752600"/>
          </a:xfrm>
        </p:spPr>
        <p:txBody>
          <a:bodyPr>
            <a:normAutofit fontScale="92500" lnSpcReduction="10000"/>
          </a:bodyPr>
          <a:lstStyle/>
          <a:p>
            <a:r>
              <a:rPr lang="pl-PL" sz="2000" i="1" dirty="0">
                <a:solidFill>
                  <a:schemeClr val="tx1"/>
                </a:solidFill>
              </a:rPr>
              <a:t> </a:t>
            </a:r>
            <a:r>
              <a:rPr lang="pl-PL" sz="2000" i="1" dirty="0" smtClean="0">
                <a:solidFill>
                  <a:schemeClr val="tx1"/>
                </a:solidFill>
              </a:rPr>
              <a:t>Punkt selektywnego zbierania odpadów komunalnych               w Stalowej Woli zwany </a:t>
            </a:r>
          </a:p>
          <a:p>
            <a:r>
              <a:rPr lang="pl-PL" b="1" i="1" dirty="0" smtClean="0">
                <a:solidFill>
                  <a:schemeClr val="tx1"/>
                </a:solidFill>
              </a:rPr>
              <a:t>„RUPIECIARNIĄ” </a:t>
            </a:r>
          </a:p>
          <a:p>
            <a:r>
              <a:rPr lang="pl-PL" sz="2000" i="1" dirty="0" smtClean="0">
                <a:solidFill>
                  <a:schemeClr val="tx1"/>
                </a:solidFill>
              </a:rPr>
              <a:t>Uzupełnienie systemu selektywnej zbiórki odpadów komunalnych</a:t>
            </a:r>
            <a:endParaRPr lang="pl-PL" sz="2000" i="1" dirty="0">
              <a:solidFill>
                <a:schemeClr val="tx1"/>
              </a:solidFill>
            </a:endParaRP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3203848" y="6021289"/>
            <a:ext cx="2895600" cy="365125"/>
          </a:xfrm>
        </p:spPr>
        <p:txBody>
          <a:bodyPr/>
          <a:lstStyle/>
          <a:p>
            <a:r>
              <a:rPr lang="pl-PL" dirty="0" smtClean="0">
                <a:solidFill>
                  <a:schemeClr val="tx1"/>
                </a:solidFill>
              </a:rPr>
              <a:t>Mariusz Piasecki </a:t>
            </a:r>
          </a:p>
          <a:p>
            <a:r>
              <a:rPr lang="pl-PL" dirty="0" smtClean="0">
                <a:solidFill>
                  <a:schemeClr val="tx1"/>
                </a:solidFill>
              </a:rPr>
              <a:t>Miejski Zakład Komunalny sp. z o. o.            w Stalowej Woli</a:t>
            </a:r>
            <a:endParaRPr lang="pl-PL" dirty="0">
              <a:solidFill>
                <a:schemeClr val="tx1"/>
              </a:solidFill>
            </a:endParaRPr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8909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712968" cy="922114"/>
          </a:xfrm>
        </p:spPr>
        <p:txBody>
          <a:bodyPr>
            <a:normAutofit fontScale="90000"/>
          </a:bodyPr>
          <a:lstStyle/>
          <a:p>
            <a:r>
              <a:rPr lang="pl-PL" sz="2000" b="1" dirty="0" smtClean="0"/>
              <a:t>Punkty Selektywnego Zbierania Odpadów Komunalnych w gminach </a:t>
            </a:r>
            <a:br>
              <a:rPr lang="pl-PL" sz="2000" b="1" dirty="0" smtClean="0"/>
            </a:br>
            <a:r>
              <a:rPr lang="pl-PL" sz="2000" b="1" dirty="0" smtClean="0"/>
              <a:t> liczących od 50.000 – 75.000 mieszkańców</a:t>
            </a:r>
            <a:br>
              <a:rPr lang="pl-PL" sz="2000" b="1" dirty="0" smtClean="0"/>
            </a:br>
            <a:r>
              <a:rPr lang="pl-PL" sz="2000" b="1" dirty="0" smtClean="0"/>
              <a:t>(</a:t>
            </a:r>
            <a:r>
              <a:rPr lang="pl-PL" sz="2000" dirty="0" smtClean="0"/>
              <a:t>koszty funkcjonowania, zbierane odpady, poziomy zbiórek, odpłatności)</a:t>
            </a:r>
            <a:endParaRPr lang="pl-PL" sz="20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718671858"/>
              </p:ext>
            </p:extLst>
          </p:nvPr>
        </p:nvGraphicFramePr>
        <p:xfrm>
          <a:off x="683568" y="1412777"/>
          <a:ext cx="7704857" cy="4591963"/>
        </p:xfrm>
        <a:graphic>
          <a:graphicData uri="http://schemas.openxmlformats.org/drawingml/2006/table">
            <a:tbl>
              <a:tblPr/>
              <a:tblGrid>
                <a:gridCol w="1111278"/>
                <a:gridCol w="814937"/>
                <a:gridCol w="1333533"/>
                <a:gridCol w="1205868"/>
                <a:gridCol w="718960"/>
                <a:gridCol w="1296144"/>
                <a:gridCol w="1224137"/>
              </a:tblGrid>
              <a:tr h="60535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Miasto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Ludność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funkcjonowania</a:t>
                      </a:r>
                    </a:p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(zł/rok)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Zbiórka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Poziom zbiórki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(Mg)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funkcjonowania </a:t>
                      </a:r>
                    </a:p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(zł/kg odpadów)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Odpłatność za przyjęcie odpadów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869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Bełchatów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61 135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43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200,00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 zmieszanych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74 </a:t>
                      </a:r>
                      <a:r>
                        <a:rPr lang="pl-PL" sz="1050" b="1" i="0" u="none" strike="noStrike" baseline="30000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1)</a:t>
                      </a:r>
                      <a:endParaRPr lang="pl-PL" sz="800" b="1" i="0" u="none" strike="noStrike" baseline="30000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1,71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0384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Ełk/Siedliska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59 274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 zmieszanych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16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95612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Przemyśl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65 000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 zmieszanych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za opony 1zł/</a:t>
                      </a:r>
                      <a:r>
                        <a:rPr lang="pl-PL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szt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, za </a:t>
                      </a:r>
                      <a:r>
                        <a:rPr lang="pl-PL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w.gab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&gt; 20 kg 6 zł, dla &lt; 20 kg 2 zł/szt. 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8692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Racibórz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56 397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w.gab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, </a:t>
                      </a:r>
                      <a:r>
                        <a:rPr lang="pl-PL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zseie,rem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72018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Stalowa Wola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65 182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175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626,33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 zmieszanych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423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2,19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766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Świętochłowice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53 150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74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810,00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 zmieszanych</a:t>
                      </a:r>
                    </a:p>
                    <a:p>
                      <a:pPr algn="ctr" fontAlgn="ctr"/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210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2,81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7665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Tomaszów Maz.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65 375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59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040,00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 zmieszanych</a:t>
                      </a:r>
                    </a:p>
                    <a:p>
                      <a:pPr algn="ctr" fontAlgn="ctr"/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790" marR="7790" marT="7790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10</a:t>
            </a:fld>
            <a:endParaRPr lang="pl-PL"/>
          </a:p>
        </p:txBody>
      </p:sp>
      <p:sp>
        <p:nvSpPr>
          <p:cNvPr id="3" name="pole tekstowe 2"/>
          <p:cNvSpPr txBox="1"/>
          <p:nvPr/>
        </p:nvSpPr>
        <p:spPr>
          <a:xfrm>
            <a:off x="755576" y="6165304"/>
            <a:ext cx="7416824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100" dirty="0" smtClean="0"/>
              <a:t>1) I półrocze 2012r.</a:t>
            </a:r>
            <a:endParaRPr lang="pl-PL" sz="1100" dirty="0"/>
          </a:p>
        </p:txBody>
      </p:sp>
    </p:spTree>
    <p:extLst>
      <p:ext uri="{BB962C8B-B14F-4D97-AF65-F5344CB8AC3E}">
        <p14:creationId xmlns:p14="http://schemas.microsoft.com/office/powerpoint/2010/main" xmlns="" val="278865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Punkty inne niż PSZOK – PZON, </a:t>
            </a:r>
            <a:r>
              <a:rPr lang="pl-PL" sz="2400" b="1" dirty="0" err="1" smtClean="0"/>
              <a:t>ZSEiE</a:t>
            </a:r>
            <a:r>
              <a:rPr lang="pl-PL" sz="2400" b="1" dirty="0" smtClean="0"/>
              <a:t>  w gminach </a:t>
            </a:r>
            <a:br>
              <a:rPr lang="pl-PL" sz="2400" b="1" dirty="0" smtClean="0"/>
            </a:br>
            <a:r>
              <a:rPr lang="pl-PL" sz="2400" b="1" dirty="0" smtClean="0"/>
              <a:t> liczących od 50.000 – 75.000 mieszkańców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(budowa, funkcjonowanie, lokalizacja)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88534611"/>
              </p:ext>
            </p:extLst>
          </p:nvPr>
        </p:nvGraphicFramePr>
        <p:xfrm>
          <a:off x="457200" y="1628800"/>
          <a:ext cx="8363272" cy="4607410"/>
        </p:xfrm>
        <a:graphic>
          <a:graphicData uri="http://schemas.openxmlformats.org/drawingml/2006/table">
            <a:tbl>
              <a:tblPr/>
              <a:tblGrid>
                <a:gridCol w="1466225"/>
                <a:gridCol w="1234716"/>
                <a:gridCol w="1234716"/>
                <a:gridCol w="1118962"/>
                <a:gridCol w="913176"/>
                <a:gridCol w="1315357"/>
                <a:gridCol w="1080120"/>
              </a:tblGrid>
              <a:tr h="97433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Miasto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Ludność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Lokalizacja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budowy</a:t>
                      </a:r>
                    </a:p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(zł)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funkcjonowania</a:t>
                      </a:r>
                    </a:p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(zł)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Roczny koszt funkcjonowania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</a:t>
                      </a:r>
                    </a:p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(zł/mieszkańca)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Uwagi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354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Będzin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58 604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5904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Biała Podlaska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58 000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blisko centrum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miasto nie poniosło i nie ponosi  kosztów</a:t>
                      </a:r>
                    </a:p>
                  </a:txBody>
                  <a:tcPr marL="9496" marR="9496" marT="9496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354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Chełm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66 176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zakładzie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496" marR="9496" marT="9496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354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Łomża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63 203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zakładzie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496" marR="9496" marT="9496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354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Siedlce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76 480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496" marR="9496" marT="9496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3542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Siemianowice Śląskie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70 170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centrum miasta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89 786,00 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modernizacja obiektu</a:t>
                      </a:r>
                    </a:p>
                  </a:txBody>
                  <a:tcPr marL="9496" marR="9496" marT="9496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77922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Stargard Szczeciński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69 966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centrum miasta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170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000,00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135 000,00 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1,93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adaptacja, samochód, wyposażenie</a:t>
                      </a:r>
                    </a:p>
                  </a:txBody>
                  <a:tcPr marL="9496" marR="9496" marT="9496" marB="0" anchor="ctr" anchorCtr="1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51399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Tarnowskie Góry</a:t>
                      </a:r>
                    </a:p>
                  </a:txBody>
                  <a:tcPr marL="9496" marR="9496" marT="949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60 439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składowisku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496" marR="9496" marT="9496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7001355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Punkty inne niż PSZOK – PZON, </a:t>
            </a:r>
            <a:r>
              <a:rPr lang="pl-PL" sz="2400" b="1" dirty="0" err="1" smtClean="0"/>
              <a:t>ZSEiE</a:t>
            </a:r>
            <a:r>
              <a:rPr lang="pl-PL" sz="2400" b="1" dirty="0" smtClean="0"/>
              <a:t>  w gminach </a:t>
            </a:r>
            <a:br>
              <a:rPr lang="pl-PL" sz="2400" b="1" dirty="0" smtClean="0"/>
            </a:br>
            <a:r>
              <a:rPr lang="pl-PL" sz="2400" b="1" dirty="0" smtClean="0"/>
              <a:t>od 50.000 – 75.000 mieszkańców</a:t>
            </a:r>
            <a:r>
              <a:rPr lang="pl-PL" sz="2400" dirty="0" smtClean="0"/>
              <a:t> </a:t>
            </a:r>
            <a:br>
              <a:rPr lang="pl-PL" sz="2400" dirty="0" smtClean="0"/>
            </a:br>
            <a:r>
              <a:rPr lang="pl-PL" sz="2400" dirty="0" smtClean="0"/>
              <a:t>Koszty funkcjonowania, zbierane odpady, poziomy zbiórek, odpłatności</a:t>
            </a:r>
            <a:endParaRPr lang="pl-PL" sz="24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2568040882"/>
              </p:ext>
            </p:extLst>
          </p:nvPr>
        </p:nvGraphicFramePr>
        <p:xfrm>
          <a:off x="467544" y="1628802"/>
          <a:ext cx="8280921" cy="4407118"/>
        </p:xfrm>
        <a:graphic>
          <a:graphicData uri="http://schemas.openxmlformats.org/drawingml/2006/table">
            <a:tbl>
              <a:tblPr/>
              <a:tblGrid>
                <a:gridCol w="1368152"/>
                <a:gridCol w="1095050"/>
                <a:gridCol w="1041494"/>
                <a:gridCol w="1041494"/>
                <a:gridCol w="943853"/>
                <a:gridCol w="770271"/>
                <a:gridCol w="954703"/>
                <a:gridCol w="1065904"/>
              </a:tblGrid>
              <a:tr h="85393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Miasto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iczba 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ludności (2011/2012r)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Lokalizacja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funkcjonowania</a:t>
                      </a:r>
                    </a:p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(zł/rok)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Zbiórka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Poziom zbiórki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2011 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(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Mg/rok)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funkcjonowania w zł/kg odpadów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Odpłatność za przyjęcie odpadów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93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Będzin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58 604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93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Biała Podlaska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58 000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blisko centrum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zseie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, leki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18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293044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Chełm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66 176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zakładzie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zse i 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44045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Łomża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63 203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zakładzie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zseie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, leki </a:t>
                      </a:r>
                    </a:p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o. </a:t>
                      </a:r>
                      <a:r>
                        <a:rPr lang="pl-PL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niebezp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, 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1068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Siedlce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76 480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512360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Siemianowice Śląskie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70 170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centrum miasta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o.niebezp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</a:t>
                      </a:r>
                      <a:r>
                        <a:rPr lang="pl-PL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zuż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. 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baterie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683146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Stargard Szczeciński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69 966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centrum miasta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135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000,00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zcionka tekstu podstawowego"/>
                          <a:ea typeface="+mn-ea"/>
                          <a:cs typeface="+mn-cs"/>
                        </a:rPr>
                        <a:t>zseie</a:t>
                      </a:r>
                      <a:r>
                        <a:rPr kumimoji="0" lang="pl-PL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zcionka tekstu podstawowego"/>
                          <a:ea typeface="+mn-ea"/>
                          <a:cs typeface="+mn-cs"/>
                        </a:rPr>
                        <a:t>, leki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l-PL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zcionka tekstu podstawowego"/>
                          <a:ea typeface="+mn-ea"/>
                          <a:cs typeface="+mn-cs"/>
                        </a:rPr>
                        <a:t>o. </a:t>
                      </a:r>
                      <a:r>
                        <a:rPr kumimoji="0" lang="pl-PL" sz="1300" b="1" i="0" u="none" strike="noStrike" kern="1200" cap="none" spc="0" normalizeH="0" baseline="0" noProof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zcionka tekstu podstawowego"/>
                          <a:ea typeface="+mn-ea"/>
                          <a:cs typeface="+mn-cs"/>
                        </a:rPr>
                        <a:t>niebezp</a:t>
                      </a:r>
                      <a:r>
                        <a:rPr kumimoji="0" lang="pl-PL" sz="1300" b="1" i="0" u="none" strike="noStrike" kern="1200" cap="none" spc="0" normalizeH="0" baseline="0" noProof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Czcionka tekstu podstawowego"/>
                          <a:ea typeface="+mn-ea"/>
                          <a:cs typeface="+mn-cs"/>
                        </a:rPr>
                        <a:t>. baterie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240</a:t>
                      </a:r>
                      <a:endParaRPr lang="pl-PL" sz="1300" b="0" i="0" u="none" strike="noStrike" dirty="0">
                        <a:solidFill>
                          <a:schemeClr val="tx1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1,78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306997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Tarnowskie Góry</a:t>
                      </a:r>
                    </a:p>
                  </a:txBody>
                  <a:tcPr marL="7062" marR="7062" marT="70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60 439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składowisku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zseie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bezpłatnie</a:t>
                      </a:r>
                    </a:p>
                  </a:txBody>
                  <a:tcPr marL="7062" marR="7062" marT="70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4771985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143000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Mobilne zbiórki </a:t>
            </a:r>
            <a:r>
              <a:rPr lang="pl-PL" sz="2400" b="1" dirty="0" err="1" smtClean="0"/>
              <a:t>zseie</a:t>
            </a:r>
            <a:r>
              <a:rPr lang="pl-PL" sz="2400" b="1" dirty="0" smtClean="0"/>
              <a:t>, odpadów niebezpiecznych     </a:t>
            </a:r>
            <a:br>
              <a:rPr lang="pl-PL" sz="2400" b="1" dirty="0" smtClean="0"/>
            </a:br>
            <a:r>
              <a:rPr lang="pl-PL" sz="2400" b="1" dirty="0" smtClean="0"/>
              <a:t>w gminach liczących od 50.000 – 75.000 mieszkańców </a:t>
            </a:r>
            <a:r>
              <a:rPr lang="pl-PL" sz="2400" dirty="0" smtClean="0"/>
              <a:t/>
            </a:r>
            <a:br>
              <a:rPr lang="pl-PL" sz="2400" dirty="0" smtClean="0"/>
            </a:br>
            <a:endParaRPr lang="pl-PL" sz="24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/>
              <a:t>Mobilne zbiórki –  popularna forma zbierania odpadów problemowych</a:t>
            </a:r>
          </a:p>
          <a:p>
            <a:pPr marL="0" indent="0" algn="ctr">
              <a:buNone/>
            </a:pPr>
            <a:endParaRPr lang="pl-PL" sz="2400" b="1" dirty="0" smtClean="0"/>
          </a:p>
          <a:p>
            <a:pPr algn="just"/>
            <a:r>
              <a:rPr lang="pl-PL" sz="2400" dirty="0" smtClean="0"/>
              <a:t>Zbiórki odpadów </a:t>
            </a:r>
            <a:r>
              <a:rPr lang="pl-PL" sz="2400" dirty="0" err="1" smtClean="0"/>
              <a:t>zseie</a:t>
            </a:r>
            <a:r>
              <a:rPr lang="pl-PL" sz="2400" dirty="0" smtClean="0"/>
              <a:t> – z </a:t>
            </a:r>
            <a:r>
              <a:rPr lang="pl-PL" sz="2400" dirty="0" smtClean="0"/>
              <a:t>26 </a:t>
            </a:r>
            <a:r>
              <a:rPr lang="pl-PL" sz="2400" dirty="0" smtClean="0"/>
              <a:t>gmin prowadzono w 23 gminach (nie rzadziej niż 2 x w roku).</a:t>
            </a:r>
          </a:p>
          <a:p>
            <a:pPr algn="just"/>
            <a:r>
              <a:rPr lang="pl-PL" sz="2400" dirty="0" smtClean="0"/>
              <a:t>Zbiórki odpadów niebezpiecznych – z </a:t>
            </a:r>
            <a:r>
              <a:rPr lang="pl-PL" sz="2400" dirty="0" smtClean="0"/>
              <a:t>26 </a:t>
            </a:r>
            <a:r>
              <a:rPr lang="pl-PL" sz="2400" dirty="0" smtClean="0"/>
              <a:t>gmin prowadzono w 24 gminach (nie rzadziej niż 2 x w roku).</a:t>
            </a:r>
          </a:p>
          <a:p>
            <a:pPr algn="just"/>
            <a:r>
              <a:rPr lang="pl-PL" sz="2400" dirty="0" smtClean="0"/>
              <a:t>W każdej gminie zbiórka odpadów wielkogabarytowych.</a:t>
            </a:r>
          </a:p>
          <a:p>
            <a:pPr algn="just"/>
            <a:r>
              <a:rPr lang="pl-PL" sz="2400" dirty="0" smtClean="0"/>
              <a:t>Brak danych o poziomach zbiórek.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85290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Inne formy zbiórek czyli </a:t>
            </a:r>
            <a:r>
              <a:rPr lang="pl-PL" sz="3200" b="1" dirty="0" smtClean="0"/>
              <a:t>współpraca</a:t>
            </a:r>
            <a:r>
              <a:rPr lang="pl-PL" sz="3200" dirty="0" smtClean="0"/>
              <a:t> z aptekami, szkołami, mediami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2132856"/>
            <a:ext cx="8229600" cy="4525963"/>
          </a:xfrm>
        </p:spPr>
        <p:txBody>
          <a:bodyPr>
            <a:normAutofit/>
          </a:bodyPr>
          <a:lstStyle/>
          <a:p>
            <a:pPr algn="just"/>
            <a:r>
              <a:rPr lang="pl-PL" dirty="0" smtClean="0"/>
              <a:t>Apteki w gminach są stałymi i naturalnymi punktami zbiórki przeterminowanych lekarstw i środków medycznych.</a:t>
            </a:r>
          </a:p>
          <a:p>
            <a:pPr algn="just"/>
            <a:r>
              <a:rPr lang="pl-PL" dirty="0" smtClean="0"/>
              <a:t>Szkoły są miejscami, gdzie odbywają się zbiórki różnego rodzaju odpadów. Są to najczęściej zbiórki makulatury, odpadów </a:t>
            </a:r>
            <a:r>
              <a:rPr lang="pl-PL" dirty="0" err="1" smtClean="0"/>
              <a:t>zseie</a:t>
            </a:r>
            <a:r>
              <a:rPr lang="pl-PL" dirty="0" smtClean="0"/>
              <a:t>.</a:t>
            </a:r>
          </a:p>
          <a:p>
            <a:pPr algn="just"/>
            <a:r>
              <a:rPr lang="pl-PL" dirty="0" smtClean="0"/>
              <a:t>Współpraca w </a:t>
            </a:r>
            <a:r>
              <a:rPr lang="pl-PL" dirty="0"/>
              <a:t>zakresie informowania </a:t>
            </a:r>
            <a:r>
              <a:rPr lang="pl-PL" dirty="0" smtClean="0"/>
              <a:t>mediów przed </a:t>
            </a:r>
            <a:r>
              <a:rPr lang="pl-PL" dirty="0"/>
              <a:t>i po zbiórce </a:t>
            </a:r>
            <a:r>
              <a:rPr lang="pl-PL" dirty="0" smtClean="0"/>
              <a:t>odpadów.</a:t>
            </a:r>
          </a:p>
          <a:p>
            <a:pPr marL="0" indent="0" algn="just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648283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Kampanie informacyjne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600201"/>
            <a:ext cx="8435280" cy="4525963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pl-PL" dirty="0" smtClean="0"/>
              <a:t>We wszystkich gminach tworzenie punktów poprzedzały akcje edukacyjno-informacyjne prowadzone w mediach:</a:t>
            </a:r>
          </a:p>
          <a:p>
            <a:pPr marL="811213">
              <a:buFont typeface="Wingdings" pitchFamily="2" charset="2"/>
              <a:buChar char="Ø"/>
            </a:pPr>
            <a:r>
              <a:rPr lang="pl-PL" dirty="0" smtClean="0"/>
              <a:t>telewizja miejscowa,</a:t>
            </a:r>
          </a:p>
          <a:p>
            <a:pPr marL="811213">
              <a:buFont typeface="Wingdings" pitchFamily="2" charset="2"/>
              <a:buChar char="Ø"/>
            </a:pPr>
            <a:r>
              <a:rPr lang="pl-PL" dirty="0"/>
              <a:t>r</a:t>
            </a:r>
            <a:r>
              <a:rPr lang="pl-PL" dirty="0" smtClean="0"/>
              <a:t>adio,</a:t>
            </a:r>
          </a:p>
          <a:p>
            <a:pPr marL="811213">
              <a:buFont typeface="Wingdings" pitchFamily="2" charset="2"/>
              <a:buChar char="Ø"/>
            </a:pPr>
            <a:r>
              <a:rPr lang="pl-PL" dirty="0" err="1" smtClean="0"/>
              <a:t>internet</a:t>
            </a:r>
            <a:r>
              <a:rPr lang="pl-PL" dirty="0" smtClean="0"/>
              <a:t> – miejscowe portale,</a:t>
            </a:r>
          </a:p>
          <a:p>
            <a:pPr marL="811213">
              <a:buFont typeface="Wingdings" pitchFamily="2" charset="2"/>
              <a:buChar char="Ø"/>
            </a:pPr>
            <a:r>
              <a:rPr lang="pl-PL" dirty="0" smtClean="0"/>
              <a:t>prasa</a:t>
            </a:r>
            <a:r>
              <a:rPr lang="pl-PL" dirty="0"/>
              <a:t>.</a:t>
            </a:r>
            <a:endParaRPr lang="pl-PL" dirty="0" smtClean="0"/>
          </a:p>
          <a:p>
            <a:pPr algn="just"/>
            <a:r>
              <a:rPr lang="pl-PL" dirty="0" smtClean="0"/>
              <a:t>W niektórych dodatkowo w formie ulotek, plakatów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307202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ytu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Tworzenie PSZOK</a:t>
            </a:r>
            <a:endParaRPr lang="pl-PL" sz="3200" dirty="0"/>
          </a:p>
        </p:txBody>
      </p:sp>
      <p:sp>
        <p:nvSpPr>
          <p:cNvPr id="6" name="Symbol zastępczy zawartości 5"/>
          <p:cNvSpPr>
            <a:spLocks noGrp="1"/>
          </p:cNvSpPr>
          <p:nvPr>
            <p:ph idx="1"/>
          </p:nvPr>
        </p:nvSpPr>
        <p:spPr>
          <a:xfrm>
            <a:off x="457200" y="1196753"/>
            <a:ext cx="8229600" cy="4929412"/>
          </a:xfrm>
        </p:spPr>
        <p:txBody>
          <a:bodyPr/>
          <a:lstStyle/>
          <a:p>
            <a:pPr marL="0" indent="0" algn="ctr">
              <a:buNone/>
            </a:pPr>
            <a:r>
              <a:rPr lang="pl-PL" u="sng" dirty="0" smtClean="0"/>
              <a:t>Wymagania prawne</a:t>
            </a:r>
          </a:p>
          <a:p>
            <a:pPr marL="0" indent="0" algn="ctr">
              <a:buNone/>
            </a:pPr>
            <a:endParaRPr lang="pl-PL" u="sng" dirty="0" smtClean="0"/>
          </a:p>
          <a:p>
            <a:pPr algn="just"/>
            <a:r>
              <a:rPr lang="pl-PL" sz="2400" dirty="0" smtClean="0"/>
              <a:t>Zgodność z Miejscowym Planem Zagospodarowania Przestrzennego lub decyzją o warunkach </a:t>
            </a:r>
            <a:r>
              <a:rPr lang="pl-PL" sz="2400" dirty="0"/>
              <a:t>z</a:t>
            </a:r>
            <a:r>
              <a:rPr lang="pl-PL" sz="2400" dirty="0" smtClean="0"/>
              <a:t>abudowy                    i zagospodarowania </a:t>
            </a:r>
            <a:r>
              <a:rPr lang="pl-PL" sz="2400" dirty="0"/>
              <a:t>t</a:t>
            </a:r>
            <a:r>
              <a:rPr lang="pl-PL" sz="2400" dirty="0" smtClean="0"/>
              <a:t>erenu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 smtClean="0"/>
              <a:t>(gdy nie ma MPZP).</a:t>
            </a:r>
          </a:p>
          <a:p>
            <a:pPr algn="just"/>
            <a:r>
              <a:rPr lang="pl-PL" sz="2400" dirty="0" smtClean="0"/>
              <a:t>Zgodność z decyzją o środowiskowych uwarunkowaniach realizacji inwestycji (karta informacyjna, opinie Sanepid, RDOŚ</a:t>
            </a:r>
            <a:r>
              <a:rPr lang="pl-PL" sz="2400" dirty="0" smtClean="0">
                <a:solidFill>
                  <a:srgbClr val="FF0000"/>
                </a:solidFill>
              </a:rPr>
              <a:t> </a:t>
            </a:r>
            <a:r>
              <a:rPr lang="pl-PL" sz="2400" dirty="0"/>
              <a:t>i ewentualnie raport OOŚ</a:t>
            </a:r>
            <a:r>
              <a:rPr lang="pl-PL" sz="2400" dirty="0" smtClean="0"/>
              <a:t>).</a:t>
            </a:r>
          </a:p>
          <a:p>
            <a:pPr algn="just"/>
            <a:r>
              <a:rPr lang="pl-PL" sz="2400" dirty="0" smtClean="0"/>
              <a:t>Zgodność z Prawem Budowlanym (strefy wybuchu, ściany ognioodporne itp.).</a:t>
            </a:r>
          </a:p>
          <a:p>
            <a:pPr algn="just"/>
            <a:r>
              <a:rPr lang="pl-PL" sz="2400" dirty="0" smtClean="0"/>
              <a:t>Prawo Zamówień Publicznych.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91420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PSZOK „Rupieciarnia” w Stalowej Woli</a:t>
            </a:r>
            <a:br>
              <a:rPr lang="pl-PL" sz="3200" dirty="0" smtClean="0"/>
            </a:br>
            <a:r>
              <a:rPr lang="pl-PL" sz="3200" dirty="0" smtClean="0"/>
              <a:t>uzupełnienie systemu selektywnej zbiórki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17</a:t>
            </a:fld>
            <a:endParaRPr lang="pl-PL"/>
          </a:p>
        </p:txBody>
      </p:sp>
      <p:pic>
        <p:nvPicPr>
          <p:cNvPr id="6" name="Obraz 5" descr="G:\Nowy folder\rupieciarnia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4168646"/>
            <a:ext cx="410445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Obraz 6" descr="G:\Nowy folder\rupieciarnia2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21088"/>
            <a:ext cx="3684483" cy="213868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Obraz 7" descr="G:\Nowy folder\rupieciarnia3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628800"/>
            <a:ext cx="3741663" cy="2304256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Symbol zastępczy zawartości 8" descr="G:\Nowy folder\DSC07876.JPG"/>
          <p:cNvPicPr>
            <a:picLocks noGrp="1"/>
          </p:cNvPicPr>
          <p:nvPr>
            <p:ph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43000" y="1628800"/>
            <a:ext cx="4101008" cy="23042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345316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Zbiórka u źródła z gniazd pojemników w osiedlach z zabudową wielolokalową: 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/>
              <a:t>197 gniazd przy wszystkich altanach śmietnikowych.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/>
              <a:t>Cztery pojemniki (tworzywa, szkło kolorowe, szkło bezbarwne, makulatura) w tym jeden z kieszenią na baterie.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/>
              <a:t>Pojemniki na makulaturę dla instytucji i podmiotów gospodarczych.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400" dirty="0" smtClean="0"/>
              <a:t>Wszystkie pojemniki udostępniane są bezpłatnie.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297082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188641"/>
            <a:ext cx="7772400" cy="1296144"/>
          </a:xfrm>
        </p:spPr>
        <p:txBody>
          <a:bodyPr>
            <a:normAutofit/>
          </a:bodyPr>
          <a:lstStyle/>
          <a:p>
            <a:r>
              <a:rPr lang="pl-PL" sz="3200" dirty="0"/>
              <a:t>PSZOK „Rupieciarnia” w Stalowej Woli</a:t>
            </a:r>
            <a:br>
              <a:rPr lang="pl-PL" sz="3200" dirty="0"/>
            </a:br>
            <a:r>
              <a:rPr lang="pl-PL" sz="3200" dirty="0"/>
              <a:t>uzupełnienie systemu selektywnej zbiórki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827584" y="1628800"/>
            <a:ext cx="7704856" cy="4464496"/>
          </a:xfrm>
        </p:spPr>
        <p:txBody>
          <a:bodyPr>
            <a:normAutofit/>
          </a:bodyPr>
          <a:lstStyle/>
          <a:p>
            <a:r>
              <a:rPr lang="pl-PL" sz="2000" dirty="0" smtClean="0">
                <a:solidFill>
                  <a:schemeClr val="tx1"/>
                </a:solidFill>
              </a:rPr>
              <a:t>Pojemnik na odpady zielone typu „</a:t>
            </a:r>
            <a:r>
              <a:rPr lang="pl-PL" sz="2000" dirty="0" err="1" smtClean="0">
                <a:solidFill>
                  <a:schemeClr val="tx1"/>
                </a:solidFill>
              </a:rPr>
              <a:t>compostainer</a:t>
            </a:r>
            <a:r>
              <a:rPr lang="pl-PL" sz="2000" dirty="0" smtClean="0">
                <a:solidFill>
                  <a:schemeClr val="tx1"/>
                </a:solidFill>
              </a:rPr>
              <a:t>”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Stelaże na worki do selektywnej zbiórki</a:t>
            </a:r>
          </a:p>
          <a:p>
            <a:r>
              <a:rPr lang="pl-PL" sz="2000" dirty="0" smtClean="0">
                <a:solidFill>
                  <a:schemeClr val="tx1"/>
                </a:solidFill>
              </a:rPr>
              <a:t>Urządzenia są przekazywane gospodarstwom jednorodzinnym bezpłatnie</a:t>
            </a:r>
            <a:endParaRPr lang="pl-PL" sz="2000" dirty="0">
              <a:solidFill>
                <a:schemeClr val="tx1"/>
              </a:solidFill>
            </a:endParaRP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19</a:t>
            </a:fld>
            <a:endParaRPr lang="pl-PL"/>
          </a:p>
        </p:txBody>
      </p:sp>
      <p:pic>
        <p:nvPicPr>
          <p:cNvPr id="5" name="Obraz 4" descr="G:\Nowy folder\bio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140968"/>
            <a:ext cx="2592288" cy="296776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Obraz 5" descr="G:\Nowy folder\Stelaże na worki do selektywnej zbiórki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11960" y="3068960"/>
            <a:ext cx="4176464" cy="30397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2397812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Ustawa o utrzymaniu czystości i porządku           w gminach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just">
              <a:buNone/>
            </a:pPr>
            <a:r>
              <a:rPr lang="pl-PL" sz="2400" dirty="0" smtClean="0"/>
              <a:t>Art. 3. 2 </a:t>
            </a:r>
          </a:p>
          <a:p>
            <a:pPr marL="0" indent="0" algn="just">
              <a:buNone/>
            </a:pPr>
            <a:r>
              <a:rPr lang="pl-PL" sz="2400" dirty="0" smtClean="0"/>
              <a:t>Gminy zapewniają czystość i porządek na swoim terenie i tworzą warunki niezbędne do ich utrzymania, a w szczególności:</a:t>
            </a:r>
          </a:p>
          <a:p>
            <a:pPr marL="0" indent="0" algn="just">
              <a:buNone/>
            </a:pPr>
            <a:endParaRPr lang="pl-PL" sz="2400" dirty="0" smtClean="0"/>
          </a:p>
          <a:p>
            <a:pPr marL="0" indent="0" algn="just">
              <a:buNone/>
            </a:pPr>
            <a:r>
              <a:rPr lang="pl-PL" sz="2400" dirty="0" smtClean="0"/>
              <a:t>6)   tworzą punkty selektywnego zbierania odpadów komunalnych w sposób zapewniający łatwy dostęp dla wszystkich mieszkańców gminy, w tym wskazują miejsca,             w których mogą być prowadzone zbiórki zużytego sprzętu elektrycznego i elektronicznego (</a:t>
            </a:r>
            <a:r>
              <a:rPr lang="pl-PL" sz="2400" dirty="0" err="1" smtClean="0"/>
              <a:t>zseie</a:t>
            </a:r>
            <a:r>
              <a:rPr lang="pl-PL" sz="2400" dirty="0" smtClean="0"/>
              <a:t>) pochodzącego z gospodarstw domowych.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0297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 smtClean="0"/>
              <a:t>Zbiórka u źródła z gospodarstw jednorodzinnych: </a:t>
            </a:r>
          </a:p>
          <a:p>
            <a:pPr marL="536575" indent="-1588" algn="just">
              <a:buFont typeface="Wingdings" pitchFamily="2" charset="2"/>
              <a:buChar char="Ø"/>
            </a:pPr>
            <a:r>
              <a:rPr lang="pl-PL" sz="2400" dirty="0"/>
              <a:t>s</a:t>
            </a:r>
            <a:r>
              <a:rPr lang="pl-PL" sz="2400" dirty="0" smtClean="0"/>
              <a:t>ystem workowy – bezpłatnie dostarczane stelaże na worki oraz worki (tworzywa, makulatura, szkło, metale) zbiórka 1 raz w miesiącu;</a:t>
            </a:r>
          </a:p>
          <a:p>
            <a:pPr marL="536575" indent="-1588" algn="just">
              <a:buFont typeface="Wingdings" pitchFamily="2" charset="2"/>
              <a:buChar char="Ø"/>
            </a:pPr>
            <a:r>
              <a:rPr lang="pl-PL" sz="2400" dirty="0"/>
              <a:t>p</a:t>
            </a:r>
            <a:r>
              <a:rPr lang="pl-PL" sz="2400" dirty="0" smtClean="0"/>
              <a:t>ojemniki na odpady zielone, (typu </a:t>
            </a:r>
            <a:r>
              <a:rPr lang="pl-PL" sz="2400" dirty="0" err="1"/>
              <a:t>c</a:t>
            </a:r>
            <a:r>
              <a:rPr lang="pl-PL" sz="2400" dirty="0" err="1" smtClean="0"/>
              <a:t>ompostainer</a:t>
            </a:r>
            <a:r>
              <a:rPr lang="pl-PL" sz="2400" dirty="0" smtClean="0"/>
              <a:t>) – bezpłatnie dostarczane do gospodarstw, które nie </a:t>
            </a:r>
            <a:r>
              <a:rPr lang="pl-PL" sz="2400" dirty="0"/>
              <a:t>kompostują odpadów </a:t>
            </a:r>
            <a:r>
              <a:rPr lang="pl-PL" sz="2400" dirty="0" smtClean="0"/>
              <a:t>zielonych we własnym zakresie. </a:t>
            </a:r>
          </a:p>
          <a:p>
            <a:pPr marL="0" indent="0" algn="just">
              <a:buNone/>
            </a:pPr>
            <a:r>
              <a:rPr lang="pl-PL" sz="2400" dirty="0" smtClean="0"/>
              <a:t>     Przekazano 1 200 sztuk pojemników tego typu. </a:t>
            </a:r>
          </a:p>
          <a:p>
            <a:pPr marL="360363" indent="-360363" algn="just">
              <a:buNone/>
            </a:pPr>
            <a:r>
              <a:rPr lang="pl-PL" sz="2400" dirty="0" smtClean="0"/>
              <a:t>     Odbiór trawy, liści, roślinnych resztek kuchennych raz w tygodniu w okresie kwiecień – listopad.</a:t>
            </a:r>
          </a:p>
          <a:p>
            <a:endParaRPr lang="pl-PL" sz="24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24060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/>
            <a:r>
              <a:rPr lang="pl-PL" sz="2400" dirty="0"/>
              <a:t>Częstotliwość mobilnych zbiórek </a:t>
            </a:r>
            <a:r>
              <a:rPr lang="pl-PL" sz="2400" dirty="0" smtClean="0"/>
              <a:t>odpadów niebezpiecznych      i odpadów </a:t>
            </a:r>
            <a:r>
              <a:rPr lang="pl-PL" sz="2400" dirty="0" err="1" smtClean="0"/>
              <a:t>zseie</a:t>
            </a:r>
            <a:r>
              <a:rPr lang="pl-PL" sz="2400" dirty="0" smtClean="0"/>
              <a:t>:</a:t>
            </a:r>
          </a:p>
          <a:p>
            <a:pPr marL="720725" indent="-366713" algn="just">
              <a:buFont typeface="Wingdings" pitchFamily="2" charset="2"/>
              <a:buChar char="Ø"/>
            </a:pPr>
            <a:r>
              <a:rPr lang="pl-PL" sz="2400" dirty="0"/>
              <a:t>d</a:t>
            </a:r>
            <a:r>
              <a:rPr lang="pl-PL" sz="2400" dirty="0" smtClean="0"/>
              <a:t>wa razy w roku odpady niebezpieczne,</a:t>
            </a:r>
          </a:p>
          <a:p>
            <a:pPr marL="720725" indent="-366713" algn="just">
              <a:buFont typeface="Wingdings" pitchFamily="2" charset="2"/>
              <a:buChar char="Ø"/>
            </a:pPr>
            <a:r>
              <a:rPr lang="pl-PL" sz="2400" dirty="0"/>
              <a:t>c</a:t>
            </a:r>
            <a:r>
              <a:rPr lang="pl-PL" sz="2400" dirty="0" smtClean="0"/>
              <a:t>ztery razy w roku odpady </a:t>
            </a:r>
            <a:r>
              <a:rPr lang="pl-PL" sz="2400" dirty="0" err="1" smtClean="0"/>
              <a:t>zseie</a:t>
            </a:r>
            <a:r>
              <a:rPr lang="pl-PL" sz="2400" dirty="0" smtClean="0"/>
              <a:t>, </a:t>
            </a:r>
          </a:p>
          <a:p>
            <a:pPr marL="720725" indent="-366713" algn="just">
              <a:buFont typeface="Wingdings" pitchFamily="2" charset="2"/>
              <a:buChar char="Ø"/>
            </a:pPr>
            <a:r>
              <a:rPr lang="pl-PL" sz="2400" dirty="0"/>
              <a:t>t</a:t>
            </a:r>
            <a:r>
              <a:rPr lang="pl-PL" sz="2400" dirty="0" smtClean="0"/>
              <a:t>erminy </a:t>
            </a:r>
            <a:r>
              <a:rPr lang="pl-PL" sz="2400" dirty="0"/>
              <a:t>zgodnie z ustalonym harmonogramem </a:t>
            </a:r>
            <a:r>
              <a:rPr lang="pl-PL" sz="2400" dirty="0" smtClean="0"/>
              <a:t>zbiórek.</a:t>
            </a:r>
          </a:p>
          <a:p>
            <a:pPr algn="just"/>
            <a:r>
              <a:rPr lang="pl-PL" sz="2400" dirty="0" smtClean="0"/>
              <a:t>Miejsca  zbiórek:</a:t>
            </a:r>
          </a:p>
          <a:p>
            <a:pPr marL="720725" indent="-366713" algn="just">
              <a:buFont typeface="Wingdings" pitchFamily="2" charset="2"/>
              <a:buChar char="Ø"/>
              <a:tabLst>
                <a:tab pos="811213" algn="l"/>
              </a:tabLst>
            </a:pPr>
            <a:r>
              <a:rPr lang="pl-PL" sz="2400" dirty="0"/>
              <a:t>z</a:t>
            </a:r>
            <a:r>
              <a:rPr lang="pl-PL" sz="2400" dirty="0" smtClean="0"/>
              <a:t>abudowa wielolokalowa – wszystkie pergole śmietnikowe, </a:t>
            </a:r>
          </a:p>
          <a:p>
            <a:pPr marL="720725" indent="-366713" algn="just">
              <a:buFont typeface="Wingdings" pitchFamily="2" charset="2"/>
              <a:buChar char="Ø"/>
              <a:tabLst>
                <a:tab pos="811213" algn="l"/>
              </a:tabLst>
            </a:pPr>
            <a:r>
              <a:rPr lang="pl-PL" sz="2400" dirty="0"/>
              <a:t>z</a:t>
            </a:r>
            <a:r>
              <a:rPr lang="pl-PL" sz="2400" dirty="0" smtClean="0"/>
              <a:t>abudowa jednorodzinna – pod bramą.</a:t>
            </a:r>
            <a:endParaRPr lang="pl-PL" sz="2400" dirty="0"/>
          </a:p>
          <a:p>
            <a:pPr marL="354013" indent="-354013" algn="just">
              <a:tabLst>
                <a:tab pos="811213" algn="l"/>
              </a:tabLst>
            </a:pPr>
            <a:r>
              <a:rPr lang="pl-PL" sz="2400" dirty="0" smtClean="0"/>
              <a:t>Wymagania dodatkowe:</a:t>
            </a:r>
          </a:p>
          <a:p>
            <a:pPr marL="720725" indent="-366713" algn="just">
              <a:buFont typeface="Wingdings" pitchFamily="2" charset="2"/>
              <a:buChar char="Ø"/>
              <a:tabLst>
                <a:tab pos="811213" algn="l"/>
              </a:tabLst>
            </a:pPr>
            <a:r>
              <a:rPr lang="pl-PL" sz="2400" dirty="0" smtClean="0"/>
              <a:t>Odpady niebezpieczne przyjmowane w szczelnych oznakowanych opakowaniach.</a:t>
            </a:r>
          </a:p>
          <a:p>
            <a:pPr marL="354012" indent="0">
              <a:buNone/>
              <a:tabLst>
                <a:tab pos="811213" algn="l"/>
              </a:tabLst>
            </a:pPr>
            <a:endParaRPr lang="pl-PL" sz="2400" dirty="0" smtClean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889060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b="1" dirty="0" smtClean="0"/>
              <a:t>System rozliczeń oparty na zasadzie </a:t>
            </a:r>
          </a:p>
          <a:p>
            <a:pPr marL="0" indent="0" algn="ctr">
              <a:buNone/>
            </a:pPr>
            <a:r>
              <a:rPr lang="pl-PL" sz="2400" b="1" dirty="0" smtClean="0"/>
              <a:t>„ Zapłać jeśli nie odzyskasz”</a:t>
            </a:r>
          </a:p>
          <a:p>
            <a:pPr marL="720725" algn="just">
              <a:buFont typeface="Wingdings" pitchFamily="2" charset="2"/>
              <a:buChar char="Ø"/>
            </a:pPr>
            <a:r>
              <a:rPr lang="pl-PL" sz="2400" dirty="0" smtClean="0"/>
              <a:t>Selektywnie zbierane odpady odbierane są bezpłatnie.</a:t>
            </a:r>
          </a:p>
          <a:p>
            <a:pPr marL="720725" algn="just">
              <a:buFont typeface="Wingdings" pitchFamily="2" charset="2"/>
              <a:buChar char="Ø"/>
            </a:pPr>
            <a:r>
              <a:rPr lang="pl-PL" sz="2400" dirty="0" smtClean="0"/>
              <a:t>Odpady zmieszane odbierane są odpłatnie, a sposób rozliczenia wybiera właściciel nieruchomości:</a:t>
            </a:r>
          </a:p>
          <a:p>
            <a:pPr marL="1063625" algn="just"/>
            <a:r>
              <a:rPr lang="pl-PL" sz="2400" dirty="0"/>
              <a:t>w</a:t>
            </a:r>
            <a:r>
              <a:rPr lang="pl-PL" sz="2400" dirty="0" smtClean="0"/>
              <a:t>g. </a:t>
            </a:r>
            <a:r>
              <a:rPr lang="pl-PL" sz="2400" dirty="0"/>
              <a:t>r</a:t>
            </a:r>
            <a:r>
              <a:rPr lang="pl-PL" sz="2400" dirty="0" smtClean="0"/>
              <a:t>yczałtu 3 stawki ok. 9 zł od osoby,</a:t>
            </a:r>
          </a:p>
          <a:p>
            <a:pPr marL="1063625" algn="just"/>
            <a:r>
              <a:rPr lang="pl-PL" sz="2400" dirty="0"/>
              <a:t>w</a:t>
            </a:r>
            <a:r>
              <a:rPr lang="pl-PL" sz="2400" dirty="0" smtClean="0"/>
              <a:t>g. </a:t>
            </a:r>
            <a:r>
              <a:rPr lang="pl-PL" sz="2400" dirty="0"/>
              <a:t>w</a:t>
            </a:r>
            <a:r>
              <a:rPr lang="pl-PL" sz="2400" dirty="0" smtClean="0"/>
              <a:t>agi odpadów zważonych w pojemnikach cena ok. 0,38 zł za 1 kg.,      -   380 zł/Mg.</a:t>
            </a:r>
          </a:p>
          <a:p>
            <a:pPr marL="377825" indent="0" algn="just">
              <a:buNone/>
            </a:pPr>
            <a:r>
              <a:rPr lang="pl-PL" sz="2400" dirty="0" smtClean="0"/>
              <a:t>W zabudowie wielolokalowej rozliczenie odpadów odebranych z altany prowadzi zarządca nieruchomości. </a:t>
            </a:r>
          </a:p>
          <a:p>
            <a:pPr algn="ctr">
              <a:buFont typeface="Wingdings" pitchFamily="2" charset="2"/>
              <a:buChar char="§"/>
            </a:pPr>
            <a:endParaRPr lang="pl-PL" sz="2400" dirty="0" smtClean="0"/>
          </a:p>
          <a:p>
            <a:pPr marL="0" indent="0" algn="ctr">
              <a:buNone/>
            </a:pPr>
            <a:endParaRPr lang="pl-PL" sz="2400" dirty="0" smtClean="0"/>
          </a:p>
          <a:p>
            <a:pPr marL="0" indent="0" algn="ctr">
              <a:buNone/>
            </a:pP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22</a:t>
            </a:fld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xmlns="" val="12408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b="1" dirty="0" smtClean="0"/>
              <a:t>Rupieciarnia nie jest potrzebna, </a:t>
            </a:r>
          </a:p>
          <a:p>
            <a:pPr marL="0" indent="0" algn="ctr">
              <a:buNone/>
            </a:pPr>
            <a:r>
              <a:rPr lang="pl-PL" b="1" dirty="0" smtClean="0"/>
              <a:t>Rupieciarnia jest</a:t>
            </a:r>
            <a:r>
              <a:rPr lang="pl-PL" dirty="0" smtClean="0"/>
              <a:t> </a:t>
            </a:r>
            <a:r>
              <a:rPr lang="pl-PL" b="1" dirty="0" smtClean="0"/>
              <a:t>KONIECZNA!!!!!</a:t>
            </a:r>
          </a:p>
          <a:p>
            <a:pPr marL="0" indent="0" algn="ctr">
              <a:buNone/>
            </a:pPr>
            <a:r>
              <a:rPr lang="pl-PL" dirty="0" smtClean="0"/>
              <a:t> aby żaden mieszkaniec nie miał potrzeby nadmiernego „oszczędzania” na  ciężarze odpadów, za które rozliczany jest wg.  ich rzeczywistej ilości zważonej w pojemniku </a:t>
            </a:r>
          </a:p>
          <a:p>
            <a:pPr marL="0" indent="0" algn="ctr">
              <a:buNone/>
            </a:pPr>
            <a:r>
              <a:rPr lang="pl-PL" dirty="0" smtClean="0"/>
              <a:t>lub </a:t>
            </a:r>
          </a:p>
          <a:p>
            <a:pPr marL="0" indent="0" algn="ctr">
              <a:buNone/>
            </a:pPr>
            <a:r>
              <a:rPr lang="pl-PL" dirty="0" smtClean="0"/>
              <a:t>na ilości pojemników w przypadku rozliczenia wg. ich pojemności (opłata od pojemnika).</a:t>
            </a:r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7910784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484785"/>
            <a:ext cx="8075240" cy="4464495"/>
          </a:xfrm>
        </p:spPr>
        <p:txBody>
          <a:bodyPr>
            <a:normAutofit/>
          </a:bodyPr>
          <a:lstStyle/>
          <a:p>
            <a:endParaRPr lang="pl-PL" sz="2400" dirty="0" smtClean="0"/>
          </a:p>
          <a:p>
            <a:pPr>
              <a:buNone/>
            </a:pPr>
            <a:r>
              <a:rPr lang="pl-PL" sz="2400" b="1" dirty="0" smtClean="0"/>
              <a:t>     </a:t>
            </a:r>
          </a:p>
          <a:p>
            <a:pPr algn="just"/>
            <a:r>
              <a:rPr lang="pl-PL" sz="2400" b="1" dirty="0" smtClean="0"/>
              <a:t>Lokalizacja – centrum miasta, łatwy dojazd, doskonała widoczność z drogi, chodnika.</a:t>
            </a:r>
          </a:p>
          <a:p>
            <a:pPr algn="just"/>
            <a:r>
              <a:rPr lang="pl-PL" sz="2400" b="1" dirty="0" smtClean="0"/>
              <a:t>Czas pracy – od poniedziałku do piątku od godz. 10</a:t>
            </a:r>
            <a:r>
              <a:rPr lang="pl-PL" sz="2400" b="1" dirty="0" smtClean="0">
                <a:sym typeface="Wingdings" pitchFamily="2" charset="2"/>
              </a:rPr>
              <a:t>:00</a:t>
            </a:r>
            <a:r>
              <a:rPr lang="pl-PL" sz="2400" b="1" dirty="0" smtClean="0"/>
              <a:t> do 18:00.</a:t>
            </a:r>
          </a:p>
          <a:p>
            <a:pPr algn="just"/>
            <a:r>
              <a:rPr lang="pl-PL" sz="2400" b="1" dirty="0" smtClean="0"/>
              <a:t>W soboty od godz. 9:00 do 17:00.</a:t>
            </a:r>
          </a:p>
          <a:p>
            <a:pPr algn="just"/>
            <a:r>
              <a:rPr lang="pl-PL" sz="2400" b="1" dirty="0" smtClean="0"/>
              <a:t>Zatrudnienie – 2 osoby (1,5 etatu</a:t>
            </a:r>
            <a:r>
              <a:rPr lang="pl-PL" sz="2400" b="1" dirty="0"/>
              <a:t>)</a:t>
            </a:r>
            <a:r>
              <a:rPr lang="pl-PL" sz="2400" b="1" dirty="0" smtClean="0"/>
              <a:t>.</a:t>
            </a:r>
          </a:p>
          <a:p>
            <a:pPr algn="just"/>
            <a:r>
              <a:rPr lang="pl-PL" sz="2400" b="1" dirty="0" smtClean="0"/>
              <a:t>Powierzchnia działki – 1 144m², pow. zabudowana – 250 m², plac 650 m², zieleń.</a:t>
            </a:r>
          </a:p>
          <a:p>
            <a:endParaRPr lang="pl-PL" sz="2400" b="1" dirty="0" smtClean="0"/>
          </a:p>
          <a:p>
            <a:pPr marL="0" indent="0">
              <a:buNone/>
            </a:pPr>
            <a:endParaRPr lang="pl-PL" sz="2400" b="1" dirty="0" smtClean="0"/>
          </a:p>
          <a:p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862483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395536" y="188640"/>
            <a:ext cx="8134672" cy="1470025"/>
          </a:xfrm>
        </p:spPr>
        <p:txBody>
          <a:bodyPr>
            <a:normAutofit/>
          </a:bodyPr>
          <a:lstStyle/>
          <a:p>
            <a:r>
              <a:rPr lang="pl-PL" sz="2900" dirty="0"/>
              <a:t>System bezpłatnej selektywnej zbiórki w Stalowej Woli – „RUPIECIARNIA” - uzupełnienie systemu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971600" y="1772816"/>
            <a:ext cx="7200800" cy="4464496"/>
          </a:xfrm>
        </p:spPr>
        <p:txBody>
          <a:bodyPr>
            <a:normAutofit/>
          </a:bodyPr>
          <a:lstStyle/>
          <a:p>
            <a:pPr marL="285750" lvl="0" indent="-285750" algn="l">
              <a:buFont typeface="Arial" pitchFamily="34" charset="0"/>
              <a:buChar char="•"/>
            </a:pPr>
            <a:r>
              <a:rPr lang="pl-PL" sz="1800" b="1" dirty="0" smtClean="0">
                <a:solidFill>
                  <a:prstClr val="black"/>
                </a:solidFill>
              </a:rPr>
              <a:t>Obiekty:</a:t>
            </a:r>
          </a:p>
          <a:p>
            <a:pPr lvl="0" algn="l"/>
            <a:r>
              <a:rPr lang="pl-PL" sz="1800" b="1" dirty="0" smtClean="0">
                <a:solidFill>
                  <a:prstClr val="black"/>
                </a:solidFill>
              </a:rPr>
              <a:t>            -  pomieszczenia </a:t>
            </a:r>
            <a:r>
              <a:rPr lang="pl-PL" sz="1800" b="1" dirty="0">
                <a:solidFill>
                  <a:prstClr val="black"/>
                </a:solidFill>
              </a:rPr>
              <a:t>administracyjno-socjalne,</a:t>
            </a:r>
          </a:p>
          <a:p>
            <a:pPr marL="354013" lvl="0" algn="l"/>
            <a:r>
              <a:rPr lang="pl-PL" sz="1800" b="1" dirty="0">
                <a:solidFill>
                  <a:prstClr val="black"/>
                </a:solidFill>
              </a:rPr>
              <a:t>     -  2 wiaty otwarte (na kontenery i pojemniki na odpady</a:t>
            </a:r>
            <a:r>
              <a:rPr lang="pl-PL" sz="1800" b="1" dirty="0" smtClean="0">
                <a:solidFill>
                  <a:prstClr val="black"/>
                </a:solidFill>
              </a:rPr>
              <a:t>),</a:t>
            </a:r>
            <a:endParaRPr lang="pl-PL" sz="1800" b="1" dirty="0">
              <a:solidFill>
                <a:prstClr val="black"/>
              </a:solidFill>
            </a:endParaRPr>
          </a:p>
          <a:p>
            <a:pPr marL="354013" lvl="0" algn="l"/>
            <a:r>
              <a:rPr lang="pl-PL" sz="1800" b="1" dirty="0">
                <a:solidFill>
                  <a:prstClr val="black"/>
                </a:solidFill>
              </a:rPr>
              <a:t>     -  1 magazyn na odpady </a:t>
            </a:r>
            <a:r>
              <a:rPr lang="pl-PL" sz="1800" b="1" dirty="0" err="1">
                <a:solidFill>
                  <a:prstClr val="black"/>
                </a:solidFill>
              </a:rPr>
              <a:t>zseie</a:t>
            </a:r>
            <a:r>
              <a:rPr lang="pl-PL" sz="1800" b="1" dirty="0">
                <a:solidFill>
                  <a:prstClr val="black"/>
                </a:solidFill>
              </a:rPr>
              <a:t>,</a:t>
            </a:r>
          </a:p>
          <a:p>
            <a:pPr marL="354013" lvl="0" algn="l"/>
            <a:r>
              <a:rPr lang="pl-PL" sz="1800" b="1" dirty="0">
                <a:solidFill>
                  <a:prstClr val="black"/>
                </a:solidFill>
              </a:rPr>
              <a:t>     -  1 magazyn na odpady niebezpieczne</a:t>
            </a:r>
            <a:r>
              <a:rPr lang="pl-PL" sz="1800" b="1" dirty="0" smtClean="0">
                <a:solidFill>
                  <a:prstClr val="black"/>
                </a:solidFill>
              </a:rPr>
              <a:t>.</a:t>
            </a:r>
          </a:p>
          <a:p>
            <a:pPr marL="342900" lvl="0" indent="-342900" algn="l">
              <a:buFont typeface="Arial" pitchFamily="34" charset="0"/>
              <a:buChar char="•"/>
            </a:pPr>
            <a:r>
              <a:rPr lang="pl-PL" sz="1800" b="1" dirty="0">
                <a:solidFill>
                  <a:prstClr val="black"/>
                </a:solidFill>
              </a:rPr>
              <a:t>Wyposażenie:  </a:t>
            </a:r>
          </a:p>
          <a:p>
            <a:pPr lvl="0" algn="l"/>
            <a:r>
              <a:rPr lang="pl-PL" sz="1800" b="1" dirty="0">
                <a:solidFill>
                  <a:prstClr val="black"/>
                </a:solidFill>
              </a:rPr>
              <a:t>             - waga,</a:t>
            </a:r>
          </a:p>
          <a:p>
            <a:pPr lvl="0" algn="l"/>
            <a:r>
              <a:rPr lang="pl-PL" sz="1800" b="1" dirty="0">
                <a:solidFill>
                  <a:prstClr val="black"/>
                </a:solidFill>
              </a:rPr>
              <a:t>             - wózek podnośnikowy ręczny,</a:t>
            </a:r>
          </a:p>
          <a:p>
            <a:pPr lvl="0" algn="l"/>
            <a:r>
              <a:rPr lang="pl-PL" sz="1800" b="1" dirty="0">
                <a:solidFill>
                  <a:prstClr val="black"/>
                </a:solidFill>
              </a:rPr>
              <a:t>             - kontenery KP 20, KP 7, pojemniki 1100 l,</a:t>
            </a:r>
          </a:p>
          <a:p>
            <a:pPr lvl="0" algn="l"/>
            <a:r>
              <a:rPr lang="pl-PL" sz="1800" b="1" dirty="0">
                <a:solidFill>
                  <a:prstClr val="black"/>
                </a:solidFill>
              </a:rPr>
              <a:t>             - regały na </a:t>
            </a:r>
            <a:r>
              <a:rPr lang="pl-PL" sz="1800" b="1" dirty="0" err="1">
                <a:solidFill>
                  <a:prstClr val="black"/>
                </a:solidFill>
              </a:rPr>
              <a:t>zseie</a:t>
            </a:r>
            <a:r>
              <a:rPr lang="pl-PL" sz="1800" b="1" dirty="0">
                <a:solidFill>
                  <a:prstClr val="black"/>
                </a:solidFill>
              </a:rPr>
              <a:t>, odpady niebezpieczne, świetlówki itp.,</a:t>
            </a:r>
          </a:p>
          <a:p>
            <a:pPr marL="720725" lvl="0" indent="-720725" algn="l"/>
            <a:r>
              <a:rPr lang="pl-PL" sz="1800" b="1" dirty="0">
                <a:solidFill>
                  <a:prstClr val="black"/>
                </a:solidFill>
              </a:rPr>
              <a:t>             - urządzenia do zbierania odpadów niebezpiecznych: pojemniki, beczki, wanny wychwytowe itp</a:t>
            </a:r>
            <a:r>
              <a:rPr lang="pl-PL" sz="1800" b="1" dirty="0" smtClean="0">
                <a:solidFill>
                  <a:prstClr val="black"/>
                </a:solidFill>
              </a:rPr>
              <a:t>.,</a:t>
            </a:r>
          </a:p>
          <a:p>
            <a:pPr marL="720725" lvl="0" indent="-92075" algn="l"/>
            <a:r>
              <a:rPr lang="pl-PL" sz="1800" b="1" dirty="0" smtClean="0">
                <a:solidFill>
                  <a:prstClr val="black"/>
                </a:solidFill>
              </a:rPr>
              <a:t> - stały monitoring - ochrona</a:t>
            </a:r>
            <a:endParaRPr lang="pl-PL" sz="1800" b="1" dirty="0">
              <a:solidFill>
                <a:prstClr val="black"/>
              </a:solidFill>
            </a:endParaRPr>
          </a:p>
          <a:p>
            <a:pPr marL="354013" lvl="0" algn="l"/>
            <a:endParaRPr lang="pl-PL" sz="1800" b="1" dirty="0" smtClean="0">
              <a:solidFill>
                <a:prstClr val="black"/>
              </a:solidFill>
            </a:endParaRPr>
          </a:p>
          <a:p>
            <a:pPr marL="354013" lvl="0" algn="l"/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62270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sz="2800" u="sng" dirty="0" smtClean="0"/>
              <a:t>Rodzaje zbieranych odpadów: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err="1" smtClean="0"/>
              <a:t>zseie</a:t>
            </a:r>
            <a:r>
              <a:rPr lang="pl-PL" sz="2000" dirty="0" smtClean="0"/>
              <a:t>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/>
              <a:t>o</a:t>
            </a:r>
            <a:r>
              <a:rPr lang="pl-PL" sz="2000" dirty="0" smtClean="0"/>
              <a:t>dpady niebezpieczne (oleje, rozpuszczalniki, farby, lakiery, świetlówki, i inne)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odpady opakowaniowe, 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/>
              <a:t>m</a:t>
            </a:r>
            <a:r>
              <a:rPr lang="pl-PL" sz="2000" dirty="0" smtClean="0"/>
              <a:t>akulatura,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/>
              <a:t>o</a:t>
            </a:r>
            <a:r>
              <a:rPr lang="pl-PL" sz="2000" dirty="0" smtClean="0"/>
              <a:t>dpady metalowe, złom,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/>
              <a:t>o</a:t>
            </a:r>
            <a:r>
              <a:rPr lang="pl-PL" sz="2000" dirty="0" smtClean="0"/>
              <a:t>dpady z tworzyw sztucznych,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/>
              <a:t>o</a:t>
            </a:r>
            <a:r>
              <a:rPr lang="pl-PL" sz="2000" dirty="0" smtClean="0"/>
              <a:t>dpady wielkogabarytowe, np. dywany, wykładziny, meble,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/>
              <a:t>o</a:t>
            </a:r>
            <a:r>
              <a:rPr lang="pl-PL" sz="2000" dirty="0" smtClean="0"/>
              <a:t>dzież, tekstylia w tym odpady skórzane, np. buty, torebki itp.,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 smtClean="0"/>
              <a:t>szkło okienne,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/>
              <a:t>o</a:t>
            </a:r>
            <a:r>
              <a:rPr lang="pl-PL" sz="2000" dirty="0" smtClean="0"/>
              <a:t>pony, </a:t>
            </a:r>
          </a:p>
          <a:p>
            <a:pPr>
              <a:buFont typeface="Wingdings" pitchFamily="2" charset="2"/>
              <a:buChar char="Ø"/>
            </a:pPr>
            <a:r>
              <a:rPr lang="pl-PL" sz="2000" dirty="0"/>
              <a:t>g</a:t>
            </a:r>
            <a:r>
              <a:rPr lang="pl-PL" sz="2000" dirty="0" smtClean="0"/>
              <a:t>ruz, odpady z remontów.</a:t>
            </a:r>
          </a:p>
          <a:p>
            <a:endParaRPr lang="pl-PL" sz="2400" dirty="0" smtClean="0"/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91334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br>
              <a:rPr lang="pl-PL" sz="3200" dirty="0" smtClean="0"/>
            </a:br>
            <a:r>
              <a:rPr lang="pl-PL" sz="2700" b="1" dirty="0" smtClean="0"/>
              <a:t>Poziomy zbiórki odpadów w Rupieciarni 2011-2012 (Mg)</a:t>
            </a:r>
            <a:endParaRPr lang="pl-PL" sz="2700" b="1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27</a:t>
            </a:fld>
            <a:endParaRPr lang="pl-PL"/>
          </a:p>
        </p:txBody>
      </p:sp>
      <p:graphicFrame>
        <p:nvGraphicFramePr>
          <p:cNvPr id="8" name="Symbol zastępczy zawartości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9359824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21246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600" u="sng" dirty="0" smtClean="0"/>
              <a:t>Sposoby zagospodarowania odpadów zbieranych w „Rupieciarni”</a:t>
            </a:r>
            <a:r>
              <a:rPr lang="pl-PL" sz="3200" u="sng" dirty="0" smtClean="0"/>
              <a:t/>
            </a:r>
            <a:br>
              <a:rPr lang="pl-PL" sz="3200" u="sng" dirty="0" smtClean="0"/>
            </a:b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57200" y="1340769"/>
            <a:ext cx="8229600" cy="478539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u="sng" dirty="0" smtClean="0"/>
              <a:t>Przekazywane odpłatnie uprawnionym odbiorcom :</a:t>
            </a:r>
          </a:p>
          <a:p>
            <a:endParaRPr lang="pl-PL" sz="1800" dirty="0" smtClean="0"/>
          </a:p>
          <a:p>
            <a:r>
              <a:rPr lang="pl-PL" sz="1800" dirty="0"/>
              <a:t>o</a:t>
            </a:r>
            <a:r>
              <a:rPr lang="pl-PL" sz="1800" dirty="0" smtClean="0"/>
              <a:t>dpady wielkogabarytowe, meble itp.,</a:t>
            </a:r>
          </a:p>
          <a:p>
            <a:r>
              <a:rPr lang="pl-PL" sz="1800" dirty="0"/>
              <a:t>t</a:t>
            </a:r>
            <a:r>
              <a:rPr lang="pl-PL" sz="1800" dirty="0" smtClean="0"/>
              <a:t>ekstylia, wyposażenie wnętrz itp.,</a:t>
            </a:r>
          </a:p>
          <a:p>
            <a:r>
              <a:rPr lang="pl-PL" sz="1800" dirty="0"/>
              <a:t>o</a:t>
            </a:r>
            <a:r>
              <a:rPr lang="pl-PL" sz="1800" dirty="0" smtClean="0"/>
              <a:t>dpady niebezpieczne,</a:t>
            </a:r>
          </a:p>
          <a:p>
            <a:r>
              <a:rPr lang="pl-PL" sz="1800" dirty="0"/>
              <a:t>g</a:t>
            </a:r>
            <a:r>
              <a:rPr lang="pl-PL" sz="1800" dirty="0" smtClean="0"/>
              <a:t>ruz, odpady  z remontów,</a:t>
            </a:r>
          </a:p>
          <a:p>
            <a:pPr marL="0" indent="0">
              <a:buNone/>
            </a:pPr>
            <a:endParaRPr lang="pl-PL" sz="1800" dirty="0" smtClean="0"/>
          </a:p>
          <a:p>
            <a:pPr marL="0" indent="0">
              <a:buNone/>
            </a:pPr>
            <a:r>
              <a:rPr lang="pl-PL" sz="2000" u="sng" dirty="0" smtClean="0"/>
              <a:t>Sprzedawane  uprawnionym odbiorcom:</a:t>
            </a:r>
          </a:p>
          <a:p>
            <a:pPr marL="0" indent="0" algn="ctr">
              <a:buNone/>
            </a:pPr>
            <a:endParaRPr lang="pl-PL" sz="2000" u="sng" dirty="0" smtClean="0"/>
          </a:p>
          <a:p>
            <a:r>
              <a:rPr lang="pl-PL" sz="1800" dirty="0" smtClean="0"/>
              <a:t>odpady opakowaniowe (szkło, tworzywa, tektura),</a:t>
            </a:r>
            <a:endParaRPr lang="pl-PL" sz="1800" dirty="0"/>
          </a:p>
          <a:p>
            <a:r>
              <a:rPr lang="pl-PL" sz="1800" dirty="0"/>
              <a:t>o</a:t>
            </a:r>
            <a:r>
              <a:rPr lang="pl-PL" sz="1800" dirty="0" smtClean="0"/>
              <a:t>dpady </a:t>
            </a:r>
            <a:r>
              <a:rPr lang="pl-PL" sz="1800" dirty="0" err="1" smtClean="0"/>
              <a:t>zseie</a:t>
            </a:r>
            <a:r>
              <a:rPr lang="pl-PL" sz="1800" dirty="0" smtClean="0"/>
              <a:t>,</a:t>
            </a:r>
          </a:p>
          <a:p>
            <a:r>
              <a:rPr lang="pl-PL" sz="1800" dirty="0" smtClean="0"/>
              <a:t>metale</a:t>
            </a:r>
            <a:r>
              <a:rPr lang="pl-PL" sz="1800" dirty="0"/>
              <a:t>, </a:t>
            </a:r>
            <a:r>
              <a:rPr lang="pl-PL" sz="1800" dirty="0" smtClean="0"/>
              <a:t>złom,</a:t>
            </a:r>
            <a:endParaRPr lang="pl-PL" sz="1800" dirty="0"/>
          </a:p>
          <a:p>
            <a:r>
              <a:rPr lang="pl-PL" sz="1800" dirty="0"/>
              <a:t>o</a:t>
            </a:r>
            <a:r>
              <a:rPr lang="pl-PL" sz="1800" dirty="0" smtClean="0"/>
              <a:t>pony.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149737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pl-PL" sz="2400" b="1" dirty="0" smtClean="0"/>
              <a:t>Przychody ze sprzedaży</a:t>
            </a:r>
          </a:p>
          <a:p>
            <a:pPr marL="0" indent="0" algn="ctr">
              <a:buNone/>
            </a:pPr>
            <a:endParaRPr lang="pl-PL" dirty="0" smtClean="0"/>
          </a:p>
          <a:p>
            <a:pPr marL="0" indent="0" algn="ctr">
              <a:buNone/>
            </a:pPr>
            <a:r>
              <a:rPr lang="pl-PL" sz="2000" dirty="0" smtClean="0"/>
              <a:t>Za okres od kwietnia 2011 do  grudnia 2011r – łącznie 12.738 zł</a:t>
            </a:r>
          </a:p>
          <a:p>
            <a:pPr marL="0" indent="0" algn="just">
              <a:buNone/>
            </a:pPr>
            <a:endParaRPr lang="pl-PL" sz="2000" dirty="0"/>
          </a:p>
          <a:p>
            <a:pPr marL="0" indent="0" algn="ctr">
              <a:buNone/>
            </a:pPr>
            <a:r>
              <a:rPr lang="pl-PL" sz="2000" dirty="0" smtClean="0"/>
              <a:t>Średnio na miesiąc  -  </a:t>
            </a:r>
            <a:r>
              <a:rPr lang="pl-PL" sz="2000" b="1" dirty="0" smtClean="0"/>
              <a:t>1592,25 zł.</a:t>
            </a:r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Za okres od stycznia 2012 do sierpnia 2012- 11.178 zł</a:t>
            </a:r>
          </a:p>
          <a:p>
            <a:pPr marL="0" indent="0" algn="just">
              <a:buNone/>
            </a:pPr>
            <a:endParaRPr lang="pl-PL" sz="2000" dirty="0" smtClean="0"/>
          </a:p>
          <a:p>
            <a:pPr marL="0" indent="0" algn="ctr">
              <a:buNone/>
            </a:pPr>
            <a:r>
              <a:rPr lang="pl-PL" sz="2000" dirty="0" smtClean="0"/>
              <a:t>Średnio za miesiąc (w 2012r) – </a:t>
            </a:r>
            <a:r>
              <a:rPr lang="pl-PL" sz="2000" b="1" dirty="0" smtClean="0"/>
              <a:t>1397,26</a:t>
            </a:r>
          </a:p>
          <a:p>
            <a:pPr marL="0" indent="0" algn="just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29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654400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Ustawa o utrzymaniu czystości i porządku           w gminach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pl-PL" sz="2400" dirty="0" smtClean="0"/>
              <a:t>Art. 3. 2 </a:t>
            </a:r>
          </a:p>
          <a:p>
            <a:pPr marL="0" indent="0" algn="just">
              <a:buNone/>
            </a:pPr>
            <a:r>
              <a:rPr lang="pl-PL" sz="2400" dirty="0" smtClean="0"/>
              <a:t>Gminy zapewniają czystość i porządek na swoim terenie i tworzą warunki niezbędne do ich utrzymania, a w szczególności:</a:t>
            </a:r>
          </a:p>
          <a:p>
            <a:pPr marL="0" indent="0" algn="just">
              <a:buNone/>
            </a:pPr>
            <a:r>
              <a:rPr lang="pl-PL" sz="2400" dirty="0" smtClean="0"/>
              <a:t>9)  udostępniają na stronie internetowej urzędu gminy oraz          w sposób zwyczajowo przyjęty informacje o:</a:t>
            </a:r>
          </a:p>
          <a:p>
            <a:pPr marL="0" indent="0" algn="just">
              <a:buNone/>
            </a:pPr>
            <a:r>
              <a:rPr lang="pl-PL" sz="2400" dirty="0" smtClean="0"/>
              <a:t>       </a:t>
            </a:r>
            <a:r>
              <a:rPr lang="pl-PL" sz="2000" dirty="0" smtClean="0"/>
              <a:t>d) punktach selektywnego zbierania odpadów komunalnych zawierające: </a:t>
            </a:r>
          </a:p>
          <a:p>
            <a:pPr algn="just">
              <a:buFontTx/>
              <a:buChar char="-"/>
            </a:pPr>
            <a:r>
              <a:rPr lang="pl-PL" sz="2000" dirty="0" smtClean="0"/>
              <a:t>firmę, oznaczenie siedziby i adres albo imię, nazwisko i adres prowadzącego punkt selektywnego zbierania odpadów komunalnych,</a:t>
            </a:r>
          </a:p>
          <a:p>
            <a:pPr algn="just">
              <a:buFontTx/>
              <a:buChar char="-"/>
            </a:pPr>
            <a:r>
              <a:rPr lang="pl-PL" sz="2000" dirty="0"/>
              <a:t>a</a:t>
            </a:r>
            <a:r>
              <a:rPr lang="pl-PL" sz="2000" dirty="0" smtClean="0"/>
              <a:t>dresy punktów selektywnego zbierania odpadów komunalnych na terenie danej gminy, wraz ze wskazaniem godzin przyjmowania odpadów.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659641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br>
              <a:rPr lang="pl-PL" sz="3200" dirty="0" smtClean="0"/>
            </a:br>
            <a:r>
              <a:rPr lang="pl-PL" sz="2200" b="1" u="sng" dirty="0"/>
              <a:t>K</a:t>
            </a:r>
            <a:r>
              <a:rPr lang="pl-PL" sz="2200" b="1" u="sng" dirty="0" smtClean="0"/>
              <a:t>oszty funkcjonowania punktu za rok 2012</a:t>
            </a:r>
            <a:br>
              <a:rPr lang="pl-PL" sz="2200" b="1" u="sng" dirty="0" smtClean="0"/>
            </a:br>
            <a:r>
              <a:rPr lang="pl-PL" sz="2200" dirty="0" smtClean="0"/>
              <a:t>(</a:t>
            </a:r>
            <a:r>
              <a:rPr lang="pl-PL" sz="1800" dirty="0" smtClean="0"/>
              <a:t>I-VII – koszty rzeczywiste + VIII-XII – symulacja)</a:t>
            </a:r>
            <a:endParaRPr lang="pl-PL" sz="18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1355919346"/>
              </p:ext>
            </p:extLst>
          </p:nvPr>
        </p:nvGraphicFramePr>
        <p:xfrm>
          <a:off x="971600" y="1988840"/>
          <a:ext cx="7560840" cy="373745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874797"/>
                <a:gridCol w="2686043"/>
              </a:tblGrid>
              <a:tr h="211837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Amortyzacja KUP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>
                          <a:effectLst/>
                        </a:rPr>
                        <a:t>29 191,32 zł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Materiały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>
                          <a:effectLst/>
                        </a:rPr>
                        <a:t>1 975,18 zł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Koszty zakupu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>
                          <a:effectLst/>
                        </a:rPr>
                        <a:t>20,66 zł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Energia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effectLst/>
                        </a:rPr>
                        <a:t>5 236,30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Usługi obce  403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>
                          <a:effectLst/>
                        </a:rPr>
                        <a:t>42 178,27 zł</a:t>
                      </a:r>
                      <a:endParaRPr lang="pl-PL" sz="1800" b="0" i="0" u="none" strike="noStrike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Podatki i opłaty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effectLst/>
                        </a:rPr>
                        <a:t>8 958,00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423990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Płace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effectLst/>
                        </a:rPr>
                        <a:t>51 513,05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Narzuty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effectLst/>
                        </a:rPr>
                        <a:t>12 050,71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 err="1">
                          <a:effectLst/>
                        </a:rPr>
                        <a:t>Pozost.koszty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effectLst/>
                        </a:rPr>
                        <a:t>4 991,33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0" u="none" strike="noStrike" dirty="0">
                          <a:effectLst/>
                        </a:rPr>
                        <a:t>Transport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0" u="none" strike="noStrike" dirty="0">
                          <a:effectLst/>
                        </a:rPr>
                        <a:t>19 511,50 zł</a:t>
                      </a:r>
                      <a:endParaRPr lang="pl-PL" sz="18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17238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Razem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175 626,33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  <a:tr h="301376">
                <a:tc>
                  <a:txBody>
                    <a:bodyPr/>
                    <a:lstStyle/>
                    <a:p>
                      <a:pPr algn="l" fontAlgn="b"/>
                      <a:r>
                        <a:rPr lang="pl-PL" sz="1800" b="1" u="none" strike="noStrike" dirty="0" smtClean="0">
                          <a:effectLst/>
                        </a:rPr>
                        <a:t> Średnio mc: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pl-PL" sz="1800" b="1" u="none" strike="noStrike" dirty="0">
                          <a:effectLst/>
                        </a:rPr>
                        <a:t>14 635,53 zł</a:t>
                      </a:r>
                      <a:endParaRPr lang="pl-PL" sz="18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408727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graphicFrame>
        <p:nvGraphicFramePr>
          <p:cNvPr id="5" name="Symbol zastępczy zawartości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74440215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31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4009560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32</a:t>
            </a:fld>
            <a:endParaRPr lang="pl-PL"/>
          </a:p>
        </p:txBody>
      </p:sp>
      <p:graphicFrame>
        <p:nvGraphicFramePr>
          <p:cNvPr id="6" name="Symbol zastępczy zawartości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50476608"/>
              </p:ext>
            </p:extLst>
          </p:nvPr>
        </p:nvGraphicFramePr>
        <p:xfrm>
          <a:off x="457200" y="1600200"/>
          <a:ext cx="82296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191099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/>
              <a:t>System bezpłatnej selektywnej zbiórki w Stalowej Woli – „RUPIECIARNIA” - uzupełnienie systemu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dirty="0" smtClean="0"/>
              <a:t>Kampania informacyjna</a:t>
            </a:r>
          </a:p>
          <a:p>
            <a:pPr algn="just"/>
            <a:r>
              <a:rPr lang="pl-PL" sz="2400" dirty="0" smtClean="0"/>
              <a:t>Konferencja naukowa z udziałem władz i uczelni poświęcona tematyce gospodarki odpadami w świetle nowych regulacji prawnych.</a:t>
            </a:r>
          </a:p>
          <a:p>
            <a:pPr algn="just"/>
            <a:r>
              <a:rPr lang="pl-PL" sz="2400" dirty="0" smtClean="0"/>
              <a:t>Informacja w formie tzw. teczki ekologicznej rozdystrybuowana </a:t>
            </a:r>
            <a:r>
              <a:rPr lang="pl-PL" sz="2400" dirty="0"/>
              <a:t>wśród gospodarstw domowych w </a:t>
            </a:r>
            <a:r>
              <a:rPr lang="pl-PL" sz="2400" dirty="0" smtClean="0"/>
              <a:t>gminie  w ilości 23.000 egzemplarzy.</a:t>
            </a:r>
          </a:p>
          <a:p>
            <a:pPr algn="just"/>
            <a:r>
              <a:rPr lang="pl-PL" sz="2400" dirty="0" smtClean="0"/>
              <a:t>Stała roczna informacja na trzech portalach internetowych       o dniach zbiórek odpadów i funkcjonowaniu „Rupieciarni”.</a:t>
            </a:r>
          </a:p>
          <a:p>
            <a:pPr algn="just"/>
            <a:r>
              <a:rPr lang="pl-PL" sz="2400" dirty="0" smtClean="0"/>
              <a:t>Strona internetowa MZK </a:t>
            </a:r>
            <a:r>
              <a:rPr lang="pl-PL" sz="2400" dirty="0"/>
              <a:t>s</a:t>
            </a:r>
            <a:r>
              <a:rPr lang="pl-PL" sz="2400" dirty="0" smtClean="0"/>
              <a:t>p. z o. o. </a:t>
            </a:r>
          </a:p>
          <a:p>
            <a:pPr algn="just"/>
            <a:r>
              <a:rPr lang="pl-PL" sz="2400" dirty="0" smtClean="0"/>
              <a:t>Broszury i ulotki informacyjne.</a:t>
            </a:r>
          </a:p>
          <a:p>
            <a:pPr algn="just"/>
            <a:r>
              <a:rPr lang="pl-PL" sz="2400" dirty="0" smtClean="0"/>
              <a:t>Wizualizacja świetlna obiektu nocą. 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33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175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800" dirty="0" smtClean="0"/>
              <a:t>System bezpłatnej selektywnej zbiórki w Stalowej Woli – „RUPIECIARNIA” - uzupełnienie systemu </a:t>
            </a:r>
            <a:r>
              <a:rPr lang="pl-PL" sz="2800" dirty="0" smtClean="0"/>
              <a:t/>
            </a:r>
            <a:br>
              <a:rPr lang="pl-PL" sz="2800" dirty="0" smtClean="0"/>
            </a:b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                   Kampania informacyjna - elementy </a:t>
            </a:r>
            <a:r>
              <a:rPr lang="pl-PL" sz="2400" dirty="0" smtClean="0"/>
              <a:t>kampanii</a:t>
            </a:r>
            <a:r>
              <a:rPr lang="pl-PL" sz="2400" dirty="0" smtClean="0"/>
              <a:t>.</a:t>
            </a:r>
          </a:p>
          <a:p>
            <a:pPr marL="0" indent="0" algn="ctr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34</a:t>
            </a:fld>
            <a:endParaRPr lang="pl-PL"/>
          </a:p>
        </p:txBody>
      </p:sp>
      <p:pic>
        <p:nvPicPr>
          <p:cNvPr id="5" name="Obraz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9552" y="2204863"/>
            <a:ext cx="2880320" cy="35283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Obraz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276872"/>
            <a:ext cx="2736303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az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365104"/>
            <a:ext cx="2736304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2800" dirty="0" smtClean="0"/>
              <a:t>System bezpłatnej selektywnej zbiórki w Stalowej Woli – „RUPIECIARNIA” - uzupełnienie systemu</a:t>
            </a:r>
            <a:endParaRPr lang="pl-PL" sz="28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Efekty systemu – poziom selektywnej zbiórki ogółem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35</a:t>
            </a:fld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2477405851"/>
              </p:ext>
            </p:extLst>
          </p:nvPr>
        </p:nvGraphicFramePr>
        <p:xfrm>
          <a:off x="1187625" y="2132856"/>
          <a:ext cx="6840760" cy="39604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xmlns="" val="3880101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827584" y="260649"/>
            <a:ext cx="7772400" cy="720080"/>
          </a:xfrm>
        </p:spPr>
        <p:txBody>
          <a:bodyPr>
            <a:normAutofit fontScale="90000"/>
          </a:bodyPr>
          <a:lstStyle/>
          <a:p>
            <a:r>
              <a:rPr lang="pl-PL" sz="2800" dirty="0" smtClean="0"/>
              <a:t>System bezpłatnej selektywnej zbiórki w Stalowej Woli – „RUPIECIARNIA” - uzupełnienie systemu</a:t>
            </a:r>
            <a:endParaRPr lang="pl-PL" sz="28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467544" y="1340768"/>
            <a:ext cx="8352928" cy="4298032"/>
          </a:xfrm>
        </p:spPr>
        <p:txBody>
          <a:bodyPr/>
          <a:lstStyle/>
          <a:p>
            <a:r>
              <a:rPr lang="pl-PL" sz="1800" b="1" i="1" dirty="0" smtClean="0">
                <a:solidFill>
                  <a:srgbClr val="0070C0"/>
                </a:solidFill>
              </a:rPr>
              <a:t>Porównanie ilości składowanych odpadów do ilości odpadów zebranych </a:t>
            </a:r>
            <a:r>
              <a:rPr lang="pl-PL" sz="1800" b="1" i="1" dirty="0" smtClean="0">
                <a:solidFill>
                  <a:srgbClr val="0070C0"/>
                </a:solidFill>
              </a:rPr>
              <a:t>selektywnie</a:t>
            </a:r>
          </a:p>
          <a:p>
            <a:r>
              <a:rPr lang="pl-PL" sz="1800" b="1" i="1" dirty="0" smtClean="0">
                <a:solidFill>
                  <a:srgbClr val="0070C0"/>
                </a:solidFill>
              </a:rPr>
              <a:t> </a:t>
            </a:r>
            <a:endParaRPr lang="pl-PL" sz="1800" b="1" i="1" dirty="0" smtClean="0">
              <a:solidFill>
                <a:srgbClr val="0070C0"/>
              </a:solidFill>
            </a:endParaRPr>
          </a:p>
          <a:p>
            <a:endParaRPr lang="pl-PL" sz="18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36</a:t>
            </a:fld>
            <a:endParaRPr lang="pl-PL"/>
          </a:p>
        </p:txBody>
      </p:sp>
      <p:graphicFrame>
        <p:nvGraphicFramePr>
          <p:cNvPr id="6" name="Symbol zastępczy zawartości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3587592159"/>
              </p:ext>
            </p:extLst>
          </p:nvPr>
        </p:nvGraphicFramePr>
        <p:xfrm>
          <a:off x="683568" y="2060848"/>
          <a:ext cx="7571184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Struktura zbiórki w podziale na rodzaje gospodarstw (kg/os.)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37</a:t>
            </a:fld>
            <a:endParaRPr lang="pl-PL"/>
          </a:p>
        </p:txBody>
      </p:sp>
      <p:graphicFrame>
        <p:nvGraphicFramePr>
          <p:cNvPr id="5" name="Wykres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xmlns="" val="1736545635"/>
              </p:ext>
            </p:extLst>
          </p:nvPr>
        </p:nvGraphicFramePr>
        <p:xfrm>
          <a:off x="971600" y="1988840"/>
          <a:ext cx="7200800" cy="43924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pole tekstowe 5"/>
          <p:cNvSpPr txBox="1"/>
          <p:nvPr/>
        </p:nvSpPr>
        <p:spPr>
          <a:xfrm>
            <a:off x="251520" y="6237917"/>
            <a:ext cx="87129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500" dirty="0" smtClean="0">
                <a:solidFill>
                  <a:srgbClr val="FF0000"/>
                </a:solidFill>
              </a:rPr>
              <a:t>W 2012r. wzrosła liczba gosp. domowych prowadzących selektywną zbiórkę odpadów z ok. 1 200 do ok. 1 660 i spadła ilość </a:t>
            </a:r>
            <a:r>
              <a:rPr lang="pl-PL" sz="1500" dirty="0" err="1" smtClean="0">
                <a:solidFill>
                  <a:srgbClr val="FF0000"/>
                </a:solidFill>
              </a:rPr>
              <a:t>oodpadów</a:t>
            </a:r>
            <a:r>
              <a:rPr lang="pl-PL" sz="1500" dirty="0" smtClean="0">
                <a:solidFill>
                  <a:srgbClr val="FF0000"/>
                </a:solidFill>
              </a:rPr>
              <a:t> składowanych o ok. 1000Mg.</a:t>
            </a:r>
            <a:endParaRPr lang="pl-PL" sz="15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761076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/>
              <a:t>Udział ilości odpadów zbieranych w „Rupieciarni” do selektywnej zbiórki odpadów ogółem i składowanych odpadów ogółem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38</a:t>
            </a:fld>
            <a:endParaRPr lang="pl-PL"/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562346360"/>
              </p:ext>
            </p:extLst>
          </p:nvPr>
        </p:nvGraphicFramePr>
        <p:xfrm>
          <a:off x="683568" y="2564904"/>
          <a:ext cx="7920881" cy="3744417"/>
        </p:xfrm>
        <a:graphic>
          <a:graphicData uri="http://schemas.openxmlformats.org/drawingml/2006/table">
            <a:tbl>
              <a:tblPr/>
              <a:tblGrid>
                <a:gridCol w="4537420"/>
                <a:gridCol w="1134356"/>
                <a:gridCol w="1134356"/>
                <a:gridCol w="1114749"/>
              </a:tblGrid>
              <a:tr h="99521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Rodzaje odpadów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Jednostka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2011</a:t>
                      </a:r>
                    </a:p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Mg/rok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</a:t>
                      </a:r>
                      <a:r>
                        <a:rPr lang="pl-PL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za VIII 2012 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Mg/rok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4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Odpady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zebrane w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Rupieciarni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Mg/rok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423,24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489,79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Odpady </a:t>
                      </a:r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selektywnie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zbierane ogółem </a:t>
                      </a:r>
                    </a:p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(Rupieciarnia + „u źródła”)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Mg/rok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2007,13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1378,74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41">
                <a:tc>
                  <a:txBody>
                    <a:bodyPr/>
                    <a:lstStyle/>
                    <a:p>
                      <a:pPr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 Udział zbiórki w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</a:t>
                      </a: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Rupieciarni w</a:t>
                      </a:r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odpadach  </a:t>
                      </a:r>
                    </a:p>
                    <a:p>
                      <a:pPr algn="l" fontAlgn="b"/>
                      <a:r>
                        <a:rPr lang="pl-PL" sz="1600" b="0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 selektywnie zbieranych ogółem 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21,09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35,52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41">
                <a:tc>
                  <a:txBody>
                    <a:bodyPr/>
                    <a:lstStyle/>
                    <a:p>
                      <a:pPr marL="0" marR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Odpady zmieszane (składowane)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Mg/rok</a:t>
                      </a:r>
                    </a:p>
                    <a:p>
                      <a:pPr algn="ctr" fontAlgn="b"/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17619,81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10668,81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9841">
                <a:tc>
                  <a:txBody>
                    <a:bodyPr/>
                    <a:lstStyle/>
                    <a:p>
                      <a:pPr marL="182563" indent="-182563" algn="l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 Udział zbiórki odpadów w Rupieciarni w zbiórce odpadów zmieszanych</a:t>
                      </a:r>
                      <a:endParaRPr lang="pl-PL" sz="1600" b="0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%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2,40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6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4,59</a:t>
                      </a:r>
                      <a:endParaRPr lang="pl-PL" sz="16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6820094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000" dirty="0" smtClean="0"/>
              <a:t>Koszty funkcjonowania punktu w stosunku do kosztów prowadzenia selektywnej zbiórki w przeliczeniu na 1 Mg zbieranych odpadów</a:t>
            </a:r>
          </a:p>
          <a:p>
            <a:pPr marL="0" indent="0">
              <a:buNone/>
            </a:pP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39</a:t>
            </a:fld>
            <a:endParaRPr lang="pl-PL"/>
          </a:p>
        </p:txBody>
      </p:sp>
      <p:graphicFrame>
        <p:nvGraphicFramePr>
          <p:cNvPr id="5" name="Tabe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12058910"/>
              </p:ext>
            </p:extLst>
          </p:nvPr>
        </p:nvGraphicFramePr>
        <p:xfrm>
          <a:off x="539552" y="2636909"/>
          <a:ext cx="7632848" cy="2976117"/>
        </p:xfrm>
        <a:graphic>
          <a:graphicData uri="http://schemas.openxmlformats.org/drawingml/2006/table">
            <a:tbl>
              <a:tblPr/>
              <a:tblGrid>
                <a:gridCol w="3554590"/>
                <a:gridCol w="1380578"/>
                <a:gridCol w="1380578"/>
                <a:gridCol w="1317102"/>
              </a:tblGrid>
              <a:tr h="4341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Jednostka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I-VIII 2011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I-VIII 2012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zbiórki  selektywnej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1 344 320,00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932 571,00</a:t>
                      </a:r>
                      <a:endParaRPr lang="pl-PL" sz="1400" b="1" i="0" u="none" strike="noStrike" dirty="0">
                        <a:solidFill>
                          <a:schemeClr val="tx1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funkcjonowania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Rupieciarni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106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940,00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116 210,00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Ilość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selektywnie zebranych odpadów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Mg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2 007,13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1 378,74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1 Mg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selektywnie</a:t>
                      </a:r>
                      <a:r>
                        <a:rPr lang="pl-PL" sz="1400" b="1" i="0" u="none" strike="noStrike" baseline="0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zebranych odpadów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 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669,80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676,40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  <a:tr h="412458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Ilość </a:t>
                      </a:r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odpadów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Rupieciarnia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Mg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423,24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489,79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34166">
                <a:tc>
                  <a:txBody>
                    <a:bodyPr/>
                    <a:lstStyle/>
                    <a:p>
                      <a:pPr algn="l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1 Mg </a:t>
                      </a:r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odpadów Rupieciarnia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zł</a:t>
                      </a:r>
                      <a:endParaRPr lang="pl-PL" sz="14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252,67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237,27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11804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Ustawa o utrzymaniu czystości i porządku           w gminach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l-PL" sz="2400" dirty="0" smtClean="0"/>
              <a:t>Art. 3. 2 </a:t>
            </a:r>
          </a:p>
          <a:p>
            <a:pPr marL="0" indent="0" algn="just">
              <a:buNone/>
            </a:pPr>
            <a:r>
              <a:rPr lang="pl-PL" sz="2400" dirty="0" smtClean="0"/>
              <a:t>Gminy zapewniają czystość i porządek na swoim terenie i tworzą warunki niezbędne do ich utrzymania, a w szczególności:</a:t>
            </a:r>
          </a:p>
          <a:p>
            <a:pPr marL="0" indent="0" algn="just">
              <a:buNone/>
            </a:pPr>
            <a:r>
              <a:rPr lang="pl-PL" sz="2400" dirty="0" smtClean="0"/>
              <a:t>        9)  udostępniają na stronie internetowej urzędu gminy oraz            w sposób zwyczajowo przyjęty informacje o:</a:t>
            </a:r>
          </a:p>
          <a:p>
            <a:pPr marL="0" indent="0" algn="just">
              <a:buNone/>
            </a:pPr>
            <a:r>
              <a:rPr lang="pl-PL" sz="2400" dirty="0" smtClean="0"/>
              <a:t>       e) </a:t>
            </a:r>
            <a:r>
              <a:rPr lang="pl-PL" sz="2200" dirty="0" smtClean="0"/>
              <a:t>zbierających zużyty sprzęt elektryczny i elektroniczny  </a:t>
            </a:r>
            <a:r>
              <a:rPr lang="pl-PL" sz="2200" dirty="0"/>
              <a:t>(</a:t>
            </a:r>
            <a:r>
              <a:rPr lang="pl-PL" sz="2200" dirty="0" err="1"/>
              <a:t>zseie</a:t>
            </a:r>
            <a:r>
              <a:rPr lang="pl-PL" sz="2200" dirty="0"/>
              <a:t>) </a:t>
            </a:r>
            <a:r>
              <a:rPr lang="pl-PL" sz="2200" dirty="0" smtClean="0"/>
              <a:t>pochodzący z gospodarstw domowych, o których mowa w ustawie z dnia 29.07.2005r. o </a:t>
            </a:r>
            <a:r>
              <a:rPr lang="pl-PL" sz="2200" dirty="0" err="1" smtClean="0"/>
              <a:t>zseie</a:t>
            </a:r>
            <a:r>
              <a:rPr lang="pl-PL" sz="2200" dirty="0" smtClean="0"/>
              <a:t> (</a:t>
            </a:r>
            <a:r>
              <a:rPr lang="pl-PL" sz="2200" dirty="0" err="1" smtClean="0"/>
              <a:t>Dz.U</a:t>
            </a:r>
            <a:r>
              <a:rPr lang="pl-PL" sz="2200" dirty="0" smtClean="0"/>
              <a:t>. nr 180, poz. 1495 z </a:t>
            </a:r>
            <a:r>
              <a:rPr lang="pl-PL" sz="2200" dirty="0" err="1" smtClean="0"/>
              <a:t>późn</a:t>
            </a:r>
            <a:r>
              <a:rPr lang="pl-PL" sz="2200" dirty="0" smtClean="0"/>
              <a:t>.  zmian.), zawierające:  </a:t>
            </a:r>
          </a:p>
          <a:p>
            <a:pPr algn="just">
              <a:buFontTx/>
              <a:buChar char="-"/>
            </a:pPr>
            <a:r>
              <a:rPr lang="pl-PL" sz="2200" dirty="0" smtClean="0"/>
              <a:t>firmę, oznaczenie siedziby i adres albo imię i nazwisko i adres zbierającego zużyty elektryczny lub elektroniczny,</a:t>
            </a:r>
          </a:p>
          <a:p>
            <a:pPr algn="just">
              <a:buFontTx/>
              <a:buChar char="-"/>
            </a:pPr>
            <a:r>
              <a:rPr lang="pl-PL" sz="2200" dirty="0"/>
              <a:t>a</a:t>
            </a:r>
            <a:r>
              <a:rPr lang="pl-PL" sz="2200" dirty="0" smtClean="0"/>
              <a:t>dresy punktów zbierania sprzętu sprzęt elektrycznego i elektronicznego na terenie danej gminy</a:t>
            </a:r>
            <a:r>
              <a:rPr lang="pl-PL" sz="2200" dirty="0"/>
              <a:t>.</a:t>
            </a:r>
            <a:endParaRPr lang="pl-PL" sz="24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4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929794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3200" dirty="0" smtClean="0"/>
              <a:t>System bezpłatnej selektywnej zbiórki w Stalowej Woli – „RUPIECIARNIA” - uzupełnienie systemu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l-PL" dirty="0" smtClean="0"/>
              <a:t>Wnioski</a:t>
            </a:r>
          </a:p>
          <a:p>
            <a:r>
              <a:rPr lang="pl-PL" dirty="0" smtClean="0"/>
              <a:t>Odpady nie są  wywożone do „lasu”.</a:t>
            </a:r>
          </a:p>
          <a:p>
            <a:r>
              <a:rPr lang="pl-PL" dirty="0" smtClean="0"/>
              <a:t>Odpady nie są składowane lecz zbierane i kierowane do odzysku.</a:t>
            </a:r>
          </a:p>
          <a:p>
            <a:r>
              <a:rPr lang="pl-PL" dirty="0"/>
              <a:t>K</a:t>
            </a:r>
            <a:r>
              <a:rPr lang="pl-PL" dirty="0" smtClean="0"/>
              <a:t>oszt gospodarowania odpadami w porównaniu do tradycyjnej mobilnej zbiórki jest znacznie niższy.</a:t>
            </a:r>
          </a:p>
          <a:p>
            <a:r>
              <a:rPr lang="pl-PL" dirty="0" smtClean="0"/>
              <a:t>Chronimy środowisko, a przy okazji nasze portfele.  </a:t>
            </a:r>
          </a:p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40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905242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11000">
              <a:schemeClr val="accent1">
                <a:lumMod val="40000"/>
                <a:lumOff val="60000"/>
              </a:schemeClr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pl-PL" sz="280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„Ziemi </a:t>
            </a:r>
            <a:r>
              <a:rPr lang="pl-PL" sz="2800" dirty="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nie dziedziczymy po swoich </a:t>
            </a:r>
            <a:r>
              <a:rPr lang="pl-PL" sz="280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rodzicach </a:t>
            </a:r>
            <a:r>
              <a:rPr lang="pl-PL" sz="280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/>
            </a:r>
            <a:br>
              <a:rPr lang="pl-PL" sz="280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280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lecz </a:t>
            </a:r>
            <a:r>
              <a:rPr lang="pl-PL" sz="2800" dirty="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pożyczamy ją od swoich dzieci”. </a:t>
            </a:r>
            <a:br>
              <a:rPr lang="pl-PL" sz="2800" dirty="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</a:br>
            <a:r>
              <a:rPr lang="pl-PL" sz="2800" dirty="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                                                                            </a:t>
            </a:r>
            <a:r>
              <a:rPr lang="pl-PL" sz="2000" dirty="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Antoine </a:t>
            </a:r>
            <a:r>
              <a:rPr lang="pl-PL" sz="2000" dirty="0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de </a:t>
            </a:r>
            <a:r>
              <a:rPr lang="pl-PL" sz="2000" dirty="0" err="1" smtClean="0">
                <a:effectLst>
                  <a:outerShdw blurRad="368300" dist="38100" dir="12480000" algn="r" rotWithShape="0">
                    <a:prstClr val="black">
                      <a:alpha val="40000"/>
                    </a:prstClr>
                  </a:outerShdw>
                </a:effectLst>
              </a:rPr>
              <a:t>Saint-Expeury</a:t>
            </a:r>
            <a:endParaRPr lang="pl-PL" sz="2800" dirty="0">
              <a:effectLst>
                <a:outerShdw blurRad="368300" dist="38100" dir="12480000" algn="r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effectLst>
            <a:innerShdw blurRad="1270000" dist="2540000" dir="21540000">
              <a:schemeClr val="accent1">
                <a:lumMod val="75000"/>
                <a:alpha val="15000"/>
              </a:schemeClr>
            </a:innerShdw>
          </a:effectLst>
        </p:spPr>
        <p:txBody>
          <a:bodyPr/>
          <a:lstStyle/>
          <a:p>
            <a:pPr marL="0" indent="0" algn="ctr">
              <a:buNone/>
            </a:pPr>
            <a:endParaRPr lang="pl-PL" b="1" i="1" dirty="0" smtClean="0"/>
          </a:p>
          <a:p>
            <a:pPr marL="0" indent="0" algn="ctr">
              <a:buNone/>
            </a:pPr>
            <a:r>
              <a:rPr lang="pl-PL" b="1" i="1" dirty="0" smtClean="0"/>
              <a:t>Dziękuję za uwagę.</a:t>
            </a:r>
          </a:p>
          <a:p>
            <a:pPr marL="0" indent="0">
              <a:buNone/>
            </a:pPr>
            <a:endParaRPr lang="pl-PL" dirty="0" smtClean="0"/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endParaRPr lang="pl-PL" dirty="0" smtClean="0"/>
          </a:p>
          <a:p>
            <a:pPr marL="0" indent="0" algn="r">
              <a:buNone/>
            </a:pPr>
            <a:endParaRPr lang="pl-PL" dirty="0"/>
          </a:p>
          <a:p>
            <a:pPr marL="0" indent="0" algn="r">
              <a:buNone/>
            </a:pPr>
            <a:r>
              <a:rPr lang="pl-PL" sz="2000" dirty="0" smtClean="0"/>
              <a:t>Mariusz Piasecki.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41</a:t>
            </a:fld>
            <a:endParaRPr lang="pl-PL"/>
          </a:p>
        </p:txBody>
      </p:sp>
      <p:sp>
        <p:nvSpPr>
          <p:cNvPr id="5" name="Uśmiechnięta buźka 4"/>
          <p:cNvSpPr/>
          <p:nvPr/>
        </p:nvSpPr>
        <p:spPr>
          <a:xfrm>
            <a:off x="3851920" y="3501008"/>
            <a:ext cx="914400" cy="914400"/>
          </a:xfrm>
          <a:prstGeom prst="smileyFace">
            <a:avLst/>
          </a:prstGeom>
          <a:solidFill>
            <a:srgbClr val="FFFF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3338919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>
            <a:normAutofit/>
          </a:bodyPr>
          <a:lstStyle/>
          <a:p>
            <a:r>
              <a:rPr lang="pl-PL" sz="3200" dirty="0" smtClean="0"/>
              <a:t>Komu potrzebny jest PSZOK</a:t>
            </a:r>
            <a:br>
              <a:rPr lang="pl-PL" sz="3200" dirty="0" smtClean="0"/>
            </a:br>
            <a:r>
              <a:rPr lang="pl-PL" sz="2000" dirty="0" smtClean="0"/>
              <a:t>Punkt Selektywnego Zbierania Odpadów Komunalnych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400" u="sng" dirty="0" smtClean="0"/>
              <a:t>Mieszkańcom, bowiem: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wiele rodzajów odpadów nie można umieścić w typowych pojemnikach na odpady np.: stary dywan, zużyta wykładzina, przetarta walizka, meble, niepotrzebny wózek, stare opony itp.,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dirty="0"/>
              <a:t>n</a:t>
            </a:r>
            <a:r>
              <a:rPr lang="pl-PL" sz="2000" dirty="0" smtClean="0"/>
              <a:t>iektórych odpadów nie można mieszać z odpadami komunalnymi np. </a:t>
            </a:r>
            <a:r>
              <a:rPr lang="pl-PL" sz="2000" dirty="0" err="1" smtClean="0"/>
              <a:t>zseie</a:t>
            </a:r>
            <a:r>
              <a:rPr lang="pl-PL" sz="2000" dirty="0" smtClean="0"/>
              <a:t>.,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mają potrzebę pozbycia się tych odpadów teraz i nie mają ochoty gromadzić ich do czasu mobilnej zbiórki np. sprzątanie piwnicy, garażu, podwórka itp.,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dirty="0" smtClean="0"/>
              <a:t>nie chcą ich wywozić na dzikie wysypiska, do lasu itp.</a:t>
            </a:r>
          </a:p>
          <a:p>
            <a:pPr marL="0" indent="0" algn="just">
              <a:buNone/>
            </a:pPr>
            <a:r>
              <a:rPr lang="pl-PL" sz="2400" u="sng" dirty="0" smtClean="0"/>
              <a:t>Środowisku bowiem:</a:t>
            </a:r>
          </a:p>
          <a:p>
            <a:pPr algn="just">
              <a:buFont typeface="Wingdings" pitchFamily="2" charset="2"/>
              <a:buChar char="Ø"/>
            </a:pPr>
            <a:r>
              <a:rPr lang="pl-PL" sz="2000" dirty="0"/>
              <a:t>o</a:t>
            </a:r>
            <a:r>
              <a:rPr lang="pl-PL" sz="2000" dirty="0" smtClean="0"/>
              <a:t>dpady </a:t>
            </a:r>
            <a:r>
              <a:rPr lang="pl-PL" sz="2000" dirty="0" err="1" smtClean="0"/>
              <a:t>zseie</a:t>
            </a:r>
            <a:r>
              <a:rPr lang="pl-PL" sz="2000" dirty="0" smtClean="0"/>
              <a:t>, niebezpieczne nie zanieczyszczą powierzchni ziemi ani nie przedostaną się do wód, co w konsekwencji przyczyni się również do ochrony naszego zdrowia</a:t>
            </a:r>
            <a:r>
              <a:rPr lang="pl-PL" sz="2000" dirty="0"/>
              <a:t>. </a:t>
            </a:r>
            <a:endParaRPr lang="pl-PL" sz="2000" dirty="0" smtClean="0"/>
          </a:p>
          <a:p>
            <a:pPr marL="0" indent="0">
              <a:buNone/>
            </a:pPr>
            <a:endParaRPr lang="pl-PL" sz="2000" dirty="0" smtClean="0"/>
          </a:p>
          <a:p>
            <a:pPr>
              <a:buFont typeface="Wingdings" pitchFamily="2" charset="2"/>
              <a:buChar char="Ø"/>
            </a:pPr>
            <a:endParaRPr lang="pl-PL" sz="2000" dirty="0" smtClean="0"/>
          </a:p>
          <a:p>
            <a:pPr>
              <a:buFont typeface="Wingdings" pitchFamily="2" charset="2"/>
              <a:buChar char="Ø"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1992611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Punkty zbierania odpadów w gminach </a:t>
            </a:r>
            <a:r>
              <a:rPr lang="pl-PL" sz="3200" b="1" dirty="0" smtClean="0"/>
              <a:t>             od </a:t>
            </a:r>
            <a:r>
              <a:rPr lang="pl-PL" sz="3200" b="1" dirty="0"/>
              <a:t>50.000 – 75.000 mieszkańców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pl-PL" sz="2400" dirty="0" smtClean="0"/>
              <a:t>Źródło danych:</a:t>
            </a:r>
          </a:p>
          <a:p>
            <a:pPr marL="0" indent="0">
              <a:buNone/>
            </a:pPr>
            <a:r>
              <a:rPr lang="pl-PL" sz="2000" dirty="0" smtClean="0"/>
              <a:t>Podstawą do przygotowania niniejszej prezentacji są informacje uzyskane od gmin na podstawie art.8 ustawy o udostępnianiu informacji o środowisku i  jego ochronie, udziale społeczeństwa w ochronie środowiska oraz ocenach oddziaływania na środowisko (</a:t>
            </a:r>
            <a:r>
              <a:rPr lang="pl-PL" sz="2000" dirty="0" err="1" smtClean="0"/>
              <a:t>Dz.U</a:t>
            </a:r>
            <a:r>
              <a:rPr lang="pl-PL" sz="2000" dirty="0" smtClean="0"/>
              <a:t>. 2008. nr 199, poz. 1227 z późn.zm.)</a:t>
            </a:r>
          </a:p>
          <a:p>
            <a:pPr marL="0" indent="0">
              <a:buNone/>
            </a:pPr>
            <a:r>
              <a:rPr lang="pl-PL" sz="2000" dirty="0" smtClean="0"/>
              <a:t>Wysłano zapytania do 80</a:t>
            </a:r>
            <a:r>
              <a:rPr lang="pl-PL" sz="2000" dirty="0" smtClean="0">
                <a:solidFill>
                  <a:srgbClr val="FF0000"/>
                </a:solidFill>
              </a:rPr>
              <a:t>  </a:t>
            </a:r>
            <a:r>
              <a:rPr lang="pl-PL" sz="2000" dirty="0" smtClean="0"/>
              <a:t>gmin powyżej 50.000 mieszkańców.</a:t>
            </a:r>
          </a:p>
          <a:p>
            <a:pPr marL="0" indent="0">
              <a:buNone/>
            </a:pPr>
            <a:r>
              <a:rPr lang="pl-PL" sz="2000" dirty="0" smtClean="0"/>
              <a:t>Uzyskano łącznie 57 odpowiedzi z czego 26 pochodziło od gmin, w których zamieszkuje od 50.0000  do 75.000 mieszkańców.</a:t>
            </a:r>
          </a:p>
          <a:p>
            <a:pPr marL="0" indent="0">
              <a:buNone/>
            </a:pPr>
            <a:r>
              <a:rPr lang="pl-PL" sz="2000" dirty="0" smtClean="0"/>
              <a:t>Dane dotyczące funkcjonowania sytemu zbiórki odpadów w Stalowej Woli  w tym funkcjonowania PSZOK pozyskano w Miejskim Zakładzie Komunalnym    sp. z o. o. w Stalowej Woli.</a:t>
            </a: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569102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pl-PL" sz="3200" b="1" dirty="0"/>
              <a:t>Punkty zbierania odpadów w gminach </a:t>
            </a:r>
            <a:r>
              <a:rPr lang="pl-PL" sz="3200" b="1" dirty="0" smtClean="0"/>
              <a:t>              od </a:t>
            </a:r>
            <a:r>
              <a:rPr lang="pl-PL" sz="3200" b="1" dirty="0"/>
              <a:t>50.000 – 75.000 mieszkańców</a:t>
            </a:r>
            <a:endParaRPr lang="pl-PL" sz="3200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pl-PL" sz="2000" dirty="0" smtClean="0"/>
              <a:t>Pytanie ogólne? -  Czy na terenie gminy istnieją punkty selektywnej zbiórki odpadów komunalnych i niebezpiecznych oraz wszelkiego typu odpadów problemowych dla mieszkańców</a:t>
            </a:r>
            <a:r>
              <a:rPr lang="pl-PL" sz="2000" dirty="0"/>
              <a:t>?</a:t>
            </a:r>
            <a:r>
              <a:rPr lang="pl-PL" sz="2000" dirty="0" smtClean="0"/>
              <a:t> </a:t>
            </a:r>
          </a:p>
          <a:p>
            <a:pPr marL="0" indent="0" algn="just">
              <a:buNone/>
            </a:pPr>
            <a:r>
              <a:rPr lang="pl-PL" sz="2000" dirty="0" smtClean="0"/>
              <a:t>Pytania dodatkowe: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/>
              <a:t>Jakie były koszty budowy oraz </a:t>
            </a:r>
            <a:r>
              <a:rPr lang="pl-PL" sz="1800" dirty="0" smtClean="0"/>
              <a:t>jakie koszty ponoszą Państwo obecnie w związku      z funkcjonowaniem obiektu?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/>
              <a:t>W jakim miejscu zlokalizowany jest Punkt (dostępność dla mieszkańców)?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/>
              <a:t>Jakie rodzaje oraz w jakich ilościach są zbierane odpady w Punkcie?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/>
              <a:t>Czy prowadzą Państwo dodatkowo mobilne zbiórki odpadów problemowych na terenie gminy?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/>
              <a:t>Czy pobierane są opłaty za przyjmowanie odpadów w Punkcie i jakie są one dla poszczególnych rodzajów odpadów?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/>
              <a:t>Czy prowadzone były kampanie informacyjne dotyczące funkcjonowania obiektu?</a:t>
            </a:r>
          </a:p>
          <a:p>
            <a:pPr marL="457200" indent="-457200" algn="just">
              <a:buFont typeface="+mj-lt"/>
              <a:buAutoNum type="arabicPeriod"/>
            </a:pPr>
            <a:r>
              <a:rPr lang="pl-PL" sz="1800" dirty="0" smtClean="0"/>
              <a:t>Czy spotykają się Państwo z jakimiś problemami w związku z funkcjonowaniem Punktu?</a:t>
            </a:r>
          </a:p>
          <a:p>
            <a:pPr marL="457200" indent="-457200" algn="just">
              <a:buFont typeface="+mj-lt"/>
              <a:buAutoNum type="arabicPeriod"/>
            </a:pPr>
            <a:endParaRPr lang="pl-PL" sz="1800" dirty="0" smtClean="0"/>
          </a:p>
          <a:p>
            <a:pPr marL="0" indent="0" algn="just">
              <a:buNone/>
            </a:pPr>
            <a:endParaRPr lang="pl-PL" sz="2000" dirty="0"/>
          </a:p>
          <a:p>
            <a:pPr marL="0" indent="0" algn="just">
              <a:buNone/>
            </a:pPr>
            <a:endParaRPr lang="pl-PL" sz="2000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7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636136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043608" y="116632"/>
            <a:ext cx="7581528" cy="576064"/>
          </a:xfrm>
        </p:spPr>
        <p:txBody>
          <a:bodyPr>
            <a:noAutofit/>
          </a:bodyPr>
          <a:lstStyle/>
          <a:p>
            <a:r>
              <a:rPr lang="pl-PL" sz="2400" b="1" dirty="0" smtClean="0"/>
              <a:t>Punkty zbierania odpadów w gminach                                    liczących od 50.000 – 75.000 mieszkańców</a:t>
            </a:r>
            <a:endParaRPr lang="pl-PL" sz="2400" b="1" dirty="0"/>
          </a:p>
        </p:txBody>
      </p:sp>
      <p:graphicFrame>
        <p:nvGraphicFramePr>
          <p:cNvPr id="11" name="Symbol zastępczy zawartości 10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830733251"/>
              </p:ext>
            </p:extLst>
          </p:nvPr>
        </p:nvGraphicFramePr>
        <p:xfrm>
          <a:off x="1043608" y="980728"/>
          <a:ext cx="7128792" cy="5572668"/>
        </p:xfrm>
        <a:graphic>
          <a:graphicData uri="http://schemas.openxmlformats.org/drawingml/2006/table">
            <a:tbl>
              <a:tblPr/>
              <a:tblGrid>
                <a:gridCol w="1712155"/>
                <a:gridCol w="1120683"/>
                <a:gridCol w="840513"/>
                <a:gridCol w="935158"/>
                <a:gridCol w="745868"/>
                <a:gridCol w="933902"/>
                <a:gridCol w="840513"/>
              </a:tblGrid>
              <a:tr h="454482"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Miasto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liczba ludności (2011/2012r)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PSZOK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PZON/</a:t>
                      </a:r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ZSEiE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ZSEiE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W budowie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Brak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Bełchatów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61 135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Będzin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58 604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Biała Podlaska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58 000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Chełm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66 176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Ełk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59 274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Kędzierzyn Koźle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64 153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Konin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78 209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Legionowo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52 400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Leszno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64 630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Łomża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63 203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Mielec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61 549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Ostrów Wlkp.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72 907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Pabianice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67 651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Piekary Śląskie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57 917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Piła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74 775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Piotrków Tryb.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76 717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Przemyśl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65 000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Racibórz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56 397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Siedlce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76 480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974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Siemianowice Śląskie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70 170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Stalowa Wola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65 182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Stargard Szczeciński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69 966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Świętochłowice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53 150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Tarnowskie Góry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60 439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63912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Tomaszów Maz.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65 375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72161">
                <a:tc>
                  <a:txBody>
                    <a:bodyPr/>
                    <a:lstStyle/>
                    <a:p>
                      <a:pPr algn="l" fontAlgn="ctr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Zawiercie</a:t>
                      </a:r>
                    </a:p>
                  </a:txBody>
                  <a:tcPr marL="6291" marR="6291" marT="6291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51 695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tak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86264">
                <a:tc>
                  <a:txBody>
                    <a:bodyPr/>
                    <a:lstStyle/>
                    <a:p>
                      <a:pPr algn="l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Razem</a:t>
                      </a:r>
                    </a:p>
                  </a:txBody>
                  <a:tcPr marL="6291" marR="6291" marT="6291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26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C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</a:t>
                      </a: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9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6291" marR="6291" marT="6291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7445401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pl-PL" sz="2400" b="1" dirty="0" smtClean="0"/>
              <a:t>Punkty Selektywnego Zbierania Odpadów Komunalnych w gminach  liczących od 50.000 – 75.000 mieszkańców</a:t>
            </a:r>
            <a:br>
              <a:rPr lang="pl-PL" sz="2400" b="1" dirty="0" smtClean="0"/>
            </a:br>
            <a:r>
              <a:rPr lang="pl-PL" sz="2400" dirty="0" smtClean="0"/>
              <a:t>(budowa, funkcjonowanie, lokalizacja)</a:t>
            </a:r>
            <a:endParaRPr lang="pl-PL" sz="2400" dirty="0"/>
          </a:p>
        </p:txBody>
      </p:sp>
      <p:graphicFrame>
        <p:nvGraphicFramePr>
          <p:cNvPr id="7" name="Symbol zastępczy zawartości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85561879"/>
              </p:ext>
            </p:extLst>
          </p:nvPr>
        </p:nvGraphicFramePr>
        <p:xfrm>
          <a:off x="539749" y="1628799"/>
          <a:ext cx="8208716" cy="4178553"/>
        </p:xfrm>
        <a:graphic>
          <a:graphicData uri="http://schemas.openxmlformats.org/drawingml/2006/table">
            <a:tbl>
              <a:tblPr/>
              <a:tblGrid>
                <a:gridCol w="1472531"/>
                <a:gridCol w="831528"/>
                <a:gridCol w="1080120"/>
                <a:gridCol w="1080120"/>
                <a:gridCol w="1296144"/>
                <a:gridCol w="1349039"/>
                <a:gridCol w="1099234"/>
              </a:tblGrid>
              <a:tr h="1008113"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Miasto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Ludność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Lokalizacja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budowy</a:t>
                      </a:r>
                    </a:p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(zł)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Koszt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funkcjonowania</a:t>
                      </a:r>
                    </a:p>
                    <a:p>
                      <a:pPr algn="ctr" fontAlgn="ctr"/>
                      <a:r>
                        <a:rPr lang="pl-PL" sz="13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zcionka tekstu podstawowego"/>
                        </a:rPr>
                        <a:t>(zł/rok)</a:t>
                      </a:r>
                      <a:endParaRPr lang="pl-PL" sz="1300" b="1" i="0" u="none" strike="noStrike" dirty="0">
                        <a:solidFill>
                          <a:schemeClr val="tx1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Roczny koszt funkcjonowania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(zł/mieszkańca)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Uwagi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2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Bełchatów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61 135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poza centrum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188 000,00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43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200,00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0,71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 </a:t>
                      </a:r>
                      <a:r>
                        <a:rPr lang="pl-PL" sz="12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odp. z remontów</a:t>
                      </a:r>
                      <a:endParaRPr lang="pl-PL" sz="12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2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Ełk/Siedliska +3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59 274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składowisku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383 800,00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2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Przemyśl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65 000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składowisku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53 536,00 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dostosowanie obiektu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2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Racibórz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56 397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zakładzie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2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Stalowa Wola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65 182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 centrum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661 790,00</a:t>
                      </a:r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175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626,33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2,69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2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Świętochłowice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53 150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przy składowisku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607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619,00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74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810,00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1,41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bez płac</a:t>
                      </a:r>
                    </a:p>
                  </a:txBody>
                  <a:tcPr marL="9525" marR="9525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  <a:tr h="452920">
                <a:tc>
                  <a:txBody>
                    <a:bodyPr/>
                    <a:lstStyle/>
                    <a:p>
                      <a:pPr algn="l" fontAlgn="ctr"/>
                      <a:r>
                        <a:rPr lang="pl-PL" sz="1300" b="1" i="0" u="none" strike="noStrike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Tomaszów Maz.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65 375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poza centrum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b d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59 </a:t>
                      </a:r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040,00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3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0,90</a:t>
                      </a:r>
                      <a:endParaRPr lang="pl-PL" sz="1300" b="1" i="0" u="none" strike="noStrike" dirty="0">
                        <a:solidFill>
                          <a:srgbClr val="000000"/>
                        </a:solidFill>
                        <a:effectLst/>
                        <a:latin typeface="Czcionka tekstu podstawowego"/>
                      </a:endParaRP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pl-PL" sz="1200" b="1" i="0" u="none" strike="noStrike" dirty="0">
                          <a:solidFill>
                            <a:srgbClr val="000000"/>
                          </a:solidFill>
                          <a:effectLst/>
                          <a:latin typeface="Czcionka tekstu podstawowego"/>
                        </a:rPr>
                        <a:t> </a:t>
                      </a:r>
                    </a:p>
                  </a:txBody>
                  <a:tcPr marL="9525" marR="9525" marT="9525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66"/>
                    </a:solidFill>
                  </a:tcPr>
                </a:tc>
              </a:tr>
            </a:tbl>
          </a:graphicData>
        </a:graphic>
      </p:graphicFrame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A9DCA1-47AF-413F-8A29-246D5E2B570E}" type="slidenum">
              <a:rPr lang="pl-PL" smtClean="0"/>
              <a:pPr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xmlns="" val="2132404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Pakiet 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Pakiet 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Pakiet 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874</TotalTime>
  <Words>3152</Words>
  <Application>Microsoft Office PowerPoint</Application>
  <PresentationFormat>Pokaz na ekranie (4:3)</PresentationFormat>
  <Paragraphs>825</Paragraphs>
  <Slides>41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41</vt:i4>
      </vt:variant>
    </vt:vector>
  </HeadingPairs>
  <TitlesOfParts>
    <vt:vector size="42" baseType="lpstr">
      <vt:lpstr>Motyw pakietu Office</vt:lpstr>
      <vt:lpstr>Doświadczenia w prowadzeniu gminnych punktów zbiórki odpadów w gminach liczących od 50.000 – 75.000 mieszkańców</vt:lpstr>
      <vt:lpstr>Ustawa o utrzymaniu czystości i porządku           w gminach</vt:lpstr>
      <vt:lpstr>Ustawa o utrzymaniu czystości i porządku           w gminach</vt:lpstr>
      <vt:lpstr>Ustawa o utrzymaniu czystości i porządku           w gminach</vt:lpstr>
      <vt:lpstr>Komu potrzebny jest PSZOK Punkt Selektywnego Zbierania Odpadów Komunalnych</vt:lpstr>
      <vt:lpstr>Punkty zbierania odpadów w gminach              od 50.000 – 75.000 mieszkańców</vt:lpstr>
      <vt:lpstr>Punkty zbierania odpadów w gminach               od 50.000 – 75.000 mieszkańców</vt:lpstr>
      <vt:lpstr>Punkty zbierania odpadów w gminach                                    liczących od 50.000 – 75.000 mieszkańców</vt:lpstr>
      <vt:lpstr>Punkty Selektywnego Zbierania Odpadów Komunalnych w gminach  liczących od 50.000 – 75.000 mieszkańców (budowa, funkcjonowanie, lokalizacja)</vt:lpstr>
      <vt:lpstr>Punkty Selektywnego Zbierania Odpadów Komunalnych w gminach   liczących od 50.000 – 75.000 mieszkańców (koszty funkcjonowania, zbierane odpady, poziomy zbiórek, odpłatności)</vt:lpstr>
      <vt:lpstr>Punkty inne niż PSZOK – PZON, ZSEiE  w gminach   liczących od 50.000 – 75.000 mieszkańców  (budowa, funkcjonowanie, lokalizacja)</vt:lpstr>
      <vt:lpstr>Punkty inne niż PSZOK – PZON, ZSEiE  w gminach  od 50.000 – 75.000 mieszkańców  Koszty funkcjonowania, zbierane odpady, poziomy zbiórek, odpłatności</vt:lpstr>
      <vt:lpstr>Mobilne zbiórki zseie, odpadów niebezpiecznych      w gminach liczących od 50.000 – 75.000 mieszkańców  </vt:lpstr>
      <vt:lpstr>Inne formy zbiórek czyli współpraca z aptekami, szkołami, mediami</vt:lpstr>
      <vt:lpstr>Kampanie informacyjne</vt:lpstr>
      <vt:lpstr>Tworzenie PSZOK</vt:lpstr>
      <vt:lpstr>PSZOK „Rupieciarnia” w Stalowej Woli uzupełnienie systemu selektywnej zbiórki</vt:lpstr>
      <vt:lpstr>System bezpłatnej selektywnej zbiórki w Stalowej Woli – „RUPIECIARNIA” - uzupełnienie systemu</vt:lpstr>
      <vt:lpstr>PSZOK „Rupieciarnia” w Stalowej Woli uzupełnienie systemu selektywnej zbiórki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 Poziomy zbiórki odpadów w Rupieciarni 2011-2012 (Mg)</vt:lpstr>
      <vt:lpstr>Sposoby zagospodarowania odpadów zbieranych w „Rupieciarni” </vt:lpstr>
      <vt:lpstr>System bezpłatnej selektywnej zbiórki w Stalowej Woli – „RUPIECIARNIA” - uzupełnienie systemu</vt:lpstr>
      <vt:lpstr>System bezpłatnej selektywnej zbiórki w Stalowej Woli – „RUPIECIARNIA” - uzupełnienie systemu Koszty funkcjonowania punktu za rok 2012 (I-VII – koszty rzeczywiste + VIII-XII – symulacja)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  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System bezpłatnej selektywnej zbiórki w Stalowej Woli – „RUPIECIARNIA” - uzupełnienie systemu</vt:lpstr>
      <vt:lpstr>„Ziemi nie dziedziczymy po swoich rodzicach  lecz pożyczamy ją od swoich dzieci”.                                                                              Antoine de Saint-Expeury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Doświadczenia w prowadzeniu gminnych punktów zbiórki odpadów w gminach od 50.000 – 75.000 mieszkańców.</dc:title>
  <dc:creator>user</dc:creator>
  <cp:lastModifiedBy>Mariusz</cp:lastModifiedBy>
  <cp:revision>86</cp:revision>
  <dcterms:created xsi:type="dcterms:W3CDTF">2012-09-15T16:38:29Z</dcterms:created>
  <dcterms:modified xsi:type="dcterms:W3CDTF">2012-10-01T20:05:10Z</dcterms:modified>
</cp:coreProperties>
</file>