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85" r:id="rId1"/>
  </p:sldMasterIdLst>
  <p:notesMasterIdLst>
    <p:notesMasterId r:id="rId35"/>
  </p:notesMasterIdLst>
  <p:handoutMasterIdLst>
    <p:handoutMasterId r:id="rId36"/>
  </p:handoutMasterIdLst>
  <p:sldIdLst>
    <p:sldId id="282" r:id="rId2"/>
    <p:sldId id="573" r:id="rId3"/>
    <p:sldId id="574" r:id="rId4"/>
    <p:sldId id="575" r:id="rId5"/>
    <p:sldId id="576" r:id="rId6"/>
    <p:sldId id="577" r:id="rId7"/>
    <p:sldId id="578" r:id="rId8"/>
    <p:sldId id="618" r:id="rId9"/>
    <p:sldId id="620" r:id="rId10"/>
    <p:sldId id="619" r:id="rId11"/>
    <p:sldId id="631" r:id="rId12"/>
    <p:sldId id="621" r:id="rId13"/>
    <p:sldId id="622" r:id="rId14"/>
    <p:sldId id="623" r:id="rId15"/>
    <p:sldId id="580" r:id="rId16"/>
    <p:sldId id="582" r:id="rId17"/>
    <p:sldId id="583" r:id="rId18"/>
    <p:sldId id="585" r:id="rId19"/>
    <p:sldId id="605" r:id="rId20"/>
    <p:sldId id="624" r:id="rId21"/>
    <p:sldId id="604" r:id="rId22"/>
    <p:sldId id="609" r:id="rId23"/>
    <p:sldId id="617" r:id="rId24"/>
    <p:sldId id="606" r:id="rId25"/>
    <p:sldId id="584" r:id="rId26"/>
    <p:sldId id="626" r:id="rId27"/>
    <p:sldId id="627" r:id="rId28"/>
    <p:sldId id="628" r:id="rId29"/>
    <p:sldId id="629" r:id="rId30"/>
    <p:sldId id="613" r:id="rId31"/>
    <p:sldId id="625" r:id="rId32"/>
    <p:sldId id="614" r:id="rId33"/>
    <p:sldId id="630" r:id="rId34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C16"/>
    <a:srgbClr val="0D2A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3" autoAdjust="0"/>
    <p:restoredTop sz="92525" autoAdjust="0"/>
  </p:normalViewPr>
  <p:slideViewPr>
    <p:cSldViewPr>
      <p:cViewPr varScale="1">
        <p:scale>
          <a:sx n="52" d="100"/>
          <a:sy n="52" d="100"/>
        </p:scale>
        <p:origin x="120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3" tIns="47741" rIns="95483" bIns="4774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3" tIns="47741" rIns="95483" bIns="4774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3" tIns="47741" rIns="95483" bIns="4774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3" tIns="47741" rIns="95483" bIns="4774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07AE5103-5881-471C-9593-2AAC4FD0DBA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6998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3" tIns="47741" rIns="95483" bIns="4774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3" tIns="47741" rIns="95483" bIns="4774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3" tIns="47741" rIns="95483" bIns="477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3" tIns="47741" rIns="95483" bIns="4774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3" tIns="47741" rIns="95483" bIns="4774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6E5D842E-D653-4626-85C8-FCCFB5B352A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706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3073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CF138-AE45-4EE7-9272-9274B73B3878}" type="slidenum">
              <a:rPr lang="de-DE" smtClean="0"/>
              <a:pPr/>
              <a:t>14</a:t>
            </a:fld>
            <a:endParaRPr lang="de-DE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1521"/>
            <a:ext cx="5033085" cy="4114587"/>
          </a:xfrm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560433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3300" y="804863"/>
            <a:ext cx="5091113" cy="381952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89871"/>
            <a:ext cx="5202867" cy="454871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736" tIns="49868" rIns="99736" bIns="49868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837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3300" y="804863"/>
            <a:ext cx="5091113" cy="381952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89871"/>
            <a:ext cx="5202867" cy="454871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736" tIns="49868" rIns="99736" bIns="49868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9300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27"/>
          <p:cNvSpPr>
            <a:spLocks/>
          </p:cNvSpPr>
          <p:nvPr/>
        </p:nvSpPr>
        <p:spPr bwMode="auto">
          <a:xfrm>
            <a:off x="633413" y="1052513"/>
            <a:ext cx="7610475" cy="222250"/>
          </a:xfrm>
          <a:custGeom>
            <a:avLst/>
            <a:gdLst>
              <a:gd name="T0" fmla="*/ 0 w 9589"/>
              <a:gd name="T1" fmla="*/ 0 h 281"/>
              <a:gd name="T2" fmla="*/ 2147483647 w 9589"/>
              <a:gd name="T3" fmla="*/ 0 h 281"/>
              <a:gd name="T4" fmla="*/ 2147483647 w 9589"/>
              <a:gd name="T5" fmla="*/ 0 h 281"/>
              <a:gd name="T6" fmla="*/ 2147483647 w 9589"/>
              <a:gd name="T7" fmla="*/ 0 h 281"/>
              <a:gd name="T8" fmla="*/ 2147483647 w 9589"/>
              <a:gd name="T9" fmla="*/ 0 h 281"/>
              <a:gd name="T10" fmla="*/ 2147483647 w 9589"/>
              <a:gd name="T11" fmla="*/ 0 h 281"/>
              <a:gd name="T12" fmla="*/ 2147483647 w 9589"/>
              <a:gd name="T13" fmla="*/ 0 h 281"/>
              <a:gd name="T14" fmla="*/ 2147483647 w 9589"/>
              <a:gd name="T15" fmla="*/ 0 h 281"/>
              <a:gd name="T16" fmla="*/ 2147483647 w 9589"/>
              <a:gd name="T17" fmla="*/ 0 h 281"/>
              <a:gd name="T18" fmla="*/ 2147483647 w 9589"/>
              <a:gd name="T19" fmla="*/ 0 h 281"/>
              <a:gd name="T20" fmla="*/ 2147483647 w 9589"/>
              <a:gd name="T21" fmla="*/ 0 h 281"/>
              <a:gd name="T22" fmla="*/ 2147483647 w 9589"/>
              <a:gd name="T23" fmla="*/ 0 h 281"/>
              <a:gd name="T24" fmla="*/ 2147483647 w 9589"/>
              <a:gd name="T25" fmla="*/ 0 h 281"/>
              <a:gd name="T26" fmla="*/ 2147483647 w 9589"/>
              <a:gd name="T27" fmla="*/ 0 h 281"/>
              <a:gd name="T28" fmla="*/ 2147483647 w 9589"/>
              <a:gd name="T29" fmla="*/ 0 h 281"/>
              <a:gd name="T30" fmla="*/ 2147483647 w 9589"/>
              <a:gd name="T31" fmla="*/ 0 h 281"/>
              <a:gd name="T32" fmla="*/ 2147483647 w 9589"/>
              <a:gd name="T33" fmla="*/ 0 h 281"/>
              <a:gd name="T34" fmla="*/ 2147483647 w 9589"/>
              <a:gd name="T35" fmla="*/ 2147483647 h 281"/>
              <a:gd name="T36" fmla="*/ 2147483647 w 9589"/>
              <a:gd name="T37" fmla="*/ 2147483647 h 281"/>
              <a:gd name="T38" fmla="*/ 2147483647 w 9589"/>
              <a:gd name="T39" fmla="*/ 2147483647 h 281"/>
              <a:gd name="T40" fmla="*/ 2147483647 w 9589"/>
              <a:gd name="T41" fmla="*/ 2147483647 h 281"/>
              <a:gd name="T42" fmla="*/ 2147483647 w 9589"/>
              <a:gd name="T43" fmla="*/ 2147483647 h 281"/>
              <a:gd name="T44" fmla="*/ 2147483647 w 9589"/>
              <a:gd name="T45" fmla="*/ 2147483647 h 281"/>
              <a:gd name="T46" fmla="*/ 2147483647 w 9589"/>
              <a:gd name="T47" fmla="*/ 2147483647 h 281"/>
              <a:gd name="T48" fmla="*/ 2147483647 w 9589"/>
              <a:gd name="T49" fmla="*/ 2147483647 h 281"/>
              <a:gd name="T50" fmla="*/ 2147483647 w 9589"/>
              <a:gd name="T51" fmla="*/ 2147483647 h 281"/>
              <a:gd name="T52" fmla="*/ 2147483647 w 9589"/>
              <a:gd name="T53" fmla="*/ 2147483647 h 281"/>
              <a:gd name="T54" fmla="*/ 2147483647 w 9589"/>
              <a:gd name="T55" fmla="*/ 2147483647 h 281"/>
              <a:gd name="T56" fmla="*/ 2147483647 w 9589"/>
              <a:gd name="T57" fmla="*/ 2147483647 h 281"/>
              <a:gd name="T58" fmla="*/ 2147483647 w 9589"/>
              <a:gd name="T59" fmla="*/ 2147483647 h 281"/>
              <a:gd name="T60" fmla="*/ 2147483647 w 9589"/>
              <a:gd name="T61" fmla="*/ 2147483647 h 281"/>
              <a:gd name="T62" fmla="*/ 2147483647 w 9589"/>
              <a:gd name="T63" fmla="*/ 2147483647 h 281"/>
              <a:gd name="T64" fmla="*/ 2147483647 w 9589"/>
              <a:gd name="T65" fmla="*/ 2147483647 h 281"/>
              <a:gd name="T66" fmla="*/ 0 w 9589"/>
              <a:gd name="T67" fmla="*/ 2147483647 h 281"/>
              <a:gd name="T68" fmla="*/ 0 w 9589"/>
              <a:gd name="T69" fmla="*/ 0 h 28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589" h="281">
                <a:moveTo>
                  <a:pt x="0" y="0"/>
                </a:moveTo>
                <a:lnTo>
                  <a:pt x="599" y="0"/>
                </a:lnTo>
                <a:lnTo>
                  <a:pt x="1199" y="0"/>
                </a:lnTo>
                <a:lnTo>
                  <a:pt x="1798" y="0"/>
                </a:lnTo>
                <a:lnTo>
                  <a:pt x="2397" y="0"/>
                </a:lnTo>
                <a:lnTo>
                  <a:pt x="2997" y="0"/>
                </a:lnTo>
                <a:lnTo>
                  <a:pt x="3596" y="0"/>
                </a:lnTo>
                <a:lnTo>
                  <a:pt x="4195" y="0"/>
                </a:lnTo>
                <a:lnTo>
                  <a:pt x="4795" y="0"/>
                </a:lnTo>
                <a:lnTo>
                  <a:pt x="5394" y="0"/>
                </a:lnTo>
                <a:lnTo>
                  <a:pt x="5993" y="0"/>
                </a:lnTo>
                <a:lnTo>
                  <a:pt x="6592" y="0"/>
                </a:lnTo>
                <a:lnTo>
                  <a:pt x="7192" y="0"/>
                </a:lnTo>
                <a:lnTo>
                  <a:pt x="7791" y="0"/>
                </a:lnTo>
                <a:lnTo>
                  <a:pt x="8390" y="0"/>
                </a:lnTo>
                <a:lnTo>
                  <a:pt x="8990" y="0"/>
                </a:lnTo>
                <a:lnTo>
                  <a:pt x="9589" y="0"/>
                </a:lnTo>
                <a:lnTo>
                  <a:pt x="9589" y="281"/>
                </a:lnTo>
                <a:lnTo>
                  <a:pt x="8990" y="281"/>
                </a:lnTo>
                <a:lnTo>
                  <a:pt x="8390" y="281"/>
                </a:lnTo>
                <a:lnTo>
                  <a:pt x="7791" y="281"/>
                </a:lnTo>
                <a:lnTo>
                  <a:pt x="7192" y="281"/>
                </a:lnTo>
                <a:lnTo>
                  <a:pt x="6592" y="281"/>
                </a:lnTo>
                <a:lnTo>
                  <a:pt x="5993" y="281"/>
                </a:lnTo>
                <a:lnTo>
                  <a:pt x="5394" y="281"/>
                </a:lnTo>
                <a:lnTo>
                  <a:pt x="4795" y="281"/>
                </a:lnTo>
                <a:lnTo>
                  <a:pt x="4195" y="281"/>
                </a:lnTo>
                <a:lnTo>
                  <a:pt x="3596" y="281"/>
                </a:lnTo>
                <a:lnTo>
                  <a:pt x="2997" y="281"/>
                </a:lnTo>
                <a:lnTo>
                  <a:pt x="2397" y="281"/>
                </a:lnTo>
                <a:lnTo>
                  <a:pt x="1798" y="281"/>
                </a:lnTo>
                <a:lnTo>
                  <a:pt x="1199" y="281"/>
                </a:lnTo>
                <a:lnTo>
                  <a:pt x="599" y="281"/>
                </a:lnTo>
                <a:lnTo>
                  <a:pt x="0" y="281"/>
                </a:lnTo>
                <a:lnTo>
                  <a:pt x="0" y="0"/>
                </a:lnTo>
                <a:close/>
              </a:path>
            </a:pathLst>
          </a:custGeom>
          <a:solidFill>
            <a:srgbClr val="0D2A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5" name="Group 1036"/>
          <p:cNvGrpSpPr>
            <a:grpSpLocks/>
          </p:cNvGrpSpPr>
          <p:nvPr/>
        </p:nvGrpSpPr>
        <p:grpSpPr bwMode="auto">
          <a:xfrm>
            <a:off x="5934075" y="1100138"/>
            <a:ext cx="2232025" cy="122237"/>
            <a:chOff x="3738" y="693"/>
            <a:chExt cx="1406" cy="77"/>
          </a:xfrm>
        </p:grpSpPr>
        <p:sp>
          <p:nvSpPr>
            <p:cNvPr id="6" name="Rectangle 1037"/>
            <p:cNvSpPr>
              <a:spLocks noChangeArrowheads="1"/>
            </p:cNvSpPr>
            <p:nvPr userDrawn="1"/>
          </p:nvSpPr>
          <p:spPr bwMode="auto">
            <a:xfrm>
              <a:off x="3738" y="693"/>
              <a:ext cx="4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E</a:t>
              </a:r>
              <a:endParaRPr lang="de-DE"/>
            </a:p>
          </p:txBody>
        </p:sp>
        <p:sp>
          <p:nvSpPr>
            <p:cNvPr id="7" name="Rectangle 1038"/>
            <p:cNvSpPr>
              <a:spLocks noChangeArrowheads="1"/>
            </p:cNvSpPr>
            <p:nvPr userDrawn="1"/>
          </p:nvSpPr>
          <p:spPr bwMode="auto">
            <a:xfrm>
              <a:off x="3781" y="693"/>
              <a:ext cx="3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x</a:t>
              </a:r>
              <a:endParaRPr lang="de-DE"/>
            </a:p>
          </p:txBody>
        </p:sp>
        <p:sp>
          <p:nvSpPr>
            <p:cNvPr id="8" name="Rectangle 1039"/>
            <p:cNvSpPr>
              <a:spLocks noChangeArrowheads="1"/>
            </p:cNvSpPr>
            <p:nvPr userDrawn="1"/>
          </p:nvSpPr>
          <p:spPr bwMode="auto">
            <a:xfrm>
              <a:off x="3818" y="693"/>
              <a:ext cx="3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p</a:t>
              </a:r>
              <a:endParaRPr lang="de-DE"/>
            </a:p>
          </p:txBody>
        </p:sp>
        <p:sp>
          <p:nvSpPr>
            <p:cNvPr id="9" name="Rectangle 1040"/>
            <p:cNvSpPr>
              <a:spLocks noChangeArrowheads="1"/>
            </p:cNvSpPr>
            <p:nvPr userDrawn="1"/>
          </p:nvSpPr>
          <p:spPr bwMode="auto">
            <a:xfrm>
              <a:off x="3858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e</a:t>
              </a:r>
              <a:endParaRPr lang="de-DE"/>
            </a:p>
          </p:txBody>
        </p:sp>
        <p:sp>
          <p:nvSpPr>
            <p:cNvPr id="10" name="Rectangle 1041"/>
            <p:cNvSpPr>
              <a:spLocks noChangeArrowheads="1"/>
            </p:cNvSpPr>
            <p:nvPr userDrawn="1"/>
          </p:nvSpPr>
          <p:spPr bwMode="auto">
            <a:xfrm>
              <a:off x="3897" y="693"/>
              <a:ext cx="2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r</a:t>
              </a:r>
              <a:endParaRPr lang="de-DE"/>
            </a:p>
          </p:txBody>
        </p:sp>
        <p:sp>
          <p:nvSpPr>
            <p:cNvPr id="11" name="Rectangle 1042"/>
            <p:cNvSpPr>
              <a:spLocks noChangeArrowheads="1"/>
            </p:cNvSpPr>
            <p:nvPr userDrawn="1"/>
          </p:nvSpPr>
          <p:spPr bwMode="auto">
            <a:xfrm>
              <a:off x="3924" y="693"/>
              <a:ext cx="2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t</a:t>
              </a:r>
              <a:endParaRPr lang="de-DE"/>
            </a:p>
          </p:txBody>
        </p:sp>
        <p:sp>
          <p:nvSpPr>
            <p:cNvPr id="12" name="Rectangle 1043"/>
            <p:cNvSpPr>
              <a:spLocks noChangeArrowheads="1"/>
            </p:cNvSpPr>
            <p:nvPr userDrawn="1"/>
          </p:nvSpPr>
          <p:spPr bwMode="auto">
            <a:xfrm>
              <a:off x="3947" y="693"/>
              <a:ext cx="3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s</a:t>
              </a:r>
              <a:endParaRPr lang="de-DE"/>
            </a:p>
          </p:txBody>
        </p:sp>
        <p:sp>
          <p:nvSpPr>
            <p:cNvPr id="13" name="Rectangle 1044"/>
            <p:cNvSpPr>
              <a:spLocks noChangeArrowheads="1"/>
            </p:cNvSpPr>
            <p:nvPr userDrawn="1"/>
          </p:nvSpPr>
          <p:spPr bwMode="auto">
            <a:xfrm>
              <a:off x="3983" y="693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 </a:t>
              </a:r>
              <a:endParaRPr lang="de-DE"/>
            </a:p>
          </p:txBody>
        </p:sp>
        <p:sp>
          <p:nvSpPr>
            <p:cNvPr id="14" name="Rectangle 1045"/>
            <p:cNvSpPr>
              <a:spLocks noChangeArrowheads="1"/>
            </p:cNvSpPr>
            <p:nvPr userDrawn="1"/>
          </p:nvSpPr>
          <p:spPr bwMode="auto">
            <a:xfrm>
              <a:off x="4001" y="693"/>
              <a:ext cx="1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i</a:t>
              </a:r>
              <a:endParaRPr lang="de-DE"/>
            </a:p>
          </p:txBody>
        </p:sp>
        <p:sp>
          <p:nvSpPr>
            <p:cNvPr id="15" name="Rectangle 1046"/>
            <p:cNvSpPr>
              <a:spLocks noChangeArrowheads="1"/>
            </p:cNvSpPr>
            <p:nvPr userDrawn="1"/>
          </p:nvSpPr>
          <p:spPr bwMode="auto">
            <a:xfrm>
              <a:off x="4019" y="693"/>
              <a:ext cx="3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n</a:t>
              </a:r>
              <a:endParaRPr lang="de-DE"/>
            </a:p>
          </p:txBody>
        </p:sp>
        <p:sp>
          <p:nvSpPr>
            <p:cNvPr id="16" name="Rectangle 1047"/>
            <p:cNvSpPr>
              <a:spLocks noChangeArrowheads="1"/>
            </p:cNvSpPr>
            <p:nvPr userDrawn="1"/>
          </p:nvSpPr>
          <p:spPr bwMode="auto">
            <a:xfrm>
              <a:off x="4059" y="693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 </a:t>
              </a:r>
              <a:endParaRPr lang="de-DE"/>
            </a:p>
          </p:txBody>
        </p:sp>
        <p:sp>
          <p:nvSpPr>
            <p:cNvPr id="17" name="Rectangle 1048"/>
            <p:cNvSpPr>
              <a:spLocks noChangeArrowheads="1"/>
            </p:cNvSpPr>
            <p:nvPr userDrawn="1"/>
          </p:nvSpPr>
          <p:spPr bwMode="auto">
            <a:xfrm>
              <a:off x="4074" y="693"/>
              <a:ext cx="4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C</a:t>
              </a:r>
              <a:endParaRPr lang="de-DE"/>
            </a:p>
          </p:txBody>
        </p:sp>
        <p:sp>
          <p:nvSpPr>
            <p:cNvPr id="18" name="Rectangle 1049"/>
            <p:cNvSpPr>
              <a:spLocks noChangeArrowheads="1"/>
            </p:cNvSpPr>
            <p:nvPr userDrawn="1"/>
          </p:nvSpPr>
          <p:spPr bwMode="auto">
            <a:xfrm>
              <a:off x="4124" y="693"/>
              <a:ext cx="3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h</a:t>
              </a:r>
              <a:endParaRPr lang="de-DE"/>
            </a:p>
          </p:txBody>
        </p:sp>
        <p:sp>
          <p:nvSpPr>
            <p:cNvPr id="19" name="Rectangle 1050"/>
            <p:cNvSpPr>
              <a:spLocks noChangeArrowheads="1"/>
            </p:cNvSpPr>
            <p:nvPr userDrawn="1"/>
          </p:nvSpPr>
          <p:spPr bwMode="auto">
            <a:xfrm>
              <a:off x="4164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e</a:t>
              </a:r>
              <a:endParaRPr lang="de-DE"/>
            </a:p>
          </p:txBody>
        </p:sp>
        <p:sp>
          <p:nvSpPr>
            <p:cNvPr id="20" name="Rectangle 1051"/>
            <p:cNvSpPr>
              <a:spLocks noChangeArrowheads="1"/>
            </p:cNvSpPr>
            <p:nvPr userDrawn="1"/>
          </p:nvSpPr>
          <p:spPr bwMode="auto">
            <a:xfrm>
              <a:off x="4203" y="693"/>
              <a:ext cx="5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m</a:t>
              </a:r>
              <a:endParaRPr lang="de-DE"/>
            </a:p>
          </p:txBody>
        </p:sp>
        <p:sp>
          <p:nvSpPr>
            <p:cNvPr id="21" name="Rectangle 1052"/>
            <p:cNvSpPr>
              <a:spLocks noChangeArrowheads="1"/>
            </p:cNvSpPr>
            <p:nvPr userDrawn="1"/>
          </p:nvSpPr>
          <p:spPr bwMode="auto">
            <a:xfrm>
              <a:off x="4264" y="693"/>
              <a:ext cx="2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-</a:t>
              </a:r>
              <a:endParaRPr lang="de-DE"/>
            </a:p>
          </p:txBody>
        </p:sp>
        <p:sp>
          <p:nvSpPr>
            <p:cNvPr id="22" name="Rectangle 1053"/>
            <p:cNvSpPr>
              <a:spLocks noChangeArrowheads="1"/>
            </p:cNvSpPr>
            <p:nvPr userDrawn="1"/>
          </p:nvSpPr>
          <p:spPr bwMode="auto">
            <a:xfrm>
              <a:off x="4291" y="693"/>
              <a:ext cx="3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F</a:t>
              </a:r>
              <a:endParaRPr lang="de-DE"/>
            </a:p>
          </p:txBody>
        </p:sp>
        <p:sp>
          <p:nvSpPr>
            <p:cNvPr id="23" name="Rectangle 1054"/>
            <p:cNvSpPr>
              <a:spLocks noChangeArrowheads="1"/>
            </p:cNvSpPr>
            <p:nvPr userDrawn="1"/>
          </p:nvSpPr>
          <p:spPr bwMode="auto">
            <a:xfrm>
              <a:off x="4331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e</a:t>
              </a:r>
              <a:endParaRPr lang="de-DE"/>
            </a:p>
          </p:txBody>
        </p:sp>
        <p:sp>
          <p:nvSpPr>
            <p:cNvPr id="24" name="Rectangle 1055"/>
            <p:cNvSpPr>
              <a:spLocks noChangeArrowheads="1"/>
            </p:cNvSpPr>
            <p:nvPr userDrawn="1"/>
          </p:nvSpPr>
          <p:spPr bwMode="auto">
            <a:xfrm>
              <a:off x="4370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e</a:t>
              </a:r>
              <a:endParaRPr lang="de-DE"/>
            </a:p>
          </p:txBody>
        </p:sp>
        <p:sp>
          <p:nvSpPr>
            <p:cNvPr id="25" name="Rectangle 1056"/>
            <p:cNvSpPr>
              <a:spLocks noChangeArrowheads="1"/>
            </p:cNvSpPr>
            <p:nvPr userDrawn="1"/>
          </p:nvSpPr>
          <p:spPr bwMode="auto">
            <a:xfrm>
              <a:off x="4408" y="693"/>
              <a:ext cx="3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d</a:t>
              </a:r>
              <a:endParaRPr lang="de-DE"/>
            </a:p>
          </p:txBody>
        </p:sp>
        <p:sp>
          <p:nvSpPr>
            <p:cNvPr id="26" name="Rectangle 1057"/>
            <p:cNvSpPr>
              <a:spLocks noChangeArrowheads="1"/>
            </p:cNvSpPr>
            <p:nvPr userDrawn="1"/>
          </p:nvSpPr>
          <p:spPr bwMode="auto">
            <a:xfrm>
              <a:off x="4450" y="693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 </a:t>
              </a:r>
              <a:endParaRPr lang="de-DE"/>
            </a:p>
          </p:txBody>
        </p:sp>
        <p:sp>
          <p:nvSpPr>
            <p:cNvPr id="27" name="Rectangle 1058"/>
            <p:cNvSpPr>
              <a:spLocks noChangeArrowheads="1"/>
            </p:cNvSpPr>
            <p:nvPr userDrawn="1"/>
          </p:nvSpPr>
          <p:spPr bwMode="auto">
            <a:xfrm>
              <a:off x="4468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a</a:t>
              </a:r>
              <a:endParaRPr lang="de-DE"/>
            </a:p>
          </p:txBody>
        </p:sp>
        <p:sp>
          <p:nvSpPr>
            <p:cNvPr id="28" name="Rectangle 1059"/>
            <p:cNvSpPr>
              <a:spLocks noChangeArrowheads="1"/>
            </p:cNvSpPr>
            <p:nvPr userDrawn="1"/>
          </p:nvSpPr>
          <p:spPr bwMode="auto">
            <a:xfrm>
              <a:off x="4507" y="693"/>
              <a:ext cx="3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n</a:t>
              </a:r>
              <a:endParaRPr lang="de-DE"/>
            </a:p>
          </p:txBody>
        </p:sp>
        <p:sp>
          <p:nvSpPr>
            <p:cNvPr id="29" name="Rectangle 1060"/>
            <p:cNvSpPr>
              <a:spLocks noChangeArrowheads="1"/>
            </p:cNvSpPr>
            <p:nvPr userDrawn="1"/>
          </p:nvSpPr>
          <p:spPr bwMode="auto">
            <a:xfrm>
              <a:off x="4547" y="693"/>
              <a:ext cx="3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d</a:t>
              </a:r>
              <a:endParaRPr lang="de-DE"/>
            </a:p>
          </p:txBody>
        </p:sp>
        <p:sp>
          <p:nvSpPr>
            <p:cNvPr id="30" name="Rectangle 1061"/>
            <p:cNvSpPr>
              <a:spLocks noChangeArrowheads="1"/>
            </p:cNvSpPr>
            <p:nvPr userDrawn="1"/>
          </p:nvSpPr>
          <p:spPr bwMode="auto">
            <a:xfrm>
              <a:off x="4588" y="693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 </a:t>
              </a:r>
              <a:endParaRPr lang="de-DE"/>
            </a:p>
          </p:txBody>
        </p:sp>
        <p:sp>
          <p:nvSpPr>
            <p:cNvPr id="31" name="Rectangle 1062"/>
            <p:cNvSpPr>
              <a:spLocks noChangeArrowheads="1"/>
            </p:cNvSpPr>
            <p:nvPr userDrawn="1"/>
          </p:nvSpPr>
          <p:spPr bwMode="auto">
            <a:xfrm>
              <a:off x="4612" y="693"/>
              <a:ext cx="6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W</a:t>
              </a:r>
              <a:endParaRPr lang="de-DE"/>
            </a:p>
          </p:txBody>
        </p:sp>
        <p:sp>
          <p:nvSpPr>
            <p:cNvPr id="32" name="Rectangle 1063"/>
            <p:cNvSpPr>
              <a:spLocks noChangeArrowheads="1"/>
            </p:cNvSpPr>
            <p:nvPr userDrawn="1"/>
          </p:nvSpPr>
          <p:spPr bwMode="auto">
            <a:xfrm>
              <a:off x="4674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a</a:t>
              </a:r>
              <a:endParaRPr lang="de-DE"/>
            </a:p>
          </p:txBody>
        </p:sp>
        <p:sp>
          <p:nvSpPr>
            <p:cNvPr id="33" name="Rectangle 1064"/>
            <p:cNvSpPr>
              <a:spLocks noChangeArrowheads="1"/>
            </p:cNvSpPr>
            <p:nvPr userDrawn="1"/>
          </p:nvSpPr>
          <p:spPr bwMode="auto">
            <a:xfrm>
              <a:off x="4712" y="693"/>
              <a:ext cx="2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t</a:t>
              </a:r>
              <a:endParaRPr lang="de-DE"/>
            </a:p>
          </p:txBody>
        </p:sp>
        <p:sp>
          <p:nvSpPr>
            <p:cNvPr id="34" name="Rectangle 1065"/>
            <p:cNvSpPr>
              <a:spLocks noChangeArrowheads="1"/>
            </p:cNvSpPr>
            <p:nvPr userDrawn="1"/>
          </p:nvSpPr>
          <p:spPr bwMode="auto">
            <a:xfrm>
              <a:off x="4736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e</a:t>
              </a:r>
              <a:endParaRPr lang="de-DE"/>
            </a:p>
          </p:txBody>
        </p:sp>
        <p:sp>
          <p:nvSpPr>
            <p:cNvPr id="35" name="Rectangle 1066"/>
            <p:cNvSpPr>
              <a:spLocks noChangeArrowheads="1"/>
            </p:cNvSpPr>
            <p:nvPr userDrawn="1"/>
          </p:nvSpPr>
          <p:spPr bwMode="auto">
            <a:xfrm>
              <a:off x="4775" y="693"/>
              <a:ext cx="2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r</a:t>
              </a:r>
              <a:endParaRPr lang="de-DE"/>
            </a:p>
          </p:txBody>
        </p:sp>
        <p:sp>
          <p:nvSpPr>
            <p:cNvPr id="36" name="Rectangle 1067"/>
            <p:cNvSpPr>
              <a:spLocks noChangeArrowheads="1"/>
            </p:cNvSpPr>
            <p:nvPr userDrawn="1"/>
          </p:nvSpPr>
          <p:spPr bwMode="auto">
            <a:xfrm>
              <a:off x="4801" y="693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 </a:t>
              </a:r>
              <a:endParaRPr lang="de-DE"/>
            </a:p>
          </p:txBody>
        </p:sp>
        <p:sp>
          <p:nvSpPr>
            <p:cNvPr id="37" name="Rectangle 1068"/>
            <p:cNvSpPr>
              <a:spLocks noChangeArrowheads="1"/>
            </p:cNvSpPr>
            <p:nvPr userDrawn="1"/>
          </p:nvSpPr>
          <p:spPr bwMode="auto">
            <a:xfrm>
              <a:off x="4820" y="693"/>
              <a:ext cx="3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T</a:t>
              </a:r>
              <a:endParaRPr lang="de-DE"/>
            </a:p>
          </p:txBody>
        </p:sp>
        <p:sp>
          <p:nvSpPr>
            <p:cNvPr id="38" name="Rectangle 1069"/>
            <p:cNvSpPr>
              <a:spLocks noChangeArrowheads="1"/>
            </p:cNvSpPr>
            <p:nvPr userDrawn="1"/>
          </p:nvSpPr>
          <p:spPr bwMode="auto">
            <a:xfrm>
              <a:off x="4855" y="693"/>
              <a:ext cx="2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r</a:t>
              </a:r>
              <a:endParaRPr lang="de-DE"/>
            </a:p>
          </p:txBody>
        </p:sp>
        <p:sp>
          <p:nvSpPr>
            <p:cNvPr id="39" name="Rectangle 1070"/>
            <p:cNvSpPr>
              <a:spLocks noChangeArrowheads="1"/>
            </p:cNvSpPr>
            <p:nvPr userDrawn="1"/>
          </p:nvSpPr>
          <p:spPr bwMode="auto">
            <a:xfrm>
              <a:off x="4881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e</a:t>
              </a:r>
              <a:endParaRPr lang="de-DE"/>
            </a:p>
          </p:txBody>
        </p:sp>
        <p:sp>
          <p:nvSpPr>
            <p:cNvPr id="40" name="Rectangle 1071"/>
            <p:cNvSpPr>
              <a:spLocks noChangeArrowheads="1"/>
            </p:cNvSpPr>
            <p:nvPr userDrawn="1"/>
          </p:nvSpPr>
          <p:spPr bwMode="auto">
            <a:xfrm>
              <a:off x="4919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a</a:t>
              </a:r>
              <a:endParaRPr lang="de-DE"/>
            </a:p>
          </p:txBody>
        </p:sp>
        <p:sp>
          <p:nvSpPr>
            <p:cNvPr id="41" name="Rectangle 1072"/>
            <p:cNvSpPr>
              <a:spLocks noChangeArrowheads="1"/>
            </p:cNvSpPr>
            <p:nvPr userDrawn="1"/>
          </p:nvSpPr>
          <p:spPr bwMode="auto">
            <a:xfrm>
              <a:off x="4958" y="693"/>
              <a:ext cx="2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t</a:t>
              </a:r>
              <a:endParaRPr lang="de-DE"/>
            </a:p>
          </p:txBody>
        </p:sp>
        <p:sp>
          <p:nvSpPr>
            <p:cNvPr id="42" name="Rectangle 1073"/>
            <p:cNvSpPr>
              <a:spLocks noChangeArrowheads="1"/>
            </p:cNvSpPr>
            <p:nvPr userDrawn="1"/>
          </p:nvSpPr>
          <p:spPr bwMode="auto">
            <a:xfrm>
              <a:off x="4982" y="693"/>
              <a:ext cx="5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m</a:t>
              </a:r>
              <a:endParaRPr lang="de-DE"/>
            </a:p>
          </p:txBody>
        </p:sp>
        <p:sp>
          <p:nvSpPr>
            <p:cNvPr id="43" name="Rectangle 1074"/>
            <p:cNvSpPr>
              <a:spLocks noChangeArrowheads="1"/>
            </p:cNvSpPr>
            <p:nvPr userDrawn="1"/>
          </p:nvSpPr>
          <p:spPr bwMode="auto">
            <a:xfrm>
              <a:off x="5043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e</a:t>
              </a:r>
              <a:endParaRPr lang="de-DE"/>
            </a:p>
          </p:txBody>
        </p:sp>
        <p:sp>
          <p:nvSpPr>
            <p:cNvPr id="44" name="Rectangle 1075"/>
            <p:cNvSpPr>
              <a:spLocks noChangeArrowheads="1"/>
            </p:cNvSpPr>
            <p:nvPr userDrawn="1"/>
          </p:nvSpPr>
          <p:spPr bwMode="auto">
            <a:xfrm>
              <a:off x="5081" y="693"/>
              <a:ext cx="3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n</a:t>
              </a:r>
              <a:endParaRPr lang="de-DE"/>
            </a:p>
          </p:txBody>
        </p:sp>
        <p:sp>
          <p:nvSpPr>
            <p:cNvPr id="45" name="Rectangle 1076"/>
            <p:cNvSpPr>
              <a:spLocks noChangeArrowheads="1"/>
            </p:cNvSpPr>
            <p:nvPr userDrawn="1"/>
          </p:nvSpPr>
          <p:spPr bwMode="auto">
            <a:xfrm>
              <a:off x="5121" y="693"/>
              <a:ext cx="2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t</a:t>
              </a:r>
              <a:endParaRPr lang="de-DE"/>
            </a:p>
          </p:txBody>
        </p:sp>
      </p:grpSp>
      <p:sp>
        <p:nvSpPr>
          <p:cNvPr id="46" name="Line 1077"/>
          <p:cNvSpPr>
            <a:spLocks noChangeShapeType="1"/>
          </p:cNvSpPr>
          <p:nvPr/>
        </p:nvSpPr>
        <p:spPr bwMode="auto">
          <a:xfrm>
            <a:off x="0" y="1268413"/>
            <a:ext cx="8243888" cy="0"/>
          </a:xfrm>
          <a:prstGeom prst="line">
            <a:avLst/>
          </a:prstGeom>
          <a:noFill/>
          <a:ln w="19050">
            <a:solidFill>
              <a:srgbClr val="EC7C1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7" name="Freeform 1079"/>
          <p:cNvSpPr>
            <a:spLocks/>
          </p:cNvSpPr>
          <p:nvPr/>
        </p:nvSpPr>
        <p:spPr bwMode="auto">
          <a:xfrm>
            <a:off x="0" y="6524625"/>
            <a:ext cx="9144000" cy="333375"/>
          </a:xfrm>
          <a:custGeom>
            <a:avLst/>
            <a:gdLst>
              <a:gd name="T0" fmla="*/ 0 w 9589"/>
              <a:gd name="T1" fmla="*/ 0 h 281"/>
              <a:gd name="T2" fmla="*/ 2147483647 w 9589"/>
              <a:gd name="T3" fmla="*/ 0 h 281"/>
              <a:gd name="T4" fmla="*/ 2147483647 w 9589"/>
              <a:gd name="T5" fmla="*/ 0 h 281"/>
              <a:gd name="T6" fmla="*/ 2147483647 w 9589"/>
              <a:gd name="T7" fmla="*/ 0 h 281"/>
              <a:gd name="T8" fmla="*/ 2147483647 w 9589"/>
              <a:gd name="T9" fmla="*/ 0 h 281"/>
              <a:gd name="T10" fmla="*/ 2147483647 w 9589"/>
              <a:gd name="T11" fmla="*/ 0 h 281"/>
              <a:gd name="T12" fmla="*/ 2147483647 w 9589"/>
              <a:gd name="T13" fmla="*/ 0 h 281"/>
              <a:gd name="T14" fmla="*/ 2147483647 w 9589"/>
              <a:gd name="T15" fmla="*/ 0 h 281"/>
              <a:gd name="T16" fmla="*/ 2147483647 w 9589"/>
              <a:gd name="T17" fmla="*/ 0 h 281"/>
              <a:gd name="T18" fmla="*/ 2147483647 w 9589"/>
              <a:gd name="T19" fmla="*/ 0 h 281"/>
              <a:gd name="T20" fmla="*/ 2147483647 w 9589"/>
              <a:gd name="T21" fmla="*/ 0 h 281"/>
              <a:gd name="T22" fmla="*/ 2147483647 w 9589"/>
              <a:gd name="T23" fmla="*/ 0 h 281"/>
              <a:gd name="T24" fmla="*/ 2147483647 w 9589"/>
              <a:gd name="T25" fmla="*/ 0 h 281"/>
              <a:gd name="T26" fmla="*/ 2147483647 w 9589"/>
              <a:gd name="T27" fmla="*/ 0 h 281"/>
              <a:gd name="T28" fmla="*/ 2147483647 w 9589"/>
              <a:gd name="T29" fmla="*/ 0 h 281"/>
              <a:gd name="T30" fmla="*/ 2147483647 w 9589"/>
              <a:gd name="T31" fmla="*/ 0 h 281"/>
              <a:gd name="T32" fmla="*/ 2147483647 w 9589"/>
              <a:gd name="T33" fmla="*/ 0 h 281"/>
              <a:gd name="T34" fmla="*/ 2147483647 w 9589"/>
              <a:gd name="T35" fmla="*/ 2147483647 h 281"/>
              <a:gd name="T36" fmla="*/ 2147483647 w 9589"/>
              <a:gd name="T37" fmla="*/ 2147483647 h 281"/>
              <a:gd name="T38" fmla="*/ 2147483647 w 9589"/>
              <a:gd name="T39" fmla="*/ 2147483647 h 281"/>
              <a:gd name="T40" fmla="*/ 2147483647 w 9589"/>
              <a:gd name="T41" fmla="*/ 2147483647 h 281"/>
              <a:gd name="T42" fmla="*/ 2147483647 w 9589"/>
              <a:gd name="T43" fmla="*/ 2147483647 h 281"/>
              <a:gd name="T44" fmla="*/ 2147483647 w 9589"/>
              <a:gd name="T45" fmla="*/ 2147483647 h 281"/>
              <a:gd name="T46" fmla="*/ 2147483647 w 9589"/>
              <a:gd name="T47" fmla="*/ 2147483647 h 281"/>
              <a:gd name="T48" fmla="*/ 2147483647 w 9589"/>
              <a:gd name="T49" fmla="*/ 2147483647 h 281"/>
              <a:gd name="T50" fmla="*/ 2147483647 w 9589"/>
              <a:gd name="T51" fmla="*/ 2147483647 h 281"/>
              <a:gd name="T52" fmla="*/ 2147483647 w 9589"/>
              <a:gd name="T53" fmla="*/ 2147483647 h 281"/>
              <a:gd name="T54" fmla="*/ 2147483647 w 9589"/>
              <a:gd name="T55" fmla="*/ 2147483647 h 281"/>
              <a:gd name="T56" fmla="*/ 2147483647 w 9589"/>
              <a:gd name="T57" fmla="*/ 2147483647 h 281"/>
              <a:gd name="T58" fmla="*/ 2147483647 w 9589"/>
              <a:gd name="T59" fmla="*/ 2147483647 h 281"/>
              <a:gd name="T60" fmla="*/ 2147483647 w 9589"/>
              <a:gd name="T61" fmla="*/ 2147483647 h 281"/>
              <a:gd name="T62" fmla="*/ 2147483647 w 9589"/>
              <a:gd name="T63" fmla="*/ 2147483647 h 281"/>
              <a:gd name="T64" fmla="*/ 2147483647 w 9589"/>
              <a:gd name="T65" fmla="*/ 2147483647 h 281"/>
              <a:gd name="T66" fmla="*/ 0 w 9589"/>
              <a:gd name="T67" fmla="*/ 2147483647 h 281"/>
              <a:gd name="T68" fmla="*/ 0 w 9589"/>
              <a:gd name="T69" fmla="*/ 0 h 28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589" h="281">
                <a:moveTo>
                  <a:pt x="0" y="0"/>
                </a:moveTo>
                <a:lnTo>
                  <a:pt x="599" y="0"/>
                </a:lnTo>
                <a:lnTo>
                  <a:pt x="1199" y="0"/>
                </a:lnTo>
                <a:lnTo>
                  <a:pt x="1798" y="0"/>
                </a:lnTo>
                <a:lnTo>
                  <a:pt x="2397" y="0"/>
                </a:lnTo>
                <a:lnTo>
                  <a:pt x="2997" y="0"/>
                </a:lnTo>
                <a:lnTo>
                  <a:pt x="3596" y="0"/>
                </a:lnTo>
                <a:lnTo>
                  <a:pt x="4195" y="0"/>
                </a:lnTo>
                <a:lnTo>
                  <a:pt x="4795" y="0"/>
                </a:lnTo>
                <a:lnTo>
                  <a:pt x="5394" y="0"/>
                </a:lnTo>
                <a:lnTo>
                  <a:pt x="5993" y="0"/>
                </a:lnTo>
                <a:lnTo>
                  <a:pt x="6592" y="0"/>
                </a:lnTo>
                <a:lnTo>
                  <a:pt x="7192" y="0"/>
                </a:lnTo>
                <a:lnTo>
                  <a:pt x="7791" y="0"/>
                </a:lnTo>
                <a:lnTo>
                  <a:pt x="8390" y="0"/>
                </a:lnTo>
                <a:lnTo>
                  <a:pt x="8990" y="0"/>
                </a:lnTo>
                <a:lnTo>
                  <a:pt x="9589" y="0"/>
                </a:lnTo>
                <a:lnTo>
                  <a:pt x="9589" y="281"/>
                </a:lnTo>
                <a:lnTo>
                  <a:pt x="8990" y="281"/>
                </a:lnTo>
                <a:lnTo>
                  <a:pt x="8390" y="281"/>
                </a:lnTo>
                <a:lnTo>
                  <a:pt x="7791" y="281"/>
                </a:lnTo>
                <a:lnTo>
                  <a:pt x="7192" y="281"/>
                </a:lnTo>
                <a:lnTo>
                  <a:pt x="6592" y="281"/>
                </a:lnTo>
                <a:lnTo>
                  <a:pt x="5993" y="281"/>
                </a:lnTo>
                <a:lnTo>
                  <a:pt x="5394" y="281"/>
                </a:lnTo>
                <a:lnTo>
                  <a:pt x="4795" y="281"/>
                </a:lnTo>
                <a:lnTo>
                  <a:pt x="4195" y="281"/>
                </a:lnTo>
                <a:lnTo>
                  <a:pt x="3596" y="281"/>
                </a:lnTo>
                <a:lnTo>
                  <a:pt x="2997" y="281"/>
                </a:lnTo>
                <a:lnTo>
                  <a:pt x="2397" y="281"/>
                </a:lnTo>
                <a:lnTo>
                  <a:pt x="1798" y="281"/>
                </a:lnTo>
                <a:lnTo>
                  <a:pt x="1199" y="281"/>
                </a:lnTo>
                <a:lnTo>
                  <a:pt x="599" y="281"/>
                </a:lnTo>
                <a:lnTo>
                  <a:pt x="0" y="281"/>
                </a:lnTo>
                <a:lnTo>
                  <a:pt x="0" y="0"/>
                </a:lnTo>
                <a:close/>
              </a:path>
            </a:pathLst>
          </a:custGeom>
          <a:solidFill>
            <a:srgbClr val="0D2A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8" name="Textfeld 94"/>
          <p:cNvSpPr txBox="1">
            <a:spLocks noChangeArrowheads="1"/>
          </p:cNvSpPr>
          <p:nvPr/>
        </p:nvSpPr>
        <p:spPr bwMode="auto">
          <a:xfrm>
            <a:off x="7451725" y="6524625"/>
            <a:ext cx="1695450" cy="2778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200" b="1" smtClean="0">
                <a:solidFill>
                  <a:schemeClr val="bg1"/>
                </a:solidFill>
              </a:rPr>
              <a:t>www.prominent.com</a:t>
            </a:r>
            <a:endParaRPr lang="de-DE" sz="1200" b="1" dirty="0">
              <a:solidFill>
                <a:schemeClr val="bg1"/>
              </a:solidFill>
            </a:endParaRPr>
          </a:p>
        </p:txBody>
      </p:sp>
      <p:pic>
        <p:nvPicPr>
          <p:cNvPr id="49" name="Picture 2" descr="\\Ntserv04\vorlagen\ProMaqua Brand\ProMaqua_Logo_4C_cm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119063"/>
            <a:ext cx="360362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feld 94"/>
          <p:cNvSpPr txBox="1">
            <a:spLocks noChangeArrowheads="1"/>
          </p:cNvSpPr>
          <p:nvPr/>
        </p:nvSpPr>
        <p:spPr bwMode="auto">
          <a:xfrm>
            <a:off x="3571875" y="6510338"/>
            <a:ext cx="1695450" cy="2762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81FF302E-393A-4622-B9B3-0142D5755758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10602" name="Rectangle 1034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437112"/>
            <a:ext cx="7704138" cy="1900237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4" name="Titel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7704138" cy="922337"/>
          </a:xfrm>
          <a:noFill/>
        </p:spPr>
        <p:txBody>
          <a:bodyPr/>
          <a:lstStyle>
            <a:lvl1pPr>
              <a:defRPr baseline="0">
                <a:solidFill>
                  <a:srgbClr val="0D2A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79"/>
          <p:cNvSpPr>
            <a:spLocks/>
          </p:cNvSpPr>
          <p:nvPr/>
        </p:nvSpPr>
        <p:spPr bwMode="auto">
          <a:xfrm>
            <a:off x="-36513" y="6524625"/>
            <a:ext cx="9144001" cy="333375"/>
          </a:xfrm>
          <a:custGeom>
            <a:avLst/>
            <a:gdLst>
              <a:gd name="T0" fmla="*/ 0 w 9589"/>
              <a:gd name="T1" fmla="*/ 0 h 281"/>
              <a:gd name="T2" fmla="*/ 2147483647 w 9589"/>
              <a:gd name="T3" fmla="*/ 0 h 281"/>
              <a:gd name="T4" fmla="*/ 2147483647 w 9589"/>
              <a:gd name="T5" fmla="*/ 0 h 281"/>
              <a:gd name="T6" fmla="*/ 2147483647 w 9589"/>
              <a:gd name="T7" fmla="*/ 0 h 281"/>
              <a:gd name="T8" fmla="*/ 2147483647 w 9589"/>
              <a:gd name="T9" fmla="*/ 0 h 281"/>
              <a:gd name="T10" fmla="*/ 2147483647 w 9589"/>
              <a:gd name="T11" fmla="*/ 0 h 281"/>
              <a:gd name="T12" fmla="*/ 2147483647 w 9589"/>
              <a:gd name="T13" fmla="*/ 0 h 281"/>
              <a:gd name="T14" fmla="*/ 2147483647 w 9589"/>
              <a:gd name="T15" fmla="*/ 0 h 281"/>
              <a:gd name="T16" fmla="*/ 2147483647 w 9589"/>
              <a:gd name="T17" fmla="*/ 0 h 281"/>
              <a:gd name="T18" fmla="*/ 2147483647 w 9589"/>
              <a:gd name="T19" fmla="*/ 0 h 281"/>
              <a:gd name="T20" fmla="*/ 2147483647 w 9589"/>
              <a:gd name="T21" fmla="*/ 0 h 281"/>
              <a:gd name="T22" fmla="*/ 2147483647 w 9589"/>
              <a:gd name="T23" fmla="*/ 0 h 281"/>
              <a:gd name="T24" fmla="*/ 2147483647 w 9589"/>
              <a:gd name="T25" fmla="*/ 0 h 281"/>
              <a:gd name="T26" fmla="*/ 2147483647 w 9589"/>
              <a:gd name="T27" fmla="*/ 0 h 281"/>
              <a:gd name="T28" fmla="*/ 2147483647 w 9589"/>
              <a:gd name="T29" fmla="*/ 0 h 281"/>
              <a:gd name="T30" fmla="*/ 2147483647 w 9589"/>
              <a:gd name="T31" fmla="*/ 0 h 281"/>
              <a:gd name="T32" fmla="*/ 2147483647 w 9589"/>
              <a:gd name="T33" fmla="*/ 0 h 281"/>
              <a:gd name="T34" fmla="*/ 2147483647 w 9589"/>
              <a:gd name="T35" fmla="*/ 2147483647 h 281"/>
              <a:gd name="T36" fmla="*/ 2147483647 w 9589"/>
              <a:gd name="T37" fmla="*/ 2147483647 h 281"/>
              <a:gd name="T38" fmla="*/ 2147483647 w 9589"/>
              <a:gd name="T39" fmla="*/ 2147483647 h 281"/>
              <a:gd name="T40" fmla="*/ 2147483647 w 9589"/>
              <a:gd name="T41" fmla="*/ 2147483647 h 281"/>
              <a:gd name="T42" fmla="*/ 2147483647 w 9589"/>
              <a:gd name="T43" fmla="*/ 2147483647 h 281"/>
              <a:gd name="T44" fmla="*/ 2147483647 w 9589"/>
              <a:gd name="T45" fmla="*/ 2147483647 h 281"/>
              <a:gd name="T46" fmla="*/ 2147483647 w 9589"/>
              <a:gd name="T47" fmla="*/ 2147483647 h 281"/>
              <a:gd name="T48" fmla="*/ 2147483647 w 9589"/>
              <a:gd name="T49" fmla="*/ 2147483647 h 281"/>
              <a:gd name="T50" fmla="*/ 2147483647 w 9589"/>
              <a:gd name="T51" fmla="*/ 2147483647 h 281"/>
              <a:gd name="T52" fmla="*/ 2147483647 w 9589"/>
              <a:gd name="T53" fmla="*/ 2147483647 h 281"/>
              <a:gd name="T54" fmla="*/ 2147483647 w 9589"/>
              <a:gd name="T55" fmla="*/ 2147483647 h 281"/>
              <a:gd name="T56" fmla="*/ 2147483647 w 9589"/>
              <a:gd name="T57" fmla="*/ 2147483647 h 281"/>
              <a:gd name="T58" fmla="*/ 2147483647 w 9589"/>
              <a:gd name="T59" fmla="*/ 2147483647 h 281"/>
              <a:gd name="T60" fmla="*/ 2147483647 w 9589"/>
              <a:gd name="T61" fmla="*/ 2147483647 h 281"/>
              <a:gd name="T62" fmla="*/ 2147483647 w 9589"/>
              <a:gd name="T63" fmla="*/ 2147483647 h 281"/>
              <a:gd name="T64" fmla="*/ 2147483647 w 9589"/>
              <a:gd name="T65" fmla="*/ 2147483647 h 281"/>
              <a:gd name="T66" fmla="*/ 0 w 9589"/>
              <a:gd name="T67" fmla="*/ 2147483647 h 281"/>
              <a:gd name="T68" fmla="*/ 0 w 9589"/>
              <a:gd name="T69" fmla="*/ 0 h 28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589" h="281">
                <a:moveTo>
                  <a:pt x="0" y="0"/>
                </a:moveTo>
                <a:lnTo>
                  <a:pt x="599" y="0"/>
                </a:lnTo>
                <a:lnTo>
                  <a:pt x="1199" y="0"/>
                </a:lnTo>
                <a:lnTo>
                  <a:pt x="1798" y="0"/>
                </a:lnTo>
                <a:lnTo>
                  <a:pt x="2397" y="0"/>
                </a:lnTo>
                <a:lnTo>
                  <a:pt x="2997" y="0"/>
                </a:lnTo>
                <a:lnTo>
                  <a:pt x="3596" y="0"/>
                </a:lnTo>
                <a:lnTo>
                  <a:pt x="4195" y="0"/>
                </a:lnTo>
                <a:lnTo>
                  <a:pt x="4795" y="0"/>
                </a:lnTo>
                <a:lnTo>
                  <a:pt x="5394" y="0"/>
                </a:lnTo>
                <a:lnTo>
                  <a:pt x="5993" y="0"/>
                </a:lnTo>
                <a:lnTo>
                  <a:pt x="6592" y="0"/>
                </a:lnTo>
                <a:lnTo>
                  <a:pt x="7192" y="0"/>
                </a:lnTo>
                <a:lnTo>
                  <a:pt x="7791" y="0"/>
                </a:lnTo>
                <a:lnTo>
                  <a:pt x="8390" y="0"/>
                </a:lnTo>
                <a:lnTo>
                  <a:pt x="8990" y="0"/>
                </a:lnTo>
                <a:lnTo>
                  <a:pt x="9589" y="0"/>
                </a:lnTo>
                <a:lnTo>
                  <a:pt x="9589" y="281"/>
                </a:lnTo>
                <a:lnTo>
                  <a:pt x="8990" y="281"/>
                </a:lnTo>
                <a:lnTo>
                  <a:pt x="8390" y="281"/>
                </a:lnTo>
                <a:lnTo>
                  <a:pt x="7791" y="281"/>
                </a:lnTo>
                <a:lnTo>
                  <a:pt x="7192" y="281"/>
                </a:lnTo>
                <a:lnTo>
                  <a:pt x="6592" y="281"/>
                </a:lnTo>
                <a:lnTo>
                  <a:pt x="5993" y="281"/>
                </a:lnTo>
                <a:lnTo>
                  <a:pt x="5394" y="281"/>
                </a:lnTo>
                <a:lnTo>
                  <a:pt x="4795" y="281"/>
                </a:lnTo>
                <a:lnTo>
                  <a:pt x="4195" y="281"/>
                </a:lnTo>
                <a:lnTo>
                  <a:pt x="3596" y="281"/>
                </a:lnTo>
                <a:lnTo>
                  <a:pt x="2997" y="281"/>
                </a:lnTo>
                <a:lnTo>
                  <a:pt x="2397" y="281"/>
                </a:lnTo>
                <a:lnTo>
                  <a:pt x="1798" y="281"/>
                </a:lnTo>
                <a:lnTo>
                  <a:pt x="1199" y="281"/>
                </a:lnTo>
                <a:lnTo>
                  <a:pt x="599" y="281"/>
                </a:lnTo>
                <a:lnTo>
                  <a:pt x="0" y="281"/>
                </a:lnTo>
                <a:lnTo>
                  <a:pt x="0" y="0"/>
                </a:lnTo>
                <a:close/>
              </a:path>
            </a:pathLst>
          </a:custGeom>
          <a:solidFill>
            <a:srgbClr val="0D2A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" name="Textfeld 51"/>
          <p:cNvSpPr txBox="1">
            <a:spLocks noChangeArrowheads="1"/>
          </p:cNvSpPr>
          <p:nvPr/>
        </p:nvSpPr>
        <p:spPr bwMode="auto">
          <a:xfrm>
            <a:off x="7451725" y="6524625"/>
            <a:ext cx="1695450" cy="2778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200" b="1" smtClean="0">
                <a:solidFill>
                  <a:schemeClr val="bg1"/>
                </a:solidFill>
              </a:rPr>
              <a:t>www.prominent.com</a:t>
            </a:r>
            <a:endParaRPr lang="de-DE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\\Ntserv04\vorlagen\ProMaqua Brand\ProMaqua_Logo_4C_cm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119063"/>
            <a:ext cx="360362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94"/>
          <p:cNvSpPr txBox="1">
            <a:spLocks noChangeArrowheads="1"/>
          </p:cNvSpPr>
          <p:nvPr/>
        </p:nvSpPr>
        <p:spPr bwMode="auto">
          <a:xfrm>
            <a:off x="3571875" y="6510338"/>
            <a:ext cx="1695450" cy="2762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4CB827A9-C9A8-4516-82F6-AA08B8429BCA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buFont typeface="Symbol" pitchFamily="18" charset="2"/>
              <a:buChar char="-"/>
              <a:defRPr sz="2000"/>
            </a:lvl2pPr>
            <a:lvl3pPr>
              <a:buFont typeface="Arial" pitchFamily="34" charset="0"/>
              <a:buChar char="•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7704138" cy="922337"/>
          </a:xfrm>
          <a:noFill/>
        </p:spPr>
        <p:txBody>
          <a:bodyPr/>
          <a:lstStyle>
            <a:lvl1pPr>
              <a:defRPr baseline="0">
                <a:solidFill>
                  <a:srgbClr val="0D2A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79"/>
          <p:cNvSpPr>
            <a:spLocks/>
          </p:cNvSpPr>
          <p:nvPr userDrawn="1"/>
        </p:nvSpPr>
        <p:spPr bwMode="auto">
          <a:xfrm>
            <a:off x="0" y="6524625"/>
            <a:ext cx="9144000" cy="333375"/>
          </a:xfrm>
          <a:custGeom>
            <a:avLst/>
            <a:gdLst>
              <a:gd name="T0" fmla="*/ 0 w 9589"/>
              <a:gd name="T1" fmla="*/ 0 h 281"/>
              <a:gd name="T2" fmla="*/ 599 w 9589"/>
              <a:gd name="T3" fmla="*/ 0 h 281"/>
              <a:gd name="T4" fmla="*/ 1199 w 9589"/>
              <a:gd name="T5" fmla="*/ 0 h 281"/>
              <a:gd name="T6" fmla="*/ 1798 w 9589"/>
              <a:gd name="T7" fmla="*/ 0 h 281"/>
              <a:gd name="T8" fmla="*/ 2397 w 9589"/>
              <a:gd name="T9" fmla="*/ 0 h 281"/>
              <a:gd name="T10" fmla="*/ 2997 w 9589"/>
              <a:gd name="T11" fmla="*/ 0 h 281"/>
              <a:gd name="T12" fmla="*/ 3596 w 9589"/>
              <a:gd name="T13" fmla="*/ 0 h 281"/>
              <a:gd name="T14" fmla="*/ 4195 w 9589"/>
              <a:gd name="T15" fmla="*/ 0 h 281"/>
              <a:gd name="T16" fmla="*/ 4795 w 9589"/>
              <a:gd name="T17" fmla="*/ 0 h 281"/>
              <a:gd name="T18" fmla="*/ 5394 w 9589"/>
              <a:gd name="T19" fmla="*/ 0 h 281"/>
              <a:gd name="T20" fmla="*/ 5993 w 9589"/>
              <a:gd name="T21" fmla="*/ 0 h 281"/>
              <a:gd name="T22" fmla="*/ 6592 w 9589"/>
              <a:gd name="T23" fmla="*/ 0 h 281"/>
              <a:gd name="T24" fmla="*/ 7192 w 9589"/>
              <a:gd name="T25" fmla="*/ 0 h 281"/>
              <a:gd name="T26" fmla="*/ 7791 w 9589"/>
              <a:gd name="T27" fmla="*/ 0 h 281"/>
              <a:gd name="T28" fmla="*/ 8390 w 9589"/>
              <a:gd name="T29" fmla="*/ 0 h 281"/>
              <a:gd name="T30" fmla="*/ 8990 w 9589"/>
              <a:gd name="T31" fmla="*/ 0 h 281"/>
              <a:gd name="T32" fmla="*/ 9589 w 9589"/>
              <a:gd name="T33" fmla="*/ 0 h 281"/>
              <a:gd name="T34" fmla="*/ 9589 w 9589"/>
              <a:gd name="T35" fmla="*/ 281 h 281"/>
              <a:gd name="T36" fmla="*/ 8990 w 9589"/>
              <a:gd name="T37" fmla="*/ 281 h 281"/>
              <a:gd name="T38" fmla="*/ 8390 w 9589"/>
              <a:gd name="T39" fmla="*/ 281 h 281"/>
              <a:gd name="T40" fmla="*/ 7791 w 9589"/>
              <a:gd name="T41" fmla="*/ 281 h 281"/>
              <a:gd name="T42" fmla="*/ 7192 w 9589"/>
              <a:gd name="T43" fmla="*/ 281 h 281"/>
              <a:gd name="T44" fmla="*/ 6592 w 9589"/>
              <a:gd name="T45" fmla="*/ 281 h 281"/>
              <a:gd name="T46" fmla="*/ 5993 w 9589"/>
              <a:gd name="T47" fmla="*/ 281 h 281"/>
              <a:gd name="T48" fmla="*/ 5394 w 9589"/>
              <a:gd name="T49" fmla="*/ 281 h 281"/>
              <a:gd name="T50" fmla="*/ 4795 w 9589"/>
              <a:gd name="T51" fmla="*/ 281 h 281"/>
              <a:gd name="T52" fmla="*/ 4195 w 9589"/>
              <a:gd name="T53" fmla="*/ 281 h 281"/>
              <a:gd name="T54" fmla="*/ 3596 w 9589"/>
              <a:gd name="T55" fmla="*/ 281 h 281"/>
              <a:gd name="T56" fmla="*/ 2997 w 9589"/>
              <a:gd name="T57" fmla="*/ 281 h 281"/>
              <a:gd name="T58" fmla="*/ 2397 w 9589"/>
              <a:gd name="T59" fmla="*/ 281 h 281"/>
              <a:gd name="T60" fmla="*/ 1798 w 9589"/>
              <a:gd name="T61" fmla="*/ 281 h 281"/>
              <a:gd name="T62" fmla="*/ 1199 w 9589"/>
              <a:gd name="T63" fmla="*/ 281 h 281"/>
              <a:gd name="T64" fmla="*/ 599 w 9589"/>
              <a:gd name="T65" fmla="*/ 281 h 281"/>
              <a:gd name="T66" fmla="*/ 0 w 9589"/>
              <a:gd name="T67" fmla="*/ 281 h 281"/>
              <a:gd name="T68" fmla="*/ 0 w 9589"/>
              <a:gd name="T69" fmla="*/ 0 h 28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589" h="281">
                <a:moveTo>
                  <a:pt x="0" y="0"/>
                </a:moveTo>
                <a:lnTo>
                  <a:pt x="599" y="0"/>
                </a:lnTo>
                <a:lnTo>
                  <a:pt x="1199" y="0"/>
                </a:lnTo>
                <a:lnTo>
                  <a:pt x="1798" y="0"/>
                </a:lnTo>
                <a:lnTo>
                  <a:pt x="2397" y="0"/>
                </a:lnTo>
                <a:lnTo>
                  <a:pt x="2997" y="0"/>
                </a:lnTo>
                <a:lnTo>
                  <a:pt x="3596" y="0"/>
                </a:lnTo>
                <a:lnTo>
                  <a:pt x="4195" y="0"/>
                </a:lnTo>
                <a:lnTo>
                  <a:pt x="4795" y="0"/>
                </a:lnTo>
                <a:lnTo>
                  <a:pt x="5394" y="0"/>
                </a:lnTo>
                <a:lnTo>
                  <a:pt x="5993" y="0"/>
                </a:lnTo>
                <a:lnTo>
                  <a:pt x="6592" y="0"/>
                </a:lnTo>
                <a:lnTo>
                  <a:pt x="7192" y="0"/>
                </a:lnTo>
                <a:lnTo>
                  <a:pt x="7791" y="0"/>
                </a:lnTo>
                <a:lnTo>
                  <a:pt x="8390" y="0"/>
                </a:lnTo>
                <a:lnTo>
                  <a:pt x="8990" y="0"/>
                </a:lnTo>
                <a:lnTo>
                  <a:pt x="9589" y="0"/>
                </a:lnTo>
                <a:lnTo>
                  <a:pt x="9589" y="281"/>
                </a:lnTo>
                <a:lnTo>
                  <a:pt x="8990" y="281"/>
                </a:lnTo>
                <a:lnTo>
                  <a:pt x="8390" y="281"/>
                </a:lnTo>
                <a:lnTo>
                  <a:pt x="7791" y="281"/>
                </a:lnTo>
                <a:lnTo>
                  <a:pt x="7192" y="281"/>
                </a:lnTo>
                <a:lnTo>
                  <a:pt x="6592" y="281"/>
                </a:lnTo>
                <a:lnTo>
                  <a:pt x="5993" y="281"/>
                </a:lnTo>
                <a:lnTo>
                  <a:pt x="5394" y="281"/>
                </a:lnTo>
                <a:lnTo>
                  <a:pt x="4795" y="281"/>
                </a:lnTo>
                <a:lnTo>
                  <a:pt x="4195" y="281"/>
                </a:lnTo>
                <a:lnTo>
                  <a:pt x="3596" y="281"/>
                </a:lnTo>
                <a:lnTo>
                  <a:pt x="2997" y="281"/>
                </a:lnTo>
                <a:lnTo>
                  <a:pt x="2397" y="281"/>
                </a:lnTo>
                <a:lnTo>
                  <a:pt x="1798" y="281"/>
                </a:lnTo>
                <a:lnTo>
                  <a:pt x="1199" y="281"/>
                </a:lnTo>
                <a:lnTo>
                  <a:pt x="599" y="281"/>
                </a:lnTo>
                <a:lnTo>
                  <a:pt x="0" y="281"/>
                </a:lnTo>
                <a:lnTo>
                  <a:pt x="0" y="0"/>
                </a:lnTo>
                <a:close/>
              </a:path>
            </a:pathLst>
          </a:custGeom>
          <a:solidFill>
            <a:srgbClr val="0D2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extfeld 51"/>
          <p:cNvSpPr txBox="1">
            <a:spLocks noChangeArrowheads="1"/>
          </p:cNvSpPr>
          <p:nvPr userDrawn="1"/>
        </p:nvSpPr>
        <p:spPr bwMode="auto">
          <a:xfrm>
            <a:off x="7451725" y="6524625"/>
            <a:ext cx="1695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b="1" smtClean="0">
                <a:solidFill>
                  <a:schemeClr val="bg1"/>
                </a:solidFill>
              </a:rPr>
              <a:t>www.prominent.pl</a:t>
            </a:r>
            <a:endParaRPr lang="de-DE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\\Ntserv04\vorlagen\ProMaqua Brand\ProMaqua_Logo_4C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119063"/>
            <a:ext cx="36036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Symbol" pitchFamily="18" charset="2"/>
              <a:buChar char="-"/>
              <a:defRPr/>
            </a:lvl2pPr>
            <a:lvl3pPr>
              <a:buFont typeface="Arial" pitchFamily="34" charset="0"/>
              <a:buChar char="•"/>
              <a:defRPr sz="1800"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feld 94"/>
          <p:cNvSpPr txBox="1">
            <a:spLocks noChangeArrowheads="1"/>
          </p:cNvSpPr>
          <p:nvPr userDrawn="1"/>
        </p:nvSpPr>
        <p:spPr bwMode="auto">
          <a:xfrm>
            <a:off x="3571868" y="6509712"/>
            <a:ext cx="1695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32CC703D-9769-47D2-A967-A7F5FE408132}" type="slidenum">
              <a:rPr lang="de-DE" sz="1200" b="0" smtClean="0">
                <a:solidFill>
                  <a:schemeClr val="bg1"/>
                </a:solidFill>
              </a:rPr>
              <a:pPr algn="ctr" eaLnBrk="1" hangingPunct="1"/>
              <a:t>‹#›</a:t>
            </a:fld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11" name="Textfeld 94"/>
          <p:cNvSpPr txBox="1">
            <a:spLocks noChangeArrowheads="1"/>
          </p:cNvSpPr>
          <p:nvPr userDrawn="1"/>
        </p:nvSpPr>
        <p:spPr bwMode="auto">
          <a:xfrm>
            <a:off x="13458" y="6509711"/>
            <a:ext cx="29023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200" b="0" dirty="0" smtClean="0">
                <a:solidFill>
                  <a:schemeClr val="bg1"/>
                </a:solidFill>
              </a:rPr>
              <a:t>Zbigniew</a:t>
            </a:r>
            <a:r>
              <a:rPr lang="pl-PL" sz="1200" b="0" baseline="0" dirty="0" smtClean="0">
                <a:solidFill>
                  <a:schemeClr val="bg1"/>
                </a:solidFill>
              </a:rPr>
              <a:t> </a:t>
            </a:r>
            <a:r>
              <a:rPr lang="pl-PL" sz="1200" b="0" baseline="0" smtClean="0">
                <a:solidFill>
                  <a:schemeClr val="bg1"/>
                </a:solidFill>
              </a:rPr>
              <a:t>Ludwiczak   zl@prominent.pl</a:t>
            </a:r>
            <a:endParaRPr lang="de-DE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96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79"/>
          <p:cNvSpPr>
            <a:spLocks/>
          </p:cNvSpPr>
          <p:nvPr userDrawn="1"/>
        </p:nvSpPr>
        <p:spPr bwMode="auto">
          <a:xfrm>
            <a:off x="0" y="6524625"/>
            <a:ext cx="9144000" cy="333375"/>
          </a:xfrm>
          <a:custGeom>
            <a:avLst/>
            <a:gdLst>
              <a:gd name="T0" fmla="*/ 0 w 9589"/>
              <a:gd name="T1" fmla="*/ 0 h 281"/>
              <a:gd name="T2" fmla="*/ 599 w 9589"/>
              <a:gd name="T3" fmla="*/ 0 h 281"/>
              <a:gd name="T4" fmla="*/ 1199 w 9589"/>
              <a:gd name="T5" fmla="*/ 0 h 281"/>
              <a:gd name="T6" fmla="*/ 1798 w 9589"/>
              <a:gd name="T7" fmla="*/ 0 h 281"/>
              <a:gd name="T8" fmla="*/ 2397 w 9589"/>
              <a:gd name="T9" fmla="*/ 0 h 281"/>
              <a:gd name="T10" fmla="*/ 2997 w 9589"/>
              <a:gd name="T11" fmla="*/ 0 h 281"/>
              <a:gd name="T12" fmla="*/ 3596 w 9589"/>
              <a:gd name="T13" fmla="*/ 0 h 281"/>
              <a:gd name="T14" fmla="*/ 4195 w 9589"/>
              <a:gd name="T15" fmla="*/ 0 h 281"/>
              <a:gd name="T16" fmla="*/ 4795 w 9589"/>
              <a:gd name="T17" fmla="*/ 0 h 281"/>
              <a:gd name="T18" fmla="*/ 5394 w 9589"/>
              <a:gd name="T19" fmla="*/ 0 h 281"/>
              <a:gd name="T20" fmla="*/ 5993 w 9589"/>
              <a:gd name="T21" fmla="*/ 0 h 281"/>
              <a:gd name="T22" fmla="*/ 6592 w 9589"/>
              <a:gd name="T23" fmla="*/ 0 h 281"/>
              <a:gd name="T24" fmla="*/ 7192 w 9589"/>
              <a:gd name="T25" fmla="*/ 0 h 281"/>
              <a:gd name="T26" fmla="*/ 7791 w 9589"/>
              <a:gd name="T27" fmla="*/ 0 h 281"/>
              <a:gd name="T28" fmla="*/ 8390 w 9589"/>
              <a:gd name="T29" fmla="*/ 0 h 281"/>
              <a:gd name="T30" fmla="*/ 8990 w 9589"/>
              <a:gd name="T31" fmla="*/ 0 h 281"/>
              <a:gd name="T32" fmla="*/ 9589 w 9589"/>
              <a:gd name="T33" fmla="*/ 0 h 281"/>
              <a:gd name="T34" fmla="*/ 9589 w 9589"/>
              <a:gd name="T35" fmla="*/ 281 h 281"/>
              <a:gd name="T36" fmla="*/ 8990 w 9589"/>
              <a:gd name="T37" fmla="*/ 281 h 281"/>
              <a:gd name="T38" fmla="*/ 8390 w 9589"/>
              <a:gd name="T39" fmla="*/ 281 h 281"/>
              <a:gd name="T40" fmla="*/ 7791 w 9589"/>
              <a:gd name="T41" fmla="*/ 281 h 281"/>
              <a:gd name="T42" fmla="*/ 7192 w 9589"/>
              <a:gd name="T43" fmla="*/ 281 h 281"/>
              <a:gd name="T44" fmla="*/ 6592 w 9589"/>
              <a:gd name="T45" fmla="*/ 281 h 281"/>
              <a:gd name="T46" fmla="*/ 5993 w 9589"/>
              <a:gd name="T47" fmla="*/ 281 h 281"/>
              <a:gd name="T48" fmla="*/ 5394 w 9589"/>
              <a:gd name="T49" fmla="*/ 281 h 281"/>
              <a:gd name="T50" fmla="*/ 4795 w 9589"/>
              <a:gd name="T51" fmla="*/ 281 h 281"/>
              <a:gd name="T52" fmla="*/ 4195 w 9589"/>
              <a:gd name="T53" fmla="*/ 281 h 281"/>
              <a:gd name="T54" fmla="*/ 3596 w 9589"/>
              <a:gd name="T55" fmla="*/ 281 h 281"/>
              <a:gd name="T56" fmla="*/ 2997 w 9589"/>
              <a:gd name="T57" fmla="*/ 281 h 281"/>
              <a:gd name="T58" fmla="*/ 2397 w 9589"/>
              <a:gd name="T59" fmla="*/ 281 h 281"/>
              <a:gd name="T60" fmla="*/ 1798 w 9589"/>
              <a:gd name="T61" fmla="*/ 281 h 281"/>
              <a:gd name="T62" fmla="*/ 1199 w 9589"/>
              <a:gd name="T63" fmla="*/ 281 h 281"/>
              <a:gd name="T64" fmla="*/ 599 w 9589"/>
              <a:gd name="T65" fmla="*/ 281 h 281"/>
              <a:gd name="T66" fmla="*/ 0 w 9589"/>
              <a:gd name="T67" fmla="*/ 281 h 281"/>
              <a:gd name="T68" fmla="*/ 0 w 9589"/>
              <a:gd name="T69" fmla="*/ 0 h 28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589" h="281">
                <a:moveTo>
                  <a:pt x="0" y="0"/>
                </a:moveTo>
                <a:lnTo>
                  <a:pt x="599" y="0"/>
                </a:lnTo>
                <a:lnTo>
                  <a:pt x="1199" y="0"/>
                </a:lnTo>
                <a:lnTo>
                  <a:pt x="1798" y="0"/>
                </a:lnTo>
                <a:lnTo>
                  <a:pt x="2397" y="0"/>
                </a:lnTo>
                <a:lnTo>
                  <a:pt x="2997" y="0"/>
                </a:lnTo>
                <a:lnTo>
                  <a:pt x="3596" y="0"/>
                </a:lnTo>
                <a:lnTo>
                  <a:pt x="4195" y="0"/>
                </a:lnTo>
                <a:lnTo>
                  <a:pt x="4795" y="0"/>
                </a:lnTo>
                <a:lnTo>
                  <a:pt x="5394" y="0"/>
                </a:lnTo>
                <a:lnTo>
                  <a:pt x="5993" y="0"/>
                </a:lnTo>
                <a:lnTo>
                  <a:pt x="6592" y="0"/>
                </a:lnTo>
                <a:lnTo>
                  <a:pt x="7192" y="0"/>
                </a:lnTo>
                <a:lnTo>
                  <a:pt x="7791" y="0"/>
                </a:lnTo>
                <a:lnTo>
                  <a:pt x="8390" y="0"/>
                </a:lnTo>
                <a:lnTo>
                  <a:pt x="8990" y="0"/>
                </a:lnTo>
                <a:lnTo>
                  <a:pt x="9589" y="0"/>
                </a:lnTo>
                <a:lnTo>
                  <a:pt x="9589" y="281"/>
                </a:lnTo>
                <a:lnTo>
                  <a:pt x="8990" y="281"/>
                </a:lnTo>
                <a:lnTo>
                  <a:pt x="8390" y="281"/>
                </a:lnTo>
                <a:lnTo>
                  <a:pt x="7791" y="281"/>
                </a:lnTo>
                <a:lnTo>
                  <a:pt x="7192" y="281"/>
                </a:lnTo>
                <a:lnTo>
                  <a:pt x="6592" y="281"/>
                </a:lnTo>
                <a:lnTo>
                  <a:pt x="5993" y="281"/>
                </a:lnTo>
                <a:lnTo>
                  <a:pt x="5394" y="281"/>
                </a:lnTo>
                <a:lnTo>
                  <a:pt x="4795" y="281"/>
                </a:lnTo>
                <a:lnTo>
                  <a:pt x="4195" y="281"/>
                </a:lnTo>
                <a:lnTo>
                  <a:pt x="3596" y="281"/>
                </a:lnTo>
                <a:lnTo>
                  <a:pt x="2997" y="281"/>
                </a:lnTo>
                <a:lnTo>
                  <a:pt x="2397" y="281"/>
                </a:lnTo>
                <a:lnTo>
                  <a:pt x="1798" y="281"/>
                </a:lnTo>
                <a:lnTo>
                  <a:pt x="1199" y="281"/>
                </a:lnTo>
                <a:lnTo>
                  <a:pt x="599" y="281"/>
                </a:lnTo>
                <a:lnTo>
                  <a:pt x="0" y="281"/>
                </a:lnTo>
                <a:lnTo>
                  <a:pt x="0" y="0"/>
                </a:lnTo>
                <a:close/>
              </a:path>
            </a:pathLst>
          </a:custGeom>
          <a:solidFill>
            <a:srgbClr val="0D2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extfeld 51"/>
          <p:cNvSpPr txBox="1">
            <a:spLocks noChangeArrowheads="1"/>
          </p:cNvSpPr>
          <p:nvPr userDrawn="1"/>
        </p:nvSpPr>
        <p:spPr bwMode="auto">
          <a:xfrm>
            <a:off x="7451725" y="6524625"/>
            <a:ext cx="1695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b="1" smtClean="0">
                <a:solidFill>
                  <a:schemeClr val="bg1"/>
                </a:solidFill>
              </a:rPr>
              <a:t>www.prominent.pl</a:t>
            </a:r>
            <a:endParaRPr lang="de-DE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\\Ntserv04\vorlagen\ProMaqua Brand\ProMaqua_Logo_4C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119063"/>
            <a:ext cx="36036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Symbol" pitchFamily="18" charset="2"/>
              <a:buChar char="-"/>
              <a:defRPr/>
            </a:lvl2pPr>
            <a:lvl3pPr>
              <a:buFont typeface="Arial" pitchFamily="34" charset="0"/>
              <a:buChar char="•"/>
              <a:defRPr sz="1800"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feld 94"/>
          <p:cNvSpPr txBox="1">
            <a:spLocks noChangeArrowheads="1"/>
          </p:cNvSpPr>
          <p:nvPr userDrawn="1"/>
        </p:nvSpPr>
        <p:spPr bwMode="auto">
          <a:xfrm>
            <a:off x="3571868" y="6509712"/>
            <a:ext cx="1695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32CC703D-9769-47D2-A967-A7F5FE408132}" type="slidenum">
              <a:rPr lang="de-DE" sz="1200" b="0" smtClean="0">
                <a:solidFill>
                  <a:schemeClr val="bg1"/>
                </a:solidFill>
              </a:rPr>
              <a:pPr algn="ctr" eaLnBrk="1" hangingPunct="1"/>
              <a:t>‹#›</a:t>
            </a:fld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11" name="Textfeld 94"/>
          <p:cNvSpPr txBox="1">
            <a:spLocks noChangeArrowheads="1"/>
          </p:cNvSpPr>
          <p:nvPr userDrawn="1"/>
        </p:nvSpPr>
        <p:spPr bwMode="auto">
          <a:xfrm>
            <a:off x="13458" y="6509711"/>
            <a:ext cx="29023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200" b="0" dirty="0" smtClean="0">
                <a:solidFill>
                  <a:schemeClr val="bg1"/>
                </a:solidFill>
              </a:rPr>
              <a:t>Zbigniew</a:t>
            </a:r>
            <a:r>
              <a:rPr lang="pl-PL" sz="1200" b="0" baseline="0" dirty="0" smtClean="0">
                <a:solidFill>
                  <a:schemeClr val="bg1"/>
                </a:solidFill>
              </a:rPr>
              <a:t> </a:t>
            </a:r>
            <a:r>
              <a:rPr lang="pl-PL" sz="1200" b="0" baseline="0" smtClean="0">
                <a:solidFill>
                  <a:schemeClr val="bg1"/>
                </a:solidFill>
              </a:rPr>
              <a:t>Ludwiczak   zl@prominent.pl</a:t>
            </a:r>
            <a:endParaRPr lang="de-DE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96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79"/>
          <p:cNvSpPr>
            <a:spLocks/>
          </p:cNvSpPr>
          <p:nvPr userDrawn="1"/>
        </p:nvSpPr>
        <p:spPr bwMode="auto">
          <a:xfrm>
            <a:off x="0" y="6524625"/>
            <a:ext cx="9144000" cy="333375"/>
          </a:xfrm>
          <a:custGeom>
            <a:avLst/>
            <a:gdLst>
              <a:gd name="T0" fmla="*/ 0 w 9589"/>
              <a:gd name="T1" fmla="*/ 0 h 281"/>
              <a:gd name="T2" fmla="*/ 599 w 9589"/>
              <a:gd name="T3" fmla="*/ 0 h 281"/>
              <a:gd name="T4" fmla="*/ 1199 w 9589"/>
              <a:gd name="T5" fmla="*/ 0 h 281"/>
              <a:gd name="T6" fmla="*/ 1798 w 9589"/>
              <a:gd name="T7" fmla="*/ 0 h 281"/>
              <a:gd name="T8" fmla="*/ 2397 w 9589"/>
              <a:gd name="T9" fmla="*/ 0 h 281"/>
              <a:gd name="T10" fmla="*/ 2997 w 9589"/>
              <a:gd name="T11" fmla="*/ 0 h 281"/>
              <a:gd name="T12" fmla="*/ 3596 w 9589"/>
              <a:gd name="T13" fmla="*/ 0 h 281"/>
              <a:gd name="T14" fmla="*/ 4195 w 9589"/>
              <a:gd name="T15" fmla="*/ 0 h 281"/>
              <a:gd name="T16" fmla="*/ 4795 w 9589"/>
              <a:gd name="T17" fmla="*/ 0 h 281"/>
              <a:gd name="T18" fmla="*/ 5394 w 9589"/>
              <a:gd name="T19" fmla="*/ 0 h 281"/>
              <a:gd name="T20" fmla="*/ 5993 w 9589"/>
              <a:gd name="T21" fmla="*/ 0 h 281"/>
              <a:gd name="T22" fmla="*/ 6592 w 9589"/>
              <a:gd name="T23" fmla="*/ 0 h 281"/>
              <a:gd name="T24" fmla="*/ 7192 w 9589"/>
              <a:gd name="T25" fmla="*/ 0 h 281"/>
              <a:gd name="T26" fmla="*/ 7791 w 9589"/>
              <a:gd name="T27" fmla="*/ 0 h 281"/>
              <a:gd name="T28" fmla="*/ 8390 w 9589"/>
              <a:gd name="T29" fmla="*/ 0 h 281"/>
              <a:gd name="T30" fmla="*/ 8990 w 9589"/>
              <a:gd name="T31" fmla="*/ 0 h 281"/>
              <a:gd name="T32" fmla="*/ 9589 w 9589"/>
              <a:gd name="T33" fmla="*/ 0 h 281"/>
              <a:gd name="T34" fmla="*/ 9589 w 9589"/>
              <a:gd name="T35" fmla="*/ 281 h 281"/>
              <a:gd name="T36" fmla="*/ 8990 w 9589"/>
              <a:gd name="T37" fmla="*/ 281 h 281"/>
              <a:gd name="T38" fmla="*/ 8390 w 9589"/>
              <a:gd name="T39" fmla="*/ 281 h 281"/>
              <a:gd name="T40" fmla="*/ 7791 w 9589"/>
              <a:gd name="T41" fmla="*/ 281 h 281"/>
              <a:gd name="T42" fmla="*/ 7192 w 9589"/>
              <a:gd name="T43" fmla="*/ 281 h 281"/>
              <a:gd name="T44" fmla="*/ 6592 w 9589"/>
              <a:gd name="T45" fmla="*/ 281 h 281"/>
              <a:gd name="T46" fmla="*/ 5993 w 9589"/>
              <a:gd name="T47" fmla="*/ 281 h 281"/>
              <a:gd name="T48" fmla="*/ 5394 w 9589"/>
              <a:gd name="T49" fmla="*/ 281 h 281"/>
              <a:gd name="T50" fmla="*/ 4795 w 9589"/>
              <a:gd name="T51" fmla="*/ 281 h 281"/>
              <a:gd name="T52" fmla="*/ 4195 w 9589"/>
              <a:gd name="T53" fmla="*/ 281 h 281"/>
              <a:gd name="T54" fmla="*/ 3596 w 9589"/>
              <a:gd name="T55" fmla="*/ 281 h 281"/>
              <a:gd name="T56" fmla="*/ 2997 w 9589"/>
              <a:gd name="T57" fmla="*/ 281 h 281"/>
              <a:gd name="T58" fmla="*/ 2397 w 9589"/>
              <a:gd name="T59" fmla="*/ 281 h 281"/>
              <a:gd name="T60" fmla="*/ 1798 w 9589"/>
              <a:gd name="T61" fmla="*/ 281 h 281"/>
              <a:gd name="T62" fmla="*/ 1199 w 9589"/>
              <a:gd name="T63" fmla="*/ 281 h 281"/>
              <a:gd name="T64" fmla="*/ 599 w 9589"/>
              <a:gd name="T65" fmla="*/ 281 h 281"/>
              <a:gd name="T66" fmla="*/ 0 w 9589"/>
              <a:gd name="T67" fmla="*/ 281 h 281"/>
              <a:gd name="T68" fmla="*/ 0 w 9589"/>
              <a:gd name="T69" fmla="*/ 0 h 28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589" h="281">
                <a:moveTo>
                  <a:pt x="0" y="0"/>
                </a:moveTo>
                <a:lnTo>
                  <a:pt x="599" y="0"/>
                </a:lnTo>
                <a:lnTo>
                  <a:pt x="1199" y="0"/>
                </a:lnTo>
                <a:lnTo>
                  <a:pt x="1798" y="0"/>
                </a:lnTo>
                <a:lnTo>
                  <a:pt x="2397" y="0"/>
                </a:lnTo>
                <a:lnTo>
                  <a:pt x="2997" y="0"/>
                </a:lnTo>
                <a:lnTo>
                  <a:pt x="3596" y="0"/>
                </a:lnTo>
                <a:lnTo>
                  <a:pt x="4195" y="0"/>
                </a:lnTo>
                <a:lnTo>
                  <a:pt x="4795" y="0"/>
                </a:lnTo>
                <a:lnTo>
                  <a:pt x="5394" y="0"/>
                </a:lnTo>
                <a:lnTo>
                  <a:pt x="5993" y="0"/>
                </a:lnTo>
                <a:lnTo>
                  <a:pt x="6592" y="0"/>
                </a:lnTo>
                <a:lnTo>
                  <a:pt x="7192" y="0"/>
                </a:lnTo>
                <a:lnTo>
                  <a:pt x="7791" y="0"/>
                </a:lnTo>
                <a:lnTo>
                  <a:pt x="8390" y="0"/>
                </a:lnTo>
                <a:lnTo>
                  <a:pt x="8990" y="0"/>
                </a:lnTo>
                <a:lnTo>
                  <a:pt x="9589" y="0"/>
                </a:lnTo>
                <a:lnTo>
                  <a:pt x="9589" y="281"/>
                </a:lnTo>
                <a:lnTo>
                  <a:pt x="8990" y="281"/>
                </a:lnTo>
                <a:lnTo>
                  <a:pt x="8390" y="281"/>
                </a:lnTo>
                <a:lnTo>
                  <a:pt x="7791" y="281"/>
                </a:lnTo>
                <a:lnTo>
                  <a:pt x="7192" y="281"/>
                </a:lnTo>
                <a:lnTo>
                  <a:pt x="6592" y="281"/>
                </a:lnTo>
                <a:lnTo>
                  <a:pt x="5993" y="281"/>
                </a:lnTo>
                <a:lnTo>
                  <a:pt x="5394" y="281"/>
                </a:lnTo>
                <a:lnTo>
                  <a:pt x="4795" y="281"/>
                </a:lnTo>
                <a:lnTo>
                  <a:pt x="4195" y="281"/>
                </a:lnTo>
                <a:lnTo>
                  <a:pt x="3596" y="281"/>
                </a:lnTo>
                <a:lnTo>
                  <a:pt x="2997" y="281"/>
                </a:lnTo>
                <a:lnTo>
                  <a:pt x="2397" y="281"/>
                </a:lnTo>
                <a:lnTo>
                  <a:pt x="1798" y="281"/>
                </a:lnTo>
                <a:lnTo>
                  <a:pt x="1199" y="281"/>
                </a:lnTo>
                <a:lnTo>
                  <a:pt x="599" y="281"/>
                </a:lnTo>
                <a:lnTo>
                  <a:pt x="0" y="281"/>
                </a:lnTo>
                <a:lnTo>
                  <a:pt x="0" y="0"/>
                </a:lnTo>
                <a:close/>
              </a:path>
            </a:pathLst>
          </a:custGeom>
          <a:solidFill>
            <a:srgbClr val="0D2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extfeld 51"/>
          <p:cNvSpPr txBox="1">
            <a:spLocks noChangeArrowheads="1"/>
          </p:cNvSpPr>
          <p:nvPr userDrawn="1"/>
        </p:nvSpPr>
        <p:spPr bwMode="auto">
          <a:xfrm>
            <a:off x="7451725" y="6524625"/>
            <a:ext cx="1695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b="1" smtClean="0">
                <a:solidFill>
                  <a:schemeClr val="bg1"/>
                </a:solidFill>
              </a:rPr>
              <a:t>www.prominent.pl</a:t>
            </a:r>
            <a:endParaRPr lang="de-DE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\\Ntserv04\vorlagen\ProMaqua Brand\ProMaqua_Logo_4C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119063"/>
            <a:ext cx="36036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Symbol" pitchFamily="18" charset="2"/>
              <a:buChar char="-"/>
              <a:defRPr/>
            </a:lvl2pPr>
            <a:lvl3pPr>
              <a:buFont typeface="Arial" pitchFamily="34" charset="0"/>
              <a:buChar char="•"/>
              <a:defRPr sz="1800"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feld 94"/>
          <p:cNvSpPr txBox="1">
            <a:spLocks noChangeArrowheads="1"/>
          </p:cNvSpPr>
          <p:nvPr userDrawn="1"/>
        </p:nvSpPr>
        <p:spPr bwMode="auto">
          <a:xfrm>
            <a:off x="3571868" y="6509712"/>
            <a:ext cx="1695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32CC703D-9769-47D2-A967-A7F5FE408132}" type="slidenum">
              <a:rPr lang="de-DE" sz="1200" b="0" smtClean="0">
                <a:solidFill>
                  <a:schemeClr val="bg1"/>
                </a:solidFill>
              </a:rPr>
              <a:pPr algn="ctr" eaLnBrk="1" hangingPunct="1"/>
              <a:t>‹#›</a:t>
            </a:fld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11" name="Textfeld 94"/>
          <p:cNvSpPr txBox="1">
            <a:spLocks noChangeArrowheads="1"/>
          </p:cNvSpPr>
          <p:nvPr userDrawn="1"/>
        </p:nvSpPr>
        <p:spPr bwMode="auto">
          <a:xfrm>
            <a:off x="13458" y="6509711"/>
            <a:ext cx="29023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200" b="0" dirty="0" smtClean="0">
                <a:solidFill>
                  <a:schemeClr val="bg1"/>
                </a:solidFill>
              </a:rPr>
              <a:t>Zbigniew</a:t>
            </a:r>
            <a:r>
              <a:rPr lang="pl-PL" sz="1200" b="0" baseline="0" dirty="0" smtClean="0">
                <a:solidFill>
                  <a:schemeClr val="bg1"/>
                </a:solidFill>
              </a:rPr>
              <a:t> </a:t>
            </a:r>
            <a:r>
              <a:rPr lang="pl-PL" sz="1200" b="0" baseline="0" smtClean="0">
                <a:solidFill>
                  <a:schemeClr val="bg1"/>
                </a:solidFill>
              </a:rPr>
              <a:t>Ludwiczak   zl@prominent.pl</a:t>
            </a:r>
            <a:endParaRPr lang="de-DE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96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9750" y="6650038"/>
            <a:ext cx="2051050" cy="2079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650038"/>
            <a:ext cx="1690688" cy="2079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6DCB-BCD0-4B9E-A39C-36F32B10713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79"/>
          <p:cNvSpPr>
            <a:spLocks/>
          </p:cNvSpPr>
          <p:nvPr userDrawn="1"/>
        </p:nvSpPr>
        <p:spPr bwMode="auto">
          <a:xfrm>
            <a:off x="0" y="6524625"/>
            <a:ext cx="9144000" cy="333375"/>
          </a:xfrm>
          <a:custGeom>
            <a:avLst/>
            <a:gdLst>
              <a:gd name="T0" fmla="*/ 0 w 9589"/>
              <a:gd name="T1" fmla="*/ 0 h 281"/>
              <a:gd name="T2" fmla="*/ 599 w 9589"/>
              <a:gd name="T3" fmla="*/ 0 h 281"/>
              <a:gd name="T4" fmla="*/ 1199 w 9589"/>
              <a:gd name="T5" fmla="*/ 0 h 281"/>
              <a:gd name="T6" fmla="*/ 1798 w 9589"/>
              <a:gd name="T7" fmla="*/ 0 h 281"/>
              <a:gd name="T8" fmla="*/ 2397 w 9589"/>
              <a:gd name="T9" fmla="*/ 0 h 281"/>
              <a:gd name="T10" fmla="*/ 2997 w 9589"/>
              <a:gd name="T11" fmla="*/ 0 h 281"/>
              <a:gd name="T12" fmla="*/ 3596 w 9589"/>
              <a:gd name="T13" fmla="*/ 0 h 281"/>
              <a:gd name="T14" fmla="*/ 4195 w 9589"/>
              <a:gd name="T15" fmla="*/ 0 h 281"/>
              <a:gd name="T16" fmla="*/ 4795 w 9589"/>
              <a:gd name="T17" fmla="*/ 0 h 281"/>
              <a:gd name="T18" fmla="*/ 5394 w 9589"/>
              <a:gd name="T19" fmla="*/ 0 h 281"/>
              <a:gd name="T20" fmla="*/ 5993 w 9589"/>
              <a:gd name="T21" fmla="*/ 0 h 281"/>
              <a:gd name="T22" fmla="*/ 6592 w 9589"/>
              <a:gd name="T23" fmla="*/ 0 h 281"/>
              <a:gd name="T24" fmla="*/ 7192 w 9589"/>
              <a:gd name="T25" fmla="*/ 0 h 281"/>
              <a:gd name="T26" fmla="*/ 7791 w 9589"/>
              <a:gd name="T27" fmla="*/ 0 h 281"/>
              <a:gd name="T28" fmla="*/ 8390 w 9589"/>
              <a:gd name="T29" fmla="*/ 0 h 281"/>
              <a:gd name="T30" fmla="*/ 8990 w 9589"/>
              <a:gd name="T31" fmla="*/ 0 h 281"/>
              <a:gd name="T32" fmla="*/ 9589 w 9589"/>
              <a:gd name="T33" fmla="*/ 0 h 281"/>
              <a:gd name="T34" fmla="*/ 9589 w 9589"/>
              <a:gd name="T35" fmla="*/ 281 h 281"/>
              <a:gd name="T36" fmla="*/ 8990 w 9589"/>
              <a:gd name="T37" fmla="*/ 281 h 281"/>
              <a:gd name="T38" fmla="*/ 8390 w 9589"/>
              <a:gd name="T39" fmla="*/ 281 h 281"/>
              <a:gd name="T40" fmla="*/ 7791 w 9589"/>
              <a:gd name="T41" fmla="*/ 281 h 281"/>
              <a:gd name="T42" fmla="*/ 7192 w 9589"/>
              <a:gd name="T43" fmla="*/ 281 h 281"/>
              <a:gd name="T44" fmla="*/ 6592 w 9589"/>
              <a:gd name="T45" fmla="*/ 281 h 281"/>
              <a:gd name="T46" fmla="*/ 5993 w 9589"/>
              <a:gd name="T47" fmla="*/ 281 h 281"/>
              <a:gd name="T48" fmla="*/ 5394 w 9589"/>
              <a:gd name="T49" fmla="*/ 281 h 281"/>
              <a:gd name="T50" fmla="*/ 4795 w 9589"/>
              <a:gd name="T51" fmla="*/ 281 h 281"/>
              <a:gd name="T52" fmla="*/ 4195 w 9589"/>
              <a:gd name="T53" fmla="*/ 281 h 281"/>
              <a:gd name="T54" fmla="*/ 3596 w 9589"/>
              <a:gd name="T55" fmla="*/ 281 h 281"/>
              <a:gd name="T56" fmla="*/ 2997 w 9589"/>
              <a:gd name="T57" fmla="*/ 281 h 281"/>
              <a:gd name="T58" fmla="*/ 2397 w 9589"/>
              <a:gd name="T59" fmla="*/ 281 h 281"/>
              <a:gd name="T60" fmla="*/ 1798 w 9589"/>
              <a:gd name="T61" fmla="*/ 281 h 281"/>
              <a:gd name="T62" fmla="*/ 1199 w 9589"/>
              <a:gd name="T63" fmla="*/ 281 h 281"/>
              <a:gd name="T64" fmla="*/ 599 w 9589"/>
              <a:gd name="T65" fmla="*/ 281 h 281"/>
              <a:gd name="T66" fmla="*/ 0 w 9589"/>
              <a:gd name="T67" fmla="*/ 281 h 281"/>
              <a:gd name="T68" fmla="*/ 0 w 9589"/>
              <a:gd name="T69" fmla="*/ 0 h 28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589" h="281">
                <a:moveTo>
                  <a:pt x="0" y="0"/>
                </a:moveTo>
                <a:lnTo>
                  <a:pt x="599" y="0"/>
                </a:lnTo>
                <a:lnTo>
                  <a:pt x="1199" y="0"/>
                </a:lnTo>
                <a:lnTo>
                  <a:pt x="1798" y="0"/>
                </a:lnTo>
                <a:lnTo>
                  <a:pt x="2397" y="0"/>
                </a:lnTo>
                <a:lnTo>
                  <a:pt x="2997" y="0"/>
                </a:lnTo>
                <a:lnTo>
                  <a:pt x="3596" y="0"/>
                </a:lnTo>
                <a:lnTo>
                  <a:pt x="4195" y="0"/>
                </a:lnTo>
                <a:lnTo>
                  <a:pt x="4795" y="0"/>
                </a:lnTo>
                <a:lnTo>
                  <a:pt x="5394" y="0"/>
                </a:lnTo>
                <a:lnTo>
                  <a:pt x="5993" y="0"/>
                </a:lnTo>
                <a:lnTo>
                  <a:pt x="6592" y="0"/>
                </a:lnTo>
                <a:lnTo>
                  <a:pt x="7192" y="0"/>
                </a:lnTo>
                <a:lnTo>
                  <a:pt x="7791" y="0"/>
                </a:lnTo>
                <a:lnTo>
                  <a:pt x="8390" y="0"/>
                </a:lnTo>
                <a:lnTo>
                  <a:pt x="8990" y="0"/>
                </a:lnTo>
                <a:lnTo>
                  <a:pt x="9589" y="0"/>
                </a:lnTo>
                <a:lnTo>
                  <a:pt x="9589" y="281"/>
                </a:lnTo>
                <a:lnTo>
                  <a:pt x="8990" y="281"/>
                </a:lnTo>
                <a:lnTo>
                  <a:pt x="8390" y="281"/>
                </a:lnTo>
                <a:lnTo>
                  <a:pt x="7791" y="281"/>
                </a:lnTo>
                <a:lnTo>
                  <a:pt x="7192" y="281"/>
                </a:lnTo>
                <a:lnTo>
                  <a:pt x="6592" y="281"/>
                </a:lnTo>
                <a:lnTo>
                  <a:pt x="5993" y="281"/>
                </a:lnTo>
                <a:lnTo>
                  <a:pt x="5394" y="281"/>
                </a:lnTo>
                <a:lnTo>
                  <a:pt x="4795" y="281"/>
                </a:lnTo>
                <a:lnTo>
                  <a:pt x="4195" y="281"/>
                </a:lnTo>
                <a:lnTo>
                  <a:pt x="3596" y="281"/>
                </a:lnTo>
                <a:lnTo>
                  <a:pt x="2997" y="281"/>
                </a:lnTo>
                <a:lnTo>
                  <a:pt x="2397" y="281"/>
                </a:lnTo>
                <a:lnTo>
                  <a:pt x="1798" y="281"/>
                </a:lnTo>
                <a:lnTo>
                  <a:pt x="1199" y="281"/>
                </a:lnTo>
                <a:lnTo>
                  <a:pt x="599" y="281"/>
                </a:lnTo>
                <a:lnTo>
                  <a:pt x="0" y="281"/>
                </a:lnTo>
                <a:lnTo>
                  <a:pt x="0" y="0"/>
                </a:lnTo>
                <a:close/>
              </a:path>
            </a:pathLst>
          </a:custGeom>
          <a:solidFill>
            <a:srgbClr val="0D2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extfeld 51"/>
          <p:cNvSpPr txBox="1">
            <a:spLocks noChangeArrowheads="1"/>
          </p:cNvSpPr>
          <p:nvPr userDrawn="1"/>
        </p:nvSpPr>
        <p:spPr bwMode="auto">
          <a:xfrm>
            <a:off x="7451725" y="6524625"/>
            <a:ext cx="1695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b="1" smtClean="0">
                <a:solidFill>
                  <a:schemeClr val="bg1"/>
                </a:solidFill>
              </a:rPr>
              <a:t>www.prominent.pl</a:t>
            </a:r>
            <a:endParaRPr lang="de-DE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\\Ntserv04\vorlagen\ProMaqua Brand\ProMaqua_Logo_4C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119063"/>
            <a:ext cx="36036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Symbol" pitchFamily="18" charset="2"/>
              <a:buChar char="-"/>
              <a:defRPr/>
            </a:lvl2pPr>
            <a:lvl3pPr>
              <a:buFont typeface="Arial" pitchFamily="34" charset="0"/>
              <a:buChar char="•"/>
              <a:defRPr sz="1800"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feld 94"/>
          <p:cNvSpPr txBox="1">
            <a:spLocks noChangeArrowheads="1"/>
          </p:cNvSpPr>
          <p:nvPr userDrawn="1"/>
        </p:nvSpPr>
        <p:spPr bwMode="auto">
          <a:xfrm>
            <a:off x="3571868" y="6509712"/>
            <a:ext cx="1695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32CC703D-9769-47D2-A967-A7F5FE408132}" type="slidenum">
              <a:rPr lang="de-DE" sz="1200" b="0" smtClean="0">
                <a:solidFill>
                  <a:schemeClr val="bg1"/>
                </a:solidFill>
              </a:rPr>
              <a:pPr algn="ctr" eaLnBrk="1" hangingPunct="1"/>
              <a:t>‹#›</a:t>
            </a:fld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11" name="Textfeld 94"/>
          <p:cNvSpPr txBox="1">
            <a:spLocks noChangeArrowheads="1"/>
          </p:cNvSpPr>
          <p:nvPr userDrawn="1"/>
        </p:nvSpPr>
        <p:spPr bwMode="auto">
          <a:xfrm>
            <a:off x="13458" y="6509711"/>
            <a:ext cx="29023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200" b="0" dirty="0" smtClean="0">
                <a:solidFill>
                  <a:schemeClr val="bg1"/>
                </a:solidFill>
              </a:rPr>
              <a:t>Zbigniew</a:t>
            </a:r>
            <a:r>
              <a:rPr lang="pl-PL" sz="1200" b="0" baseline="0" dirty="0" smtClean="0">
                <a:solidFill>
                  <a:schemeClr val="bg1"/>
                </a:solidFill>
              </a:rPr>
              <a:t> </a:t>
            </a:r>
            <a:r>
              <a:rPr lang="pl-PL" sz="1200" b="0" baseline="0" smtClean="0">
                <a:solidFill>
                  <a:schemeClr val="bg1"/>
                </a:solidFill>
              </a:rPr>
              <a:t>Ludwiczak     zl@prominent.pl</a:t>
            </a:r>
            <a:endParaRPr lang="de-DE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96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9750" y="6650038"/>
            <a:ext cx="2051050" cy="2079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650038"/>
            <a:ext cx="1690688" cy="2079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EB6EF-A650-44E0-994D-5C0CB3B6EE0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79"/>
          <p:cNvSpPr>
            <a:spLocks/>
          </p:cNvSpPr>
          <p:nvPr userDrawn="1"/>
        </p:nvSpPr>
        <p:spPr bwMode="auto">
          <a:xfrm>
            <a:off x="0" y="6524625"/>
            <a:ext cx="9144000" cy="333375"/>
          </a:xfrm>
          <a:custGeom>
            <a:avLst/>
            <a:gdLst>
              <a:gd name="T0" fmla="*/ 0 w 9589"/>
              <a:gd name="T1" fmla="*/ 0 h 281"/>
              <a:gd name="T2" fmla="*/ 599 w 9589"/>
              <a:gd name="T3" fmla="*/ 0 h 281"/>
              <a:gd name="T4" fmla="*/ 1199 w 9589"/>
              <a:gd name="T5" fmla="*/ 0 h 281"/>
              <a:gd name="T6" fmla="*/ 1798 w 9589"/>
              <a:gd name="T7" fmla="*/ 0 h 281"/>
              <a:gd name="T8" fmla="*/ 2397 w 9589"/>
              <a:gd name="T9" fmla="*/ 0 h 281"/>
              <a:gd name="T10" fmla="*/ 2997 w 9589"/>
              <a:gd name="T11" fmla="*/ 0 h 281"/>
              <a:gd name="T12" fmla="*/ 3596 w 9589"/>
              <a:gd name="T13" fmla="*/ 0 h 281"/>
              <a:gd name="T14" fmla="*/ 4195 w 9589"/>
              <a:gd name="T15" fmla="*/ 0 h 281"/>
              <a:gd name="T16" fmla="*/ 4795 w 9589"/>
              <a:gd name="T17" fmla="*/ 0 h 281"/>
              <a:gd name="T18" fmla="*/ 5394 w 9589"/>
              <a:gd name="T19" fmla="*/ 0 h 281"/>
              <a:gd name="T20" fmla="*/ 5993 w 9589"/>
              <a:gd name="T21" fmla="*/ 0 h 281"/>
              <a:gd name="T22" fmla="*/ 6592 w 9589"/>
              <a:gd name="T23" fmla="*/ 0 h 281"/>
              <a:gd name="T24" fmla="*/ 7192 w 9589"/>
              <a:gd name="T25" fmla="*/ 0 h 281"/>
              <a:gd name="T26" fmla="*/ 7791 w 9589"/>
              <a:gd name="T27" fmla="*/ 0 h 281"/>
              <a:gd name="T28" fmla="*/ 8390 w 9589"/>
              <a:gd name="T29" fmla="*/ 0 h 281"/>
              <a:gd name="T30" fmla="*/ 8990 w 9589"/>
              <a:gd name="T31" fmla="*/ 0 h 281"/>
              <a:gd name="T32" fmla="*/ 9589 w 9589"/>
              <a:gd name="T33" fmla="*/ 0 h 281"/>
              <a:gd name="T34" fmla="*/ 9589 w 9589"/>
              <a:gd name="T35" fmla="*/ 281 h 281"/>
              <a:gd name="T36" fmla="*/ 8990 w 9589"/>
              <a:gd name="T37" fmla="*/ 281 h 281"/>
              <a:gd name="T38" fmla="*/ 8390 w 9589"/>
              <a:gd name="T39" fmla="*/ 281 h 281"/>
              <a:gd name="T40" fmla="*/ 7791 w 9589"/>
              <a:gd name="T41" fmla="*/ 281 h 281"/>
              <a:gd name="T42" fmla="*/ 7192 w 9589"/>
              <a:gd name="T43" fmla="*/ 281 h 281"/>
              <a:gd name="T44" fmla="*/ 6592 w 9589"/>
              <a:gd name="T45" fmla="*/ 281 h 281"/>
              <a:gd name="T46" fmla="*/ 5993 w 9589"/>
              <a:gd name="T47" fmla="*/ 281 h 281"/>
              <a:gd name="T48" fmla="*/ 5394 w 9589"/>
              <a:gd name="T49" fmla="*/ 281 h 281"/>
              <a:gd name="T50" fmla="*/ 4795 w 9589"/>
              <a:gd name="T51" fmla="*/ 281 h 281"/>
              <a:gd name="T52" fmla="*/ 4195 w 9589"/>
              <a:gd name="T53" fmla="*/ 281 h 281"/>
              <a:gd name="T54" fmla="*/ 3596 w 9589"/>
              <a:gd name="T55" fmla="*/ 281 h 281"/>
              <a:gd name="T56" fmla="*/ 2997 w 9589"/>
              <a:gd name="T57" fmla="*/ 281 h 281"/>
              <a:gd name="T58" fmla="*/ 2397 w 9589"/>
              <a:gd name="T59" fmla="*/ 281 h 281"/>
              <a:gd name="T60" fmla="*/ 1798 w 9589"/>
              <a:gd name="T61" fmla="*/ 281 h 281"/>
              <a:gd name="T62" fmla="*/ 1199 w 9589"/>
              <a:gd name="T63" fmla="*/ 281 h 281"/>
              <a:gd name="T64" fmla="*/ 599 w 9589"/>
              <a:gd name="T65" fmla="*/ 281 h 281"/>
              <a:gd name="T66" fmla="*/ 0 w 9589"/>
              <a:gd name="T67" fmla="*/ 281 h 281"/>
              <a:gd name="T68" fmla="*/ 0 w 9589"/>
              <a:gd name="T69" fmla="*/ 0 h 28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589" h="281">
                <a:moveTo>
                  <a:pt x="0" y="0"/>
                </a:moveTo>
                <a:lnTo>
                  <a:pt x="599" y="0"/>
                </a:lnTo>
                <a:lnTo>
                  <a:pt x="1199" y="0"/>
                </a:lnTo>
                <a:lnTo>
                  <a:pt x="1798" y="0"/>
                </a:lnTo>
                <a:lnTo>
                  <a:pt x="2397" y="0"/>
                </a:lnTo>
                <a:lnTo>
                  <a:pt x="2997" y="0"/>
                </a:lnTo>
                <a:lnTo>
                  <a:pt x="3596" y="0"/>
                </a:lnTo>
                <a:lnTo>
                  <a:pt x="4195" y="0"/>
                </a:lnTo>
                <a:lnTo>
                  <a:pt x="4795" y="0"/>
                </a:lnTo>
                <a:lnTo>
                  <a:pt x="5394" y="0"/>
                </a:lnTo>
                <a:lnTo>
                  <a:pt x="5993" y="0"/>
                </a:lnTo>
                <a:lnTo>
                  <a:pt x="6592" y="0"/>
                </a:lnTo>
                <a:lnTo>
                  <a:pt x="7192" y="0"/>
                </a:lnTo>
                <a:lnTo>
                  <a:pt x="7791" y="0"/>
                </a:lnTo>
                <a:lnTo>
                  <a:pt x="8390" y="0"/>
                </a:lnTo>
                <a:lnTo>
                  <a:pt x="8990" y="0"/>
                </a:lnTo>
                <a:lnTo>
                  <a:pt x="9589" y="0"/>
                </a:lnTo>
                <a:lnTo>
                  <a:pt x="9589" y="281"/>
                </a:lnTo>
                <a:lnTo>
                  <a:pt x="8990" y="281"/>
                </a:lnTo>
                <a:lnTo>
                  <a:pt x="8390" y="281"/>
                </a:lnTo>
                <a:lnTo>
                  <a:pt x="7791" y="281"/>
                </a:lnTo>
                <a:lnTo>
                  <a:pt x="7192" y="281"/>
                </a:lnTo>
                <a:lnTo>
                  <a:pt x="6592" y="281"/>
                </a:lnTo>
                <a:lnTo>
                  <a:pt x="5993" y="281"/>
                </a:lnTo>
                <a:lnTo>
                  <a:pt x="5394" y="281"/>
                </a:lnTo>
                <a:lnTo>
                  <a:pt x="4795" y="281"/>
                </a:lnTo>
                <a:lnTo>
                  <a:pt x="4195" y="281"/>
                </a:lnTo>
                <a:lnTo>
                  <a:pt x="3596" y="281"/>
                </a:lnTo>
                <a:lnTo>
                  <a:pt x="2997" y="281"/>
                </a:lnTo>
                <a:lnTo>
                  <a:pt x="2397" y="281"/>
                </a:lnTo>
                <a:lnTo>
                  <a:pt x="1798" y="281"/>
                </a:lnTo>
                <a:lnTo>
                  <a:pt x="1199" y="281"/>
                </a:lnTo>
                <a:lnTo>
                  <a:pt x="599" y="281"/>
                </a:lnTo>
                <a:lnTo>
                  <a:pt x="0" y="281"/>
                </a:lnTo>
                <a:lnTo>
                  <a:pt x="0" y="0"/>
                </a:lnTo>
                <a:close/>
              </a:path>
            </a:pathLst>
          </a:custGeom>
          <a:solidFill>
            <a:srgbClr val="0D2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extfeld 51"/>
          <p:cNvSpPr txBox="1">
            <a:spLocks noChangeArrowheads="1"/>
          </p:cNvSpPr>
          <p:nvPr userDrawn="1"/>
        </p:nvSpPr>
        <p:spPr bwMode="auto">
          <a:xfrm>
            <a:off x="7451725" y="6524625"/>
            <a:ext cx="1695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b="1" smtClean="0">
                <a:solidFill>
                  <a:schemeClr val="bg1"/>
                </a:solidFill>
              </a:rPr>
              <a:t>www.prominent.pl</a:t>
            </a:r>
            <a:endParaRPr lang="de-DE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\\Ntserv04\vorlagen\ProMaqua Brand\ProMaqua_Logo_4C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119063"/>
            <a:ext cx="36036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Symbol" pitchFamily="18" charset="2"/>
              <a:buChar char="-"/>
              <a:defRPr/>
            </a:lvl2pPr>
            <a:lvl3pPr>
              <a:buFont typeface="Arial" pitchFamily="34" charset="0"/>
              <a:buChar char="•"/>
              <a:defRPr sz="1800"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feld 94"/>
          <p:cNvSpPr txBox="1">
            <a:spLocks noChangeArrowheads="1"/>
          </p:cNvSpPr>
          <p:nvPr userDrawn="1"/>
        </p:nvSpPr>
        <p:spPr bwMode="auto">
          <a:xfrm>
            <a:off x="3571868" y="6509712"/>
            <a:ext cx="1695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32CC703D-9769-47D2-A967-A7F5FE408132}" type="slidenum">
              <a:rPr lang="de-DE" sz="1200" b="0" smtClean="0">
                <a:solidFill>
                  <a:schemeClr val="bg1"/>
                </a:solidFill>
              </a:rPr>
              <a:pPr algn="ctr" eaLnBrk="1" hangingPunct="1"/>
              <a:t>‹#›</a:t>
            </a:fld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11" name="Textfeld 94"/>
          <p:cNvSpPr txBox="1">
            <a:spLocks noChangeArrowheads="1"/>
          </p:cNvSpPr>
          <p:nvPr userDrawn="1"/>
        </p:nvSpPr>
        <p:spPr bwMode="auto">
          <a:xfrm>
            <a:off x="13458" y="6509711"/>
            <a:ext cx="29023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200" b="0" dirty="0" smtClean="0">
                <a:solidFill>
                  <a:schemeClr val="bg1"/>
                </a:solidFill>
              </a:rPr>
              <a:t>Zbigniew Ludwiczak zl@prominent.pl</a:t>
            </a:r>
            <a:endParaRPr lang="de-DE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21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74638"/>
            <a:ext cx="77041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4313"/>
            <a:ext cx="770413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Freeform 7"/>
          <p:cNvSpPr>
            <a:spLocks/>
          </p:cNvSpPr>
          <p:nvPr/>
        </p:nvSpPr>
        <p:spPr bwMode="auto">
          <a:xfrm>
            <a:off x="633413" y="1052513"/>
            <a:ext cx="7610475" cy="222250"/>
          </a:xfrm>
          <a:custGeom>
            <a:avLst/>
            <a:gdLst>
              <a:gd name="T0" fmla="*/ 0 w 9589"/>
              <a:gd name="T1" fmla="*/ 0 h 281"/>
              <a:gd name="T2" fmla="*/ 2147483647 w 9589"/>
              <a:gd name="T3" fmla="*/ 0 h 281"/>
              <a:gd name="T4" fmla="*/ 2147483647 w 9589"/>
              <a:gd name="T5" fmla="*/ 0 h 281"/>
              <a:gd name="T6" fmla="*/ 2147483647 w 9589"/>
              <a:gd name="T7" fmla="*/ 0 h 281"/>
              <a:gd name="T8" fmla="*/ 2147483647 w 9589"/>
              <a:gd name="T9" fmla="*/ 0 h 281"/>
              <a:gd name="T10" fmla="*/ 2147483647 w 9589"/>
              <a:gd name="T11" fmla="*/ 0 h 281"/>
              <a:gd name="T12" fmla="*/ 2147483647 w 9589"/>
              <a:gd name="T13" fmla="*/ 0 h 281"/>
              <a:gd name="T14" fmla="*/ 2147483647 w 9589"/>
              <a:gd name="T15" fmla="*/ 0 h 281"/>
              <a:gd name="T16" fmla="*/ 2147483647 w 9589"/>
              <a:gd name="T17" fmla="*/ 0 h 281"/>
              <a:gd name="T18" fmla="*/ 2147483647 w 9589"/>
              <a:gd name="T19" fmla="*/ 0 h 281"/>
              <a:gd name="T20" fmla="*/ 2147483647 w 9589"/>
              <a:gd name="T21" fmla="*/ 0 h 281"/>
              <a:gd name="T22" fmla="*/ 2147483647 w 9589"/>
              <a:gd name="T23" fmla="*/ 0 h 281"/>
              <a:gd name="T24" fmla="*/ 2147483647 w 9589"/>
              <a:gd name="T25" fmla="*/ 0 h 281"/>
              <a:gd name="T26" fmla="*/ 2147483647 w 9589"/>
              <a:gd name="T27" fmla="*/ 0 h 281"/>
              <a:gd name="T28" fmla="*/ 2147483647 w 9589"/>
              <a:gd name="T29" fmla="*/ 0 h 281"/>
              <a:gd name="T30" fmla="*/ 2147483647 w 9589"/>
              <a:gd name="T31" fmla="*/ 0 h 281"/>
              <a:gd name="T32" fmla="*/ 2147483647 w 9589"/>
              <a:gd name="T33" fmla="*/ 0 h 281"/>
              <a:gd name="T34" fmla="*/ 2147483647 w 9589"/>
              <a:gd name="T35" fmla="*/ 2147483647 h 281"/>
              <a:gd name="T36" fmla="*/ 2147483647 w 9589"/>
              <a:gd name="T37" fmla="*/ 2147483647 h 281"/>
              <a:gd name="T38" fmla="*/ 2147483647 w 9589"/>
              <a:gd name="T39" fmla="*/ 2147483647 h 281"/>
              <a:gd name="T40" fmla="*/ 2147483647 w 9589"/>
              <a:gd name="T41" fmla="*/ 2147483647 h 281"/>
              <a:gd name="T42" fmla="*/ 2147483647 w 9589"/>
              <a:gd name="T43" fmla="*/ 2147483647 h 281"/>
              <a:gd name="T44" fmla="*/ 2147483647 w 9589"/>
              <a:gd name="T45" fmla="*/ 2147483647 h 281"/>
              <a:gd name="T46" fmla="*/ 2147483647 w 9589"/>
              <a:gd name="T47" fmla="*/ 2147483647 h 281"/>
              <a:gd name="T48" fmla="*/ 2147483647 w 9589"/>
              <a:gd name="T49" fmla="*/ 2147483647 h 281"/>
              <a:gd name="T50" fmla="*/ 2147483647 w 9589"/>
              <a:gd name="T51" fmla="*/ 2147483647 h 281"/>
              <a:gd name="T52" fmla="*/ 2147483647 w 9589"/>
              <a:gd name="T53" fmla="*/ 2147483647 h 281"/>
              <a:gd name="T54" fmla="*/ 2147483647 w 9589"/>
              <a:gd name="T55" fmla="*/ 2147483647 h 281"/>
              <a:gd name="T56" fmla="*/ 2147483647 w 9589"/>
              <a:gd name="T57" fmla="*/ 2147483647 h 281"/>
              <a:gd name="T58" fmla="*/ 2147483647 w 9589"/>
              <a:gd name="T59" fmla="*/ 2147483647 h 281"/>
              <a:gd name="T60" fmla="*/ 2147483647 w 9589"/>
              <a:gd name="T61" fmla="*/ 2147483647 h 281"/>
              <a:gd name="T62" fmla="*/ 2147483647 w 9589"/>
              <a:gd name="T63" fmla="*/ 2147483647 h 281"/>
              <a:gd name="T64" fmla="*/ 2147483647 w 9589"/>
              <a:gd name="T65" fmla="*/ 2147483647 h 281"/>
              <a:gd name="T66" fmla="*/ 0 w 9589"/>
              <a:gd name="T67" fmla="*/ 2147483647 h 281"/>
              <a:gd name="T68" fmla="*/ 0 w 9589"/>
              <a:gd name="T69" fmla="*/ 0 h 28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589" h="281">
                <a:moveTo>
                  <a:pt x="0" y="0"/>
                </a:moveTo>
                <a:lnTo>
                  <a:pt x="599" y="0"/>
                </a:lnTo>
                <a:lnTo>
                  <a:pt x="1199" y="0"/>
                </a:lnTo>
                <a:lnTo>
                  <a:pt x="1798" y="0"/>
                </a:lnTo>
                <a:lnTo>
                  <a:pt x="2397" y="0"/>
                </a:lnTo>
                <a:lnTo>
                  <a:pt x="2997" y="0"/>
                </a:lnTo>
                <a:lnTo>
                  <a:pt x="3596" y="0"/>
                </a:lnTo>
                <a:lnTo>
                  <a:pt x="4195" y="0"/>
                </a:lnTo>
                <a:lnTo>
                  <a:pt x="4795" y="0"/>
                </a:lnTo>
                <a:lnTo>
                  <a:pt x="5394" y="0"/>
                </a:lnTo>
                <a:lnTo>
                  <a:pt x="5993" y="0"/>
                </a:lnTo>
                <a:lnTo>
                  <a:pt x="6592" y="0"/>
                </a:lnTo>
                <a:lnTo>
                  <a:pt x="7192" y="0"/>
                </a:lnTo>
                <a:lnTo>
                  <a:pt x="7791" y="0"/>
                </a:lnTo>
                <a:lnTo>
                  <a:pt x="8390" y="0"/>
                </a:lnTo>
                <a:lnTo>
                  <a:pt x="8990" y="0"/>
                </a:lnTo>
                <a:lnTo>
                  <a:pt x="9589" y="0"/>
                </a:lnTo>
                <a:lnTo>
                  <a:pt x="9589" y="281"/>
                </a:lnTo>
                <a:lnTo>
                  <a:pt x="8990" y="281"/>
                </a:lnTo>
                <a:lnTo>
                  <a:pt x="8390" y="281"/>
                </a:lnTo>
                <a:lnTo>
                  <a:pt x="7791" y="281"/>
                </a:lnTo>
                <a:lnTo>
                  <a:pt x="7192" y="281"/>
                </a:lnTo>
                <a:lnTo>
                  <a:pt x="6592" y="281"/>
                </a:lnTo>
                <a:lnTo>
                  <a:pt x="5993" y="281"/>
                </a:lnTo>
                <a:lnTo>
                  <a:pt x="5394" y="281"/>
                </a:lnTo>
                <a:lnTo>
                  <a:pt x="4795" y="281"/>
                </a:lnTo>
                <a:lnTo>
                  <a:pt x="4195" y="281"/>
                </a:lnTo>
                <a:lnTo>
                  <a:pt x="3596" y="281"/>
                </a:lnTo>
                <a:lnTo>
                  <a:pt x="2997" y="281"/>
                </a:lnTo>
                <a:lnTo>
                  <a:pt x="2397" y="281"/>
                </a:lnTo>
                <a:lnTo>
                  <a:pt x="1798" y="281"/>
                </a:lnTo>
                <a:lnTo>
                  <a:pt x="1199" y="281"/>
                </a:lnTo>
                <a:lnTo>
                  <a:pt x="599" y="281"/>
                </a:lnTo>
                <a:lnTo>
                  <a:pt x="0" y="281"/>
                </a:lnTo>
                <a:lnTo>
                  <a:pt x="0" y="0"/>
                </a:lnTo>
                <a:close/>
              </a:path>
            </a:pathLst>
          </a:custGeom>
          <a:solidFill>
            <a:srgbClr val="0D2A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1029" name="Group 13"/>
          <p:cNvGrpSpPr>
            <a:grpSpLocks/>
          </p:cNvGrpSpPr>
          <p:nvPr/>
        </p:nvGrpSpPr>
        <p:grpSpPr bwMode="auto">
          <a:xfrm>
            <a:off x="5934075" y="1100138"/>
            <a:ext cx="2232025" cy="122237"/>
            <a:chOff x="3738" y="693"/>
            <a:chExt cx="1406" cy="77"/>
          </a:xfrm>
        </p:grpSpPr>
        <p:sp>
          <p:nvSpPr>
            <p:cNvPr id="1035" name="Rectangle 14"/>
            <p:cNvSpPr>
              <a:spLocks noChangeArrowheads="1"/>
            </p:cNvSpPr>
            <p:nvPr userDrawn="1"/>
          </p:nvSpPr>
          <p:spPr bwMode="auto">
            <a:xfrm>
              <a:off x="3738" y="693"/>
              <a:ext cx="4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E</a:t>
              </a:r>
              <a:endParaRPr lang="de-DE"/>
            </a:p>
          </p:txBody>
        </p:sp>
        <p:sp>
          <p:nvSpPr>
            <p:cNvPr id="1036" name="Rectangle 15"/>
            <p:cNvSpPr>
              <a:spLocks noChangeArrowheads="1"/>
            </p:cNvSpPr>
            <p:nvPr userDrawn="1"/>
          </p:nvSpPr>
          <p:spPr bwMode="auto">
            <a:xfrm>
              <a:off x="3781" y="693"/>
              <a:ext cx="3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x</a:t>
              </a:r>
              <a:endParaRPr lang="de-DE"/>
            </a:p>
          </p:txBody>
        </p:sp>
        <p:sp>
          <p:nvSpPr>
            <p:cNvPr id="1037" name="Rectangle 16"/>
            <p:cNvSpPr>
              <a:spLocks noChangeArrowheads="1"/>
            </p:cNvSpPr>
            <p:nvPr userDrawn="1"/>
          </p:nvSpPr>
          <p:spPr bwMode="auto">
            <a:xfrm>
              <a:off x="3818" y="693"/>
              <a:ext cx="3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p</a:t>
              </a:r>
              <a:endParaRPr lang="de-DE"/>
            </a:p>
          </p:txBody>
        </p:sp>
        <p:sp>
          <p:nvSpPr>
            <p:cNvPr id="1038" name="Rectangle 17"/>
            <p:cNvSpPr>
              <a:spLocks noChangeArrowheads="1"/>
            </p:cNvSpPr>
            <p:nvPr userDrawn="1"/>
          </p:nvSpPr>
          <p:spPr bwMode="auto">
            <a:xfrm>
              <a:off x="3858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e</a:t>
              </a:r>
              <a:endParaRPr lang="de-DE"/>
            </a:p>
          </p:txBody>
        </p:sp>
        <p:sp>
          <p:nvSpPr>
            <p:cNvPr id="1039" name="Rectangle 18"/>
            <p:cNvSpPr>
              <a:spLocks noChangeArrowheads="1"/>
            </p:cNvSpPr>
            <p:nvPr userDrawn="1"/>
          </p:nvSpPr>
          <p:spPr bwMode="auto">
            <a:xfrm>
              <a:off x="3897" y="693"/>
              <a:ext cx="2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r</a:t>
              </a:r>
              <a:endParaRPr lang="de-DE"/>
            </a:p>
          </p:txBody>
        </p:sp>
        <p:sp>
          <p:nvSpPr>
            <p:cNvPr id="1040" name="Rectangle 19"/>
            <p:cNvSpPr>
              <a:spLocks noChangeArrowheads="1"/>
            </p:cNvSpPr>
            <p:nvPr userDrawn="1"/>
          </p:nvSpPr>
          <p:spPr bwMode="auto">
            <a:xfrm>
              <a:off x="3924" y="693"/>
              <a:ext cx="2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t</a:t>
              </a:r>
              <a:endParaRPr lang="de-DE"/>
            </a:p>
          </p:txBody>
        </p:sp>
        <p:sp>
          <p:nvSpPr>
            <p:cNvPr id="1041" name="Rectangle 20"/>
            <p:cNvSpPr>
              <a:spLocks noChangeArrowheads="1"/>
            </p:cNvSpPr>
            <p:nvPr userDrawn="1"/>
          </p:nvSpPr>
          <p:spPr bwMode="auto">
            <a:xfrm>
              <a:off x="3947" y="693"/>
              <a:ext cx="3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s</a:t>
              </a:r>
              <a:endParaRPr lang="de-DE"/>
            </a:p>
          </p:txBody>
        </p:sp>
        <p:sp>
          <p:nvSpPr>
            <p:cNvPr id="1042" name="Rectangle 21"/>
            <p:cNvSpPr>
              <a:spLocks noChangeArrowheads="1"/>
            </p:cNvSpPr>
            <p:nvPr userDrawn="1"/>
          </p:nvSpPr>
          <p:spPr bwMode="auto">
            <a:xfrm>
              <a:off x="3983" y="693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 </a:t>
              </a:r>
              <a:endParaRPr lang="de-DE"/>
            </a:p>
          </p:txBody>
        </p:sp>
        <p:sp>
          <p:nvSpPr>
            <p:cNvPr id="1043" name="Rectangle 22"/>
            <p:cNvSpPr>
              <a:spLocks noChangeArrowheads="1"/>
            </p:cNvSpPr>
            <p:nvPr userDrawn="1"/>
          </p:nvSpPr>
          <p:spPr bwMode="auto">
            <a:xfrm>
              <a:off x="4001" y="693"/>
              <a:ext cx="1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i</a:t>
              </a:r>
              <a:endParaRPr lang="de-DE"/>
            </a:p>
          </p:txBody>
        </p:sp>
        <p:sp>
          <p:nvSpPr>
            <p:cNvPr id="1044" name="Rectangle 23"/>
            <p:cNvSpPr>
              <a:spLocks noChangeArrowheads="1"/>
            </p:cNvSpPr>
            <p:nvPr userDrawn="1"/>
          </p:nvSpPr>
          <p:spPr bwMode="auto">
            <a:xfrm>
              <a:off x="4019" y="693"/>
              <a:ext cx="3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n</a:t>
              </a:r>
              <a:endParaRPr lang="de-DE"/>
            </a:p>
          </p:txBody>
        </p:sp>
        <p:sp>
          <p:nvSpPr>
            <p:cNvPr id="1045" name="Rectangle 24"/>
            <p:cNvSpPr>
              <a:spLocks noChangeArrowheads="1"/>
            </p:cNvSpPr>
            <p:nvPr userDrawn="1"/>
          </p:nvSpPr>
          <p:spPr bwMode="auto">
            <a:xfrm>
              <a:off x="4059" y="693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 </a:t>
              </a:r>
              <a:endParaRPr lang="de-DE"/>
            </a:p>
          </p:txBody>
        </p:sp>
        <p:sp>
          <p:nvSpPr>
            <p:cNvPr id="1046" name="Rectangle 25"/>
            <p:cNvSpPr>
              <a:spLocks noChangeArrowheads="1"/>
            </p:cNvSpPr>
            <p:nvPr userDrawn="1"/>
          </p:nvSpPr>
          <p:spPr bwMode="auto">
            <a:xfrm>
              <a:off x="4074" y="693"/>
              <a:ext cx="4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C</a:t>
              </a:r>
              <a:endParaRPr lang="de-DE"/>
            </a:p>
          </p:txBody>
        </p:sp>
        <p:sp>
          <p:nvSpPr>
            <p:cNvPr id="1047" name="Rectangle 26"/>
            <p:cNvSpPr>
              <a:spLocks noChangeArrowheads="1"/>
            </p:cNvSpPr>
            <p:nvPr userDrawn="1"/>
          </p:nvSpPr>
          <p:spPr bwMode="auto">
            <a:xfrm>
              <a:off x="4124" y="693"/>
              <a:ext cx="3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h</a:t>
              </a:r>
              <a:endParaRPr lang="de-DE"/>
            </a:p>
          </p:txBody>
        </p:sp>
        <p:sp>
          <p:nvSpPr>
            <p:cNvPr id="1048" name="Rectangle 27"/>
            <p:cNvSpPr>
              <a:spLocks noChangeArrowheads="1"/>
            </p:cNvSpPr>
            <p:nvPr userDrawn="1"/>
          </p:nvSpPr>
          <p:spPr bwMode="auto">
            <a:xfrm>
              <a:off x="4164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e</a:t>
              </a:r>
              <a:endParaRPr lang="de-DE"/>
            </a:p>
          </p:txBody>
        </p:sp>
        <p:sp>
          <p:nvSpPr>
            <p:cNvPr id="1049" name="Rectangle 28"/>
            <p:cNvSpPr>
              <a:spLocks noChangeArrowheads="1"/>
            </p:cNvSpPr>
            <p:nvPr userDrawn="1"/>
          </p:nvSpPr>
          <p:spPr bwMode="auto">
            <a:xfrm>
              <a:off x="4203" y="693"/>
              <a:ext cx="5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m</a:t>
              </a:r>
              <a:endParaRPr lang="de-DE"/>
            </a:p>
          </p:txBody>
        </p:sp>
        <p:sp>
          <p:nvSpPr>
            <p:cNvPr id="1050" name="Rectangle 29"/>
            <p:cNvSpPr>
              <a:spLocks noChangeArrowheads="1"/>
            </p:cNvSpPr>
            <p:nvPr userDrawn="1"/>
          </p:nvSpPr>
          <p:spPr bwMode="auto">
            <a:xfrm>
              <a:off x="4264" y="693"/>
              <a:ext cx="2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-</a:t>
              </a:r>
              <a:endParaRPr lang="de-DE"/>
            </a:p>
          </p:txBody>
        </p:sp>
        <p:sp>
          <p:nvSpPr>
            <p:cNvPr id="1051" name="Rectangle 30"/>
            <p:cNvSpPr>
              <a:spLocks noChangeArrowheads="1"/>
            </p:cNvSpPr>
            <p:nvPr userDrawn="1"/>
          </p:nvSpPr>
          <p:spPr bwMode="auto">
            <a:xfrm>
              <a:off x="4291" y="693"/>
              <a:ext cx="3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F</a:t>
              </a:r>
              <a:endParaRPr lang="de-DE"/>
            </a:p>
          </p:txBody>
        </p:sp>
        <p:sp>
          <p:nvSpPr>
            <p:cNvPr id="1052" name="Rectangle 31"/>
            <p:cNvSpPr>
              <a:spLocks noChangeArrowheads="1"/>
            </p:cNvSpPr>
            <p:nvPr userDrawn="1"/>
          </p:nvSpPr>
          <p:spPr bwMode="auto">
            <a:xfrm>
              <a:off x="4331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e</a:t>
              </a:r>
              <a:endParaRPr lang="de-DE"/>
            </a:p>
          </p:txBody>
        </p:sp>
        <p:sp>
          <p:nvSpPr>
            <p:cNvPr id="1053" name="Rectangle 32"/>
            <p:cNvSpPr>
              <a:spLocks noChangeArrowheads="1"/>
            </p:cNvSpPr>
            <p:nvPr userDrawn="1"/>
          </p:nvSpPr>
          <p:spPr bwMode="auto">
            <a:xfrm>
              <a:off x="4370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e</a:t>
              </a:r>
              <a:endParaRPr lang="de-DE"/>
            </a:p>
          </p:txBody>
        </p:sp>
        <p:sp>
          <p:nvSpPr>
            <p:cNvPr id="1054" name="Rectangle 33"/>
            <p:cNvSpPr>
              <a:spLocks noChangeArrowheads="1"/>
            </p:cNvSpPr>
            <p:nvPr userDrawn="1"/>
          </p:nvSpPr>
          <p:spPr bwMode="auto">
            <a:xfrm>
              <a:off x="4408" y="693"/>
              <a:ext cx="3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d</a:t>
              </a:r>
              <a:endParaRPr lang="de-DE"/>
            </a:p>
          </p:txBody>
        </p:sp>
        <p:sp>
          <p:nvSpPr>
            <p:cNvPr id="1055" name="Rectangle 34"/>
            <p:cNvSpPr>
              <a:spLocks noChangeArrowheads="1"/>
            </p:cNvSpPr>
            <p:nvPr userDrawn="1"/>
          </p:nvSpPr>
          <p:spPr bwMode="auto">
            <a:xfrm>
              <a:off x="4450" y="693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 </a:t>
              </a:r>
              <a:endParaRPr lang="de-DE"/>
            </a:p>
          </p:txBody>
        </p:sp>
        <p:sp>
          <p:nvSpPr>
            <p:cNvPr id="1056" name="Rectangle 35"/>
            <p:cNvSpPr>
              <a:spLocks noChangeArrowheads="1"/>
            </p:cNvSpPr>
            <p:nvPr userDrawn="1"/>
          </p:nvSpPr>
          <p:spPr bwMode="auto">
            <a:xfrm>
              <a:off x="4468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a</a:t>
              </a:r>
              <a:endParaRPr lang="de-DE"/>
            </a:p>
          </p:txBody>
        </p:sp>
        <p:sp>
          <p:nvSpPr>
            <p:cNvPr id="1057" name="Rectangle 36"/>
            <p:cNvSpPr>
              <a:spLocks noChangeArrowheads="1"/>
            </p:cNvSpPr>
            <p:nvPr userDrawn="1"/>
          </p:nvSpPr>
          <p:spPr bwMode="auto">
            <a:xfrm>
              <a:off x="4507" y="693"/>
              <a:ext cx="3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n</a:t>
              </a:r>
              <a:endParaRPr lang="de-DE"/>
            </a:p>
          </p:txBody>
        </p:sp>
        <p:sp>
          <p:nvSpPr>
            <p:cNvPr id="1058" name="Rectangle 37"/>
            <p:cNvSpPr>
              <a:spLocks noChangeArrowheads="1"/>
            </p:cNvSpPr>
            <p:nvPr userDrawn="1"/>
          </p:nvSpPr>
          <p:spPr bwMode="auto">
            <a:xfrm>
              <a:off x="4547" y="693"/>
              <a:ext cx="3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d</a:t>
              </a:r>
              <a:endParaRPr lang="de-DE"/>
            </a:p>
          </p:txBody>
        </p:sp>
        <p:sp>
          <p:nvSpPr>
            <p:cNvPr id="1059" name="Rectangle 38"/>
            <p:cNvSpPr>
              <a:spLocks noChangeArrowheads="1"/>
            </p:cNvSpPr>
            <p:nvPr userDrawn="1"/>
          </p:nvSpPr>
          <p:spPr bwMode="auto">
            <a:xfrm>
              <a:off x="4588" y="693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 </a:t>
              </a:r>
              <a:endParaRPr lang="de-DE"/>
            </a:p>
          </p:txBody>
        </p:sp>
        <p:sp>
          <p:nvSpPr>
            <p:cNvPr id="1060" name="Rectangle 39"/>
            <p:cNvSpPr>
              <a:spLocks noChangeArrowheads="1"/>
            </p:cNvSpPr>
            <p:nvPr userDrawn="1"/>
          </p:nvSpPr>
          <p:spPr bwMode="auto">
            <a:xfrm>
              <a:off x="4612" y="693"/>
              <a:ext cx="6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W</a:t>
              </a:r>
              <a:endParaRPr lang="de-DE"/>
            </a:p>
          </p:txBody>
        </p:sp>
        <p:sp>
          <p:nvSpPr>
            <p:cNvPr id="1061" name="Rectangle 40"/>
            <p:cNvSpPr>
              <a:spLocks noChangeArrowheads="1"/>
            </p:cNvSpPr>
            <p:nvPr userDrawn="1"/>
          </p:nvSpPr>
          <p:spPr bwMode="auto">
            <a:xfrm>
              <a:off x="4674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a</a:t>
              </a:r>
              <a:endParaRPr lang="de-DE"/>
            </a:p>
          </p:txBody>
        </p:sp>
        <p:sp>
          <p:nvSpPr>
            <p:cNvPr id="1062" name="Rectangle 41"/>
            <p:cNvSpPr>
              <a:spLocks noChangeArrowheads="1"/>
            </p:cNvSpPr>
            <p:nvPr userDrawn="1"/>
          </p:nvSpPr>
          <p:spPr bwMode="auto">
            <a:xfrm>
              <a:off x="4712" y="693"/>
              <a:ext cx="2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t</a:t>
              </a:r>
              <a:endParaRPr lang="de-DE"/>
            </a:p>
          </p:txBody>
        </p:sp>
        <p:sp>
          <p:nvSpPr>
            <p:cNvPr id="1063" name="Rectangle 42"/>
            <p:cNvSpPr>
              <a:spLocks noChangeArrowheads="1"/>
            </p:cNvSpPr>
            <p:nvPr userDrawn="1"/>
          </p:nvSpPr>
          <p:spPr bwMode="auto">
            <a:xfrm>
              <a:off x="4736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e</a:t>
              </a:r>
              <a:endParaRPr lang="de-DE"/>
            </a:p>
          </p:txBody>
        </p:sp>
        <p:sp>
          <p:nvSpPr>
            <p:cNvPr id="1064" name="Rectangle 43"/>
            <p:cNvSpPr>
              <a:spLocks noChangeArrowheads="1"/>
            </p:cNvSpPr>
            <p:nvPr userDrawn="1"/>
          </p:nvSpPr>
          <p:spPr bwMode="auto">
            <a:xfrm>
              <a:off x="4775" y="693"/>
              <a:ext cx="2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r</a:t>
              </a:r>
              <a:endParaRPr lang="de-DE"/>
            </a:p>
          </p:txBody>
        </p:sp>
        <p:sp>
          <p:nvSpPr>
            <p:cNvPr id="1065" name="Rectangle 44"/>
            <p:cNvSpPr>
              <a:spLocks noChangeArrowheads="1"/>
            </p:cNvSpPr>
            <p:nvPr userDrawn="1"/>
          </p:nvSpPr>
          <p:spPr bwMode="auto">
            <a:xfrm>
              <a:off x="4801" y="693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 </a:t>
              </a:r>
              <a:endParaRPr lang="de-DE"/>
            </a:p>
          </p:txBody>
        </p:sp>
        <p:sp>
          <p:nvSpPr>
            <p:cNvPr id="1066" name="Rectangle 45"/>
            <p:cNvSpPr>
              <a:spLocks noChangeArrowheads="1"/>
            </p:cNvSpPr>
            <p:nvPr userDrawn="1"/>
          </p:nvSpPr>
          <p:spPr bwMode="auto">
            <a:xfrm>
              <a:off x="4820" y="693"/>
              <a:ext cx="3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T</a:t>
              </a:r>
              <a:endParaRPr lang="de-DE"/>
            </a:p>
          </p:txBody>
        </p:sp>
        <p:sp>
          <p:nvSpPr>
            <p:cNvPr id="1067" name="Rectangle 46"/>
            <p:cNvSpPr>
              <a:spLocks noChangeArrowheads="1"/>
            </p:cNvSpPr>
            <p:nvPr userDrawn="1"/>
          </p:nvSpPr>
          <p:spPr bwMode="auto">
            <a:xfrm>
              <a:off x="4855" y="693"/>
              <a:ext cx="2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r</a:t>
              </a:r>
              <a:endParaRPr lang="de-DE"/>
            </a:p>
          </p:txBody>
        </p:sp>
        <p:sp>
          <p:nvSpPr>
            <p:cNvPr id="1068" name="Rectangle 47"/>
            <p:cNvSpPr>
              <a:spLocks noChangeArrowheads="1"/>
            </p:cNvSpPr>
            <p:nvPr userDrawn="1"/>
          </p:nvSpPr>
          <p:spPr bwMode="auto">
            <a:xfrm>
              <a:off x="4881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e</a:t>
              </a:r>
              <a:endParaRPr lang="de-DE"/>
            </a:p>
          </p:txBody>
        </p:sp>
        <p:sp>
          <p:nvSpPr>
            <p:cNvPr id="1069" name="Rectangle 48"/>
            <p:cNvSpPr>
              <a:spLocks noChangeArrowheads="1"/>
            </p:cNvSpPr>
            <p:nvPr userDrawn="1"/>
          </p:nvSpPr>
          <p:spPr bwMode="auto">
            <a:xfrm>
              <a:off x="4919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a</a:t>
              </a:r>
              <a:endParaRPr lang="de-DE"/>
            </a:p>
          </p:txBody>
        </p:sp>
        <p:sp>
          <p:nvSpPr>
            <p:cNvPr id="1070" name="Rectangle 49"/>
            <p:cNvSpPr>
              <a:spLocks noChangeArrowheads="1"/>
            </p:cNvSpPr>
            <p:nvPr userDrawn="1"/>
          </p:nvSpPr>
          <p:spPr bwMode="auto">
            <a:xfrm>
              <a:off x="4958" y="693"/>
              <a:ext cx="2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t</a:t>
              </a:r>
              <a:endParaRPr lang="de-DE"/>
            </a:p>
          </p:txBody>
        </p:sp>
        <p:sp>
          <p:nvSpPr>
            <p:cNvPr id="1071" name="Rectangle 50"/>
            <p:cNvSpPr>
              <a:spLocks noChangeArrowheads="1"/>
            </p:cNvSpPr>
            <p:nvPr userDrawn="1"/>
          </p:nvSpPr>
          <p:spPr bwMode="auto">
            <a:xfrm>
              <a:off x="4982" y="693"/>
              <a:ext cx="5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m</a:t>
              </a:r>
              <a:endParaRPr lang="de-DE"/>
            </a:p>
          </p:txBody>
        </p:sp>
        <p:sp>
          <p:nvSpPr>
            <p:cNvPr id="1072" name="Rectangle 51"/>
            <p:cNvSpPr>
              <a:spLocks noChangeArrowheads="1"/>
            </p:cNvSpPr>
            <p:nvPr userDrawn="1"/>
          </p:nvSpPr>
          <p:spPr bwMode="auto">
            <a:xfrm>
              <a:off x="5043" y="693"/>
              <a:ext cx="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e</a:t>
              </a:r>
              <a:endParaRPr lang="de-DE"/>
            </a:p>
          </p:txBody>
        </p:sp>
        <p:sp>
          <p:nvSpPr>
            <p:cNvPr id="1073" name="Rectangle 52"/>
            <p:cNvSpPr>
              <a:spLocks noChangeArrowheads="1"/>
            </p:cNvSpPr>
            <p:nvPr userDrawn="1"/>
          </p:nvSpPr>
          <p:spPr bwMode="auto">
            <a:xfrm>
              <a:off x="5081" y="693"/>
              <a:ext cx="3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n</a:t>
              </a:r>
              <a:endParaRPr lang="de-DE"/>
            </a:p>
          </p:txBody>
        </p:sp>
        <p:sp>
          <p:nvSpPr>
            <p:cNvPr id="1074" name="Rectangle 53"/>
            <p:cNvSpPr>
              <a:spLocks noChangeArrowheads="1"/>
            </p:cNvSpPr>
            <p:nvPr userDrawn="1"/>
          </p:nvSpPr>
          <p:spPr bwMode="auto">
            <a:xfrm>
              <a:off x="5121" y="693"/>
              <a:ext cx="2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800" b="1">
                  <a:solidFill>
                    <a:srgbClr val="FFFFFF"/>
                  </a:solidFill>
                  <a:latin typeface="Helvetica 55 Roman" pitchFamily="34" charset="0"/>
                </a:rPr>
                <a:t>t</a:t>
              </a:r>
              <a:endParaRPr lang="de-DE"/>
            </a:p>
          </p:txBody>
        </p:sp>
      </p:grpSp>
      <p:sp>
        <p:nvSpPr>
          <p:cNvPr id="1030" name="Line 54"/>
          <p:cNvSpPr>
            <a:spLocks noChangeShapeType="1"/>
          </p:cNvSpPr>
          <p:nvPr/>
        </p:nvSpPr>
        <p:spPr bwMode="auto">
          <a:xfrm>
            <a:off x="0" y="1268413"/>
            <a:ext cx="8243888" cy="0"/>
          </a:xfrm>
          <a:prstGeom prst="line">
            <a:avLst/>
          </a:prstGeom>
          <a:noFill/>
          <a:ln w="19050">
            <a:solidFill>
              <a:srgbClr val="EC7C1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031" name="Freeform 1079"/>
          <p:cNvSpPr>
            <a:spLocks/>
          </p:cNvSpPr>
          <p:nvPr/>
        </p:nvSpPr>
        <p:spPr bwMode="auto">
          <a:xfrm>
            <a:off x="0" y="6524625"/>
            <a:ext cx="9144000" cy="333375"/>
          </a:xfrm>
          <a:custGeom>
            <a:avLst/>
            <a:gdLst>
              <a:gd name="T0" fmla="*/ 0 w 9589"/>
              <a:gd name="T1" fmla="*/ 0 h 281"/>
              <a:gd name="T2" fmla="*/ 2147483647 w 9589"/>
              <a:gd name="T3" fmla="*/ 0 h 281"/>
              <a:gd name="T4" fmla="*/ 2147483647 w 9589"/>
              <a:gd name="T5" fmla="*/ 0 h 281"/>
              <a:gd name="T6" fmla="*/ 2147483647 w 9589"/>
              <a:gd name="T7" fmla="*/ 0 h 281"/>
              <a:gd name="T8" fmla="*/ 2147483647 w 9589"/>
              <a:gd name="T9" fmla="*/ 0 h 281"/>
              <a:gd name="T10" fmla="*/ 2147483647 w 9589"/>
              <a:gd name="T11" fmla="*/ 0 h 281"/>
              <a:gd name="T12" fmla="*/ 2147483647 w 9589"/>
              <a:gd name="T13" fmla="*/ 0 h 281"/>
              <a:gd name="T14" fmla="*/ 2147483647 w 9589"/>
              <a:gd name="T15" fmla="*/ 0 h 281"/>
              <a:gd name="T16" fmla="*/ 2147483647 w 9589"/>
              <a:gd name="T17" fmla="*/ 0 h 281"/>
              <a:gd name="T18" fmla="*/ 2147483647 w 9589"/>
              <a:gd name="T19" fmla="*/ 0 h 281"/>
              <a:gd name="T20" fmla="*/ 2147483647 w 9589"/>
              <a:gd name="T21" fmla="*/ 0 h 281"/>
              <a:gd name="T22" fmla="*/ 2147483647 w 9589"/>
              <a:gd name="T23" fmla="*/ 0 h 281"/>
              <a:gd name="T24" fmla="*/ 2147483647 w 9589"/>
              <a:gd name="T25" fmla="*/ 0 h 281"/>
              <a:gd name="T26" fmla="*/ 2147483647 w 9589"/>
              <a:gd name="T27" fmla="*/ 0 h 281"/>
              <a:gd name="T28" fmla="*/ 2147483647 w 9589"/>
              <a:gd name="T29" fmla="*/ 0 h 281"/>
              <a:gd name="T30" fmla="*/ 2147483647 w 9589"/>
              <a:gd name="T31" fmla="*/ 0 h 281"/>
              <a:gd name="T32" fmla="*/ 2147483647 w 9589"/>
              <a:gd name="T33" fmla="*/ 0 h 281"/>
              <a:gd name="T34" fmla="*/ 2147483647 w 9589"/>
              <a:gd name="T35" fmla="*/ 2147483647 h 281"/>
              <a:gd name="T36" fmla="*/ 2147483647 w 9589"/>
              <a:gd name="T37" fmla="*/ 2147483647 h 281"/>
              <a:gd name="T38" fmla="*/ 2147483647 w 9589"/>
              <a:gd name="T39" fmla="*/ 2147483647 h 281"/>
              <a:gd name="T40" fmla="*/ 2147483647 w 9589"/>
              <a:gd name="T41" fmla="*/ 2147483647 h 281"/>
              <a:gd name="T42" fmla="*/ 2147483647 w 9589"/>
              <a:gd name="T43" fmla="*/ 2147483647 h 281"/>
              <a:gd name="T44" fmla="*/ 2147483647 w 9589"/>
              <a:gd name="T45" fmla="*/ 2147483647 h 281"/>
              <a:gd name="T46" fmla="*/ 2147483647 w 9589"/>
              <a:gd name="T47" fmla="*/ 2147483647 h 281"/>
              <a:gd name="T48" fmla="*/ 2147483647 w 9589"/>
              <a:gd name="T49" fmla="*/ 2147483647 h 281"/>
              <a:gd name="T50" fmla="*/ 2147483647 w 9589"/>
              <a:gd name="T51" fmla="*/ 2147483647 h 281"/>
              <a:gd name="T52" fmla="*/ 2147483647 w 9589"/>
              <a:gd name="T53" fmla="*/ 2147483647 h 281"/>
              <a:gd name="T54" fmla="*/ 2147483647 w 9589"/>
              <a:gd name="T55" fmla="*/ 2147483647 h 281"/>
              <a:gd name="T56" fmla="*/ 2147483647 w 9589"/>
              <a:gd name="T57" fmla="*/ 2147483647 h 281"/>
              <a:gd name="T58" fmla="*/ 2147483647 w 9589"/>
              <a:gd name="T59" fmla="*/ 2147483647 h 281"/>
              <a:gd name="T60" fmla="*/ 2147483647 w 9589"/>
              <a:gd name="T61" fmla="*/ 2147483647 h 281"/>
              <a:gd name="T62" fmla="*/ 2147483647 w 9589"/>
              <a:gd name="T63" fmla="*/ 2147483647 h 281"/>
              <a:gd name="T64" fmla="*/ 2147483647 w 9589"/>
              <a:gd name="T65" fmla="*/ 2147483647 h 281"/>
              <a:gd name="T66" fmla="*/ 0 w 9589"/>
              <a:gd name="T67" fmla="*/ 2147483647 h 281"/>
              <a:gd name="T68" fmla="*/ 0 w 9589"/>
              <a:gd name="T69" fmla="*/ 0 h 28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589" h="281">
                <a:moveTo>
                  <a:pt x="0" y="0"/>
                </a:moveTo>
                <a:lnTo>
                  <a:pt x="599" y="0"/>
                </a:lnTo>
                <a:lnTo>
                  <a:pt x="1199" y="0"/>
                </a:lnTo>
                <a:lnTo>
                  <a:pt x="1798" y="0"/>
                </a:lnTo>
                <a:lnTo>
                  <a:pt x="2397" y="0"/>
                </a:lnTo>
                <a:lnTo>
                  <a:pt x="2997" y="0"/>
                </a:lnTo>
                <a:lnTo>
                  <a:pt x="3596" y="0"/>
                </a:lnTo>
                <a:lnTo>
                  <a:pt x="4195" y="0"/>
                </a:lnTo>
                <a:lnTo>
                  <a:pt x="4795" y="0"/>
                </a:lnTo>
                <a:lnTo>
                  <a:pt x="5394" y="0"/>
                </a:lnTo>
                <a:lnTo>
                  <a:pt x="5993" y="0"/>
                </a:lnTo>
                <a:lnTo>
                  <a:pt x="6592" y="0"/>
                </a:lnTo>
                <a:lnTo>
                  <a:pt x="7192" y="0"/>
                </a:lnTo>
                <a:lnTo>
                  <a:pt x="7791" y="0"/>
                </a:lnTo>
                <a:lnTo>
                  <a:pt x="8390" y="0"/>
                </a:lnTo>
                <a:lnTo>
                  <a:pt x="8990" y="0"/>
                </a:lnTo>
                <a:lnTo>
                  <a:pt x="9589" y="0"/>
                </a:lnTo>
                <a:lnTo>
                  <a:pt x="9589" y="281"/>
                </a:lnTo>
                <a:lnTo>
                  <a:pt x="8990" y="281"/>
                </a:lnTo>
                <a:lnTo>
                  <a:pt x="8390" y="281"/>
                </a:lnTo>
                <a:lnTo>
                  <a:pt x="7791" y="281"/>
                </a:lnTo>
                <a:lnTo>
                  <a:pt x="7192" y="281"/>
                </a:lnTo>
                <a:lnTo>
                  <a:pt x="6592" y="281"/>
                </a:lnTo>
                <a:lnTo>
                  <a:pt x="5993" y="281"/>
                </a:lnTo>
                <a:lnTo>
                  <a:pt x="5394" y="281"/>
                </a:lnTo>
                <a:lnTo>
                  <a:pt x="4795" y="281"/>
                </a:lnTo>
                <a:lnTo>
                  <a:pt x="4195" y="281"/>
                </a:lnTo>
                <a:lnTo>
                  <a:pt x="3596" y="281"/>
                </a:lnTo>
                <a:lnTo>
                  <a:pt x="2997" y="281"/>
                </a:lnTo>
                <a:lnTo>
                  <a:pt x="2397" y="281"/>
                </a:lnTo>
                <a:lnTo>
                  <a:pt x="1798" y="281"/>
                </a:lnTo>
                <a:lnTo>
                  <a:pt x="1199" y="281"/>
                </a:lnTo>
                <a:lnTo>
                  <a:pt x="599" y="281"/>
                </a:lnTo>
                <a:lnTo>
                  <a:pt x="0" y="281"/>
                </a:lnTo>
                <a:lnTo>
                  <a:pt x="0" y="0"/>
                </a:lnTo>
                <a:close/>
              </a:path>
            </a:pathLst>
          </a:custGeom>
          <a:solidFill>
            <a:srgbClr val="0D2A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032" name="Textfeld 49"/>
          <p:cNvSpPr txBox="1">
            <a:spLocks noChangeArrowheads="1"/>
          </p:cNvSpPr>
          <p:nvPr/>
        </p:nvSpPr>
        <p:spPr bwMode="auto">
          <a:xfrm>
            <a:off x="7451725" y="6524625"/>
            <a:ext cx="1695450" cy="2778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200" b="1" smtClean="0">
                <a:solidFill>
                  <a:schemeClr val="bg1"/>
                </a:solidFill>
              </a:rPr>
              <a:t>www.prominent.com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51" name="Textfeld 94"/>
          <p:cNvSpPr txBox="1">
            <a:spLocks noChangeArrowheads="1"/>
          </p:cNvSpPr>
          <p:nvPr/>
        </p:nvSpPr>
        <p:spPr bwMode="auto">
          <a:xfrm>
            <a:off x="3571875" y="6510338"/>
            <a:ext cx="1695450" cy="2762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46873FB9-9EE0-404F-A350-1437AC6E68C9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6" r:id="rId3"/>
    <p:sldLayoutId id="2147484477" r:id="rId4"/>
    <p:sldLayoutId id="2147484478" r:id="rId5"/>
    <p:sldLayoutId id="2147484479" r:id="rId6"/>
    <p:sldLayoutId id="2147484480" r:id="rId7"/>
    <p:sldLayoutId id="2147484482" r:id="rId8"/>
    <p:sldLayoutId id="214748448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D2A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D2A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D2A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D2A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D2A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9875" algn="l" rtl="0" eaLnBrk="0" fontAlgn="base" hangingPunct="0">
        <a:spcBef>
          <a:spcPct val="20000"/>
        </a:spcBef>
        <a:spcAft>
          <a:spcPct val="0"/>
        </a:spcAft>
        <a:buClr>
          <a:srgbClr val="EC7C16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2pPr>
      <a:lvl3pPr marL="804863" indent="-265113" algn="l" rtl="0" eaLnBrk="0" fontAlgn="base" hangingPunct="0">
        <a:spcBef>
          <a:spcPct val="20000"/>
        </a:spcBef>
        <a:spcAft>
          <a:spcPct val="0"/>
        </a:spcAft>
        <a:buClr>
          <a:srgbClr val="EC7C16"/>
        </a:buClr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077913" indent="-271463" algn="l" rtl="0" eaLnBrk="0" fontAlgn="base" hangingPunct="0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344613" indent="-265113" algn="l" rtl="0" eaLnBrk="0" fontAlgn="base" hangingPunct="0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801813" indent="-265113" algn="l" rtl="0" eaLnBrk="1" fontAlgn="base" hangingPunct="1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259013" indent="-265113" algn="l" rtl="0" eaLnBrk="1" fontAlgn="base" hangingPunct="1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716213" indent="-265113" algn="l" rtl="0" eaLnBrk="1" fontAlgn="base" hangingPunct="1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173413" indent="-265113" algn="l" rtl="0" eaLnBrk="1" fontAlgn="base" hangingPunct="1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nl/imgres?imgurl=http://www.wrcplc.co.uk/images/chlorine_gas_cylinder1.jpg&amp;imgrefurl=http://www.wrcplc.co.uk/Print.aspx?NodeID%3D1129&amp;usg=__mxBGpYwWw2lwSRXIXhbn5cx74go=&amp;h=212&amp;w=200&amp;sz=36&amp;hl=nl&amp;start=16&amp;zoom=1&amp;um=1&amp;itbs=1&amp;tbnid=6QxktMJKKxpl6M:&amp;tbnh=106&amp;tbnw=100&amp;prev=/images?q%3Dchlorine%2Bgas%26um%3D1%26hl%3Dnl%26tbs%3Disch:1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nl/imgres?imgurl=http://www.wrcplc.co.uk/images/chlorine_gas_cylinder1.jpg&amp;imgrefurl=http://www.wrcplc.co.uk/Print.aspx?NodeID%3D1129&amp;usg=__mxBGpYwWw2lwSRXIXhbn5cx74go=&amp;h=212&amp;w=200&amp;sz=36&amp;hl=nl&amp;start=16&amp;zoom=1&amp;um=1&amp;itbs=1&amp;tbnid=6QxktMJKKxpl6M:&amp;tbnh=106&amp;tbnw=100&amp;prev=/images?q%3Dchlorine%2Bgas%26um%3D1%26hl%3Dnl%26tbs%3Disch:1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png"/><Relationship Id="rId4" Type="http://schemas.openxmlformats.org/officeDocument/2006/relationships/oleObject" Target="../embeddings/Microsoft_Excel_97-2003_Worksheet2.xls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Word_97_-_2003_Document3.doc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Microsoft_Word_97_-_2003_Document1.doc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nl/imgres?imgurl=http://www.wrcplc.co.uk/images/chlorine_gas_cylinder1.jpg&amp;imgrefurl=http://www.wrcplc.co.uk/Print.aspx?NodeID%3D1129&amp;usg=__mxBGpYwWw2lwSRXIXhbn5cx74go=&amp;h=212&amp;w=200&amp;sz=36&amp;hl=nl&amp;start=16&amp;zoom=1&amp;um=1&amp;itbs=1&amp;tbnid=6QxktMJKKxpl6M:&amp;tbnh=106&amp;tbnw=100&amp;prev=/images?q%3Dchlorine%2Bgas%26um%3D1%26hl%3Dnl%26tbs%3Disch:1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 txBox="1">
            <a:spLocks noChangeArrowheads="1"/>
          </p:cNvSpPr>
          <p:nvPr/>
        </p:nvSpPr>
        <p:spPr bwMode="auto">
          <a:xfrm>
            <a:off x="561975" y="3248000"/>
            <a:ext cx="77549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Wstęp do praktycznego uzdatniania wody </a:t>
            </a:r>
            <a:br>
              <a:rPr lang="pl-PL" sz="2800" dirty="0" smtClean="0"/>
            </a:br>
            <a:r>
              <a:rPr lang="pl-PL" sz="2800" dirty="0" smtClean="0"/>
              <a:t>w sieciach wodociągowych</a:t>
            </a:r>
            <a:endParaRPr lang="pl-PL" sz="2800" baseline="-25000" dirty="0" smtClean="0"/>
          </a:p>
          <a:p>
            <a:pPr eaLnBrk="1" hangingPunct="1"/>
            <a:r>
              <a:rPr lang="pl-PL" dirty="0" smtClean="0"/>
              <a:t>„Bystre</a:t>
            </a:r>
            <a:r>
              <a:rPr lang="pl-PL" smtClean="0"/>
              <a:t>”, 08-09.10.2015 r. </a:t>
            </a:r>
            <a:endParaRPr lang="pl-PL" kern="0" dirty="0" smtClean="0">
              <a:latin typeface="+mn-lt"/>
            </a:endParaRPr>
          </a:p>
          <a:p>
            <a:pPr eaLnBrk="1" hangingPunct="1"/>
            <a:endParaRPr lang="pl-PL" kern="0" dirty="0" smtClean="0">
              <a:latin typeface="+mn-lt"/>
            </a:endParaRPr>
          </a:p>
          <a:p>
            <a:pPr eaLnBrk="1" hangingPunct="1"/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Zbigniew Ludwiczak, </a:t>
            </a:r>
            <a:r>
              <a:rPr lang="pl-PL" sz="2000" dirty="0" err="1" smtClean="0"/>
              <a:t>ProMinent</a:t>
            </a:r>
            <a:r>
              <a:rPr lang="pl-PL" sz="2000" dirty="0" smtClean="0"/>
              <a:t> </a:t>
            </a:r>
            <a:r>
              <a:rPr lang="pl-PL" sz="2000" err="1" smtClean="0"/>
              <a:t>Dozotechnika</a:t>
            </a:r>
            <a:r>
              <a:rPr lang="pl-PL" sz="2000" smtClean="0"/>
              <a:t> Sp. z o.o.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1400" i="1" dirty="0" smtClean="0"/>
              <a:t>Na podstawie: materiałów własnych </a:t>
            </a:r>
            <a:r>
              <a:rPr lang="pl-PL" sz="1400" i="1" dirty="0" err="1" smtClean="0"/>
              <a:t>ProMinent</a:t>
            </a:r>
            <a:r>
              <a:rPr lang="pl-PL" sz="1400" i="1" dirty="0" smtClean="0"/>
              <a:t> GmbH, </a:t>
            </a:r>
            <a:r>
              <a:rPr lang="en-GB" sz="1400" i="1" dirty="0" smtClean="0"/>
              <a:t>United States Environmental Protection Agency</a:t>
            </a:r>
            <a:r>
              <a:rPr lang="pl-PL" sz="1400" i="1" dirty="0" smtClean="0"/>
              <a:t> (EPA) oraz literatury fachowej</a:t>
            </a:r>
          </a:p>
          <a:p>
            <a:pPr eaLnBrk="1" hangingPunct="1"/>
            <a:endParaRPr lang="en-GB" kern="0" dirty="0">
              <a:latin typeface="+mn-lt"/>
            </a:endParaRPr>
          </a:p>
          <a:p>
            <a:pPr algn="ctr">
              <a:spcBef>
                <a:spcPct val="20000"/>
              </a:spcBef>
              <a:buClr>
                <a:srgbClr val="EC7C16"/>
              </a:buClr>
              <a:defRPr/>
            </a:pPr>
            <a:r>
              <a:rPr lang="en-GB" sz="1400" kern="0" dirty="0" smtClean="0">
                <a:latin typeface="+mn-lt"/>
              </a:rPr>
              <a:t> </a:t>
            </a:r>
            <a:endParaRPr lang="en-GB" sz="1400" kern="0" dirty="0">
              <a:latin typeface="+mn-lt"/>
            </a:endParaRPr>
          </a:p>
          <a:p>
            <a:pPr>
              <a:spcBef>
                <a:spcPct val="20000"/>
              </a:spcBef>
              <a:buClr>
                <a:srgbClr val="EC7C16"/>
              </a:buClr>
              <a:buFont typeface="Wingdings" pitchFamily="2" charset="2"/>
              <a:buNone/>
              <a:defRPr/>
            </a:pPr>
            <a:endParaRPr lang="de-DE" sz="3200" b="1" kern="0" dirty="0">
              <a:latin typeface="+mn-lt"/>
            </a:endParaRPr>
          </a:p>
          <a:p>
            <a:pPr>
              <a:spcBef>
                <a:spcPct val="20000"/>
              </a:spcBef>
              <a:buClr>
                <a:srgbClr val="EC7C16"/>
              </a:buClr>
              <a:buFont typeface="Wingdings" pitchFamily="2" charset="2"/>
              <a:buNone/>
              <a:defRPr/>
            </a:pPr>
            <a:endParaRPr lang="en-GB" sz="3200" b="1" kern="0" dirty="0">
              <a:latin typeface="+mn-lt"/>
            </a:endParaRPr>
          </a:p>
        </p:txBody>
      </p:sp>
      <p:sp>
        <p:nvSpPr>
          <p:cNvPr id="4102" name="AutoShape 8" descr="data:image/jpeg;base64,/9j/4AAQSkZJRgABAQAAAQABAAD/2wCEAAkGBxASEhQUERQUERUXGRYaGRcYFB0YGBweGBcbFhsbFxgYHyggGx4lGxgWITEhJikrLjEuGCAzODMsNyotLysBCgoKDg0OGxAQGzAkICYvLS40NywyMi04NCwtLC0sLiwsLC0sLCwsLCwsKywsLC8sLCwsLC8sLCwsLCwsLCwsLP/AABEIAJQBVQMBEQACEQEDEQH/xAAbAAEAAgMBAQAAAAAAAAAAAAAABQYDBAcCAf/EAE8QAAEDAgMDCAMKCgYLAAAAAAEAAgMEEQUSIQYxQQcTIlFhcYGRMqGxFCNCcnOSk7LB0RUWMzRSU1RigsIXJDVjs/BERXSDlKLE0tPh4v/EABoBAQACAwEAAAAAAAAAAAAAAAADBAECBQb/xAA/EQACAQMBBAYJAgQEBwEAAAAAAQIDBBEhBRIxQRNRYXGRwRQiMlKBobHR8DPhFSNykkJE0vEkNUNFU4KyJf/aAAwDAQACEQMRAD8A7igCAIAgCAIAgCAIAgCAIAgCAIAgCAIAgCAIAgCAIAgCAIAgCAIAgCAIAgCAIAgCAIAgCAIAgCAIAgCAIAgCAIAgCAIAgCAIAgCAIAgCAIAgCAIAgCAIAgCAIAgCAIAgCAIAgCAIAgCAIAgCAIAgCAIAgCAIAgCAIAgCAIAgCAIAgCAIAgCAIAgCAIAgCAIAgCAIAgCAIAgCAIAgCAIAgCAIAgCAIAgCAIAgCAIAgCAIAgCAIAgCAIAgCAIAgCAIAgCAIAgCAIAgCAICuM2qbz80LoyOadbQ6kEDpWNuP2KneXTtXGUo5jLmuT6sfv1kFOupzlDnH6dZNUlfFL6DgT1bj5HVS0bmlWXqP87ibKNlTmQgCAIAgCAIAgCAIAgCAIAgCAIAgCAIAgCAIAgCAIAgCAIAgCAIAgCAIAgCAIAgCAIAgOWbav8Ac+JiTcHsYXdxvGfqA+C2r23pVpKnz5d61X2OFdVOgvVPk0s93DyNubMDcXBG4jTyK8VSlro9TqVE0b+H7WyR6TDnW9Y9MfY7x8127e9mtJ6r5kKunD2tS34fXxTtzRODx6x2EbwV1YTjNZiXKdSNRZi8m0tzcIAgCAIAgCAIAgCAIAgCAIAgCAIAgCAIAgCAIAgCAIAgCAIAgCAIAgCAIAgCAIAgOZcrcfvtO7rY8fNcD/Mrto9GcHbK9aD7yb2Spm1NJG/OQ8XY7jq3T1jKfFecvtg0nVlKEmsvPWtfD6nVsLh1KEW+WngZK7Z+QfBbIOzf5H7FzJbMuqOsdV2fb/cnnCMuKIJkLoZM8RdC8b7exzXaEdiUrqtSlh8e0ou3jGW9DMX2fYueCY4ybous2Tq4Htbf2LuWt5Gto9H+cC3TqZ0fEmFdJQgCAIAgCAIAgCAIAgCAIAgCAIAgCAIAgCAIAgCAIAgCAIAgCAIAgCAIAgCAIAgOb8rnp0o/dm9sat2nFnD21wh8fIz8k1T0Z4jwLXjxBafqtS7WqZnY1TMZQ+J0FVDtmvWUUcotI0O7eI7jvCiq0KdVYmsmGk+JSNpMHMGsTi74Vtz223WI36+Oi4NzClbVVDe4693x+hrCznP1oaklshtTz1oZzaX4Lt2e3A9Tvauvb3G96suJne1wW1XDYIAgCAIAgCAqu3+0T6SJjYrCSQmziL5Q21yAdL6gC6noUlN68Dn7Ru3QglHiyi4a3F6oF8MlQ8A2J57KL9Qu4epWpdFDR4OPTV5XW9Bt/HBu/gTHf0p/+JH/AHrXpKP4iT0e/wCt/wB37mSmwvH2ODgZSRwdO1wPeHOsVhzoNfsbwo7Qi8rPjnzOn0znFjS8ZXEAube9jbUXG+xVJ8T0EW2k2ZFgyEAQBAEAQEBtziUlPSPfEcryWtDurMdSO211LRipTwynf1pUqLlHiR/JlVyy00jpXvkIlIu5xcbZGG1zw1K3uYpSWCDZVSU6TcnnXn3It6rnTCAIAgCAwV0/NxyPtfK1zrfFBP2LKWXg1nLdi31HP+TjFqieql56V8nvZNi45Qc7dzdw8FbuIRjFYRxdmV6lWtLfbenmdHVM7h8JQHHcdx2qrKlzYHSFt3CNkbiLtbfpWG8kAuXRhTjCOZHmLi5rV6zVNvHJLsJ3k12jkdIaeZ7n3BdGXG5uNS251OmvZlKiuaSS3kW9l3cpSdKbz1HRlTO4aGLVrog1wANzYg919DwXO2jdytoxlFZy8PwMo2KKqbK0ObfuPAqzbXMbimqkTBnVgBAEBzHlQfmq4WD4MJd859v5FctObPP7aeZRijzyZktq3Dg6J3mHNP3qS6WYfEg2M2q7T5rzR1Bc89OY6iZrGlztAFFWrRowc58EbQg5yUUUnGKwuOu9xv3AcPYvD1Ksq9WVWXP8x8D0NtSUFhciNnwsS2LOjJpYjieG7j271vbXk6U1DGU+XP4FO/soVU5LSXX9/udDw1soijExBkDRmI67ar28M7q3uJx45ws8TZW5kIAgCAIAgOd8rkDv6u+3RHONJ7TlI8wHeSuWj4o4m2YvEJd575PtqKaOnbBM8ROaXWLtGuDnF3pbgRe2vUFivSk5byM7NvKUaapyeGi/RStcA5pDgdxBuD3EKpwOymmso9oZNPFsRjp4nyyei0X03k7gB2k2C2jFyeER1qsaUHOXBHOfxvxSrkLaRmTjZjA4gfvveLeOiudDTgvWOGr+6ryxSWO7XxbMlRU7QxNL3Z7DU2ZE/wBTQSsJUHp9zMp7RgsvyZKbG7cOqJBDUBoe70Ht0BIF7OHA24rStQ3VvRLFltF1ZdHUWvIkdr5sUzsbQs6NrueObuSSRltIdLAX3cVpSVP/ABk947rKVBfTzK9m2j/e8oFL/wAP+ZKX/wCl+bppzbVYtSSAVWvHK9jACOOV0YHtK2VGlNeqRSvbuhPFX54+qJ/bmvbPhjZWei90ZtxGpuD2g3HgoqMd2rhl2/qKpab654HJU4CklJ0Aldr/ALtiXXtruMbI/Rl3+SIrFdvamWXm6FlgTZpy53u7Q06Ad4KkjbxSzMr1tp1Jz3KC+59Lto9/T8oPZZP+H/MjO0uP+k84Pt9UxyiOtaCL2c7JkeztLRYEDqsCk7eLWYChtOpGe5WXky77SY7HSQ864ZidGNB9InUa8BbUlVqdNzeDq3NzGhT338Cg020uMVbj7mFgN4ZG3KOoF0l9fFWnSpQ9o48by8rv+V8kvqzLWO2g5t/OZsmV2bSD0bG+7XdfcsLoM6eZtP8AiO697h/6mLko/Opfkj9dqzdeyjTY/wCrLu8zqionoit7fYr7npH2Nnye9t/i9I+Db69ZCmoQ3plHaFfoqDxxehXOSjC9Zahw3e9s9TnH6o81NdT4RKOx6PGq+5eZA7S07qHEC+PQBwlZ3ONy3uvmb3KWm+kp4fcU7qLtrrej3r8+R16iqWyxskZq17Q4dxF1z2sPDPTQmpxUlwZE7VV1NA1slSXWuQ1jRq42v7BxIVars+N3KO9wXLh48yKvcwoR3pn3A8bZJR+6XtETBzhyjWzWOcB3mw81a6FU2qcFwNaNyp0emlotfkUeq25r6iXJSNyXPRa1ge8j94uBHkBZXFbwisyOPPaVxVnu0Vj5ss2yJxbnXe7r83kOW4j9LMLfk9d11DV6LHqF+z9L330/DHZx+BblXOkcu2iPPYjOd4jYxg8rn1lyuUvVgjgXX8y4kurCN/ZCmy1TT2PHqStLMCSyp7tZPvOgk23qk3jVnbKti2Jc66zTZjfX29y8ltO+9IluQ9lfN9f2Oza23RrL4v8AMFaZIZZOiCb6NA3/AOeKpqk8KEVl+Z1XFUoa/EvOCYTzQzPsXnyb2Dt7V6PZ2zFb/wAyprP6d3b1s89d3fSvdjw+pLLrlIIAgCAIAgCA1sQoYp4zHK0PY7eD7QRqD2hZjJxeUaVKcakd2SyijYnyZtNzTzFv7sguPnN1HkVajdP/ABI5FXY6etOXj9yuy4BilES6NsgH6ULi4HvDdbd4U3SUp8fmUXa3du8xz8DewrlEqoyBO1s7eJtkf5jTwt4rWVtF+zoTUdrVYvFRZ+TJflExNk9BBJEbskkae3Rr7gjrDh5hR28XGo0yztKsqltGUeDf3I7YjamkpICyQPzueXEtbfSwA1v2etbVqM5yyiCwvaNCluy45LD/AEi0P978wfeovRpl7+K2/b4FApqhsmIsfC0ta6oY5otqAZAdw3cVbaxSw+o4sJqd0pQ5y8zpW0O2dNSP5twdJIN7WW6N9RmJO+3BUqdCU1k71ztClQluvV9hEf0m0/6mXzb96k9Fl1lb+MUvdZW9tNqYq1sQZG5hYXG7rbiALC3cFNRouDeShf3sLiKUU9Dfqv7Ci+UP+K9aL9d/nIml/wAuXf5sybKSZcIrSNNZB5xMH2pV/VibWTxZVPj9EQ+wuNU9JLJJOHEloa0tbe2t3cdNwUleEppJFXZ1xSoScpl1/pFof735g+9VvRpnW/itv2+BRNtsXgqqgSQtcBkAcXAAkgnWwPUQPBWqMHCOGca/uIVqm9DqN/byZ5ioGOvcU7XEHrc1oN/mrSglmT7SfaMnuUk/d+xf9iqVsdFAGi2Zgee0v6V/X6lVrPM2dmxgoUIpdWfEkMa/N5vk5PqFaQ9pE9b9OXczm/JP+dSfJH67VcuvZRwdj/qy7vM6oqJ6I5Fyj4oZ6vmmdJsXQAGt3n0rdt7N/hXQt4bsMvmea2nW6StuLlp8ef2OkYHRspKaKNzmtyt6RJAGY6uNz2kqlOTnJs7tCnGhSUXy/GUflMxCjmEXNStklYSDl6Qyka3cNNCBx4lWraM4t5Whydq1aNRLdllrq6iV5LcVzwvgcdYjdvxXfc6/zgo7mGJb3WWNk196m6b5fQx8rX5GD5Q/VKza+0zXbH6ce/yNNjiMANuu3nUrb/MfnUR5xs3894y8klO3LPJbpXY2/ULFx8zbyWLp6pG2xoLdlL4HQ1UO0eJ5QxrnO0DQSe4C6JZMSaiss5ts5SOk5+Z46UkhJ+sfrK7UaWEjg2cJT36kuLf59SyYLThkuY2Aa1xJOgHeoKs0o5Z0rak+k0RhxnGudOSO4ZxPF3/peS2jtB1v5dP2fr+31PUWtn0Xrz4/T9yHNLNUHmYB1c486NaOoniT1DW3eq1lZzrPeSLzq0qC6Sq+5c3+3aXLBMDipm6dJ53vO/uA4DsXpbazp0NVq+v84HBurydw9dF1fnElFbKgQBAEAQBAEAQBAEAQHM+ViKIPhc0ASuD81t5aLZS7xzW8VdtW8PqODtiME4tcdSIlY44Qw6kNqj4Axn+Y+tSLHTfArNN2KfVIn+TvCqOop3c7EySRryDffYgFvhv8iobic4y0Zd2ZRo1aXrRTaZavxToP2ePyUHSz6zo+h0PcRnosApIXB8UMbHDc4N1HcTuWHUk1hs2hbUoPejFJnKGQtmxQtm1a6pcHX4++GzfHQeKv5apZXUecUY1LzE+G95nXBg1L+oh+ib9y5+/LrPSqhTX+FeBR+VKiijjg5uNkd3OvlYG36I32Cs2rbbycna1OMYR3UlqatV/YUXyh/wAV62X67/ORFL/ly7/NmXZOIuwmtA1N5T5RMP2JVeKsTayWbKou/wCiI7k4pKaaaSOdjZCWAsDuw627bEeS3uHJJNEGy4UpzlGazpodC/FOg/Z4/JU+ln1nc9Doe4j1HstQtIIp4rjd0b+op0s+syrSgnlQRTeVuA56d/Ate3yIP2nyVi0fFHK2zHWEu8tmxFY2Wigym5Y0McOILNLHwse4hQVotTZ0rGop0I45LHgSONfm8/ycn1CtIe0iet+nLuZzjkn/ADqT5I/Xarl17KODsf8AVl3eZ0THsSFNTyTH4LdB1uOjR4uIVSEd6SR3LiqqVNzfI47gGCz10rgxwDgC9z3E2uT1gHUkk+BXQqTjTWp5e2t6lzN7r145LRFyZyuN5Kho7mFx8yQoPSlyR0VseT9qfyJqi5OqNgOcvlcQRcmwGm8BtvWSo3czfAtU9lUIrXLKJs/Vuoa4c5ple6OTqyk5Se4GzvAK1UXSU9Dj203bXOJdeH+fMt/Kz+Rg+UP1Sq9r7TOntj9OPf5Gj/qD+L/qVt/mPzqIv+2/nvG7ySfkZ/jt+qtbr2kS7H/Tl3l9VU7BC7VT2hyDe/TwGp+weKkpLXJVu5epu9ZFQ1cNLC1rz0iL5Rq45td3DvPUorm6hS1k/gTWVlUqQSitOvkRXuioq3WjYcv6Ldw+M7d5rz91Wr3b3YrTqXmz0NvQoWicpPXrfkiw4Zs0G2MxzH9EbvE7yprfY8V61Z57Fw8eZWr7Rb0prHaWCONrRZoDQOAFguzGKisRWEcyUnJ5Z7WxgIAgCAIAgCAIAgK9tlgk1VG3mJObewkjpFocCNQS3joLKWjNReqKV7bzrQW48NFM/EzFv1g+ncrPT0uo5f8AD7v3vmx+JmLfrB9O5OnpdQ/h9373zZjbye173e+OjF97i8uPsuVn0mCWhr/Cq8n6zXiX+LZyAUfuQ3LMtifhXJzZu/NqqjqPf3ztK0gqPQ8vzUpH4h4hBIXU0zexzXujdb94Aeq5Vn0iEl6yOR/DLinLNOXkbH4Bx39oP05+5Y6Sj1Eno1/7/wAyY2YwXEmTZ6uoc5jQbMEhdmJFulwsN/fZR1Z02sRRatbe5jPeqzyurJGbU7CTSTumpnMs85i1xLSHcS0ga3Ovit6VwlHdkV7vZs51Okpvj9TCMAx39oP07vuWeko9Rr6Lfe/8zVrdjcWmI56Rslt2aYm199tP82W0a9KPBEVTZ93U9uWe9lixDZab8Gx0kZa57XAkk2bq5zzY23XdYKGNVdJvsvVLKXoqox4/jNzYbBJaWB8c4bd0hdobixa1uvkVrXqKcsoksLaVCm4z6/JFaxXk8nbLno5Ght7tBcWvZ2NcAb269D7VNG5TWJIo1tlTU96i/wBj0MAx39oP07vuTpKPUZ9Gv/f+ZsYfs9jBkbz1U5sdxmImcTbiALbysSqUsaIkp2t5vLfnp3lt2gwWOrhMUmnFrhva4biOviLdRKr05uDyjo3FvGvDckUGHYjE4HH3PK1t/hMlcy44Zhb71bdenJesjjR2bc0n/Ll88GWfZrG3tLXz5mkWIM5sR1HTcsKrRTykbytL2Sw56d5M7B7KTUj5JJi27m5Q1pvpe5JNh1BRV6ymkkWdn2U6Dcp8zZ28werq2RxwZMgJc/M61zuaN27Vx8lihOMG2yTaFCrXiow4czLsNs86jhcJMvOPdd1jcWGjRfzP8SxWqb704G1hau3g1LiyyqEvBAUHbXYyaoqOdp8nSaM4c63SGl93FtvJWqNdRjhnHvtnzq1N+GO0y47s7W1FHTRHJzsRs4l+hAGVpvbU2tfxWIVYRm3yNri0rVaEIPGUZjs5Ufgr3LZvO3v6XR/Lc5v7ljpY9Lv8v2N/RKnofQ8/3yb+w2z8lHC9spaXvdmIbqAALAXO871rWqKctCWwtZW9NqXFlkUJeKpjOEV9TM6z4oIRo1wu6QjutYa34hQz6Z6ReEWIRtViU05S6uCNjD9jqdhzSF07uJcbC/cN/iSoYWVNPMtX2k9TaFSSxHEV2Fgiia0WaA0DcALDyCtqKSwii228s9rJgIAgCAIAgCAIAgCAIAgCAIAgCAIAgNTFa3mYy/LmsWi17ek4NGvipaNPpJ7uccfkskFzW6Gnv4zw+bx5mL3TU/qG/Tf/ACttyl7/AMv3Nekr+4v7v2PMWIvdzrBHlmYAcjnCxuDlIcN4JBF+FklRUd2WcxfP66GI3Epb0VHE1yfPPDXqN+InKMwsbC46jbVQvGdCzHOFnie1gyEAQBAEAQBAEAQBARpxGRz3tii5wMIa5xeGjNYOsNCTYEean6GKinOWM9mdCp6ROU5RpxzjRvONeOOZ4qcTmiaXyQ2Y30i2QOIHE2sL2W0KMJvdjLXuMVLmpTjvzhouOHn5YRKAqsXD6gCAIAgCAIAgCAIAgCAIAgCAIAgCAIAgCAIAgCAIAgCAidqPzc/Hi/xWKzZ/q/B/RlHaP6Hxj/8ASJZVi8VrHjaWe2n9Sm9TtPaV0LbWEf60cm80qzx/4pfU2WkxSwPv0JmNjd1B4GZh8Rmb5KNrfhKPOLz8OfkyZN0qsJ8pJRffxXjqvAzVZMlSxg9GIc6/tcbtjB/53eAWkPUpOXOWi7ufkjeo3UuIwXCPrPv4RX1fgReESU74WPljlkkcMznGCV9yddCGkW4C2is11VjUcYNJLtS8ynazoypKVSMnJ6t7sn5cOrB4qzlirBG2VkXNNLczHsAd0g7JnAO4NOizBZnT3mnLPJp6aYzj4mKrxTrbiaju5WU1rrnGfgTsOGMb0xd0tjZ7iSbkW7gOwABUpVpP1eC6kdGFtGPrLWXW/wA+mhEUDadsbBPDLzgAzudDI+7vhHOAQbm/FWqjqSm3TksctUtO7Qo0ehjTSqwlvc8xk9eeqTyeamRjYCIpHOjfUMaQ0ODmNc5uaMD0779ND0rALMIylV9daqLfLV64fV/sa1JRjRahJuLmlpnKTazHr89dDaLKMi3MSjtFNMD5ht1Hmvx3l/dH7k79GaxuS/tl9jXo3yRtpp5M405mXOCDYvIje4HcQbXJ4PW81CbnTjj3lju1X51EVKU6cadaefdlnvxFvPb9SRxMmSaKEbh77J8Vh6LT8Z9vBpUFL1KcqnwXe+PgvqWrh9JVhRX9T7lwXxf0ZLKsXSJ2f/0j/aJfsHssrVz/AIP6UUbL/qf1y8iSnY1zSHgFpBBB3W43vwVaLaaa4lySi4tS4ENVtgM7uczzWawCNsb3tZvNzkuLuFt+tgrcOk6NbuFq9W0s+PUUKnRdM9/MtEsJN48MrL8jFG6NtVCIWviDmyhwLHMDrBpGjgAbG/mt2pOjLfaeMY1T+hGpQVzBU01lSzo1nhjietnsOjfTwvkvI7K0gucSBY3GUbh37+sla3VaUasox0WeRtY28J0ITnq8Lj5fmes1sKlgfHnmjlle9zyXczK8ekbBpDSLAWFgpa0akZbsGkljmly7yG2nRnDfqRk2237Mnz5aYwl1G7hNhUPETZGQmNps5j2NDw4g5Q8C125d3Uoa+tJOTTlnk09MdnaWLbSvLcTUGlxTWuXwz2Y4E4qZ0QgCAIAgCAIAgCAIAgCAIAgCAIAgCAIAgCAIDQxujfNEWMyh12EZiQOi8O1sD1Ka3qKnPefDX5rBWu6MqtJwjxynr2NPyPPOVn6uD6V//jWcUOt+C+5jeuvdj/c/9JrSYXK9tQ6Qs5yWIxtAvkYLOsLkXN3OuTbwUirwi4KKeE89rIpWtScakpNb0o7q6ktefHi9dPgbdbQGSDm7gODW5XdTm2LXeDgFFTq7tXf5eT4/Imq0HUo9HnXCx3rg/EYXSPYHulymSRxc/Le36LQCdbBoA80rVFJpR4JYXn8xb0pQTlPG9J5ePBL4I16GmqYWCNghkY3Rpc9zXWvoCAxwuBpe6kqTpVJb7ym+xPzRFSp16MFTiotLhltaeDPFVh1RLHOHuYHSMDGMDnFjbX1JI1JJ6uAWYVqcJQ3U9Hlvm/zvNalvWqwqb7WZLCSzhcdfjnqJZ7CWkXsbWuOGlrhVU9cl5rMcEfTCsYxrS2GQtAGcyvBdYWuRkOp37yp5dBKTabXZhfcqw9KjFRai8c8vXt9lmA4RI5jy5zGyulbMLXLGlmUNGtiRZmp03rf0iKksJ7qTj265+5G7ScoSy1vOSl2JrGFyzw7DaL6y3oQX+Vf7ObUeKHW/Bfcm3rr3Y+L/ANJ4dBGyn5qplDszXBznute+pIzHhfTq0WVKUqu/Tjz5GrhCNDoq0uKeW348TDsvE8x89Icz5MutrdBoys07Rd38a3vJR39yOiX1fH7fAj2dGTp9LN5cvotF48fiTSqHQIllJURSSmLmnskdns9zmlrsoabENdcGwPBWXOnOMVPKaWNNdPFFJUq1KcnTw1J51ysPGHwTzwPNdT1czHRuEMbXiznNe5xAO+wLAL27VmnOjTkprLa7EvNmKtO4rQdOSik9G029O7CPbaSeKSR0Qje2QtNnOc0tLWhmhDXXFmjqWHUpzhFTymurXnnrRlUqtOpKVPDUscW1jCx1PPAe4p3zRSyGMBgkGVtz6YA9IjpbuoeKdJTjTlCOdccezs/3HQ1pVYVJtaZ0Wefbz8EbOD0joYI43EEtaASN3hdR16iqVJTXMltaTpUY03xSwatHTVMLSxgikYC4tLnuY4Bzi6xAa4G17XUs50qj3pZT0zon5ohp069FbkFFrLxltcXnHB8DPRwz846SUtAyhrY2OJaLEkuJIFybgbtwUc5U91Rgu3L+hLShV33Oo+WMLLXfrjX4G+oSyEAQBAEAQBAEAQBAEAQBAEAQBAEAQBAEAQBAEAQBAEAQBAEAQBAEAQHiSJrvSAd3i/tWVJrgauKlxR7WDYIAgCAIAgCAIAgCAIAgCAIAgCAIAgCAIAgCAIAgCAIAgCAIAgCAIAgCAIAgCAIAgCAIAgCAIAgCAIAgCAIAgCAIAgCAIAgCAIAgCAIAgCAIAgCAIAgCAIAgCAIAgCAIAgCAIAgCAIAgCAIAgCAIAgCAIAgCAIAgCAIAgCAIAgCAIAgCAIAgCAIAgCAIAgCAIAgCAIAgCAIAgCAIAgCAIAgCAIAgCAIAgCAIAgCAIAgCAIAgCAIAgCAIAgP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3" name="AutoShape 10" descr="data:image/jpeg;base64,/9j/4AAQSkZJRgABAQAAAQABAAD/2wCEAAkGBxASEhQUERQUERUXGRYaGRcYFB0YGBweGBcbFhsbFxgYHyggGx4lGxgWITEhJikrLjEuGCAzODMsNyotLysBCgoKDg0OGxAQGzAkICYvLS40NywyMi04NCwtLC0sLiwsLC0sLCwsLCwsKywsLC8sLCwsLC8sLCwsLCwsLCwsLP/AABEIAJQBVQMBEQACEQEDEQH/xAAbAAEAAgMBAQAAAAAAAAAAAAAABQYDBAcCAf/EAE8QAAEDAgMDCAMKCgYLAAAAAAEAAgMEEQUSIQYxQQcTIlFhcYGRMqGxFCNCcnOSk7LB0RUWMzRSU1RigsIXJDVjs/BERXSDlKLE0tPh4v/EABoBAQACAwEAAAAAAAAAAAAAAAADBAECBQb/xAA/EQACAQMBBAYJAgQEBwEAAAAAAQIDBBEhBRIxQRNRYXGRwRQiMlKBobHR8DPhFSNykkJE0vEkNUNFU4KyJf/aAAwDAQACEQMRAD8A7igCAIAgCAIAgCAIAgCAIAgCAIAgCAIAgCAIAgCAIAgCAIAgCAIAgCAIAgCAIAgCAIAgCAIAgCAIAgCAIAgCAIAgCAIAgCAIAgCAIAgCAIAgCAIAgCAIAgCAIAgCAIAgCAIAgCAIAgCAIAgCAIAgCAIAgCAIAgCAIAgCAIAgCAIAgCAIAgCAIAgCAIAgCAIAgCAIAgCAIAgCAIAgCAIAgCAIAgCAIAgCAIAgCAIAgCAIAgCAIAgCAIAgCAIAgCAIAgCAIAgCAIAgCAICuM2qbz80LoyOadbQ6kEDpWNuP2KneXTtXGUo5jLmuT6sfv1kFOupzlDnH6dZNUlfFL6DgT1bj5HVS0bmlWXqP87ibKNlTmQgCAIAgCAIAgCAIAgCAIAgCAIAgCAIAgCAIAgCAIAgCAIAgCAIAgCAIAgCAIAgCAIAgOWbav8Ac+JiTcHsYXdxvGfqA+C2r23pVpKnz5d61X2OFdVOgvVPk0s93DyNubMDcXBG4jTyK8VSlro9TqVE0b+H7WyR6TDnW9Y9MfY7x8127e9mtJ6r5kKunD2tS34fXxTtzRODx6x2EbwV1YTjNZiXKdSNRZi8m0tzcIAgCAIAgCAIAgCAIAgCAIAgCAIAgCAIAgCAIAgCAIAgCAIAgCAIAgCAIAgCAIAgOZcrcfvtO7rY8fNcD/Mrto9GcHbK9aD7yb2Spm1NJG/OQ8XY7jq3T1jKfFecvtg0nVlKEmsvPWtfD6nVsLh1KEW+WngZK7Z+QfBbIOzf5H7FzJbMuqOsdV2fb/cnnCMuKIJkLoZM8RdC8b7exzXaEdiUrqtSlh8e0ou3jGW9DMX2fYueCY4ybous2Tq4Htbf2LuWt5Gto9H+cC3TqZ0fEmFdJQgCAIAgCAIAgCAIAgCAIAgCAIAgCAIAgCAIAgCAIAgCAIAgCAIAgCAIAgCAIAgOb8rnp0o/dm9sat2nFnD21wh8fIz8k1T0Z4jwLXjxBafqtS7WqZnY1TMZQ+J0FVDtmvWUUcotI0O7eI7jvCiq0KdVYmsmGk+JSNpMHMGsTi74Vtz223WI36+Oi4NzClbVVDe4693x+hrCznP1oaklshtTz1oZzaX4Lt2e3A9Tvauvb3G96suJne1wW1XDYIAgCAIAgCAqu3+0T6SJjYrCSQmziL5Q21yAdL6gC6noUlN68Dn7Ru3QglHiyi4a3F6oF8MlQ8A2J57KL9Qu4epWpdFDR4OPTV5XW9Bt/HBu/gTHf0p/+JH/AHrXpKP4iT0e/wCt/wB37mSmwvH2ODgZSRwdO1wPeHOsVhzoNfsbwo7Qi8rPjnzOn0znFjS8ZXEAube9jbUXG+xVJ8T0EW2k2ZFgyEAQBAEAQEBtziUlPSPfEcryWtDurMdSO211LRipTwynf1pUqLlHiR/JlVyy00jpXvkIlIu5xcbZGG1zw1K3uYpSWCDZVSU6TcnnXn3It6rnTCAIAgCAwV0/NxyPtfK1zrfFBP2LKWXg1nLdi31HP+TjFqieql56V8nvZNi45Qc7dzdw8FbuIRjFYRxdmV6lWtLfbenmdHVM7h8JQHHcdx2qrKlzYHSFt3CNkbiLtbfpWG8kAuXRhTjCOZHmLi5rV6zVNvHJLsJ3k12jkdIaeZ7n3BdGXG5uNS251OmvZlKiuaSS3kW9l3cpSdKbz1HRlTO4aGLVrog1wANzYg919DwXO2jdytoxlFZy8PwMo2KKqbK0ObfuPAqzbXMbimqkTBnVgBAEBzHlQfmq4WD4MJd859v5FctObPP7aeZRijzyZktq3Dg6J3mHNP3qS6WYfEg2M2q7T5rzR1Bc89OY6iZrGlztAFFWrRowc58EbQg5yUUUnGKwuOu9xv3AcPYvD1Ksq9WVWXP8x8D0NtSUFhciNnwsS2LOjJpYjieG7j271vbXk6U1DGU+XP4FO/soVU5LSXX9/udDw1soijExBkDRmI67ar28M7q3uJx45ws8TZW5kIAgCAIAgOd8rkDv6u+3RHONJ7TlI8wHeSuWj4o4m2YvEJd575PtqKaOnbBM8ROaXWLtGuDnF3pbgRe2vUFivSk5byM7NvKUaapyeGi/RStcA5pDgdxBuD3EKpwOymmso9oZNPFsRjp4nyyei0X03k7gB2k2C2jFyeER1qsaUHOXBHOfxvxSrkLaRmTjZjA4gfvveLeOiudDTgvWOGr+6ryxSWO7XxbMlRU7QxNL3Z7DU2ZE/wBTQSsJUHp9zMp7RgsvyZKbG7cOqJBDUBoe70Ht0BIF7OHA24rStQ3VvRLFltF1ZdHUWvIkdr5sUzsbQs6NrueObuSSRltIdLAX3cVpSVP/ABk947rKVBfTzK9m2j/e8oFL/wAP+ZKX/wCl+bppzbVYtSSAVWvHK9jACOOV0YHtK2VGlNeqRSvbuhPFX54+qJ/bmvbPhjZWei90ZtxGpuD2g3HgoqMd2rhl2/qKpab654HJU4CklJ0Aldr/ALtiXXtruMbI/Rl3+SIrFdvamWXm6FlgTZpy53u7Q06Ad4KkjbxSzMr1tp1Jz3KC+59Lto9/T8oPZZP+H/MjO0uP+k84Pt9UxyiOtaCL2c7JkeztLRYEDqsCk7eLWYChtOpGe5WXky77SY7HSQ864ZidGNB9InUa8BbUlVqdNzeDq3NzGhT338Cg020uMVbj7mFgN4ZG3KOoF0l9fFWnSpQ9o48by8rv+V8kvqzLWO2g5t/OZsmV2bSD0bG+7XdfcsLoM6eZtP8AiO697h/6mLko/Opfkj9dqzdeyjTY/wCrLu8zqionoit7fYr7npH2Nnye9t/i9I+Db69ZCmoQ3plHaFfoqDxxehXOSjC9Zahw3e9s9TnH6o81NdT4RKOx6PGq+5eZA7S07qHEC+PQBwlZ3ONy3uvmb3KWm+kp4fcU7qLtrrej3r8+R16iqWyxskZq17Q4dxF1z2sPDPTQmpxUlwZE7VV1NA1slSXWuQ1jRq42v7BxIVars+N3KO9wXLh48yKvcwoR3pn3A8bZJR+6XtETBzhyjWzWOcB3mw81a6FU2qcFwNaNyp0emlotfkUeq25r6iXJSNyXPRa1ge8j94uBHkBZXFbwisyOPPaVxVnu0Vj5ss2yJxbnXe7r83kOW4j9LMLfk9d11DV6LHqF+z9L330/DHZx+BblXOkcu2iPPYjOd4jYxg8rn1lyuUvVgjgXX8y4kurCN/ZCmy1TT2PHqStLMCSyp7tZPvOgk23qk3jVnbKti2Jc66zTZjfX29y8ltO+9IluQ9lfN9f2Oza23RrL4v8AMFaZIZZOiCb6NA3/AOeKpqk8KEVl+Z1XFUoa/EvOCYTzQzPsXnyb2Dt7V6PZ2zFb/wAyprP6d3b1s89d3fSvdjw+pLLrlIIAgCAIAgCA1sQoYp4zHK0PY7eD7QRqD2hZjJxeUaVKcakd2SyijYnyZtNzTzFv7sguPnN1HkVajdP/ABI5FXY6etOXj9yuy4BilES6NsgH6ULi4HvDdbd4U3SUp8fmUXa3du8xz8DewrlEqoyBO1s7eJtkf5jTwt4rWVtF+zoTUdrVYvFRZ+TJflExNk9BBJEbskkae3Rr7gjrDh5hR28XGo0yztKsqltGUeDf3I7YjamkpICyQPzueXEtbfSwA1v2etbVqM5yyiCwvaNCluy45LD/AEi0P978wfeovRpl7+K2/b4FApqhsmIsfC0ta6oY5otqAZAdw3cVbaxSw+o4sJqd0pQ5y8zpW0O2dNSP5twdJIN7WW6N9RmJO+3BUqdCU1k71ztClQluvV9hEf0m0/6mXzb96k9Fl1lb+MUvdZW9tNqYq1sQZG5hYXG7rbiALC3cFNRouDeShf3sLiKUU9Dfqv7Ci+UP+K9aL9d/nIml/wAuXf5sybKSZcIrSNNZB5xMH2pV/VibWTxZVPj9EQ+wuNU9JLJJOHEloa0tbe2t3cdNwUleEppJFXZ1xSoScpl1/pFof735g+9VvRpnW/itv2+BRNtsXgqqgSQtcBkAcXAAkgnWwPUQPBWqMHCOGca/uIVqm9DqN/byZ5ioGOvcU7XEHrc1oN/mrSglmT7SfaMnuUk/d+xf9iqVsdFAGi2Zgee0v6V/X6lVrPM2dmxgoUIpdWfEkMa/N5vk5PqFaQ9pE9b9OXczm/JP+dSfJH67VcuvZRwdj/qy7vM6oqJ6I5Fyj4oZ6vmmdJsXQAGt3n0rdt7N/hXQt4bsMvmea2nW6StuLlp8ef2OkYHRspKaKNzmtyt6RJAGY6uNz2kqlOTnJs7tCnGhSUXy/GUflMxCjmEXNStklYSDl6Qyka3cNNCBx4lWraM4t5Whydq1aNRLdllrq6iV5LcVzwvgcdYjdvxXfc6/zgo7mGJb3WWNk196m6b5fQx8rX5GD5Q/VKza+0zXbH6ce/yNNjiMANuu3nUrb/MfnUR5xs3894y8klO3LPJbpXY2/ULFx8zbyWLp6pG2xoLdlL4HQ1UO0eJ5QxrnO0DQSe4C6JZMSaiss5ts5SOk5+Z46UkhJ+sfrK7UaWEjg2cJT36kuLf59SyYLThkuY2Aa1xJOgHeoKs0o5Z0rak+k0RhxnGudOSO4ZxPF3/peS2jtB1v5dP2fr+31PUWtn0Xrz4/T9yHNLNUHmYB1c486NaOoniT1DW3eq1lZzrPeSLzq0qC6Sq+5c3+3aXLBMDipm6dJ53vO/uA4DsXpbazp0NVq+v84HBurydw9dF1fnElFbKgQBAEAQBAEAQBAEAQHM+ViKIPhc0ASuD81t5aLZS7xzW8VdtW8PqODtiME4tcdSIlY44Qw6kNqj4Axn+Y+tSLHTfArNN2KfVIn+TvCqOop3c7EySRryDffYgFvhv8iobic4y0Zd2ZRo1aXrRTaZavxToP2ePyUHSz6zo+h0PcRnosApIXB8UMbHDc4N1HcTuWHUk1hs2hbUoPejFJnKGQtmxQtm1a6pcHX4++GzfHQeKv5apZXUecUY1LzE+G95nXBg1L+oh+ib9y5+/LrPSqhTX+FeBR+VKiijjg5uNkd3OvlYG36I32Cs2rbbycna1OMYR3UlqatV/YUXyh/wAV62X67/ORFL/ly7/NmXZOIuwmtA1N5T5RMP2JVeKsTayWbKou/wCiI7k4pKaaaSOdjZCWAsDuw627bEeS3uHJJNEGy4UpzlGazpodC/FOg/Z4/JU+ln1nc9Doe4j1HstQtIIp4rjd0b+op0s+syrSgnlQRTeVuA56d/Ate3yIP2nyVi0fFHK2zHWEu8tmxFY2Wigym5Y0McOILNLHwse4hQVotTZ0rGop0I45LHgSONfm8/ycn1CtIe0iet+nLuZzjkn/ADqT5I/Xarl17KODsf8AVl3eZ0THsSFNTyTH4LdB1uOjR4uIVSEd6SR3LiqqVNzfI47gGCz10rgxwDgC9z3E2uT1gHUkk+BXQqTjTWp5e2t6lzN7r145LRFyZyuN5Kho7mFx8yQoPSlyR0VseT9qfyJqi5OqNgOcvlcQRcmwGm8BtvWSo3czfAtU9lUIrXLKJs/Vuoa4c5ple6OTqyk5Se4GzvAK1UXSU9Dj203bXOJdeH+fMt/Kz+Rg+UP1Sq9r7TOntj9OPf5Gj/qD+L/qVt/mPzqIv+2/nvG7ySfkZ/jt+qtbr2kS7H/Tl3l9VU7BC7VT2hyDe/TwGp+weKkpLXJVu5epu9ZFQ1cNLC1rz0iL5Rq45td3DvPUorm6hS1k/gTWVlUqQSitOvkRXuioq3WjYcv6Ldw+M7d5rz91Wr3b3YrTqXmz0NvQoWicpPXrfkiw4Zs0G2MxzH9EbvE7yprfY8V61Z57Fw8eZWr7Rb0prHaWCONrRZoDQOAFguzGKisRWEcyUnJ5Z7WxgIAgCAIAgCAIAgK9tlgk1VG3mJObewkjpFocCNQS3joLKWjNReqKV7bzrQW48NFM/EzFv1g+ncrPT0uo5f8AD7v3vmx+JmLfrB9O5OnpdQ/h9373zZjbye173e+OjF97i8uPsuVn0mCWhr/Cq8n6zXiX+LZyAUfuQ3LMtifhXJzZu/NqqjqPf3ztK0gqPQ8vzUpH4h4hBIXU0zexzXujdb94Aeq5Vn0iEl6yOR/DLinLNOXkbH4Bx39oP05+5Y6Sj1Eno1/7/wAyY2YwXEmTZ6uoc5jQbMEhdmJFulwsN/fZR1Z02sRRatbe5jPeqzyurJGbU7CTSTumpnMs85i1xLSHcS0ga3Ovit6VwlHdkV7vZs51Okpvj9TCMAx39oP07vuWeko9Rr6Lfe/8zVrdjcWmI56Rslt2aYm199tP82W0a9KPBEVTZ93U9uWe9lixDZab8Gx0kZa57XAkk2bq5zzY23XdYKGNVdJvsvVLKXoqox4/jNzYbBJaWB8c4bd0hdobixa1uvkVrXqKcsoksLaVCm4z6/JFaxXk8nbLno5Ght7tBcWvZ2NcAb269D7VNG5TWJIo1tlTU96i/wBj0MAx39oP07vuTpKPUZ9Gv/f+ZsYfs9jBkbz1U5sdxmImcTbiALbysSqUsaIkp2t5vLfnp3lt2gwWOrhMUmnFrhva4biOviLdRKr05uDyjo3FvGvDckUGHYjE4HH3PK1t/hMlcy44Zhb71bdenJesjjR2bc0n/Ll88GWfZrG3tLXz5mkWIM5sR1HTcsKrRTykbytL2Sw56d5M7B7KTUj5JJi27m5Q1pvpe5JNh1BRV6ymkkWdn2U6Dcp8zZ28werq2RxwZMgJc/M61zuaN27Vx8lihOMG2yTaFCrXiow4czLsNs86jhcJMvOPdd1jcWGjRfzP8SxWqb704G1hau3g1LiyyqEvBAUHbXYyaoqOdp8nSaM4c63SGl93FtvJWqNdRjhnHvtnzq1N+GO0y47s7W1FHTRHJzsRs4l+hAGVpvbU2tfxWIVYRm3yNri0rVaEIPGUZjs5Ufgr3LZvO3v6XR/Lc5v7ljpY9Lv8v2N/RKnofQ8/3yb+w2z8lHC9spaXvdmIbqAALAXO871rWqKctCWwtZW9NqXFlkUJeKpjOEV9TM6z4oIRo1wu6QjutYa34hQz6Z6ReEWIRtViU05S6uCNjD9jqdhzSF07uJcbC/cN/iSoYWVNPMtX2k9TaFSSxHEV2Fgiia0WaA0DcALDyCtqKSwii228s9rJgIAgCAIAgCAIAgCAIAgCAIAgCAIAgNTFa3mYy/LmsWi17ek4NGvipaNPpJ7uccfkskFzW6Gnv4zw+bx5mL3TU/qG/Tf/ACttyl7/AMv3Nekr+4v7v2PMWIvdzrBHlmYAcjnCxuDlIcN4JBF+FklRUd2WcxfP66GI3Epb0VHE1yfPPDXqN+InKMwsbC46jbVQvGdCzHOFnie1gyEAQBAEAQBAEAQBARpxGRz3tii5wMIa5xeGjNYOsNCTYEean6GKinOWM9mdCp6ROU5RpxzjRvONeOOZ4qcTmiaXyQ2Y30i2QOIHE2sL2W0KMJvdjLXuMVLmpTjvzhouOHn5YRKAqsXD6gCAIAgCAIAgCAIAgCAIAgCAIAgCAIAgCAIAgCAIAgCAidqPzc/Hi/xWKzZ/q/B/RlHaP6Hxj/8ASJZVi8VrHjaWe2n9Sm9TtPaV0LbWEf60cm80qzx/4pfU2WkxSwPv0JmNjd1B4GZh8Rmb5KNrfhKPOLz8OfkyZN0qsJ8pJRffxXjqvAzVZMlSxg9GIc6/tcbtjB/53eAWkPUpOXOWi7ufkjeo3UuIwXCPrPv4RX1fgReESU74WPljlkkcMznGCV9yddCGkW4C2is11VjUcYNJLtS8ynazoypKVSMnJ6t7sn5cOrB4qzlirBG2VkXNNLczHsAd0g7JnAO4NOizBZnT3mnLPJp6aYzj4mKrxTrbiaju5WU1rrnGfgTsOGMb0xd0tjZ7iSbkW7gOwABUpVpP1eC6kdGFtGPrLWXW/wA+mhEUDadsbBPDLzgAzudDI+7vhHOAQbm/FWqjqSm3TksctUtO7Qo0ehjTSqwlvc8xk9eeqTyeamRjYCIpHOjfUMaQ0ODmNc5uaMD0779ND0rALMIylV9daqLfLV64fV/sa1JRjRahJuLmlpnKTazHr89dDaLKMi3MSjtFNMD5ht1Hmvx3l/dH7k79GaxuS/tl9jXo3yRtpp5M405mXOCDYvIje4HcQbXJ4PW81CbnTjj3lju1X51EVKU6cadaefdlnvxFvPb9SRxMmSaKEbh77J8Vh6LT8Z9vBpUFL1KcqnwXe+PgvqWrh9JVhRX9T7lwXxf0ZLKsXSJ2f/0j/aJfsHssrVz/AIP6UUbL/qf1y8iSnY1zSHgFpBBB3W43vwVaLaaa4lySi4tS4ENVtgM7uczzWawCNsb3tZvNzkuLuFt+tgrcOk6NbuFq9W0s+PUUKnRdM9/MtEsJN48MrL8jFG6NtVCIWviDmyhwLHMDrBpGjgAbG/mt2pOjLfaeMY1T+hGpQVzBU01lSzo1nhjietnsOjfTwvkvI7K0gucSBY3GUbh37+sla3VaUasox0WeRtY28J0ITnq8Lj5fmes1sKlgfHnmjlle9zyXczK8ekbBpDSLAWFgpa0akZbsGkljmly7yG2nRnDfqRk2237Mnz5aYwl1G7hNhUPETZGQmNps5j2NDw4g5Q8C125d3Uoa+tJOTTlnk09MdnaWLbSvLcTUGlxTWuXwz2Y4E4qZ0QgCAIAgCAIAgCAIAgCAIAgCAIAgCAIAgCAIDQxujfNEWMyh12EZiQOi8O1sD1Ka3qKnPefDX5rBWu6MqtJwjxynr2NPyPPOVn6uD6V//jWcUOt+C+5jeuvdj/c/9JrSYXK9tQ6Qs5yWIxtAvkYLOsLkXN3OuTbwUirwi4KKeE89rIpWtScakpNb0o7q6ktefHi9dPgbdbQGSDm7gODW5XdTm2LXeDgFFTq7tXf5eT4/Imq0HUo9HnXCx3rg/EYXSPYHulymSRxc/Le36LQCdbBoA80rVFJpR4JYXn8xb0pQTlPG9J5ePBL4I16GmqYWCNghkY3Rpc9zXWvoCAxwuBpe6kqTpVJb7ym+xPzRFSp16MFTiotLhltaeDPFVh1RLHOHuYHSMDGMDnFjbX1JI1JJ6uAWYVqcJQ3U9Hlvm/zvNalvWqwqb7WZLCSzhcdfjnqJZ7CWkXsbWuOGlrhVU9cl5rMcEfTCsYxrS2GQtAGcyvBdYWuRkOp37yp5dBKTabXZhfcqw9KjFRai8c8vXt9lmA4RI5jy5zGyulbMLXLGlmUNGtiRZmp03rf0iKksJ7qTj265+5G7ScoSy1vOSl2JrGFyzw7DaL6y3oQX+Vf7ObUeKHW/Bfcm3rr3Y+L/ANJ4dBGyn5qplDszXBznute+pIzHhfTq0WVKUqu/Tjz5GrhCNDoq0uKeW348TDsvE8x89Icz5MutrdBoys07Rd38a3vJR39yOiX1fH7fAj2dGTp9LN5cvotF48fiTSqHQIllJURSSmLmnskdns9zmlrsoabENdcGwPBWXOnOMVPKaWNNdPFFJUq1KcnTw1J51ysPGHwTzwPNdT1czHRuEMbXiznNe5xAO+wLAL27VmnOjTkprLa7EvNmKtO4rQdOSik9G029O7CPbaSeKSR0Qje2QtNnOc0tLWhmhDXXFmjqWHUpzhFTymurXnnrRlUqtOpKVPDUscW1jCx1PPAe4p3zRSyGMBgkGVtz6YA9IjpbuoeKdJTjTlCOdccezs/3HQ1pVYVJtaZ0Wefbz8EbOD0joYI43EEtaASN3hdR16iqVJTXMltaTpUY03xSwatHTVMLSxgikYC4tLnuY4Bzi6xAa4G17XUs50qj3pZT0zon5ohp069FbkFFrLxltcXnHB8DPRwz846SUtAyhrY2OJaLEkuJIFybgbtwUc5U91Rgu3L+hLShV33Oo+WMLLXfrjX4G+oSyEAQBAEAQBAEAQBAEAQBAEAQBAEAQBAEAQBAEAQBAEAQBAEAQBAEAQHiSJrvSAd3i/tWVJrgauKlxR7WDYIAgCAIAgCAIAgCAIAgCAIAgCAIAgCAIAgCAIAgCAIAgCAIAgCAIAgCAIAgCAIAgCAIAgCAIAgCAIAgCAIAgCAIAgCAIAgCAIAgCAIAgCAIAgCAIAgCAIAgCAIAgCAIAgCAIAgCAIAgCAIAgCAIAgCAIAgCAIAgCAIAgCAIAgCAIAgCAIAgCAIAgCAIAgCAIAgCAIAgCAIAgCAIAgCAIAgCAIAgCAIAgCAIAgCAIAgCAIAgCAIAgCAIAgP/2Q=="/>
          <p:cNvSpPr>
            <a:spLocks noChangeAspect="1" noChangeArrowheads="1"/>
          </p:cNvSpPr>
          <p:nvPr/>
        </p:nvSpPr>
        <p:spPr bwMode="auto">
          <a:xfrm>
            <a:off x="215900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755576" y="160338"/>
            <a:ext cx="7481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Konwent Kierowników Jednostek Komunalnych </a:t>
            </a:r>
            <a:r>
              <a:rPr lang="pl-PL" sz="240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240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400" smtClean="0">
                <a:solidFill>
                  <a:schemeClr val="tx2">
                    <a:lumMod val="75000"/>
                  </a:schemeClr>
                </a:solidFill>
              </a:rPr>
              <a:t>Woj.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Podkarpackiego</a:t>
            </a:r>
            <a:endParaRPr lang="pl-PL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276350"/>
            <a:ext cx="2417762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4"/>
          <a:stretch>
            <a:fillRect/>
          </a:stretch>
        </p:blipFill>
        <p:spPr bwMode="auto">
          <a:xfrm>
            <a:off x="5688533" y="1268760"/>
            <a:ext cx="2555875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6" descr="IMG_686_Offic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0"/>
          <a:stretch>
            <a:fillRect/>
          </a:stretch>
        </p:blipFill>
        <p:spPr bwMode="auto">
          <a:xfrm>
            <a:off x="3059832" y="1285876"/>
            <a:ext cx="2714625" cy="191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2400" dirty="0" smtClean="0"/>
              <a:t>  </a:t>
            </a:r>
          </a:p>
          <a:p>
            <a:pPr>
              <a:buNone/>
            </a:pPr>
            <a:r>
              <a:rPr lang="pl-PL" sz="2400" b="1" dirty="0" smtClean="0"/>
              <a:t>	</a:t>
            </a:r>
            <a:r>
              <a:rPr lang="pl-PL" sz="2800" b="1" i="1" dirty="0" smtClean="0"/>
              <a:t>       Cl</a:t>
            </a:r>
            <a:r>
              <a:rPr lang="pl-PL" sz="2800" b="1" i="1" baseline="-25000" dirty="0" smtClean="0"/>
              <a:t>2</a:t>
            </a:r>
            <a:r>
              <a:rPr lang="pl-PL" sz="2800" b="1" i="1" dirty="0" smtClean="0"/>
              <a:t> &gt; </a:t>
            </a:r>
            <a:r>
              <a:rPr lang="pl-PL" sz="2800" b="1" i="1" dirty="0" err="1" smtClean="0"/>
              <a:t>HOCl</a:t>
            </a:r>
            <a:r>
              <a:rPr lang="pl-PL" sz="2800" b="1" i="1" dirty="0" smtClean="0"/>
              <a:t> &gt; </a:t>
            </a:r>
            <a:r>
              <a:rPr lang="pl-PL" sz="2800" b="1" i="1" dirty="0" err="1" smtClean="0"/>
              <a:t>OCl</a:t>
            </a:r>
            <a:r>
              <a:rPr lang="pl-PL" sz="2800" b="1" i="1" dirty="0" smtClean="0"/>
              <a:t> </a:t>
            </a:r>
            <a:r>
              <a:rPr lang="pl-PL" sz="2800" b="1" i="1" baseline="30000" dirty="0" smtClean="0"/>
              <a:t>-</a:t>
            </a:r>
            <a:endParaRPr lang="pl-PL" sz="2800" b="1" baseline="30000" dirty="0" smtClean="0"/>
          </a:p>
          <a:p>
            <a:pPr>
              <a:buNone/>
            </a:pP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Siła bakteriobójcza </a:t>
            </a:r>
            <a:r>
              <a:rPr lang="pl-PL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HOCl</a:t>
            </a:r>
            <a:r>
              <a:rPr lang="pl-PL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 ok. </a:t>
            </a:r>
            <a:r>
              <a:rPr lang="pl-PL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razy większa od </a:t>
            </a:r>
            <a:r>
              <a:rPr lang="pl-PL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OCl</a:t>
            </a:r>
            <a:r>
              <a:rPr lang="pl-PL" sz="2800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l-PL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gdyż przenikanie przez ścianki komórek cząstki z ładunkiem elektrycznym (-) jest wolniejsze → zahamowana osmoza</a:t>
            </a:r>
          </a:p>
          <a:p>
            <a:pPr>
              <a:buNone/>
            </a:pP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b="1" dirty="0" smtClean="0"/>
          </a:p>
          <a:p>
            <a:pPr>
              <a:buNone/>
            </a:pPr>
            <a:endParaRPr lang="pl-PL" sz="2400" b="1" dirty="0" smtClean="0"/>
          </a:p>
          <a:p>
            <a:pPr>
              <a:buNone/>
            </a:pP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b="1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pl-PL" sz="2400" i="1" baseline="50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endParaRPr lang="pl-PL" sz="2400" baseline="50000" dirty="0" smtClean="0"/>
          </a:p>
          <a:p>
            <a:pPr>
              <a:buNone/>
            </a:pPr>
            <a:endParaRPr lang="pl-PL" sz="2400" baseline="50000" dirty="0" smtClean="0">
              <a:solidFill>
                <a:srgbClr val="0D2A66"/>
              </a:solidFill>
            </a:endParaRPr>
          </a:p>
        </p:txBody>
      </p:sp>
      <p:pic>
        <p:nvPicPr>
          <p:cNvPr id="7" name="Picture 13" descr="http://t0.gstatic.com/images?q=tbn:6QxktMJKKxpl6M:http://www.wrcplc.co.uk/images/chlorine_gas_cylinder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556792"/>
            <a:ext cx="1336675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3"/>
          <p:cNvSpPr txBox="1">
            <a:spLocks noChangeArrowheads="1"/>
          </p:cNvSpPr>
          <p:nvPr/>
        </p:nvSpPr>
        <p:spPr bwMode="auto">
          <a:xfrm>
            <a:off x="614191" y="475780"/>
            <a:ext cx="77041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2A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2A6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2A6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2A6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2A6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sz="2800" b="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Skuteczność uzdatniania wolnym chlorem</a:t>
            </a:r>
            <a:endParaRPr lang="en-GB" sz="28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4688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11758" y="1412776"/>
            <a:ext cx="8064698" cy="4897437"/>
          </a:xfrm>
        </p:spPr>
        <p:txBody>
          <a:bodyPr/>
          <a:lstStyle/>
          <a:p>
            <a:pPr>
              <a:buNone/>
            </a:pPr>
            <a:r>
              <a:rPr lang="pl-PL" sz="2400" dirty="0" smtClean="0"/>
              <a:t>   Najbardziej skuteczny utleniacz spośród form wolnego  </a:t>
            </a:r>
            <a:br>
              <a:rPr lang="pl-PL" sz="2400" dirty="0" smtClean="0"/>
            </a:br>
            <a:r>
              <a:rPr lang="pl-PL" sz="2400" dirty="0" smtClean="0"/>
              <a:t>chloru </a:t>
            </a:r>
            <a:br>
              <a:rPr lang="pl-PL" sz="2400" dirty="0" smtClean="0"/>
            </a:br>
            <a:endParaRPr lang="pl-PL" sz="2400" dirty="0" smtClean="0"/>
          </a:p>
          <a:p>
            <a:pPr>
              <a:buNone/>
            </a:pPr>
            <a:r>
              <a:rPr lang="pl-PL" sz="2400" b="1" dirty="0" smtClean="0"/>
              <a:t>	</a:t>
            </a:r>
            <a:r>
              <a:rPr lang="pl-PL" sz="2800" b="1" i="1" dirty="0" smtClean="0"/>
              <a:t>       Cl</a:t>
            </a:r>
            <a:r>
              <a:rPr lang="pl-PL" sz="2800" b="1" i="1" baseline="-25000" dirty="0" smtClean="0"/>
              <a:t>2</a:t>
            </a:r>
            <a:r>
              <a:rPr lang="pl-PL" sz="2800" b="1" i="1" dirty="0" smtClean="0"/>
              <a:t> &gt; </a:t>
            </a:r>
            <a:r>
              <a:rPr lang="pl-PL" sz="2800" b="1" i="1" dirty="0" err="1" smtClean="0"/>
              <a:t>HOCl</a:t>
            </a:r>
            <a:r>
              <a:rPr lang="pl-PL" sz="2800" b="1" i="1" dirty="0" smtClean="0"/>
              <a:t> &gt; </a:t>
            </a:r>
            <a:r>
              <a:rPr lang="pl-PL" sz="2800" b="1" i="1" dirty="0" err="1" smtClean="0"/>
              <a:t>OCl</a:t>
            </a:r>
            <a:r>
              <a:rPr lang="pl-PL" sz="2800" b="1" i="1" baseline="30000" dirty="0" smtClean="0"/>
              <a:t>-</a:t>
            </a:r>
            <a:r>
              <a:rPr lang="pl-PL" sz="2800" b="1" i="1" dirty="0" smtClean="0"/>
              <a:t>           </a:t>
            </a:r>
            <a:br>
              <a:rPr lang="pl-PL" sz="2800" b="1" i="1" dirty="0" smtClean="0"/>
            </a:br>
            <a:r>
              <a:rPr lang="pl-PL" sz="2800" b="1" i="1" dirty="0" smtClean="0"/>
              <a:t/>
            </a:r>
            <a:br>
              <a:rPr lang="pl-PL" sz="2800" b="1" i="1" dirty="0" smtClean="0"/>
            </a:br>
            <a:r>
              <a:rPr lang="pl-PL" sz="2800" b="1" i="1" dirty="0" smtClean="0"/>
              <a:t/>
            </a:r>
            <a:br>
              <a:rPr lang="pl-PL" sz="2800" b="1" i="1" dirty="0" smtClean="0"/>
            </a:br>
            <a:r>
              <a:rPr lang="pl-PL" sz="2800" b="1" i="1" dirty="0" smtClean="0"/>
              <a:t/>
            </a:r>
            <a:br>
              <a:rPr lang="pl-PL" sz="2800" b="1" i="1" dirty="0" smtClean="0"/>
            </a:br>
            <a:r>
              <a:rPr lang="pl-PL" sz="2800" b="1" i="1" dirty="0" smtClean="0"/>
              <a:t>                                             </a:t>
            </a:r>
            <a:br>
              <a:rPr lang="pl-PL" sz="2800" b="1" i="1" dirty="0" smtClean="0"/>
            </a:br>
            <a:r>
              <a:rPr lang="pl-PL" sz="2800" b="1" i="1" dirty="0" smtClean="0"/>
              <a:t>                                             </a:t>
            </a:r>
            <a:r>
              <a:rPr lang="nl-NL" sz="2800" u="sng" dirty="0" smtClean="0"/>
              <a:t>CHLORINSITU</a:t>
            </a:r>
            <a:r>
              <a:rPr lang="en-US" sz="2800" u="sng" baseline="30000" dirty="0" smtClean="0"/>
              <a:t>®</a:t>
            </a:r>
            <a:r>
              <a:rPr lang="nl-NL" sz="2800" u="sng" dirty="0" smtClean="0"/>
              <a:t> V </a:t>
            </a:r>
            <a:r>
              <a:rPr lang="pl-PL" sz="2400" u="sng" dirty="0" smtClean="0"/>
              <a:t/>
            </a:r>
            <a:br>
              <a:rPr lang="pl-PL" sz="2400" u="sng" dirty="0" smtClean="0"/>
            </a:br>
            <a:endParaRPr lang="pl-PL" sz="2400" b="1" u="sng" dirty="0" smtClean="0"/>
          </a:p>
          <a:p>
            <a:pPr>
              <a:buNone/>
            </a:pPr>
            <a:endParaRPr lang="pl-PL" sz="2400" b="1" dirty="0" smtClean="0"/>
          </a:p>
          <a:p>
            <a:pPr>
              <a:buNone/>
            </a:pP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b="1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pl-PL" sz="2400" i="1" baseline="50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endParaRPr lang="pl-PL" sz="2400" baseline="50000" dirty="0" smtClean="0"/>
          </a:p>
          <a:p>
            <a:pPr>
              <a:buNone/>
            </a:pPr>
            <a:endParaRPr lang="pl-PL" sz="2400" baseline="50000" dirty="0" smtClean="0">
              <a:solidFill>
                <a:srgbClr val="0D2A66"/>
              </a:solidFill>
            </a:endParaRPr>
          </a:p>
        </p:txBody>
      </p:sp>
      <p:sp>
        <p:nvSpPr>
          <p:cNvPr id="5" name="pole tekstowe 3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539552" y="474663"/>
            <a:ext cx="77041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Chlor gazowy do uzdatniania wody </a:t>
            </a:r>
            <a:endParaRPr lang="en-GB" sz="28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13" descr="http://t0.gstatic.com/images?q=tbn:6QxktMJKKxpl6M:http://www.wrcplc.co.uk/images/chlorine_gas_cylinder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9436" y="3645024"/>
            <a:ext cx="2476500" cy="262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Łącznik prosty 7"/>
          <p:cNvCxnSpPr/>
          <p:nvPr/>
        </p:nvCxnSpPr>
        <p:spPr>
          <a:xfrm>
            <a:off x="1259632" y="3284984"/>
            <a:ext cx="2808312" cy="3096344"/>
          </a:xfrm>
          <a:prstGeom prst="line">
            <a:avLst/>
          </a:prstGeom>
          <a:ln w="920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flipV="1">
            <a:off x="1331640" y="3284984"/>
            <a:ext cx="2952328" cy="3168352"/>
          </a:xfrm>
          <a:prstGeom prst="line">
            <a:avLst/>
          </a:prstGeom>
          <a:ln w="920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>
            <a:off x="4067944" y="5085184"/>
            <a:ext cx="936104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91813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467544" y="188640"/>
            <a:ext cx="77041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Zależność form wolnego chloru od </a:t>
            </a:r>
            <a:r>
              <a:rPr kumimoji="0" lang="pl-PL" sz="24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pH</a:t>
            </a:r>
            <a:r>
              <a:rPr kumimoji="0" lang="pl-PL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i warunków   </a:t>
            </a:r>
            <a:br>
              <a:rPr kumimoji="0" lang="pl-PL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przechowywania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Obraz 8" descr="http://web.deu.edu.tr/atiksu/ana52/klor0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9572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6012160" y="1484784"/>
            <a:ext cx="30598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Bezpośrednie wystawienie podchlorynu na działanie światła słonecznego może spowodować, że w ciągu kilku godzin roztwór może stracić nawet 10-20g chloru wolnego </a:t>
            </a:r>
            <a:r>
              <a:rPr lang="pl-PL" smtClean="0"/>
              <a:t>na litr.</a:t>
            </a:r>
            <a:endParaRPr lang="pl-PL" dirty="0" smtClean="0"/>
          </a:p>
          <a:p>
            <a:endParaRPr lang="pl-PL" dirty="0" smtClean="0"/>
          </a:p>
          <a:p>
            <a:r>
              <a:rPr lang="pl-PL" sz="2000" dirty="0" smtClean="0"/>
              <a:t>Temperatura przechowywania  &lt; 25</a:t>
            </a:r>
            <a:r>
              <a:rPr lang="pl-PL" sz="2000" baseline="30000" dirty="0" smtClean="0"/>
              <a:t>o</a:t>
            </a:r>
            <a:r>
              <a:rPr lang="pl-PL" sz="2000" dirty="0" smtClean="0"/>
              <a:t>C</a:t>
            </a:r>
          </a:p>
          <a:p>
            <a:endParaRPr lang="pl-PL" sz="2000" dirty="0" smtClean="0"/>
          </a:p>
          <a:p>
            <a:r>
              <a:rPr lang="pl-PL" sz="2000" dirty="0" smtClean="0"/>
              <a:t>Termin trwałości – 7 dni</a:t>
            </a:r>
            <a:br>
              <a:rPr lang="pl-PL" sz="2000" dirty="0" smtClean="0"/>
            </a:br>
            <a:r>
              <a:rPr lang="pl-PL" dirty="0" smtClean="0"/>
              <a:t>(bez stabilizatora)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83568" y="5877272"/>
            <a:ext cx="80648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2Na</a:t>
            </a:r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pl-PL" sz="2800" b="1" dirty="0" err="1" smtClean="0">
                <a:solidFill>
                  <a:schemeClr val="tx2">
                    <a:lumMod val="75000"/>
                  </a:schemeClr>
                </a:solidFill>
              </a:rPr>
              <a:t>lO</a:t>
            </a: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 + H</a:t>
            </a:r>
            <a:r>
              <a:rPr lang="pl-PL" sz="2800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→</a:t>
            </a: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2Na</a:t>
            </a:r>
            <a:r>
              <a:rPr lang="pl-PL" sz="2800" b="1" baseline="300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+</a:t>
            </a: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+ </a:t>
            </a:r>
            <a:r>
              <a:rPr lang="pl-PL" sz="2800" b="1" dirty="0" err="1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HClO</a:t>
            </a: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+ </a:t>
            </a:r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</a:rPr>
              <a:t>OC</a:t>
            </a: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en-GB" sz="2800" b="1" baseline="300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</a:rPr>
              <a:t>+ H</a:t>
            </a:r>
            <a:r>
              <a:rPr lang="en-GB" sz="2800" b="1" baseline="30000" dirty="0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pl-PL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6395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467544" y="116632"/>
            <a:ext cx="77041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Zależność form wolnego chloru od </a:t>
            </a:r>
            <a:r>
              <a:rPr kumimoji="0" lang="pl-PL" sz="24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pH</a:t>
            </a:r>
            <a:r>
              <a:rPr kumimoji="0" lang="pl-PL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i warunków   </a:t>
            </a:r>
            <a:br>
              <a:rPr kumimoji="0" lang="pl-PL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przechowywania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5496" y="5589240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lvl="1" indent="-269875">
              <a:spcBef>
                <a:spcPct val="20000"/>
              </a:spcBef>
              <a:buClr>
                <a:srgbClr val="EC7C16"/>
              </a:buClr>
              <a:defRPr/>
            </a:pPr>
            <a:r>
              <a:rPr lang="pl-PL" sz="2400" dirty="0" smtClean="0"/>
              <a:t>    </a:t>
            </a:r>
            <a:r>
              <a:rPr lang="es-ES" sz="2400" dirty="0" smtClean="0"/>
              <a:t>3 NaClO → NaClO</a:t>
            </a:r>
            <a:r>
              <a:rPr lang="es-ES" sz="2400" baseline="-25000" dirty="0" smtClean="0"/>
              <a:t>3</a:t>
            </a:r>
            <a:r>
              <a:rPr lang="es-ES" sz="2400" dirty="0" smtClean="0"/>
              <a:t> + 2 NaCl</a:t>
            </a:r>
            <a:r>
              <a:rPr lang="pl-PL" sz="2000" dirty="0" smtClean="0"/>
              <a:t> </a:t>
            </a:r>
            <a:br>
              <a:rPr lang="pl-PL" sz="2000" dirty="0" smtClean="0"/>
            </a:br>
            <a:r>
              <a:rPr lang="pl-PL" sz="2000" dirty="0" smtClean="0"/>
              <a:t>(samoistny rozkład pod wpływem temperatury, UV)</a:t>
            </a:r>
            <a:endParaRPr lang="en-US" sz="2000" kern="0" dirty="0">
              <a:cs typeface="Arial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06" y="1565895"/>
            <a:ext cx="7206262" cy="387932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48831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7704138" cy="922337"/>
          </a:xfrm>
          <a:noFill/>
        </p:spPr>
        <p:txBody>
          <a:bodyPr/>
          <a:lstStyle/>
          <a:p>
            <a:pPr eaLnBrk="1" hangingPunct="1"/>
            <a:r>
              <a:rPr lang="pl-PL" b="0" dirty="0" smtClean="0">
                <a:solidFill>
                  <a:schemeClr val="tx1"/>
                </a:solidFill>
              </a:rPr>
              <a:t> Zależność form wolnego chloru od </a:t>
            </a:r>
            <a:r>
              <a:rPr lang="pl-PL" b="0" dirty="0" err="1" smtClean="0">
                <a:solidFill>
                  <a:schemeClr val="tx1"/>
                </a:solidFill>
              </a:rPr>
              <a:t>pH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pic>
        <p:nvPicPr>
          <p:cNvPr id="5" name="Obraz 4" descr="http://www.nzdl.org/gsdl/collect/fnl2.2/archives/HASH0187.dir/p3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57880"/>
            <a:ext cx="3729038" cy="472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4644008" y="2060848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Okresowe obniżenie </a:t>
            </a:r>
            <a:r>
              <a:rPr lang="pl-PL" sz="2400" dirty="0" err="1" smtClean="0"/>
              <a:t>pH</a:t>
            </a:r>
            <a:r>
              <a:rPr lang="pl-PL" sz="2400" dirty="0" smtClean="0"/>
              <a:t> do 6</a:t>
            </a:r>
          </a:p>
          <a:p>
            <a:r>
              <a:rPr lang="pl-PL" sz="2400" dirty="0" smtClean="0"/>
              <a:t>zapewnia skuteczne zwalczania zakażeń </a:t>
            </a:r>
            <a:br>
              <a:rPr lang="pl-PL" sz="2400" dirty="0" smtClean="0"/>
            </a:br>
            <a:r>
              <a:rPr lang="pl-PL" sz="2400" i="1" dirty="0" err="1" smtClean="0"/>
              <a:t>Escherichia</a:t>
            </a:r>
            <a:r>
              <a:rPr lang="pl-PL" sz="2400" i="1" dirty="0" smtClean="0"/>
              <a:t> coli</a:t>
            </a:r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183977276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050"/>
          <p:cNvSpPr>
            <a:spLocks noGrp="1" noChangeArrowheads="1"/>
          </p:cNvSpPr>
          <p:nvPr>
            <p:ph type="title" idx="4294967295"/>
          </p:nvPr>
        </p:nvSpPr>
        <p:spPr>
          <a:xfrm>
            <a:off x="540270" y="551086"/>
            <a:ext cx="7704138" cy="501650"/>
          </a:xfrm>
        </p:spPr>
        <p:txBody>
          <a:bodyPr/>
          <a:lstStyle/>
          <a:p>
            <a:pPr eaLnBrk="1" hangingPunct="1"/>
            <a:r>
              <a:rPr lang="pl-PL" sz="2800" b="0" dirty="0" smtClean="0">
                <a:solidFill>
                  <a:schemeClr val="tx1"/>
                </a:solidFill>
                <a:latin typeface="Arial" pitchFamily="34" charset="0"/>
              </a:rPr>
              <a:t>Chemiczne właściwości dwutlenku chloru</a:t>
            </a:r>
            <a:endParaRPr lang="en-GB" sz="2800" b="0" dirty="0" smtClean="0">
              <a:solidFill>
                <a:schemeClr val="tx1"/>
              </a:solidFill>
            </a:endParaRPr>
          </a:p>
        </p:txBody>
      </p:sp>
      <p:grpSp>
        <p:nvGrpSpPr>
          <p:cNvPr id="2" name="Group 2051"/>
          <p:cNvGrpSpPr>
            <a:grpSpLocks/>
          </p:cNvGrpSpPr>
          <p:nvPr/>
        </p:nvGrpSpPr>
        <p:grpSpPr bwMode="auto">
          <a:xfrm>
            <a:off x="827088" y="1349375"/>
            <a:ext cx="7162800" cy="1143000"/>
            <a:chOff x="576" y="672"/>
            <a:chExt cx="4512" cy="720"/>
          </a:xfrm>
        </p:grpSpPr>
        <p:sp>
          <p:nvSpPr>
            <p:cNvPr id="33798" name="Rectangle 2052"/>
            <p:cNvSpPr>
              <a:spLocks noChangeArrowheads="1"/>
            </p:cNvSpPr>
            <p:nvPr/>
          </p:nvSpPr>
          <p:spPr bwMode="auto">
            <a:xfrm>
              <a:off x="576" y="988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3600">
                  <a:solidFill>
                    <a:srgbClr val="000066"/>
                  </a:solidFill>
                  <a:cs typeface="Arial" pitchFamily="34" charset="0"/>
                </a:rPr>
                <a:t>•</a:t>
              </a:r>
              <a:r>
                <a:rPr lang="en-GB" sz="3600">
                  <a:solidFill>
                    <a:srgbClr val="000066"/>
                  </a:solidFill>
                </a:rPr>
                <a:t>O</a:t>
              </a:r>
            </a:p>
          </p:txBody>
        </p:sp>
        <p:sp>
          <p:nvSpPr>
            <p:cNvPr id="33799" name="Rectangle 2053"/>
            <p:cNvSpPr>
              <a:spLocks noChangeArrowheads="1"/>
            </p:cNvSpPr>
            <p:nvPr/>
          </p:nvSpPr>
          <p:spPr bwMode="auto">
            <a:xfrm>
              <a:off x="1200" y="700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3600">
                  <a:solidFill>
                    <a:srgbClr val="000066"/>
                  </a:solidFill>
                </a:rPr>
                <a:t>Cl</a:t>
              </a:r>
            </a:p>
          </p:txBody>
        </p:sp>
        <p:sp>
          <p:nvSpPr>
            <p:cNvPr id="33800" name="Line 2054"/>
            <p:cNvSpPr>
              <a:spLocks noChangeShapeType="1"/>
            </p:cNvSpPr>
            <p:nvPr/>
          </p:nvSpPr>
          <p:spPr bwMode="auto">
            <a:xfrm rot="-1888945">
              <a:off x="1008" y="1055"/>
              <a:ext cx="336" cy="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01" name="Line 2055"/>
            <p:cNvSpPr>
              <a:spLocks noChangeShapeType="1"/>
            </p:cNvSpPr>
            <p:nvPr/>
          </p:nvSpPr>
          <p:spPr bwMode="auto">
            <a:xfrm rot="-8425551">
              <a:off x="1680" y="1007"/>
              <a:ext cx="336" cy="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02" name="Rectangle 2056"/>
            <p:cNvSpPr>
              <a:spLocks noChangeArrowheads="1"/>
            </p:cNvSpPr>
            <p:nvPr/>
          </p:nvSpPr>
          <p:spPr bwMode="auto">
            <a:xfrm>
              <a:off x="1776" y="988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3600">
                  <a:solidFill>
                    <a:srgbClr val="000066"/>
                  </a:solidFill>
                </a:rPr>
                <a:t>O</a:t>
              </a:r>
            </a:p>
          </p:txBody>
        </p:sp>
        <p:sp>
          <p:nvSpPr>
            <p:cNvPr id="33803" name="Line 2057"/>
            <p:cNvSpPr>
              <a:spLocks noChangeShapeType="1"/>
            </p:cNvSpPr>
            <p:nvPr/>
          </p:nvSpPr>
          <p:spPr bwMode="auto">
            <a:xfrm rot="-8425551">
              <a:off x="1632" y="1055"/>
              <a:ext cx="336" cy="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04" name="Line 2058"/>
            <p:cNvSpPr>
              <a:spLocks noChangeShapeType="1"/>
            </p:cNvSpPr>
            <p:nvPr/>
          </p:nvSpPr>
          <p:spPr bwMode="auto">
            <a:xfrm rot="8964694">
              <a:off x="1056" y="1103"/>
              <a:ext cx="336" cy="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05" name="Rectangle 2059"/>
            <p:cNvSpPr>
              <a:spLocks noChangeArrowheads="1"/>
            </p:cNvSpPr>
            <p:nvPr/>
          </p:nvSpPr>
          <p:spPr bwMode="auto">
            <a:xfrm>
              <a:off x="4464" y="988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3600">
                  <a:solidFill>
                    <a:srgbClr val="000066"/>
                  </a:solidFill>
                </a:rPr>
                <a:t>O</a:t>
              </a:r>
              <a:r>
                <a:rPr lang="en-GB" sz="3600">
                  <a:solidFill>
                    <a:srgbClr val="000066"/>
                  </a:solidFill>
                  <a:cs typeface="Arial" pitchFamily="34" charset="0"/>
                </a:rPr>
                <a:t>•</a:t>
              </a:r>
            </a:p>
          </p:txBody>
        </p:sp>
        <p:sp>
          <p:nvSpPr>
            <p:cNvPr id="33806" name="Rectangle 2060"/>
            <p:cNvSpPr>
              <a:spLocks noChangeArrowheads="1"/>
            </p:cNvSpPr>
            <p:nvPr/>
          </p:nvSpPr>
          <p:spPr bwMode="auto">
            <a:xfrm>
              <a:off x="3216" y="988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3600">
                  <a:solidFill>
                    <a:srgbClr val="000066"/>
                  </a:solidFill>
                </a:rPr>
                <a:t>O</a:t>
              </a:r>
            </a:p>
          </p:txBody>
        </p:sp>
        <p:sp>
          <p:nvSpPr>
            <p:cNvPr id="33807" name="Rectangle 2061"/>
            <p:cNvSpPr>
              <a:spLocks noChangeArrowheads="1"/>
            </p:cNvSpPr>
            <p:nvPr/>
          </p:nvSpPr>
          <p:spPr bwMode="auto">
            <a:xfrm>
              <a:off x="3840" y="672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3600">
                  <a:solidFill>
                    <a:srgbClr val="000066"/>
                  </a:solidFill>
                </a:rPr>
                <a:t>Cl</a:t>
              </a:r>
            </a:p>
          </p:txBody>
        </p:sp>
        <p:sp>
          <p:nvSpPr>
            <p:cNvPr id="33808" name="Line 2062"/>
            <p:cNvSpPr>
              <a:spLocks noChangeShapeType="1"/>
            </p:cNvSpPr>
            <p:nvPr/>
          </p:nvSpPr>
          <p:spPr bwMode="auto">
            <a:xfrm rot="8964694">
              <a:off x="3696" y="1056"/>
              <a:ext cx="336" cy="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09" name="Line 2063"/>
            <p:cNvSpPr>
              <a:spLocks noChangeShapeType="1"/>
            </p:cNvSpPr>
            <p:nvPr/>
          </p:nvSpPr>
          <p:spPr bwMode="auto">
            <a:xfrm rot="8964694">
              <a:off x="3648" y="1008"/>
              <a:ext cx="336" cy="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10" name="Line 2064"/>
            <p:cNvSpPr>
              <a:spLocks noChangeShapeType="1"/>
            </p:cNvSpPr>
            <p:nvPr/>
          </p:nvSpPr>
          <p:spPr bwMode="auto">
            <a:xfrm rot="-8425551">
              <a:off x="4272" y="1056"/>
              <a:ext cx="336" cy="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11" name="Line 2065"/>
            <p:cNvSpPr>
              <a:spLocks noChangeShapeType="1"/>
            </p:cNvSpPr>
            <p:nvPr/>
          </p:nvSpPr>
          <p:spPr bwMode="auto">
            <a:xfrm rot="-8457393">
              <a:off x="4320" y="1007"/>
              <a:ext cx="336" cy="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12" name="AutoShape 2066"/>
            <p:cNvSpPr>
              <a:spLocks noChangeArrowheads="1"/>
            </p:cNvSpPr>
            <p:nvPr/>
          </p:nvSpPr>
          <p:spPr bwMode="auto">
            <a:xfrm>
              <a:off x="2592" y="912"/>
              <a:ext cx="576" cy="144"/>
            </a:xfrm>
            <a:prstGeom prst="leftRightArrow">
              <a:avLst>
                <a:gd name="adj1" fmla="val 50000"/>
                <a:gd name="adj2" fmla="val 80000"/>
              </a:avLst>
            </a:prstGeom>
            <a:solidFill>
              <a:srgbClr val="000066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56371" name="Rectangle 2067"/>
          <p:cNvSpPr>
            <a:spLocks noChangeArrowheads="1"/>
          </p:cNvSpPr>
          <p:nvPr/>
        </p:nvSpPr>
        <p:spPr bwMode="auto">
          <a:xfrm>
            <a:off x="663575" y="2420888"/>
            <a:ext cx="75803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66700" indent="-266700">
              <a:spcBef>
                <a:spcPct val="20000"/>
              </a:spcBef>
              <a:buClr>
                <a:srgbClr val="EC7C16"/>
              </a:buClr>
              <a:buFont typeface="Arial" pitchFamily="34" charset="0"/>
              <a:buChar char="•"/>
              <a:defRPr/>
            </a:pPr>
            <a:r>
              <a:rPr lang="pl-PL" sz="2200" kern="0" dirty="0" smtClean="0"/>
              <a:t>Jest to substancja o silnych właściwościach utleniających</a:t>
            </a:r>
            <a:br>
              <a:rPr lang="pl-PL" sz="2200" kern="0" dirty="0" smtClean="0"/>
            </a:br>
            <a:r>
              <a:rPr lang="en-GB" sz="2200" dirty="0" smtClean="0"/>
              <a:t> ClO</a:t>
            </a:r>
            <a:r>
              <a:rPr lang="en-GB" sz="2200" baseline="-25000" dirty="0" smtClean="0"/>
              <a:t>2</a:t>
            </a:r>
            <a:r>
              <a:rPr lang="en-GB" sz="2200" dirty="0" smtClean="0"/>
              <a:t>  +  e</a:t>
            </a:r>
            <a:r>
              <a:rPr lang="en-GB" sz="2200" baseline="30000" dirty="0" smtClean="0"/>
              <a:t>-</a:t>
            </a:r>
            <a:r>
              <a:rPr lang="en-GB" sz="2200" dirty="0" smtClean="0"/>
              <a:t>     </a:t>
            </a:r>
            <a:r>
              <a:rPr lang="en-GB" sz="2200" dirty="0" smtClean="0">
                <a:sym typeface="Wingdings 3" pitchFamily="18" charset="2"/>
              </a:rPr>
              <a:t></a:t>
            </a:r>
            <a:r>
              <a:rPr lang="en-GB" sz="2200" dirty="0" smtClean="0"/>
              <a:t>      ClO</a:t>
            </a:r>
            <a:r>
              <a:rPr lang="en-GB" sz="2200" baseline="-25000" dirty="0" smtClean="0"/>
              <a:t>2</a:t>
            </a:r>
            <a:r>
              <a:rPr lang="en-GB" sz="2200" baseline="50000" dirty="0" smtClean="0"/>
              <a:t>-</a:t>
            </a:r>
            <a:r>
              <a:rPr lang="en-GB" sz="2200" baseline="30000" dirty="0" smtClean="0"/>
              <a:t>  </a:t>
            </a:r>
            <a:r>
              <a:rPr lang="en-GB" sz="2200" dirty="0" smtClean="0"/>
              <a:t>(</a:t>
            </a:r>
            <a:r>
              <a:rPr lang="pl-PL" sz="2200" dirty="0" smtClean="0"/>
              <a:t>chloryn</a:t>
            </a:r>
            <a:r>
              <a:rPr lang="en-GB" sz="2200" dirty="0" smtClean="0"/>
              <a:t>)</a:t>
            </a:r>
            <a:r>
              <a:rPr lang="en-GB" sz="2200" baseline="30000" dirty="0" smtClean="0"/>
              <a:t>           </a:t>
            </a:r>
            <a:r>
              <a:rPr lang="en-GB" sz="2200" dirty="0" smtClean="0"/>
              <a:t>E</a:t>
            </a:r>
            <a:r>
              <a:rPr lang="en-GB" sz="2200" baseline="30000" dirty="0" smtClean="0"/>
              <a:t>0</a:t>
            </a:r>
            <a:r>
              <a:rPr lang="en-GB" sz="2200" dirty="0" smtClean="0"/>
              <a:t> </a:t>
            </a:r>
            <a:r>
              <a:rPr lang="en-GB" sz="2200" smtClean="0"/>
              <a:t>= 0.95 </a:t>
            </a:r>
            <a:r>
              <a:rPr lang="en-GB" sz="2200" dirty="0" smtClean="0"/>
              <a:t>V</a:t>
            </a:r>
            <a:endParaRPr lang="pl-PL" sz="2200" kern="0" dirty="0" smtClean="0"/>
          </a:p>
          <a:p>
            <a:pPr marL="266700" indent="-266700">
              <a:spcBef>
                <a:spcPct val="20000"/>
              </a:spcBef>
              <a:buClr>
                <a:srgbClr val="EC7C16"/>
              </a:buClr>
              <a:buFont typeface="Arial" pitchFamily="34" charset="0"/>
              <a:buChar char="•"/>
              <a:defRPr/>
            </a:pPr>
            <a:r>
              <a:rPr lang="pl-PL" sz="2200" kern="0" dirty="0" smtClean="0"/>
              <a:t>Cząsteczka ClO</a:t>
            </a:r>
            <a:r>
              <a:rPr lang="pl-PL" sz="2200" kern="0" baseline="-25000" dirty="0" smtClean="0"/>
              <a:t>2</a:t>
            </a:r>
            <a:r>
              <a:rPr lang="pl-PL" sz="2200" kern="0" dirty="0" smtClean="0"/>
              <a:t> wykazuje własności paramagnetyczne</a:t>
            </a:r>
            <a:br>
              <a:rPr lang="pl-PL" sz="2200" kern="0" dirty="0" smtClean="0"/>
            </a:br>
            <a:r>
              <a:rPr lang="pl-PL" sz="2200" kern="0" dirty="0" smtClean="0"/>
              <a:t>- kąt między wiązaniami </a:t>
            </a:r>
            <a:r>
              <a:rPr lang="pl-PL" sz="2200" kern="0" dirty="0" err="1" smtClean="0"/>
              <a:t>O-Cl-O</a:t>
            </a:r>
            <a:r>
              <a:rPr lang="pl-PL" sz="2200" kern="0" dirty="0" smtClean="0"/>
              <a:t> wynosi 117</a:t>
            </a:r>
            <a:r>
              <a:rPr lang="pl-PL" sz="2200" kern="0" baseline="30000" dirty="0" smtClean="0"/>
              <a:t>o</a:t>
            </a:r>
          </a:p>
          <a:p>
            <a:pPr marL="266700" indent="-266700">
              <a:spcBef>
                <a:spcPct val="20000"/>
              </a:spcBef>
              <a:buClr>
                <a:srgbClr val="EC7C16"/>
              </a:buClr>
              <a:buFont typeface="Arial" pitchFamily="34" charset="0"/>
              <a:buChar char="•"/>
              <a:defRPr/>
            </a:pPr>
            <a:r>
              <a:rPr lang="pl-PL" sz="2200" kern="0" dirty="0" smtClean="0"/>
              <a:t>Budowa i kształt cząsteczki najbardziej przypomina ozon</a:t>
            </a:r>
          </a:p>
          <a:p>
            <a:pPr marL="266700" indent="-266700">
              <a:spcBef>
                <a:spcPct val="20000"/>
              </a:spcBef>
              <a:buClr>
                <a:srgbClr val="EC7C16"/>
              </a:buClr>
              <a:buFont typeface="Arial" pitchFamily="34" charset="0"/>
              <a:buChar char="•"/>
              <a:defRPr/>
            </a:pPr>
            <a:r>
              <a:rPr lang="pl-PL" sz="2200" kern="0" dirty="0" smtClean="0"/>
              <a:t>Trwały w wodzie, nie ulega samoistnemu rozkładowi</a:t>
            </a:r>
          </a:p>
          <a:p>
            <a:pPr marL="266700" indent="-266700">
              <a:spcBef>
                <a:spcPct val="20000"/>
              </a:spcBef>
              <a:buClr>
                <a:srgbClr val="EC7C16"/>
              </a:buClr>
              <a:buFont typeface="Arial" pitchFamily="34" charset="0"/>
              <a:buChar char="•"/>
              <a:defRPr/>
            </a:pPr>
            <a:r>
              <a:rPr lang="pl-PL" sz="2200" dirty="0" smtClean="0"/>
              <a:t>Rozpuszcza się w wodzie w postaci gazowej</a:t>
            </a:r>
            <a:endParaRPr lang="en-GB" sz="2200" dirty="0"/>
          </a:p>
          <a:p>
            <a:pPr marL="742950" lvl="1" indent="-285750">
              <a:spcBef>
                <a:spcPct val="30000"/>
              </a:spcBef>
              <a:buClr>
                <a:srgbClr val="FF6600"/>
              </a:buClr>
              <a:buFontTx/>
              <a:buChar char="-"/>
            </a:pPr>
            <a:r>
              <a:rPr lang="pl-PL" sz="2000" i="1" dirty="0" smtClean="0"/>
              <a:t>Aktywny niezależnie od</a:t>
            </a:r>
            <a:r>
              <a:rPr lang="en-GB" sz="2000" i="1" dirty="0" smtClean="0"/>
              <a:t> pH</a:t>
            </a:r>
            <a:r>
              <a:rPr lang="pl-PL" sz="2000" i="1" dirty="0" smtClean="0"/>
              <a:t> (zakres dla </a:t>
            </a:r>
            <a:r>
              <a:rPr lang="pl-PL" sz="2000" i="1" dirty="0" err="1" smtClean="0"/>
              <a:t>wody</a:t>
            </a:r>
            <a:r>
              <a:rPr lang="pl-PL" sz="2000" i="1" dirty="0" smtClean="0"/>
              <a:t> pitnej)</a:t>
            </a:r>
            <a:endParaRPr lang="en-GB" sz="2000" i="1" dirty="0"/>
          </a:p>
          <a:p>
            <a:pPr marL="742950" lvl="1" indent="-285750">
              <a:spcBef>
                <a:spcPct val="30000"/>
              </a:spcBef>
              <a:buClr>
                <a:srgbClr val="FF6600"/>
              </a:buClr>
              <a:buFontTx/>
              <a:buChar char="-"/>
            </a:pPr>
            <a:r>
              <a:rPr lang="pl-PL" sz="2000" i="1" dirty="0" smtClean="0"/>
              <a:t>Bez trudu przenika przez błonę komórkową</a:t>
            </a:r>
            <a:endParaRPr lang="de-DE" sz="2000" i="1" dirty="0"/>
          </a:p>
          <a:p>
            <a:pPr marL="742950" lvl="1" indent="-285750">
              <a:spcBef>
                <a:spcPct val="30000"/>
              </a:spcBef>
              <a:spcAft>
                <a:spcPct val="40000"/>
              </a:spcAft>
              <a:buClr>
                <a:srgbClr val="FF6600"/>
              </a:buClr>
              <a:buFontTx/>
              <a:buChar char="-"/>
            </a:pPr>
            <a:r>
              <a:rPr lang="pl-PL" sz="2000" i="1" dirty="0" smtClean="0"/>
              <a:t>Wysoce skuteczny w usuwaniu </a:t>
            </a:r>
            <a:r>
              <a:rPr lang="pl-PL" sz="2000" i="1" dirty="0" err="1" smtClean="0"/>
              <a:t>biofilmów</a:t>
            </a:r>
            <a:endParaRPr lang="de-DE" sz="2000" i="1" dirty="0"/>
          </a:p>
          <a:p>
            <a:pPr marL="342900" indent="-342900">
              <a:spcBef>
                <a:spcPct val="30000"/>
              </a:spcBef>
              <a:buClr>
                <a:srgbClr val="FF6600"/>
              </a:buClr>
            </a:pPr>
            <a:endParaRPr lang="en-GB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339875"/>
            <a:ext cx="7704138" cy="4897437"/>
          </a:xfrm>
          <a:noFill/>
          <a:ln/>
        </p:spPr>
        <p:txBody>
          <a:bodyPr/>
          <a:lstStyle/>
          <a:p>
            <a:pPr eaLnBrk="0" hangingPunct="0">
              <a:buClr>
                <a:srgbClr val="FF8913"/>
              </a:buClr>
              <a:buFont typeface="Wingdings" pitchFamily="2" charset="2"/>
              <a:buChar char="§"/>
            </a:pPr>
            <a:r>
              <a:rPr lang="pl-PL" sz="2400" dirty="0">
                <a:latin typeface="+mj-lt"/>
              </a:rPr>
              <a:t>Barwa</a:t>
            </a:r>
            <a:r>
              <a:rPr lang="de-DE" sz="2400" dirty="0">
                <a:latin typeface="+mj-lt"/>
              </a:rPr>
              <a:t>:			</a:t>
            </a:r>
            <a:r>
              <a:rPr lang="pl-PL" sz="2400" dirty="0">
                <a:latin typeface="+mj-lt"/>
              </a:rPr>
              <a:t>pomarańczowo – żółty gaz</a:t>
            </a:r>
            <a:endParaRPr lang="de-DE" sz="2400" dirty="0">
              <a:latin typeface="+mj-lt"/>
            </a:endParaRPr>
          </a:p>
          <a:p>
            <a:pPr eaLnBrk="0" hangingPunct="0">
              <a:buClr>
                <a:srgbClr val="FF8913"/>
              </a:buClr>
              <a:buFont typeface="Wingdings" pitchFamily="2" charset="2"/>
              <a:buChar char="§"/>
            </a:pPr>
            <a:r>
              <a:rPr lang="pl-PL" sz="2400" dirty="0">
                <a:latin typeface="+mj-lt"/>
              </a:rPr>
              <a:t>Zapach</a:t>
            </a:r>
            <a:r>
              <a:rPr lang="de-DE" sz="2400" dirty="0">
                <a:latin typeface="+mj-lt"/>
              </a:rPr>
              <a:t>:			</a:t>
            </a:r>
            <a:r>
              <a:rPr lang="pl-PL" sz="2400" dirty="0">
                <a:latin typeface="+mj-lt"/>
              </a:rPr>
              <a:t>ostry</a:t>
            </a:r>
            <a:endParaRPr lang="de-DE" sz="2400" dirty="0">
              <a:latin typeface="+mj-lt"/>
            </a:endParaRPr>
          </a:p>
          <a:p>
            <a:pPr eaLnBrk="0" hangingPunct="0">
              <a:buClr>
                <a:srgbClr val="FF8913"/>
              </a:buClr>
              <a:buFont typeface="Wingdings" pitchFamily="2" charset="2"/>
              <a:buChar char="§"/>
            </a:pPr>
            <a:r>
              <a:rPr lang="pl-PL" sz="2400" dirty="0">
                <a:latin typeface="+mj-lt"/>
              </a:rPr>
              <a:t>Punkt topnienia</a:t>
            </a:r>
            <a:r>
              <a:rPr lang="de-DE" sz="2400" dirty="0">
                <a:latin typeface="+mj-lt"/>
              </a:rPr>
              <a:t>:		- 59 °C</a:t>
            </a:r>
          </a:p>
          <a:p>
            <a:pPr eaLnBrk="0" hangingPunct="0">
              <a:buClr>
                <a:srgbClr val="FF8913"/>
              </a:buClr>
              <a:buFont typeface="Wingdings" pitchFamily="2" charset="2"/>
              <a:buChar char="§"/>
            </a:pPr>
            <a:r>
              <a:rPr lang="pl-PL" sz="2400" dirty="0">
                <a:latin typeface="+mj-lt"/>
              </a:rPr>
              <a:t>Punkt wrzenia</a:t>
            </a:r>
            <a:r>
              <a:rPr lang="de-DE" sz="2400" dirty="0">
                <a:latin typeface="+mj-lt"/>
              </a:rPr>
              <a:t>:		11° C</a:t>
            </a:r>
          </a:p>
          <a:p>
            <a:pPr eaLnBrk="0" hangingPunct="0">
              <a:buClr>
                <a:srgbClr val="FF8913"/>
              </a:buClr>
              <a:buFont typeface="Wingdings" pitchFamily="2" charset="2"/>
              <a:buChar char="§"/>
            </a:pPr>
            <a:r>
              <a:rPr lang="pl-PL" sz="2400" dirty="0">
                <a:latin typeface="+mj-lt"/>
              </a:rPr>
              <a:t>Roztwór wodny ma barwę żółto </a:t>
            </a:r>
            <a:r>
              <a:rPr lang="pl-PL" sz="2400" dirty="0" smtClean="0">
                <a:latin typeface="+mj-lt"/>
              </a:rPr>
              <a:t>– zieloną</a:t>
            </a:r>
          </a:p>
          <a:p>
            <a:pPr eaLnBrk="0" hangingPunct="0">
              <a:buClr>
                <a:srgbClr val="FF8913"/>
              </a:buClr>
              <a:buFont typeface="Wingdings" pitchFamily="2" charset="2"/>
              <a:buChar char="§"/>
            </a:pPr>
            <a:r>
              <a:rPr lang="pl-PL" sz="2400" dirty="0" smtClean="0">
                <a:latin typeface="+mj-lt"/>
              </a:rPr>
              <a:t>Do 2000 ppm w roztworze klasyfikowany jako drażniący</a:t>
            </a:r>
            <a:endParaRPr lang="de-DE" sz="2400" dirty="0">
              <a:latin typeface="+mj-lt"/>
            </a:endParaRPr>
          </a:p>
          <a:p>
            <a:pPr eaLnBrk="0" hangingPunct="0">
              <a:buClr>
                <a:srgbClr val="FF8913"/>
              </a:buClr>
              <a:buFont typeface="Wingdings" pitchFamily="2" charset="2"/>
              <a:buChar char="§"/>
            </a:pPr>
            <a:r>
              <a:rPr lang="pl-PL" sz="2400" dirty="0">
                <a:latin typeface="+mj-lt"/>
              </a:rPr>
              <a:t>Dwutlenek chloru pozostaje w wodzie w formie gazu</a:t>
            </a:r>
            <a:r>
              <a:rPr lang="de-DE" sz="2400" dirty="0">
                <a:latin typeface="+mj-lt"/>
              </a:rPr>
              <a:t> </a:t>
            </a:r>
          </a:p>
          <a:p>
            <a:pPr eaLnBrk="0" hangingPunct="0">
              <a:buClr>
                <a:srgbClr val="FF8913"/>
              </a:buClr>
              <a:buFont typeface="Wingdings" pitchFamily="2" charset="2"/>
              <a:buChar char="§"/>
            </a:pPr>
            <a:r>
              <a:rPr lang="pl-PL" sz="2400" dirty="0">
                <a:latin typeface="+mj-lt"/>
              </a:rPr>
              <a:t>Dwutlenek chloru jest niestabilny i rozpada się przy podgrzewaniu, pod ciśnieniem i przy naświetlaniu </a:t>
            </a:r>
            <a:br>
              <a:rPr lang="pl-PL" sz="2400" dirty="0">
                <a:latin typeface="+mj-lt"/>
              </a:rPr>
            </a:br>
            <a:r>
              <a:rPr lang="pl-PL" sz="2400" dirty="0">
                <a:latin typeface="+mj-lt"/>
              </a:rPr>
              <a:t>promieniami </a:t>
            </a:r>
            <a:r>
              <a:rPr lang="de-DE" sz="2400" dirty="0">
                <a:latin typeface="+mj-lt"/>
              </a:rPr>
              <a:t>UV:  2 ClO</a:t>
            </a:r>
            <a:r>
              <a:rPr lang="de-DE" sz="2400" baseline="-25000" dirty="0">
                <a:latin typeface="+mj-lt"/>
              </a:rPr>
              <a:t>2</a:t>
            </a:r>
            <a:r>
              <a:rPr lang="de-DE" sz="2400" dirty="0">
                <a:latin typeface="+mj-lt"/>
              </a:rPr>
              <a:t>  ---&gt;  Cl</a:t>
            </a:r>
            <a:r>
              <a:rPr lang="de-DE" sz="2400" baseline="-25000" dirty="0">
                <a:latin typeface="+mj-lt"/>
              </a:rPr>
              <a:t>2</a:t>
            </a:r>
            <a:r>
              <a:rPr lang="de-DE" sz="2400" dirty="0">
                <a:latin typeface="+mj-lt"/>
              </a:rPr>
              <a:t>  +  2 O</a:t>
            </a:r>
            <a:r>
              <a:rPr lang="de-DE" sz="2400" baseline="-25000" dirty="0">
                <a:latin typeface="+mj-lt"/>
              </a:rPr>
              <a:t>2</a:t>
            </a:r>
            <a:r>
              <a:rPr lang="de-DE" sz="2400" dirty="0">
                <a:latin typeface="+mj-lt"/>
              </a:rPr>
              <a:t> </a:t>
            </a:r>
            <a:r>
              <a:rPr lang="de-DE" sz="2400" dirty="0" smtClean="0">
                <a:latin typeface="+mj-lt"/>
              </a:rPr>
              <a:t> </a:t>
            </a:r>
            <a:endParaRPr lang="de-DE" sz="2400" dirty="0">
              <a:latin typeface="+mj-lt"/>
            </a:endParaRPr>
          </a:p>
          <a:p>
            <a:pPr eaLnBrk="0" hangingPunct="0">
              <a:buClr>
                <a:srgbClr val="FF8913"/>
              </a:buClr>
              <a:buFont typeface="Wingdings" pitchFamily="2" charset="2"/>
              <a:buChar char="§"/>
            </a:pPr>
            <a:r>
              <a:rPr lang="de-DE" sz="2400" dirty="0">
                <a:latin typeface="+mj-lt"/>
              </a:rPr>
              <a:t> </a:t>
            </a:r>
            <a:r>
              <a:rPr lang="pl-PL" sz="2400" dirty="0">
                <a:latin typeface="+mj-lt"/>
              </a:rPr>
              <a:t>Wartość </a:t>
            </a:r>
            <a:r>
              <a:rPr lang="pl-PL" sz="2400" dirty="0" smtClean="0">
                <a:latin typeface="+mj-lt"/>
              </a:rPr>
              <a:t>NDS</a:t>
            </a:r>
            <a:r>
              <a:rPr lang="de-DE" sz="2400" dirty="0" smtClean="0">
                <a:latin typeface="+mj-lt"/>
              </a:rPr>
              <a:t> </a:t>
            </a:r>
            <a:r>
              <a:rPr lang="pl-PL" sz="2400" dirty="0" smtClean="0">
                <a:latin typeface="+mj-lt"/>
              </a:rPr>
              <a:t>w fazie gazowej - </a:t>
            </a:r>
            <a:r>
              <a:rPr lang="de-DE" sz="2400" dirty="0" smtClean="0">
                <a:latin typeface="+mj-lt"/>
              </a:rPr>
              <a:t>0,3 g/m</a:t>
            </a:r>
            <a:r>
              <a:rPr lang="de-DE" sz="2400" baseline="30000" dirty="0" smtClean="0">
                <a:latin typeface="+mj-lt"/>
              </a:rPr>
              <a:t>3</a:t>
            </a:r>
            <a:endParaRPr lang="pl-PL" sz="2400" baseline="30000" dirty="0" smtClean="0">
              <a:latin typeface="+mj-lt"/>
            </a:endParaRPr>
          </a:p>
          <a:p>
            <a:pPr eaLnBrk="0" hangingPunct="0">
              <a:buClr>
                <a:srgbClr val="FF8913"/>
              </a:buClr>
              <a:buNone/>
            </a:pPr>
            <a:endParaRPr lang="de-DE" sz="2400" baseline="30000" dirty="0">
              <a:latin typeface="+mj-lt"/>
            </a:endParaRPr>
          </a:p>
        </p:txBody>
      </p:sp>
      <p:sp>
        <p:nvSpPr>
          <p:cNvPr id="135" name="Rectangle 2050"/>
          <p:cNvSpPr>
            <a:spLocks noGrp="1" noChangeArrowheads="1"/>
          </p:cNvSpPr>
          <p:nvPr>
            <p:ph type="title" idx="4294967295"/>
          </p:nvPr>
        </p:nvSpPr>
        <p:spPr>
          <a:xfrm>
            <a:off x="540270" y="274638"/>
            <a:ext cx="7704138" cy="922337"/>
          </a:xfrm>
        </p:spPr>
        <p:txBody>
          <a:bodyPr/>
          <a:lstStyle/>
          <a:p>
            <a:pPr eaLnBrk="1" hangingPunct="1"/>
            <a:r>
              <a:rPr lang="pl-PL" b="0" dirty="0" smtClean="0">
                <a:solidFill>
                  <a:schemeClr val="tx1"/>
                </a:solidFill>
                <a:latin typeface="Arial" pitchFamily="34" charset="0"/>
              </a:rPr>
              <a:t>Chemiczne właściwości dwutlenku chloru (2) </a:t>
            </a:r>
            <a:endParaRPr lang="en-GB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en-GB" dirty="0" smtClean="0"/>
              <a:t>ClO</a:t>
            </a:r>
            <a:r>
              <a:rPr lang="en-GB" baseline="-15000" dirty="0" smtClean="0"/>
              <a:t>2</a:t>
            </a:r>
            <a:r>
              <a:rPr lang="en-GB" dirty="0" smtClean="0"/>
              <a:t> </a:t>
            </a:r>
            <a:r>
              <a:rPr lang="pl-PL" dirty="0" smtClean="0"/>
              <a:t>reaguje jako silny utleniacz</a:t>
            </a:r>
            <a:endParaRPr lang="en-GB" dirty="0" smtClean="0"/>
          </a:p>
          <a:p>
            <a:pPr lvl="1">
              <a:spcBef>
                <a:spcPct val="0"/>
              </a:spcBef>
              <a:spcAft>
                <a:spcPct val="20000"/>
              </a:spcAft>
            </a:pPr>
            <a:r>
              <a:rPr lang="pl-PL" dirty="0" smtClean="0"/>
              <a:t>Nie tworzą się </a:t>
            </a:r>
            <a:r>
              <a:rPr lang="en-GB" dirty="0" err="1" smtClean="0"/>
              <a:t>tr</a:t>
            </a:r>
            <a:r>
              <a:rPr lang="pl-PL" dirty="0" err="1" smtClean="0"/>
              <a:t>ój</a:t>
            </a:r>
            <a:r>
              <a:rPr lang="en-GB" dirty="0" err="1" smtClean="0"/>
              <a:t>halometan</a:t>
            </a:r>
            <a:r>
              <a:rPr lang="pl-PL" dirty="0" smtClean="0"/>
              <a:t>y THM</a:t>
            </a:r>
            <a:endParaRPr lang="en-GB" dirty="0" smtClean="0"/>
          </a:p>
          <a:p>
            <a:pPr lvl="1">
              <a:spcBef>
                <a:spcPct val="0"/>
              </a:spcBef>
              <a:spcAft>
                <a:spcPct val="20000"/>
              </a:spcAft>
            </a:pPr>
            <a:r>
              <a:rPr lang="pl-PL" dirty="0" smtClean="0"/>
              <a:t>Nie tworzą się </a:t>
            </a:r>
            <a:r>
              <a:rPr lang="pl-PL" dirty="0" err="1" smtClean="0"/>
              <a:t>chlorofenole</a:t>
            </a:r>
            <a:endParaRPr lang="en-GB" dirty="0" smtClean="0"/>
          </a:p>
          <a:p>
            <a:pPr lvl="1">
              <a:spcBef>
                <a:spcPct val="0"/>
              </a:spcBef>
              <a:spcAft>
                <a:spcPct val="20000"/>
              </a:spcAft>
            </a:pPr>
            <a:r>
              <a:rPr lang="pl-PL" dirty="0" smtClean="0"/>
              <a:t>Nie tworzą się</a:t>
            </a:r>
            <a:r>
              <a:rPr lang="en-GB" dirty="0" smtClean="0"/>
              <a:t> AOX (</a:t>
            </a:r>
            <a:r>
              <a:rPr lang="en-GB" dirty="0" err="1" smtClean="0"/>
              <a:t>adsorbowalne</a:t>
            </a:r>
            <a:r>
              <a:rPr lang="en-GB" dirty="0" smtClean="0"/>
              <a:t> </a:t>
            </a:r>
            <a:r>
              <a:rPr lang="en-GB" dirty="0" err="1" smtClean="0"/>
              <a:t>halogenki</a:t>
            </a:r>
            <a:r>
              <a:rPr lang="en-GB" dirty="0" smtClean="0"/>
              <a:t> </a:t>
            </a:r>
            <a:r>
              <a:rPr lang="en-GB" dirty="0" err="1" smtClean="0"/>
              <a:t>organiczne</a:t>
            </a:r>
            <a:r>
              <a:rPr lang="en-GB" dirty="0" smtClean="0"/>
              <a:t>)</a:t>
            </a:r>
          </a:p>
          <a:p>
            <a:pPr lvl="1">
              <a:spcBef>
                <a:spcPct val="0"/>
              </a:spcBef>
              <a:spcAft>
                <a:spcPct val="40000"/>
              </a:spcAft>
            </a:pPr>
            <a:r>
              <a:rPr lang="pl-PL" dirty="0" smtClean="0"/>
              <a:t>Nie reaguje z amoniakiem</a:t>
            </a:r>
            <a:endParaRPr lang="en-GB" dirty="0" smtClean="0"/>
          </a:p>
          <a:p>
            <a:pPr eaLnBrk="1" hangingPunct="1">
              <a:spcAft>
                <a:spcPct val="40000"/>
              </a:spcAft>
            </a:pPr>
            <a:r>
              <a:rPr lang="en-GB" dirty="0" smtClean="0"/>
              <a:t>75 </a:t>
            </a:r>
            <a:r>
              <a:rPr lang="en-GB" dirty="0" err="1" smtClean="0"/>
              <a:t>ppm</a:t>
            </a:r>
            <a:r>
              <a:rPr lang="en-GB" dirty="0" smtClean="0"/>
              <a:t> </a:t>
            </a:r>
            <a:r>
              <a:rPr lang="en-GB" dirty="0" err="1" smtClean="0"/>
              <a:t>chlor</a:t>
            </a:r>
            <a:r>
              <a:rPr lang="pl-PL" dirty="0" err="1" smtClean="0"/>
              <a:t>ynu</a:t>
            </a:r>
            <a:r>
              <a:rPr lang="en-GB" dirty="0" smtClean="0"/>
              <a:t> </a:t>
            </a:r>
            <a:r>
              <a:rPr lang="pl-PL" dirty="0" smtClean="0"/>
              <a:t>nie jest toksyczne dla narybku pstrąga tęczowego</a:t>
            </a:r>
            <a:endParaRPr lang="en-GB" dirty="0" smtClean="0"/>
          </a:p>
          <a:p>
            <a:pPr>
              <a:spcAft>
                <a:spcPct val="40000"/>
              </a:spcAft>
            </a:pPr>
            <a:r>
              <a:rPr lang="en-GB" dirty="0" smtClean="0"/>
              <a:t>0,3 </a:t>
            </a:r>
            <a:r>
              <a:rPr lang="en-GB" dirty="0" err="1" smtClean="0"/>
              <a:t>ppm</a:t>
            </a:r>
            <a:r>
              <a:rPr lang="en-GB" dirty="0" smtClean="0"/>
              <a:t> </a:t>
            </a:r>
            <a:r>
              <a:rPr lang="pl-PL" dirty="0" smtClean="0"/>
              <a:t>dwutlenku chloru przy dwudziestu dniach ekspozycji nie wpływa na wzrost narybku pstrąga tęczowego</a:t>
            </a:r>
            <a:endParaRPr lang="en-GB" dirty="0" smtClean="0"/>
          </a:p>
          <a:p>
            <a:pPr>
              <a:spcAft>
                <a:spcPct val="40000"/>
              </a:spcAft>
            </a:pPr>
            <a:r>
              <a:rPr lang="en-GB" dirty="0" smtClean="0"/>
              <a:t>0,1 </a:t>
            </a:r>
            <a:r>
              <a:rPr lang="en-GB" dirty="0" err="1" smtClean="0"/>
              <a:t>ppm</a:t>
            </a:r>
            <a:r>
              <a:rPr lang="en-GB" dirty="0" smtClean="0"/>
              <a:t> </a:t>
            </a:r>
            <a:r>
              <a:rPr lang="pl-PL" dirty="0" smtClean="0"/>
              <a:t>dwutlenku chloru</a:t>
            </a:r>
            <a:r>
              <a:rPr lang="en-GB" dirty="0" smtClean="0"/>
              <a:t>: </a:t>
            </a:r>
            <a:r>
              <a:rPr lang="pl-PL" dirty="0" smtClean="0"/>
              <a:t>niewielki wpływ na ekosystem planktonu (złożony z otwornic i alg okrzemkowych)</a:t>
            </a:r>
            <a:endParaRPr lang="en-GB" dirty="0" smtClean="0"/>
          </a:p>
        </p:txBody>
      </p:sp>
      <p:sp>
        <p:nvSpPr>
          <p:cNvPr id="35843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540270" y="334963"/>
            <a:ext cx="7704138" cy="501650"/>
          </a:xfrm>
        </p:spPr>
        <p:txBody>
          <a:bodyPr/>
          <a:lstStyle/>
          <a:p>
            <a:pPr eaLnBrk="1" hangingPunct="1"/>
            <a:r>
              <a:rPr lang="en-GB" b="0" dirty="0" smtClean="0">
                <a:solidFill>
                  <a:schemeClr val="tx1"/>
                </a:solidFill>
              </a:rPr>
              <a:t>E</a:t>
            </a:r>
            <a:r>
              <a:rPr lang="pl-PL" b="0" dirty="0" err="1" smtClean="0">
                <a:solidFill>
                  <a:schemeClr val="tx1"/>
                </a:solidFill>
              </a:rPr>
              <a:t>kologiczne</a:t>
            </a:r>
            <a:r>
              <a:rPr lang="pl-PL" b="0" dirty="0" smtClean="0">
                <a:solidFill>
                  <a:schemeClr val="tx1"/>
                </a:solidFill>
              </a:rPr>
              <a:t> aspekty stosowania dwutlenku chloru</a:t>
            </a:r>
            <a:endParaRPr lang="en-GB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/>
          </p:cNvGraphicFramePr>
          <p:nvPr/>
        </p:nvGraphicFramePr>
        <p:xfrm>
          <a:off x="666750" y="2276475"/>
          <a:ext cx="7577138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Worksheet" r:id="rId4" imgW="7382896" imgH="3097036" progId="Excel.Sheet.8">
                  <p:embed/>
                </p:oleObj>
              </mc:Choice>
              <mc:Fallback>
                <p:oleObj name="Worksheet" r:id="rId4" imgW="7382896" imgH="3097036" progId="Excel.Shee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2276475"/>
                        <a:ext cx="7577138" cy="360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11188" y="374650"/>
            <a:ext cx="8534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dirty="0" smtClean="0"/>
              <a:t>Skuteczność dezynfekcji dwutlenkiem chloru</a:t>
            </a:r>
            <a:endParaRPr lang="en-GB" sz="2800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7950" y="1489075"/>
            <a:ext cx="8077200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762000" lvl="1" indent="-304800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§"/>
            </a:pPr>
            <a:r>
              <a:rPr lang="pl-PL" sz="2200" dirty="0" smtClean="0"/>
              <a:t>Doskonałe wyniki nawet przy niskich stężeniach</a:t>
            </a:r>
            <a:endParaRPr lang="en-GB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eaLnBrk="0" hangingPunct="0">
              <a:buClr>
                <a:srgbClr val="FF8913"/>
              </a:buClr>
              <a:buFont typeface="Wingdings" pitchFamily="2" charset="2"/>
              <a:buChar char="§"/>
            </a:pPr>
            <a:r>
              <a:rPr lang="pl-PL" sz="2600" b="1" dirty="0">
                <a:latin typeface="Arial" pitchFamily="34" charset="0"/>
              </a:rPr>
              <a:t>Z chlorynu sodu i chloru gazowego</a:t>
            </a:r>
            <a:endParaRPr lang="de-DE" sz="2600" b="1" dirty="0">
              <a:latin typeface="Arial" pitchFamily="34" charset="0"/>
            </a:endParaRPr>
          </a:p>
          <a:p>
            <a:pPr eaLnBrk="0" hangingPunct="0">
              <a:buClr>
                <a:srgbClr val="FF8913"/>
              </a:buClr>
              <a:buFont typeface="Wingdings" pitchFamily="2" charset="2"/>
              <a:buChar char="§"/>
            </a:pPr>
            <a:r>
              <a:rPr lang="de-DE" sz="2600" b="1" dirty="0">
                <a:latin typeface="Arial" pitchFamily="34" charset="0"/>
              </a:rPr>
              <a:t>2 NaClO</a:t>
            </a:r>
            <a:r>
              <a:rPr lang="de-DE" sz="2600" b="1" baseline="-25000" dirty="0">
                <a:latin typeface="Arial" pitchFamily="34" charset="0"/>
              </a:rPr>
              <a:t>2</a:t>
            </a:r>
            <a:r>
              <a:rPr lang="de-DE" sz="2600" b="1" dirty="0">
                <a:latin typeface="Arial" pitchFamily="34" charset="0"/>
              </a:rPr>
              <a:t>  +  Cl</a:t>
            </a:r>
            <a:r>
              <a:rPr lang="de-DE" sz="2600" b="1" baseline="-25000" dirty="0">
                <a:latin typeface="Arial" pitchFamily="34" charset="0"/>
              </a:rPr>
              <a:t>2</a:t>
            </a:r>
            <a:r>
              <a:rPr lang="de-DE" sz="2600" b="1" dirty="0">
                <a:latin typeface="Arial" pitchFamily="34" charset="0"/>
              </a:rPr>
              <a:t>          2 ClO</a:t>
            </a:r>
            <a:r>
              <a:rPr lang="de-DE" sz="2600" b="1" baseline="-25000" dirty="0">
                <a:latin typeface="Arial" pitchFamily="34" charset="0"/>
              </a:rPr>
              <a:t>2</a:t>
            </a:r>
            <a:r>
              <a:rPr lang="de-DE" sz="2600" b="1" dirty="0">
                <a:latin typeface="Arial" pitchFamily="34" charset="0"/>
              </a:rPr>
              <a:t>  +  2 H</a:t>
            </a:r>
            <a:r>
              <a:rPr lang="de-DE" sz="2600" b="1" baseline="-25000" dirty="0">
                <a:latin typeface="Arial" pitchFamily="34" charset="0"/>
              </a:rPr>
              <a:t>2</a:t>
            </a:r>
            <a:r>
              <a:rPr lang="de-DE" sz="2600" b="1" dirty="0">
                <a:latin typeface="Arial" pitchFamily="34" charset="0"/>
              </a:rPr>
              <a:t>O + </a:t>
            </a:r>
            <a:r>
              <a:rPr lang="de-DE" sz="2600" b="1" dirty="0" err="1">
                <a:latin typeface="Arial" pitchFamily="34" charset="0"/>
              </a:rPr>
              <a:t>NaCl</a:t>
            </a:r>
            <a:r>
              <a:rPr lang="de-DE" sz="2600" b="1" dirty="0">
                <a:latin typeface="Arial" pitchFamily="34" charset="0"/>
              </a:rPr>
              <a:t/>
            </a:r>
            <a:br>
              <a:rPr lang="de-DE" sz="2600" b="1" dirty="0">
                <a:latin typeface="Arial" pitchFamily="34" charset="0"/>
              </a:rPr>
            </a:br>
            <a:r>
              <a:rPr lang="de-DE" sz="2600" b="1" dirty="0">
                <a:latin typeface="Arial" pitchFamily="34" charset="0"/>
              </a:rPr>
              <a:t/>
            </a:r>
            <a:br>
              <a:rPr lang="de-DE" sz="2600" b="1" dirty="0">
                <a:latin typeface="Arial" pitchFamily="34" charset="0"/>
              </a:rPr>
            </a:br>
            <a:endParaRPr lang="de-DE" sz="2600" b="1" dirty="0">
              <a:latin typeface="Arial" pitchFamily="34" charset="0"/>
            </a:endParaRPr>
          </a:p>
          <a:p>
            <a:pPr lvl="1" eaLnBrk="0" hangingPunct="0">
              <a:buClr>
                <a:srgbClr val="FF8913"/>
              </a:buClr>
              <a:buFont typeface="Wingdings" pitchFamily="2" charset="2"/>
              <a:buChar char="§"/>
            </a:pPr>
            <a:endParaRPr lang="de-DE" sz="2600" b="1" dirty="0">
              <a:latin typeface="Arial" pitchFamily="34" charset="0"/>
            </a:endParaRPr>
          </a:p>
          <a:p>
            <a:pPr eaLnBrk="0" hangingPunct="0">
              <a:buClr>
                <a:srgbClr val="FF8913"/>
              </a:buClr>
              <a:buFont typeface="Wingdings" pitchFamily="2" charset="2"/>
              <a:buChar char="§"/>
            </a:pPr>
            <a:r>
              <a:rPr lang="pl-PL" sz="2600" b="1" dirty="0">
                <a:latin typeface="Arial" pitchFamily="34" charset="0"/>
              </a:rPr>
              <a:t>Z chlorynu sodu i kwasu solnego</a:t>
            </a:r>
            <a:endParaRPr lang="de-DE" sz="2600" b="1" dirty="0">
              <a:latin typeface="Arial" pitchFamily="34" charset="0"/>
            </a:endParaRPr>
          </a:p>
          <a:p>
            <a:pPr eaLnBrk="0" hangingPunct="0">
              <a:buClr>
                <a:srgbClr val="FF8913"/>
              </a:buClr>
              <a:buFont typeface="Wingdings" pitchFamily="2" charset="2"/>
              <a:buChar char="§"/>
            </a:pPr>
            <a:r>
              <a:rPr lang="de-DE" sz="2600" b="1" dirty="0">
                <a:latin typeface="Arial" pitchFamily="34" charset="0"/>
              </a:rPr>
              <a:t>5 NaClO</a:t>
            </a:r>
            <a:r>
              <a:rPr lang="de-DE" sz="2600" b="1" baseline="-25000" dirty="0">
                <a:latin typeface="Arial" pitchFamily="34" charset="0"/>
              </a:rPr>
              <a:t>2</a:t>
            </a:r>
            <a:r>
              <a:rPr lang="de-DE" sz="2600" b="1" dirty="0">
                <a:latin typeface="Arial" pitchFamily="34" charset="0"/>
              </a:rPr>
              <a:t>+ 4 </a:t>
            </a:r>
            <a:r>
              <a:rPr lang="de-DE" sz="2600" b="1" dirty="0" err="1">
                <a:latin typeface="Arial" pitchFamily="34" charset="0"/>
              </a:rPr>
              <a:t>HCl</a:t>
            </a:r>
            <a:r>
              <a:rPr lang="de-DE" sz="2600" b="1" dirty="0">
                <a:latin typeface="Arial" pitchFamily="34" charset="0"/>
              </a:rPr>
              <a:t>        4 ClO</a:t>
            </a:r>
            <a:r>
              <a:rPr lang="de-DE" sz="2600" b="1" baseline="-25000" dirty="0">
                <a:latin typeface="Arial" pitchFamily="34" charset="0"/>
              </a:rPr>
              <a:t>2</a:t>
            </a:r>
            <a:r>
              <a:rPr lang="de-DE" sz="2600" b="1" dirty="0">
                <a:latin typeface="Arial" pitchFamily="34" charset="0"/>
              </a:rPr>
              <a:t> + 5 </a:t>
            </a:r>
            <a:r>
              <a:rPr lang="de-DE" sz="2600" b="1" dirty="0" err="1">
                <a:latin typeface="Arial" pitchFamily="34" charset="0"/>
              </a:rPr>
              <a:t>NaCl</a:t>
            </a:r>
            <a:r>
              <a:rPr lang="de-DE" sz="2600" b="1" dirty="0">
                <a:latin typeface="Arial" pitchFamily="34" charset="0"/>
              </a:rPr>
              <a:t> + 2 H</a:t>
            </a:r>
            <a:r>
              <a:rPr lang="de-DE" sz="2600" b="1" baseline="-25000" dirty="0">
                <a:latin typeface="Arial" pitchFamily="34" charset="0"/>
              </a:rPr>
              <a:t>2</a:t>
            </a:r>
            <a:r>
              <a:rPr lang="de-DE" sz="2600" b="1" dirty="0">
                <a:latin typeface="Arial" pitchFamily="34" charset="0"/>
              </a:rPr>
              <a:t>O 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13643"/>
            <a:ext cx="8534400" cy="1127125"/>
          </a:xfrm>
          <a:noFill/>
          <a:ln/>
        </p:spPr>
        <p:txBody>
          <a:bodyPr/>
          <a:lstStyle/>
          <a:p>
            <a:r>
              <a:rPr lang="pl-PL" sz="2800" b="0" dirty="0">
                <a:solidFill>
                  <a:schemeClr val="tx1"/>
                </a:solidFill>
                <a:latin typeface="Arial" pitchFamily="34" charset="0"/>
              </a:rPr>
              <a:t>Wytwarzanie dwutlenku </a:t>
            </a:r>
            <a:r>
              <a:rPr lang="pl-PL" sz="2800" b="0" dirty="0" smtClean="0">
                <a:solidFill>
                  <a:schemeClr val="tx1"/>
                </a:solidFill>
                <a:latin typeface="Arial" pitchFamily="34" charset="0"/>
              </a:rPr>
              <a:t>chloru – „in situ”</a:t>
            </a:r>
            <a:endParaRPr lang="de-DE" sz="28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3184525" y="2773363"/>
            <a:ext cx="685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843260" y="5445224"/>
            <a:ext cx="5168900" cy="4445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pl-PL" sz="2000" b="1" dirty="0">
                <a:solidFill>
                  <a:srgbClr val="003399"/>
                </a:solidFill>
              </a:rPr>
              <a:t>Nadmiar </a:t>
            </a:r>
            <a:r>
              <a:rPr lang="de-DE" sz="2000" b="1" dirty="0" err="1">
                <a:solidFill>
                  <a:srgbClr val="003399"/>
                </a:solidFill>
              </a:rPr>
              <a:t>HCl</a:t>
            </a:r>
            <a:r>
              <a:rPr lang="de-DE" sz="2000" b="1" dirty="0">
                <a:solidFill>
                  <a:srgbClr val="003399"/>
                </a:solidFill>
              </a:rPr>
              <a:t> </a:t>
            </a:r>
            <a:r>
              <a:rPr lang="pl-PL" sz="2000" b="1" dirty="0">
                <a:solidFill>
                  <a:srgbClr val="003399"/>
                </a:solidFill>
              </a:rPr>
              <a:t>jest </a:t>
            </a:r>
            <a:r>
              <a:rPr lang="pl-PL" sz="2000" b="1" dirty="0" smtClean="0">
                <a:solidFill>
                  <a:srgbClr val="003399"/>
                </a:solidFill>
              </a:rPr>
              <a:t>buforowany </a:t>
            </a:r>
            <a:r>
              <a:rPr lang="pl-PL" sz="2000" b="1" dirty="0">
                <a:solidFill>
                  <a:srgbClr val="003399"/>
                </a:solidFill>
              </a:rPr>
              <a:t>w wodzie</a:t>
            </a:r>
            <a:endParaRPr lang="de-DE" sz="2000" b="1" dirty="0">
              <a:solidFill>
                <a:srgbClr val="003399"/>
              </a:solidFill>
            </a:endParaRPr>
          </a:p>
        </p:txBody>
      </p:sp>
      <p:sp>
        <p:nvSpPr>
          <p:cNvPr id="72712" name="AutoShape 8"/>
          <p:cNvSpPr>
            <a:spLocks noChangeArrowheads="1"/>
          </p:cNvSpPr>
          <p:nvPr/>
        </p:nvSpPr>
        <p:spPr bwMode="auto">
          <a:xfrm>
            <a:off x="827584" y="3159125"/>
            <a:ext cx="5734149" cy="5207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hangingPunct="0"/>
            <a:r>
              <a:rPr lang="pl-PL" sz="2000" b="1" dirty="0">
                <a:solidFill>
                  <a:srgbClr val="003399"/>
                </a:solidFill>
              </a:rPr>
              <a:t>Nadmiar </a:t>
            </a:r>
            <a:r>
              <a:rPr lang="de-DE" sz="2000" b="1" dirty="0">
                <a:solidFill>
                  <a:srgbClr val="003399"/>
                </a:solidFill>
              </a:rPr>
              <a:t>Cl</a:t>
            </a:r>
            <a:r>
              <a:rPr lang="de-DE" sz="2000" b="1" baseline="-25000" dirty="0">
                <a:solidFill>
                  <a:srgbClr val="003399"/>
                </a:solidFill>
              </a:rPr>
              <a:t>2</a:t>
            </a:r>
            <a:r>
              <a:rPr lang="de-DE" sz="2000" b="1" dirty="0">
                <a:solidFill>
                  <a:srgbClr val="003399"/>
                </a:solidFill>
              </a:rPr>
              <a:t> </a:t>
            </a:r>
            <a:r>
              <a:rPr lang="pl-PL" sz="2000" b="1" dirty="0">
                <a:solidFill>
                  <a:srgbClr val="003399"/>
                </a:solidFill>
              </a:rPr>
              <a:t>skutkuje</a:t>
            </a:r>
            <a:r>
              <a:rPr lang="de-DE" sz="2000" b="1" dirty="0">
                <a:solidFill>
                  <a:srgbClr val="003399"/>
                </a:solidFill>
              </a:rPr>
              <a:t> </a:t>
            </a:r>
            <a:r>
              <a:rPr lang="pl-PL" sz="2000" b="1" dirty="0">
                <a:solidFill>
                  <a:srgbClr val="003399"/>
                </a:solidFill>
              </a:rPr>
              <a:t>mieszaniną</a:t>
            </a:r>
            <a:r>
              <a:rPr lang="de-DE" sz="2000" b="1" dirty="0">
                <a:solidFill>
                  <a:srgbClr val="003399"/>
                </a:solidFill>
              </a:rPr>
              <a:t> ClO</a:t>
            </a:r>
            <a:r>
              <a:rPr lang="de-DE" sz="2000" b="1" baseline="-25000" dirty="0">
                <a:solidFill>
                  <a:srgbClr val="003399"/>
                </a:solidFill>
              </a:rPr>
              <a:t>2</a:t>
            </a:r>
            <a:r>
              <a:rPr lang="de-DE" sz="2000" b="1" dirty="0">
                <a:solidFill>
                  <a:srgbClr val="003399"/>
                </a:solidFill>
              </a:rPr>
              <a:t> / Chlor</a:t>
            </a:r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>
            <a:off x="3284538" y="4970463"/>
            <a:ext cx="593725" cy="142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5"/>
          <p:cNvSpPr>
            <a:spLocks noChangeArrowheads="1"/>
          </p:cNvSpPr>
          <p:nvPr/>
        </p:nvSpPr>
        <p:spPr bwMode="auto">
          <a:xfrm>
            <a:off x="6072198" y="1357313"/>
            <a:ext cx="2214552" cy="4643437"/>
          </a:xfrm>
          <a:prstGeom prst="rect">
            <a:avLst/>
          </a:prstGeom>
          <a:solidFill>
            <a:srgbClr val="002060"/>
          </a:solidFill>
          <a:ln w="127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285750"/>
            <a:ext cx="7704137" cy="922338"/>
          </a:xfrm>
        </p:spPr>
        <p:txBody>
          <a:bodyPr/>
          <a:lstStyle/>
          <a:p>
            <a:pPr eaLnBrk="1" hangingPunct="1"/>
            <a:r>
              <a:rPr lang="pl-PL" altLang="pl-PL" sz="2800" b="0" dirty="0" smtClean="0"/>
              <a:t>Prezentacja firmy</a:t>
            </a:r>
            <a:endParaRPr lang="de-DE" altLang="pl-PL" sz="2800" b="0" dirty="0" smtClean="0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681038" y="1774825"/>
            <a:ext cx="8534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pl-PL" altLang="pl-PL" sz="1800" dirty="0" smtClean="0"/>
              <a:t>Grupa ProMinent</a:t>
            </a:r>
            <a:r>
              <a:rPr lang="de-DE" altLang="pl-PL" sz="1800" dirty="0"/>
              <a:t/>
            </a:r>
            <a:br>
              <a:rPr lang="de-DE" altLang="pl-PL" sz="1800" dirty="0"/>
            </a:br>
            <a:endParaRPr lang="de-DE" altLang="pl-PL" sz="1800" dirty="0"/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pl-PL" altLang="pl-PL" sz="1800" smtClean="0"/>
              <a:t>Około </a:t>
            </a:r>
            <a:r>
              <a:rPr lang="de-DE" altLang="pl-PL" sz="1800" smtClean="0"/>
              <a:t>2.400 </a:t>
            </a:r>
            <a:r>
              <a:rPr lang="pl-PL" altLang="pl-PL" sz="1800" dirty="0" smtClean="0"/>
              <a:t>zatrudnionych pracowników</a:t>
            </a:r>
            <a:r>
              <a:rPr lang="de-DE" altLang="pl-PL" sz="1800" dirty="0"/>
              <a:t/>
            </a:r>
            <a:br>
              <a:rPr lang="de-DE" altLang="pl-PL" sz="1800" dirty="0"/>
            </a:br>
            <a:endParaRPr lang="de-DE" altLang="pl-PL" sz="1800" dirty="0"/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de-DE" altLang="pl-PL" sz="1800" dirty="0"/>
              <a:t>85% </a:t>
            </a:r>
            <a:r>
              <a:rPr lang="pl-PL" altLang="pl-PL" sz="1800" dirty="0" smtClean="0"/>
              <a:t>obrotu poza Niemcami</a:t>
            </a:r>
            <a:r>
              <a:rPr lang="de-DE" altLang="pl-PL" sz="1800" dirty="0"/>
              <a:t/>
            </a:r>
            <a:br>
              <a:rPr lang="de-DE" altLang="pl-PL" sz="1800" dirty="0"/>
            </a:br>
            <a:endParaRPr lang="de-DE" altLang="pl-PL" sz="1800" dirty="0"/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pl-PL" altLang="pl-PL" sz="1800" dirty="0" smtClean="0"/>
              <a:t>Odziały sprzedaż i serwis:</a:t>
            </a:r>
            <a:r>
              <a:rPr lang="de-DE" altLang="pl-PL" sz="1800" dirty="0" smtClean="0"/>
              <a:t> </a:t>
            </a:r>
            <a:r>
              <a:rPr lang="de-DE" altLang="pl-PL" sz="1800" dirty="0"/>
              <a:t>55 </a:t>
            </a:r>
            <a:br>
              <a:rPr lang="de-DE" altLang="pl-PL" sz="1800" dirty="0"/>
            </a:br>
            <a:endParaRPr lang="de-DE" altLang="pl-PL" sz="1800" dirty="0"/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pl-PL" altLang="pl-PL" sz="1800" dirty="0" smtClean="0"/>
              <a:t>Zakłady produkcyjne</a:t>
            </a:r>
            <a:r>
              <a:rPr lang="de-DE" altLang="pl-PL" sz="1800" dirty="0" smtClean="0"/>
              <a:t>: </a:t>
            </a:r>
            <a:r>
              <a:rPr lang="de-DE" altLang="pl-PL" sz="1800" dirty="0"/>
              <a:t>12</a:t>
            </a:r>
            <a:br>
              <a:rPr lang="de-DE" altLang="pl-PL" sz="1800" dirty="0"/>
            </a:br>
            <a:endParaRPr lang="de-DE" altLang="pl-PL" sz="1800" dirty="0"/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pl-PL" altLang="pl-PL" sz="1800" dirty="0" smtClean="0"/>
              <a:t>60 autoryzowanych oddziałów handlowych</a:t>
            </a:r>
            <a:endParaRPr lang="de-DE" altLang="pl-PL" sz="1800" dirty="0"/>
          </a:p>
        </p:txBody>
      </p:sp>
      <p:cxnSp>
        <p:nvCxnSpPr>
          <p:cNvPr id="28" name="Gerade Verbindung 96"/>
          <p:cNvCxnSpPr>
            <a:cxnSpLocks noChangeShapeType="1"/>
          </p:cNvCxnSpPr>
          <p:nvPr/>
        </p:nvCxnSpPr>
        <p:spPr bwMode="auto">
          <a:xfrm>
            <a:off x="714375" y="2284413"/>
            <a:ext cx="4500563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>
            <a:prstShdw prst="shdw17" dist="17961" dir="135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Gerade Verbindung 100"/>
          <p:cNvCxnSpPr>
            <a:cxnSpLocks noChangeShapeType="1"/>
          </p:cNvCxnSpPr>
          <p:nvPr/>
        </p:nvCxnSpPr>
        <p:spPr bwMode="auto">
          <a:xfrm>
            <a:off x="714375" y="2928938"/>
            <a:ext cx="4500563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>
            <a:prstShdw prst="shdw17" dist="17961" dir="135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Gerade Verbindung 101"/>
          <p:cNvCxnSpPr>
            <a:cxnSpLocks noChangeShapeType="1"/>
          </p:cNvCxnSpPr>
          <p:nvPr/>
        </p:nvCxnSpPr>
        <p:spPr bwMode="auto">
          <a:xfrm>
            <a:off x="714375" y="4786313"/>
            <a:ext cx="4500563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>
            <a:prstShdw prst="shdw17" dist="17961" dir="135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Gerade Verbindung 102"/>
          <p:cNvCxnSpPr>
            <a:cxnSpLocks noChangeShapeType="1"/>
          </p:cNvCxnSpPr>
          <p:nvPr/>
        </p:nvCxnSpPr>
        <p:spPr bwMode="auto">
          <a:xfrm>
            <a:off x="714375" y="5429250"/>
            <a:ext cx="4500563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>
            <a:prstShdw prst="shdw17" dist="17961" dir="135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Gerade Verbindung 103"/>
          <p:cNvCxnSpPr>
            <a:cxnSpLocks noChangeShapeType="1"/>
          </p:cNvCxnSpPr>
          <p:nvPr/>
        </p:nvCxnSpPr>
        <p:spPr bwMode="auto">
          <a:xfrm>
            <a:off x="714375" y="4213225"/>
            <a:ext cx="4500563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>
            <a:prstShdw prst="shdw17" dist="17961" dir="135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Gerade Verbindung 104"/>
          <p:cNvCxnSpPr>
            <a:cxnSpLocks noChangeShapeType="1"/>
          </p:cNvCxnSpPr>
          <p:nvPr/>
        </p:nvCxnSpPr>
        <p:spPr bwMode="auto">
          <a:xfrm>
            <a:off x="714375" y="3570288"/>
            <a:ext cx="4500563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>
            <a:prstShdw prst="shdw17" dist="17961" dir="135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4" name="Grafik 23" descr="02_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341438"/>
            <a:ext cx="2214562" cy="1250950"/>
          </a:xfrm>
          <a:prstGeom prst="rect">
            <a:avLst/>
          </a:prstGeom>
          <a:noFill/>
          <a:ln w="19050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5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ChangeArrowheads="1"/>
          </p:cNvSpPr>
          <p:nvPr/>
        </p:nvSpPr>
        <p:spPr bwMode="auto">
          <a:xfrm>
            <a:off x="228600" y="2564904"/>
            <a:ext cx="8763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endParaRPr lang="en-US" sz="2400" dirty="0"/>
          </a:p>
          <a:p>
            <a:pPr marL="742950" lvl="1" indent="-285750" eaLnBrk="0" hangingPunct="0">
              <a:spcBef>
                <a:spcPct val="20000"/>
              </a:spcBef>
              <a:spcAft>
                <a:spcPct val="400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n-US" sz="2400" dirty="0"/>
              <a:t>&gt; </a:t>
            </a:r>
            <a:r>
              <a:rPr lang="pl-PL" sz="2400" dirty="0" smtClean="0"/>
              <a:t>8</a:t>
            </a:r>
            <a:r>
              <a:rPr lang="en-US" sz="2400" dirty="0" smtClean="0"/>
              <a:t>0 </a:t>
            </a:r>
            <a:r>
              <a:rPr lang="en-US" sz="2400" dirty="0"/>
              <a:t>% </a:t>
            </a:r>
            <a:r>
              <a:rPr lang="pl-PL" sz="2400" dirty="0" smtClean="0"/>
              <a:t>sprawność</a:t>
            </a:r>
            <a:endParaRPr lang="en-US" sz="2400" dirty="0"/>
          </a:p>
          <a:p>
            <a:pPr marL="742950" lvl="1" indent="-285750" eaLnBrk="0" hangingPunct="0">
              <a:spcBef>
                <a:spcPct val="20000"/>
              </a:spcBef>
              <a:spcAft>
                <a:spcPct val="400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pl-PL" sz="2400" dirty="0" smtClean="0"/>
              <a:t>brak chlorynu</a:t>
            </a:r>
            <a:r>
              <a:rPr lang="en-US" sz="2400" dirty="0" smtClean="0"/>
              <a:t> </a:t>
            </a:r>
            <a:r>
              <a:rPr lang="pl-PL" sz="2400" dirty="0" smtClean="0"/>
              <a:t>w produkowanym </a:t>
            </a:r>
            <a:r>
              <a:rPr lang="en-US" sz="2400" dirty="0" smtClean="0"/>
              <a:t>d</a:t>
            </a:r>
            <a:r>
              <a:rPr lang="pl-PL" sz="2400" dirty="0" err="1" smtClean="0"/>
              <a:t>wutlenku</a:t>
            </a:r>
            <a:r>
              <a:rPr lang="pl-PL" sz="2400" dirty="0" smtClean="0"/>
              <a:t> chloru</a:t>
            </a:r>
          </a:p>
          <a:p>
            <a:pPr marL="742950" lvl="1" indent="-285750" eaLnBrk="0" hangingPunct="0">
              <a:spcBef>
                <a:spcPct val="20000"/>
              </a:spcBef>
              <a:spcAft>
                <a:spcPct val="400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pl-PL" sz="2400" dirty="0" err="1" smtClean="0"/>
              <a:t>p</a:t>
            </a:r>
            <a:r>
              <a:rPr lang="en-US" sz="2400" dirty="0" err="1" smtClean="0"/>
              <a:t>rec</a:t>
            </a:r>
            <a:r>
              <a:rPr lang="pl-PL" sz="2400" dirty="0" err="1" smtClean="0"/>
              <a:t>yzyjne</a:t>
            </a:r>
            <a:r>
              <a:rPr lang="pl-PL" sz="2400" dirty="0" smtClean="0"/>
              <a:t> dozowanie stabilnych reagentów</a:t>
            </a:r>
            <a:endParaRPr lang="en-US" sz="2400" dirty="0"/>
          </a:p>
          <a:p>
            <a:pPr marL="742950" lvl="1" indent="-285750" eaLnBrk="0" hangingPunct="0">
              <a:spcBef>
                <a:spcPct val="20000"/>
              </a:spcBef>
              <a:spcAft>
                <a:spcPct val="400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pl-PL" sz="2400" dirty="0" smtClean="0"/>
              <a:t>bez konieczności posługiwania się gazowym chlorem</a:t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maksymalna wydajność reakcji 80-90%, maleje ze   </a:t>
            </a:r>
            <a:br>
              <a:rPr lang="pl-PL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spadkiem </a:t>
            </a:r>
            <a:r>
              <a:rPr lang="pl-PL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temperatury otoczenia !</a:t>
            </a:r>
            <a:br>
              <a:rPr lang="pl-PL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dirty="0">
              <a:solidFill>
                <a:srgbClr val="FF0000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FF0000"/>
              </a:buClr>
            </a:pPr>
            <a:endParaRPr lang="en-US" sz="2400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40270" y="334963"/>
            <a:ext cx="7704138" cy="501650"/>
          </a:xfrm>
        </p:spPr>
        <p:txBody>
          <a:bodyPr/>
          <a:lstStyle/>
          <a:p>
            <a:pPr eaLnBrk="1" hangingPunct="1">
              <a:defRPr/>
            </a:pPr>
            <a:r>
              <a:rPr lang="en-GB" b="0" dirty="0" smtClean="0">
                <a:solidFill>
                  <a:schemeClr val="tx1"/>
                </a:solidFill>
              </a:rPr>
              <a:t>Bello </a:t>
            </a:r>
            <a:r>
              <a:rPr lang="en-GB" b="0" dirty="0" err="1" smtClean="0">
                <a:solidFill>
                  <a:schemeClr val="tx1"/>
                </a:solidFill>
              </a:rPr>
              <a:t>Zon</a:t>
            </a:r>
            <a:r>
              <a:rPr lang="en-GB" b="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  <a:r>
              <a:rPr lang="en-GB" b="0" dirty="0" smtClean="0">
                <a:solidFill>
                  <a:schemeClr val="tx1"/>
                </a:solidFill>
              </a:rPr>
              <a:t> – </a:t>
            </a:r>
            <a:r>
              <a:rPr lang="pl-PL" b="0" dirty="0" smtClean="0">
                <a:solidFill>
                  <a:schemeClr val="tx1"/>
                </a:solidFill>
              </a:rPr>
              <a:t>sposób wytwarzania </a:t>
            </a:r>
            <a:r>
              <a:rPr lang="en-GB" b="0" dirty="0">
                <a:solidFill>
                  <a:schemeClr val="tx1"/>
                </a:solidFill>
              </a:rPr>
              <a:t>ClO</a:t>
            </a:r>
            <a:r>
              <a:rPr lang="en-GB" b="0" baseline="-10000" dirty="0">
                <a:solidFill>
                  <a:schemeClr val="tx1"/>
                </a:solidFill>
              </a:rPr>
              <a:t>2</a:t>
            </a:r>
            <a:endParaRPr lang="en-GB" b="0" dirty="0" smtClean="0">
              <a:solidFill>
                <a:schemeClr val="tx1"/>
              </a:solidFill>
            </a:endParaRPr>
          </a:p>
        </p:txBody>
      </p:sp>
      <p:sp>
        <p:nvSpPr>
          <p:cNvPr id="357380" name="Rectangle 4"/>
          <p:cNvSpPr>
            <a:spLocks noChangeArrowheads="1"/>
          </p:cNvSpPr>
          <p:nvPr/>
        </p:nvSpPr>
        <p:spPr bwMode="auto">
          <a:xfrm>
            <a:off x="228600" y="1447800"/>
            <a:ext cx="876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pl-PL" sz="2200" dirty="0" smtClean="0"/>
              <a:t>Surowce chemiczne</a:t>
            </a:r>
            <a:r>
              <a:rPr lang="en-US" sz="2200" dirty="0" smtClean="0"/>
              <a:t>: </a:t>
            </a:r>
            <a:r>
              <a:rPr lang="en-US" sz="2200" dirty="0"/>
              <a:t>	</a:t>
            </a:r>
            <a:r>
              <a:rPr lang="en-US" sz="2200" dirty="0" err="1" smtClean="0"/>
              <a:t>chlor</a:t>
            </a:r>
            <a:r>
              <a:rPr lang="pl-PL" sz="2200" dirty="0" err="1" smtClean="0"/>
              <a:t>yn</a:t>
            </a:r>
            <a:r>
              <a:rPr lang="pl-PL" sz="2200" dirty="0" smtClean="0"/>
              <a:t> sodu 7,5%</a:t>
            </a:r>
            <a:r>
              <a:rPr lang="en-US" sz="2200" dirty="0" smtClean="0"/>
              <a:t> </a:t>
            </a:r>
            <a:r>
              <a:rPr lang="en-US" sz="2200" dirty="0"/>
              <a:t>(NaClO</a:t>
            </a:r>
            <a:r>
              <a:rPr lang="en-US" sz="2200" baseline="-25000" dirty="0"/>
              <a:t>2</a:t>
            </a:r>
            <a:r>
              <a:rPr lang="en-US" sz="2200" dirty="0"/>
              <a:t>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2200" dirty="0"/>
              <a:t>				</a:t>
            </a:r>
            <a:r>
              <a:rPr lang="pl-PL" sz="2200" dirty="0" smtClean="0"/>
              <a:t>            kwas solny 9%</a:t>
            </a:r>
            <a:r>
              <a:rPr lang="en-US" sz="2200" dirty="0" smtClean="0"/>
              <a:t> </a:t>
            </a:r>
            <a:r>
              <a:rPr lang="en-US" sz="2200" dirty="0"/>
              <a:t>(</a:t>
            </a:r>
            <a:r>
              <a:rPr lang="en-US" sz="2200" dirty="0" err="1"/>
              <a:t>HCl</a:t>
            </a:r>
            <a:r>
              <a:rPr lang="en-US" sz="2200" dirty="0"/>
              <a:t>)</a:t>
            </a:r>
          </a:p>
          <a:p>
            <a:pPr marL="342900" indent="-342900" eaLnBrk="0" hangingPunct="0">
              <a:spcBef>
                <a:spcPct val="50000"/>
              </a:spcBef>
              <a:spcAft>
                <a:spcPct val="500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sz="2200" dirty="0"/>
              <a:t>	</a:t>
            </a:r>
            <a:r>
              <a:rPr lang="en-US" sz="2400" b="1" dirty="0"/>
              <a:t>4 </a:t>
            </a:r>
            <a:r>
              <a:rPr lang="en-US" sz="2400" b="1" dirty="0" err="1"/>
              <a:t>HCl</a:t>
            </a:r>
            <a:r>
              <a:rPr lang="en-US" sz="2400" b="1" dirty="0"/>
              <a:t>  +  5 NaClO</a:t>
            </a:r>
            <a:r>
              <a:rPr lang="en-US" sz="2400" b="1" baseline="-25000" dirty="0"/>
              <a:t>2</a:t>
            </a:r>
            <a:r>
              <a:rPr lang="en-US" sz="2400" b="1" dirty="0"/>
              <a:t> </a:t>
            </a:r>
            <a:r>
              <a:rPr lang="en-GB" sz="2400" b="1" dirty="0">
                <a:sym typeface="Wingdings 3" pitchFamily="18" charset="2"/>
              </a:rPr>
              <a:t></a:t>
            </a:r>
            <a:r>
              <a:rPr lang="en-US" sz="2400" b="1" dirty="0"/>
              <a:t> 4 ClO</a:t>
            </a:r>
            <a:r>
              <a:rPr lang="en-US" sz="2400" b="1" baseline="-25000" dirty="0"/>
              <a:t>2</a:t>
            </a:r>
            <a:r>
              <a:rPr lang="en-US" sz="2400" b="1" dirty="0"/>
              <a:t>  + 5 </a:t>
            </a:r>
            <a:r>
              <a:rPr lang="en-US" sz="2400" b="1" dirty="0" err="1"/>
              <a:t>NaCl</a:t>
            </a:r>
            <a:r>
              <a:rPr lang="en-US" sz="2400" b="1" dirty="0"/>
              <a:t>  +  2 H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501492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2400" dirty="0" smtClean="0"/>
              <a:t>CHLORYN – KWAS SOLNY</a:t>
            </a:r>
            <a:br>
              <a:rPr lang="pl-PL" sz="2400" dirty="0" smtClean="0"/>
            </a:br>
            <a:r>
              <a:rPr lang="pl-PL" sz="2400" dirty="0" smtClean="0"/>
              <a:t>teoretyczna reakcja sumaryczna</a:t>
            </a:r>
          </a:p>
          <a:p>
            <a:r>
              <a:rPr lang="pt-B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5NaClO</a:t>
            </a:r>
            <a:r>
              <a:rPr lang="pt-BR" sz="24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pt-B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+ 4HCl </a:t>
            </a:r>
            <a:r>
              <a:rPr lang="pl-PL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pl-PL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4ClO</a:t>
            </a:r>
            <a:r>
              <a:rPr lang="pt-BR" sz="24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2(g) </a:t>
            </a:r>
            <a:r>
              <a:rPr lang="pt-B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+ 5NaCl + 2H</a:t>
            </a:r>
            <a:r>
              <a:rPr lang="pt-BR" sz="24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pt-B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    reakcja „pośrednia” wynikająca z kinetyki reakcji</a:t>
            </a:r>
          </a:p>
          <a:p>
            <a:r>
              <a:rPr lang="pl-PL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4HCl + 5NaClO</a:t>
            </a:r>
            <a:r>
              <a:rPr lang="pl-PL" sz="24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pl-PL" sz="2400" baseline="50000" dirty="0" smtClean="0"/>
              <a:t> </a:t>
            </a:r>
            <a:r>
              <a:rPr lang="pl-PL" sz="2400" dirty="0" smtClean="0"/>
              <a:t>  = </a:t>
            </a:r>
            <a:r>
              <a:rPr lang="pl-PL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4ClO</a:t>
            </a:r>
            <a:r>
              <a:rPr lang="pl-PL" sz="24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2(aq) </a:t>
            </a:r>
            <a:r>
              <a:rPr lang="pl-PL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ClO</a:t>
            </a:r>
            <a:r>
              <a:rPr lang="pl-PL" sz="24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pl-PL" sz="2400" baseline="5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br>
              <a:rPr lang="pl-PL" sz="2400" baseline="5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l-PL" sz="2400" baseline="5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pl-PL" sz="2400" baseline="5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l-PL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br>
              <a:rPr lang="pl-PL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Uwaga: </a:t>
            </a:r>
            <a:r>
              <a:rPr lang="pl-PL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„</a:t>
            </a: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Stabilizowane” roztwory </a:t>
            </a: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</a:t>
            </a:r>
            <a:r>
              <a:rPr lang="pl-PL" sz="2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są tak naprawdę mieszaniną z chlorynem sodu o zmiennym składzie (w RFN od </a:t>
            </a:r>
            <a:r>
              <a:rPr lang="pl-PL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1985 r. </a:t>
            </a: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są zakazane </a:t>
            </a: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przez </a:t>
            </a:r>
            <a:r>
              <a:rPr lang="pl-PL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tamtejsze  </a:t>
            </a:r>
            <a:r>
              <a:rPr lang="pl-PL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Min. </a:t>
            </a: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Zdrowia)</a:t>
            </a:r>
            <a:b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2400" baseline="50000" dirty="0" smtClean="0"/>
          </a:p>
          <a:p>
            <a:pPr>
              <a:buNone/>
            </a:pPr>
            <a:r>
              <a:rPr lang="pl-PL" sz="2400" baseline="50000" dirty="0" smtClean="0">
                <a:solidFill>
                  <a:srgbClr val="0D2A66"/>
                </a:solidFill>
              </a:rPr>
              <a:t/>
            </a:r>
            <a:br>
              <a:rPr lang="pl-PL" sz="2400" baseline="50000" dirty="0" smtClean="0">
                <a:solidFill>
                  <a:srgbClr val="0D2A66"/>
                </a:solidFill>
              </a:rPr>
            </a:br>
            <a:r>
              <a:rPr lang="pl-PL" sz="2400" baseline="50000" dirty="0" smtClean="0">
                <a:solidFill>
                  <a:srgbClr val="0D2A66"/>
                </a:solidFill>
              </a:rPr>
              <a:t/>
            </a:r>
            <a:br>
              <a:rPr lang="pl-PL" sz="2400" baseline="50000" dirty="0" smtClean="0">
                <a:solidFill>
                  <a:srgbClr val="0D2A66"/>
                </a:solidFill>
              </a:rPr>
            </a:br>
            <a:endParaRPr lang="pl-PL" sz="2400" baseline="50000" dirty="0" smtClean="0">
              <a:solidFill>
                <a:srgbClr val="0D2A66"/>
              </a:solidFill>
            </a:endParaRPr>
          </a:p>
        </p:txBody>
      </p:sp>
      <p:sp>
        <p:nvSpPr>
          <p:cNvPr id="5" name="pole tekstowe 3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539552" y="529516"/>
            <a:ext cx="7704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Dwutlenek chloru – reakcja otrzymywania</a:t>
            </a:r>
            <a:endParaRPr lang="en-GB" sz="28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268760"/>
            <a:ext cx="7704138" cy="4897437"/>
          </a:xfrm>
        </p:spPr>
        <p:txBody>
          <a:bodyPr/>
          <a:lstStyle/>
          <a:p>
            <a:pPr>
              <a:buNone/>
            </a:pPr>
            <a:r>
              <a:rPr lang="pl-PL" b="1" dirty="0" smtClean="0"/>
              <a:t>ROZPORZĄDZENIE MINISTRA ZDROWIA </a:t>
            </a:r>
            <a:r>
              <a:rPr lang="pl-PL" dirty="0" smtClean="0"/>
              <a:t>z dnia 29 marca </a:t>
            </a:r>
            <a:r>
              <a:rPr lang="pl-PL" smtClean="0"/>
              <a:t>2007 r. </a:t>
            </a:r>
            <a:r>
              <a:rPr lang="pl-PL" b="1" dirty="0" smtClean="0"/>
              <a:t>w sprawie jakości wody przeznaczonej do spożycia przez ludzi:</a:t>
            </a:r>
            <a:br>
              <a:rPr lang="pl-PL" b="1" dirty="0" smtClean="0"/>
            </a:br>
            <a:r>
              <a:rPr lang="pl-PL" b="1" dirty="0" smtClean="0"/>
              <a:t> - </a:t>
            </a:r>
            <a:r>
              <a:rPr lang="pl-PL" b="1" dirty="0" smtClean="0">
                <a:solidFill>
                  <a:srgbClr val="FF0000"/>
                </a:solidFill>
              </a:rPr>
              <a:t>suma zawartości chlorynów i chloranów &lt; 0,7 ppm 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 smtClean="0"/>
          </a:p>
          <a:p>
            <a:pPr eaLnBrk="1" hangingPunct="1">
              <a:spcBef>
                <a:spcPct val="0"/>
              </a:spcBef>
            </a:pPr>
            <a:r>
              <a:rPr lang="en-GB" sz="1600" dirty="0" smtClean="0"/>
              <a:t>WHO, Guidelines for Drinking-Water Quality, 3rd edition</a:t>
            </a:r>
            <a:endParaRPr lang="de-DE" sz="1600" dirty="0" smtClean="0"/>
          </a:p>
          <a:p>
            <a:pPr lvl="1" eaLnBrk="1" hangingPunct="1">
              <a:spcAft>
                <a:spcPct val="60000"/>
              </a:spcAft>
            </a:pPr>
            <a:r>
              <a:rPr lang="en-GB" sz="1600" smtClean="0"/>
              <a:t>max. </a:t>
            </a:r>
            <a:r>
              <a:rPr lang="en-GB" sz="1600" dirty="0" smtClean="0"/>
              <a:t>0,7 ppm chlorite</a:t>
            </a:r>
            <a:r>
              <a:rPr lang="en-GB" sz="1600" smtClean="0"/>
              <a:t>, max. </a:t>
            </a:r>
            <a:r>
              <a:rPr lang="en-GB" sz="1600" dirty="0" smtClean="0"/>
              <a:t>0,7 ppm chlorate</a:t>
            </a:r>
          </a:p>
          <a:p>
            <a:pPr eaLnBrk="1" hangingPunct="1">
              <a:spcBef>
                <a:spcPct val="0"/>
              </a:spcBef>
            </a:pPr>
            <a:r>
              <a:rPr lang="en-GB" sz="1600" dirty="0" smtClean="0"/>
              <a:t>EPA (United States Environmental Protection Agency)</a:t>
            </a:r>
          </a:p>
          <a:p>
            <a:pPr lvl="1" eaLnBrk="1" hangingPunct="1">
              <a:spcAft>
                <a:spcPct val="60000"/>
              </a:spcAft>
            </a:pPr>
            <a:r>
              <a:rPr lang="en-GB" sz="1600" smtClean="0"/>
              <a:t>max. </a:t>
            </a:r>
            <a:r>
              <a:rPr lang="en-GB" sz="1600" dirty="0" smtClean="0"/>
              <a:t>0,8 ppm </a:t>
            </a:r>
            <a:r>
              <a:rPr lang="en-GB" sz="1600" dirty="0" err="1" smtClean="0">
                <a:sym typeface="SAPDings" pitchFamily="49" charset="2"/>
              </a:rPr>
              <a:t>ClO</a:t>
            </a:r>
            <a:r>
              <a:rPr lang="de-DE" sz="1600" baseline="-15000" dirty="0" smtClean="0">
                <a:sym typeface="SAPDings" pitchFamily="49" charset="2"/>
              </a:rPr>
              <a:t>2</a:t>
            </a:r>
            <a:r>
              <a:rPr lang="en-GB" sz="1600" smtClean="0"/>
              <a:t>, max. </a:t>
            </a:r>
            <a:r>
              <a:rPr lang="en-GB" sz="1600" dirty="0" smtClean="0"/>
              <a:t>1,0 ppm chlorite</a:t>
            </a:r>
          </a:p>
          <a:p>
            <a:pPr eaLnBrk="1" hangingPunct="1">
              <a:spcBef>
                <a:spcPct val="0"/>
              </a:spcBef>
            </a:pPr>
            <a:r>
              <a:rPr lang="en-GB" sz="1600" dirty="0" smtClean="0"/>
              <a:t>HSC (Health &amp; Safety Commission in Great Britain)</a:t>
            </a:r>
          </a:p>
          <a:p>
            <a:pPr lvl="1" eaLnBrk="1" hangingPunct="1">
              <a:spcAft>
                <a:spcPct val="60000"/>
              </a:spcAft>
            </a:pPr>
            <a:r>
              <a:rPr lang="en-GB" sz="1600" smtClean="0"/>
              <a:t>max. </a:t>
            </a:r>
            <a:r>
              <a:rPr lang="en-GB" sz="1600" dirty="0" smtClean="0"/>
              <a:t>0,5 ppm </a:t>
            </a:r>
            <a:r>
              <a:rPr lang="en-GB" sz="1600" dirty="0" smtClean="0">
                <a:sym typeface="SAPDings" pitchFamily="49" charset="2"/>
              </a:rPr>
              <a:t>ClO</a:t>
            </a:r>
            <a:r>
              <a:rPr lang="en-GB" sz="1600" baseline="-15000" dirty="0" smtClean="0">
                <a:sym typeface="SAPDings" pitchFamily="49" charset="2"/>
              </a:rPr>
              <a:t>2</a:t>
            </a:r>
            <a:r>
              <a:rPr lang="en-GB" sz="1600" dirty="0" smtClean="0"/>
              <a:t> + chlorite + chlorate</a:t>
            </a:r>
          </a:p>
          <a:p>
            <a:pPr eaLnBrk="1" hangingPunct="1">
              <a:spcBef>
                <a:spcPct val="0"/>
              </a:spcBef>
            </a:pPr>
            <a:r>
              <a:rPr lang="de-DE" sz="1600" dirty="0" smtClean="0"/>
              <a:t>German </a:t>
            </a:r>
            <a:r>
              <a:rPr lang="de-DE" sz="1600" dirty="0" err="1" smtClean="0"/>
              <a:t>drinking</a:t>
            </a:r>
            <a:r>
              <a:rPr lang="de-DE" sz="1600" dirty="0" smtClean="0"/>
              <a:t> </a:t>
            </a:r>
            <a:r>
              <a:rPr lang="de-DE" sz="1600" dirty="0" err="1" smtClean="0"/>
              <a:t>water</a:t>
            </a:r>
            <a:r>
              <a:rPr lang="de-DE" sz="1600" dirty="0" smtClean="0"/>
              <a:t> </a:t>
            </a:r>
            <a:r>
              <a:rPr lang="de-DE" sz="1600" dirty="0" err="1" smtClean="0"/>
              <a:t>guidelines</a:t>
            </a:r>
            <a:endParaRPr lang="en-GB" sz="1600" dirty="0" smtClean="0"/>
          </a:p>
          <a:p>
            <a:pPr lvl="1" eaLnBrk="1" hangingPunct="1"/>
            <a:r>
              <a:rPr lang="de-DE" sz="1600" smtClean="0"/>
              <a:t>max. </a:t>
            </a:r>
            <a:r>
              <a:rPr lang="de-DE" sz="1600" dirty="0" err="1" smtClean="0"/>
              <a:t>dosage</a:t>
            </a:r>
            <a:r>
              <a:rPr lang="de-DE" sz="1600" dirty="0" smtClean="0"/>
              <a:t> </a:t>
            </a:r>
            <a:r>
              <a:rPr lang="en-GB" sz="1600" dirty="0" smtClean="0">
                <a:sym typeface="SAPDings" pitchFamily="49" charset="2"/>
              </a:rPr>
              <a:t>ClO</a:t>
            </a:r>
            <a:r>
              <a:rPr lang="en-GB" sz="1600" baseline="-15000" dirty="0" smtClean="0">
                <a:sym typeface="SAPDings" pitchFamily="49" charset="2"/>
              </a:rPr>
              <a:t>2</a:t>
            </a:r>
            <a:r>
              <a:rPr lang="de-DE" sz="1600" dirty="0" smtClean="0"/>
              <a:t>: 0,</a:t>
            </a:r>
            <a:r>
              <a:rPr lang="en-GB" sz="1600" dirty="0" smtClean="0"/>
              <a:t>4 </a:t>
            </a:r>
            <a:r>
              <a:rPr lang="en-GB" sz="1600" dirty="0" err="1" smtClean="0"/>
              <a:t>ppm</a:t>
            </a:r>
            <a:r>
              <a:rPr lang="de-DE" sz="1600" dirty="0" smtClean="0"/>
              <a:t>,</a:t>
            </a:r>
          </a:p>
          <a:p>
            <a:pPr lvl="1" eaLnBrk="1" hangingPunct="1"/>
            <a:r>
              <a:rPr lang="de-DE" sz="1600" smtClean="0"/>
              <a:t>max. </a:t>
            </a:r>
            <a:r>
              <a:rPr lang="de-DE" sz="1600" dirty="0" smtClean="0"/>
              <a:t>residual</a:t>
            </a:r>
            <a:r>
              <a:rPr lang="en-GB" sz="1600" dirty="0" smtClean="0"/>
              <a:t> of</a:t>
            </a:r>
            <a:r>
              <a:rPr lang="de-DE" sz="1600" dirty="0" smtClean="0"/>
              <a:t> </a:t>
            </a:r>
            <a:r>
              <a:rPr lang="en-GB" sz="1600" dirty="0" smtClean="0">
                <a:sym typeface="SAPDings" pitchFamily="49" charset="2"/>
              </a:rPr>
              <a:t>ClO</a:t>
            </a:r>
            <a:r>
              <a:rPr lang="en-GB" sz="1600" baseline="-15000" dirty="0" smtClean="0">
                <a:sym typeface="SAPDings" pitchFamily="49" charset="2"/>
              </a:rPr>
              <a:t>2</a:t>
            </a:r>
            <a:r>
              <a:rPr lang="de-DE" sz="1600" dirty="0" smtClean="0"/>
              <a:t>: </a:t>
            </a:r>
            <a:r>
              <a:rPr lang="en-GB" sz="1600" dirty="0" smtClean="0"/>
              <a:t>0</a:t>
            </a:r>
            <a:r>
              <a:rPr lang="de-DE" sz="1600" dirty="0" smtClean="0"/>
              <a:t>,</a:t>
            </a:r>
            <a:r>
              <a:rPr lang="en-GB" sz="1600" dirty="0" smtClean="0"/>
              <a:t>2 </a:t>
            </a:r>
            <a:r>
              <a:rPr lang="en-GB" sz="1600" dirty="0" err="1" smtClean="0"/>
              <a:t>ppm</a:t>
            </a:r>
            <a:endParaRPr lang="en-GB" sz="1600" dirty="0" smtClean="0"/>
          </a:p>
          <a:p>
            <a:pPr lvl="1" eaLnBrk="1" hangingPunct="1">
              <a:spcAft>
                <a:spcPct val="40000"/>
              </a:spcAft>
            </a:pPr>
            <a:r>
              <a:rPr lang="de-DE" sz="1600" smtClean="0"/>
              <a:t>max. </a:t>
            </a:r>
            <a:r>
              <a:rPr lang="de-DE" sz="1600" dirty="0" smtClean="0"/>
              <a:t>residual</a:t>
            </a:r>
            <a:r>
              <a:rPr lang="en-GB" sz="1600" dirty="0" smtClean="0"/>
              <a:t> of chlorite</a:t>
            </a:r>
            <a:r>
              <a:rPr lang="de-DE" sz="1600" dirty="0" smtClean="0"/>
              <a:t>: </a:t>
            </a:r>
            <a:r>
              <a:rPr lang="en-GB" sz="1600" dirty="0" smtClean="0"/>
              <a:t>0</a:t>
            </a:r>
            <a:r>
              <a:rPr lang="de-DE" sz="1600" dirty="0" smtClean="0"/>
              <a:t>,</a:t>
            </a:r>
            <a:r>
              <a:rPr lang="en-GB" sz="1600" dirty="0" smtClean="0"/>
              <a:t>2 pp</a:t>
            </a:r>
            <a:r>
              <a:rPr lang="pl-PL" sz="1600" dirty="0" smtClean="0"/>
              <a:t>m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334963"/>
            <a:ext cx="7704138" cy="501650"/>
          </a:xfrm>
        </p:spPr>
        <p:txBody>
          <a:bodyPr/>
          <a:lstStyle/>
          <a:p>
            <a:pPr eaLnBrk="1" hangingPunct="1"/>
            <a:r>
              <a:rPr lang="pl-PL" b="0" dirty="0" smtClean="0">
                <a:solidFill>
                  <a:schemeClr val="tx1"/>
                </a:solidFill>
              </a:rPr>
              <a:t>Dopuszczalne stężenie ClO</a:t>
            </a:r>
            <a:r>
              <a:rPr lang="pl-PL" b="0" baseline="-25000" dirty="0" smtClean="0">
                <a:solidFill>
                  <a:schemeClr val="tx1"/>
                </a:solidFill>
              </a:rPr>
              <a:t>2</a:t>
            </a:r>
            <a:r>
              <a:rPr lang="pl-PL" b="0" dirty="0" smtClean="0">
                <a:solidFill>
                  <a:schemeClr val="tx1"/>
                </a:solidFill>
              </a:rPr>
              <a:t> w wodzie pitnej</a:t>
            </a:r>
            <a:endParaRPr lang="en-GB" sz="20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pl-PL" dirty="0" smtClean="0">
              <a:solidFill>
                <a:srgbClr val="0D2A66"/>
              </a:solidFill>
            </a:endParaRPr>
          </a:p>
          <a:p>
            <a:pPr>
              <a:buFont typeface="Wingdings" pitchFamily="2" charset="2"/>
              <a:buNone/>
            </a:pPr>
            <a:endParaRPr lang="pl-PL" dirty="0" smtClean="0">
              <a:solidFill>
                <a:srgbClr val="0D2A66"/>
              </a:solidFill>
            </a:endParaRPr>
          </a:p>
        </p:txBody>
      </p:sp>
      <p:sp>
        <p:nvSpPr>
          <p:cNvPr id="6" name="pole tekstowe 3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540270" y="504973"/>
            <a:ext cx="7704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ClO</a:t>
            </a:r>
            <a:r>
              <a:rPr lang="pl-PL" b="0" kern="1200" baseline="-250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</a:t>
            </a:r>
            <a:r>
              <a:rPr lang="pl-PL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– reakcje utleniania w wodzie pitnej</a:t>
            </a:r>
            <a:endParaRPr lang="en-GB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5616" y="1917353"/>
            <a:ext cx="6672263" cy="3671889"/>
            <a:chOff x="115" y="1350"/>
            <a:chExt cx="4203" cy="2313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15" y="1531"/>
              <a:ext cx="1043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defTabSz="762000" eaLnBrk="0" hangingPunct="0"/>
              <a:r>
                <a:rPr lang="pl-PL" b="1" i="1" dirty="0" smtClean="0"/>
                <a:t>Substancja</a:t>
              </a:r>
              <a:endParaRPr lang="de-DE" b="1" i="1" dirty="0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476" y="1350"/>
              <a:ext cx="1361" cy="4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defTabSz="762000" eaLnBrk="0" hangingPunct="0"/>
              <a:r>
                <a:rPr lang="pl-PL" b="1" i="1" dirty="0"/>
                <a:t>Zużycie</a:t>
              </a:r>
              <a:r>
                <a:rPr lang="de-DE" b="1" i="1" dirty="0"/>
                <a:t> mg ClO</a:t>
              </a:r>
              <a:r>
                <a:rPr lang="de-DE" b="1" i="1" baseline="-25000" dirty="0"/>
                <a:t>2 </a:t>
              </a:r>
              <a:r>
                <a:rPr lang="de-DE" b="1" i="1" dirty="0"/>
                <a:t> </a:t>
              </a:r>
              <a:br>
                <a:rPr lang="de-DE" b="1" i="1" dirty="0"/>
              </a:br>
              <a:r>
                <a:rPr lang="pl-PL" b="1" i="1" dirty="0"/>
                <a:t>na </a:t>
              </a:r>
              <a:r>
                <a:rPr lang="de-DE" b="1" i="1" dirty="0"/>
                <a:t>mg </a:t>
              </a:r>
              <a:r>
                <a:rPr lang="pl-PL" b="1" i="1" dirty="0"/>
                <a:t>substancji</a:t>
              </a:r>
              <a:endParaRPr lang="de-DE" b="1" i="1" dirty="0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3154" y="1525"/>
              <a:ext cx="1164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defTabSz="762000" eaLnBrk="0" hangingPunct="0"/>
              <a:r>
                <a:rPr lang="pl-PL" b="1" i="1" dirty="0" smtClean="0"/>
                <a:t>Produkt reakcji</a:t>
              </a:r>
              <a:endParaRPr lang="de-DE" b="1" i="1" dirty="0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15" y="1860"/>
              <a:ext cx="3979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pl-PL" sz="2000" dirty="0" smtClean="0">
                  <a:solidFill>
                    <a:srgbClr val="003399"/>
                  </a:solidFill>
                  <a:latin typeface="+mj-lt"/>
                </a:rPr>
                <a:t>Żelazo</a:t>
              </a:r>
              <a:r>
                <a:rPr lang="de-DE" sz="2000" dirty="0" smtClean="0">
                  <a:solidFill>
                    <a:srgbClr val="003399"/>
                  </a:solidFill>
                  <a:latin typeface="+mj-lt"/>
                </a:rPr>
                <a:t> </a:t>
              </a:r>
              <a:r>
                <a:rPr lang="de-DE" sz="2000" dirty="0" err="1">
                  <a:solidFill>
                    <a:srgbClr val="003399"/>
                  </a:solidFill>
                  <a:latin typeface="+mj-lt"/>
                </a:rPr>
                <a:t>Fe</a:t>
              </a:r>
              <a:r>
                <a:rPr lang="de-DE" sz="2000" dirty="0">
                  <a:solidFill>
                    <a:srgbClr val="003399"/>
                  </a:solidFill>
                  <a:latin typeface="+mj-lt"/>
                </a:rPr>
                <a:t> 2</a:t>
              </a:r>
              <a:r>
                <a:rPr lang="de-DE" sz="2000" baseline="30000" dirty="0">
                  <a:solidFill>
                    <a:srgbClr val="003399"/>
                  </a:solidFill>
                  <a:latin typeface="+mj-lt"/>
                </a:rPr>
                <a:t>+</a:t>
              </a:r>
              <a:r>
                <a:rPr lang="de-DE" sz="2000" dirty="0">
                  <a:solidFill>
                    <a:srgbClr val="003399"/>
                  </a:solidFill>
                  <a:latin typeface="+mj-lt"/>
                </a:rPr>
                <a:t>		</a:t>
              </a:r>
              <a:r>
                <a:rPr lang="pl-PL" sz="2000" dirty="0" smtClean="0">
                  <a:solidFill>
                    <a:srgbClr val="003399"/>
                  </a:solidFill>
                  <a:latin typeface="+mj-lt"/>
                </a:rPr>
                <a:t>       </a:t>
              </a:r>
              <a:r>
                <a:rPr lang="de-DE" sz="2000" dirty="0" smtClean="0">
                  <a:solidFill>
                    <a:srgbClr val="003399"/>
                  </a:solidFill>
                  <a:latin typeface="+mj-lt"/>
                </a:rPr>
                <a:t>1,2</a:t>
              </a:r>
              <a:r>
                <a:rPr lang="de-DE" sz="2000" dirty="0">
                  <a:solidFill>
                    <a:srgbClr val="003399"/>
                  </a:solidFill>
                  <a:latin typeface="+mj-lt"/>
                </a:rPr>
                <a:t>			</a:t>
              </a:r>
              <a:r>
                <a:rPr lang="pl-PL" sz="2000" dirty="0" smtClean="0">
                  <a:solidFill>
                    <a:srgbClr val="003399"/>
                  </a:solidFill>
                  <a:latin typeface="+mj-lt"/>
                </a:rPr>
                <a:t>F</a:t>
              </a:r>
              <a:r>
                <a:rPr lang="de-DE" sz="2000" dirty="0" smtClean="0">
                  <a:solidFill>
                    <a:srgbClr val="003399"/>
                  </a:solidFill>
                  <a:latin typeface="+mj-lt"/>
                </a:rPr>
                <a:t>e </a:t>
              </a:r>
              <a:r>
                <a:rPr lang="de-DE" sz="2000" dirty="0">
                  <a:solidFill>
                    <a:srgbClr val="003399"/>
                  </a:solidFill>
                  <a:latin typeface="+mj-lt"/>
                </a:rPr>
                <a:t>3+</a:t>
              </a:r>
              <a:br>
                <a:rPr lang="de-DE" sz="2000" dirty="0">
                  <a:solidFill>
                    <a:srgbClr val="003399"/>
                  </a:solidFill>
                  <a:latin typeface="+mj-lt"/>
                </a:rPr>
              </a:br>
              <a:r>
                <a:rPr lang="de-DE" sz="2000" dirty="0">
                  <a:solidFill>
                    <a:srgbClr val="003399"/>
                  </a:solidFill>
                  <a:latin typeface="+mj-lt"/>
                </a:rPr>
                <a:t/>
              </a:r>
              <a:br>
                <a:rPr lang="de-DE" sz="2000" dirty="0">
                  <a:solidFill>
                    <a:srgbClr val="003399"/>
                  </a:solidFill>
                  <a:latin typeface="+mj-lt"/>
                </a:rPr>
              </a:br>
              <a:r>
                <a:rPr lang="de-DE" sz="2000" dirty="0">
                  <a:solidFill>
                    <a:srgbClr val="003399"/>
                  </a:solidFill>
                  <a:latin typeface="+mj-lt"/>
                </a:rPr>
                <a:t>Mangan </a:t>
              </a:r>
              <a:r>
                <a:rPr lang="de-DE" sz="2000" dirty="0" err="1">
                  <a:solidFill>
                    <a:srgbClr val="003399"/>
                  </a:solidFill>
                  <a:latin typeface="+mj-lt"/>
                </a:rPr>
                <a:t>Mn</a:t>
              </a:r>
              <a:r>
                <a:rPr lang="de-DE" sz="2000" dirty="0">
                  <a:solidFill>
                    <a:srgbClr val="003399"/>
                  </a:solidFill>
                  <a:latin typeface="+mj-lt"/>
                </a:rPr>
                <a:t> 2</a:t>
              </a:r>
              <a:r>
                <a:rPr lang="de-DE" sz="2000" baseline="30000" dirty="0">
                  <a:solidFill>
                    <a:srgbClr val="003399"/>
                  </a:solidFill>
                  <a:latin typeface="+mj-lt"/>
                </a:rPr>
                <a:t>+</a:t>
              </a:r>
              <a:r>
                <a:rPr lang="de-DE" sz="2000" dirty="0">
                  <a:solidFill>
                    <a:srgbClr val="003399"/>
                  </a:solidFill>
                  <a:latin typeface="+mj-lt"/>
                </a:rPr>
                <a:t>	</a:t>
              </a:r>
              <a:r>
                <a:rPr lang="pl-PL" sz="2000" dirty="0" smtClean="0">
                  <a:solidFill>
                    <a:srgbClr val="003399"/>
                  </a:solidFill>
                  <a:latin typeface="+mj-lt"/>
                </a:rPr>
                <a:t>       </a:t>
              </a:r>
              <a:r>
                <a:rPr lang="de-DE" sz="2000" dirty="0" smtClean="0">
                  <a:solidFill>
                    <a:srgbClr val="003399"/>
                  </a:solidFill>
                  <a:latin typeface="+mj-lt"/>
                </a:rPr>
                <a:t>2,4</a:t>
              </a:r>
              <a:r>
                <a:rPr lang="de-DE" sz="2000" dirty="0">
                  <a:solidFill>
                    <a:srgbClr val="003399"/>
                  </a:solidFill>
                  <a:latin typeface="+mj-lt"/>
                </a:rPr>
                <a:t>			MnO</a:t>
              </a:r>
              <a:r>
                <a:rPr lang="de-DE" sz="2000" baseline="-25000" dirty="0">
                  <a:solidFill>
                    <a:srgbClr val="003399"/>
                  </a:solidFill>
                  <a:latin typeface="+mj-lt"/>
                </a:rPr>
                <a:t>2</a:t>
              </a:r>
              <a:endParaRPr lang="de-DE" sz="2000" dirty="0">
                <a:solidFill>
                  <a:srgbClr val="003399"/>
                </a:solidFill>
                <a:latin typeface="+mj-lt"/>
              </a:endParaRPr>
            </a:p>
            <a:p>
              <a:pPr defTabSz="762000" eaLnBrk="0" hangingPunct="0"/>
              <a:endParaRPr lang="de-DE" sz="2000" dirty="0">
                <a:solidFill>
                  <a:srgbClr val="003399"/>
                </a:solidFill>
                <a:latin typeface="+mj-lt"/>
              </a:endParaRPr>
            </a:p>
            <a:p>
              <a:pPr defTabSz="762000" eaLnBrk="0" hangingPunct="0"/>
              <a:r>
                <a:rPr lang="pl-PL" sz="2000" dirty="0">
                  <a:solidFill>
                    <a:srgbClr val="003399"/>
                  </a:solidFill>
                  <a:latin typeface="+mj-lt"/>
                </a:rPr>
                <a:t>Azotyny</a:t>
              </a:r>
              <a:r>
                <a:rPr lang="de-DE" sz="2000" dirty="0">
                  <a:solidFill>
                    <a:srgbClr val="003399"/>
                  </a:solidFill>
                  <a:latin typeface="+mj-lt"/>
                </a:rPr>
                <a:t> NO</a:t>
              </a:r>
              <a:r>
                <a:rPr lang="de-DE" sz="2000" baseline="-25000" dirty="0">
                  <a:solidFill>
                    <a:srgbClr val="003399"/>
                  </a:solidFill>
                  <a:latin typeface="+mj-lt"/>
                </a:rPr>
                <a:t>2</a:t>
              </a:r>
              <a:r>
                <a:rPr lang="de-DE" sz="2000" baseline="30000" dirty="0">
                  <a:solidFill>
                    <a:srgbClr val="003399"/>
                  </a:solidFill>
                  <a:latin typeface="+mj-lt"/>
                </a:rPr>
                <a:t>-</a:t>
              </a:r>
              <a:r>
                <a:rPr lang="de-DE" sz="2000" dirty="0">
                  <a:solidFill>
                    <a:srgbClr val="003399"/>
                  </a:solidFill>
                  <a:latin typeface="+mj-lt"/>
                </a:rPr>
                <a:t>		</a:t>
              </a:r>
              <a:r>
                <a:rPr lang="pl-PL" sz="2000" dirty="0" smtClean="0">
                  <a:solidFill>
                    <a:srgbClr val="003399"/>
                  </a:solidFill>
                  <a:latin typeface="+mj-lt"/>
                </a:rPr>
                <a:t>       </a:t>
              </a:r>
              <a:r>
                <a:rPr lang="de-DE" sz="2000" dirty="0" smtClean="0">
                  <a:solidFill>
                    <a:srgbClr val="003399"/>
                  </a:solidFill>
                  <a:latin typeface="+mj-lt"/>
                </a:rPr>
                <a:t>3,0</a:t>
              </a:r>
              <a:r>
                <a:rPr lang="de-DE" sz="2000" dirty="0">
                  <a:solidFill>
                    <a:srgbClr val="003399"/>
                  </a:solidFill>
                  <a:latin typeface="+mj-lt"/>
                </a:rPr>
                <a:t>			NO</a:t>
              </a:r>
              <a:r>
                <a:rPr lang="de-DE" sz="2000" baseline="-25000" dirty="0">
                  <a:solidFill>
                    <a:srgbClr val="003399"/>
                  </a:solidFill>
                  <a:latin typeface="+mj-lt"/>
                </a:rPr>
                <a:t>3</a:t>
              </a:r>
              <a:r>
                <a:rPr lang="de-DE" sz="2000" baseline="30000" dirty="0">
                  <a:solidFill>
                    <a:srgbClr val="003399"/>
                  </a:solidFill>
                  <a:latin typeface="+mj-lt"/>
                </a:rPr>
                <a:t>-</a:t>
              </a:r>
              <a:endParaRPr lang="de-DE" sz="2000" dirty="0">
                <a:solidFill>
                  <a:srgbClr val="003399"/>
                </a:solidFill>
                <a:latin typeface="+mj-lt"/>
              </a:endParaRPr>
            </a:p>
            <a:p>
              <a:pPr defTabSz="762000" eaLnBrk="0" hangingPunct="0"/>
              <a:endParaRPr lang="de-DE" sz="2000" dirty="0">
                <a:solidFill>
                  <a:srgbClr val="003399"/>
                </a:solidFill>
                <a:latin typeface="+mj-lt"/>
              </a:endParaRPr>
            </a:p>
            <a:p>
              <a:pPr defTabSz="762000" eaLnBrk="0" hangingPunct="0"/>
              <a:r>
                <a:rPr lang="pl-PL" sz="2000" dirty="0">
                  <a:solidFill>
                    <a:srgbClr val="003399"/>
                  </a:solidFill>
                  <a:latin typeface="+mj-lt"/>
                </a:rPr>
                <a:t>Siarczki</a:t>
              </a:r>
              <a:r>
                <a:rPr lang="de-DE" sz="2000" dirty="0">
                  <a:solidFill>
                    <a:srgbClr val="003399"/>
                  </a:solidFill>
                  <a:latin typeface="+mj-lt"/>
                </a:rPr>
                <a:t> H</a:t>
              </a:r>
              <a:r>
                <a:rPr lang="de-DE" sz="2000" baseline="-25000" dirty="0">
                  <a:solidFill>
                    <a:srgbClr val="003399"/>
                  </a:solidFill>
                  <a:latin typeface="+mj-lt"/>
                </a:rPr>
                <a:t>2</a:t>
              </a:r>
              <a:r>
                <a:rPr lang="de-DE" sz="2000" dirty="0">
                  <a:solidFill>
                    <a:srgbClr val="003399"/>
                  </a:solidFill>
                  <a:latin typeface="+mj-lt"/>
                </a:rPr>
                <a:t>S		</a:t>
              </a:r>
              <a:r>
                <a:rPr lang="pl-PL" sz="2000" dirty="0" smtClean="0">
                  <a:solidFill>
                    <a:srgbClr val="003399"/>
                  </a:solidFill>
                  <a:latin typeface="+mj-lt"/>
                </a:rPr>
                <a:t>    </a:t>
              </a:r>
              <a:r>
                <a:rPr lang="de-DE" sz="2000" dirty="0" smtClean="0">
                  <a:solidFill>
                    <a:srgbClr val="003399"/>
                  </a:solidFill>
                  <a:latin typeface="+mj-lt"/>
                </a:rPr>
                <a:t>~ 5,2</a:t>
              </a:r>
              <a:r>
                <a:rPr lang="de-DE" sz="2000" dirty="0">
                  <a:solidFill>
                    <a:srgbClr val="003399"/>
                  </a:solidFill>
                  <a:latin typeface="+mj-lt"/>
                </a:rPr>
                <a:t>			</a:t>
              </a:r>
              <a:r>
                <a:rPr lang="de-DE" sz="2000" dirty="0" smtClean="0">
                  <a:solidFill>
                    <a:srgbClr val="003399"/>
                  </a:solidFill>
                  <a:latin typeface="+mj-lt"/>
                </a:rPr>
                <a:t>H</a:t>
              </a:r>
              <a:r>
                <a:rPr lang="de-DE" sz="2000" baseline="-25000" dirty="0" smtClean="0">
                  <a:solidFill>
                    <a:srgbClr val="003399"/>
                  </a:solidFill>
                  <a:latin typeface="+mj-lt"/>
                </a:rPr>
                <a:t>2</a:t>
              </a:r>
              <a:r>
                <a:rPr lang="de-DE" sz="2000" dirty="0" smtClean="0">
                  <a:solidFill>
                    <a:srgbClr val="003399"/>
                  </a:solidFill>
                  <a:latin typeface="+mj-lt"/>
                </a:rPr>
                <a:t>SO</a:t>
              </a:r>
              <a:r>
                <a:rPr lang="de-DE" sz="2000" baseline="-25000" dirty="0" smtClean="0">
                  <a:solidFill>
                    <a:srgbClr val="003399"/>
                  </a:solidFill>
                  <a:latin typeface="+mj-lt"/>
                </a:rPr>
                <a:t>4</a:t>
              </a:r>
              <a:endParaRPr lang="de-DE" sz="2000" dirty="0">
                <a:solidFill>
                  <a:srgbClr val="003399"/>
                </a:solidFill>
                <a:latin typeface="+mj-lt"/>
              </a:endParaRPr>
            </a:p>
            <a:p>
              <a:pPr defTabSz="762000" eaLnBrk="0" hangingPunct="0"/>
              <a:endParaRPr lang="de-DE" sz="2000" dirty="0">
                <a:solidFill>
                  <a:srgbClr val="003399"/>
                </a:solidFill>
                <a:latin typeface="+mj-lt"/>
              </a:endParaRPr>
            </a:p>
            <a:p>
              <a:pPr defTabSz="762000" eaLnBrk="0" hangingPunct="0"/>
              <a:r>
                <a:rPr lang="pl-PL" sz="2000" smtClean="0">
                  <a:solidFill>
                    <a:srgbClr val="003399"/>
                  </a:solidFill>
                  <a:latin typeface="+mj-lt"/>
                </a:rPr>
                <a:t>Subst. </a:t>
              </a:r>
              <a:r>
                <a:rPr lang="pl-PL" sz="2000" dirty="0">
                  <a:solidFill>
                    <a:srgbClr val="003399"/>
                  </a:solidFill>
                  <a:latin typeface="+mj-lt"/>
                </a:rPr>
                <a:t>organiczne</a:t>
              </a:r>
              <a:r>
                <a:rPr lang="de-DE" sz="2000" dirty="0">
                  <a:solidFill>
                    <a:srgbClr val="003399"/>
                  </a:solidFill>
                  <a:latin typeface="+mj-lt"/>
                </a:rPr>
                <a:t>	</a:t>
              </a:r>
              <a:r>
                <a:rPr lang="pl-PL" sz="2000" dirty="0" smtClean="0">
                  <a:solidFill>
                    <a:srgbClr val="003399"/>
                  </a:solidFill>
                  <a:latin typeface="+mj-lt"/>
                </a:rPr>
                <a:t>       </a:t>
              </a:r>
              <a:r>
                <a:rPr lang="de-DE" sz="2000" dirty="0" smtClean="0">
                  <a:solidFill>
                    <a:srgbClr val="003399"/>
                  </a:solidFill>
                  <a:latin typeface="+mj-lt"/>
                </a:rPr>
                <a:t>???</a:t>
              </a:r>
              <a:r>
                <a:rPr lang="de-DE" sz="2000" dirty="0">
                  <a:solidFill>
                    <a:srgbClr val="003399"/>
                  </a:solidFill>
                  <a:latin typeface="+mj-lt"/>
                </a:rPr>
                <a:t>			???</a:t>
              </a:r>
            </a:p>
          </p:txBody>
        </p:sp>
      </p:grpSp>
      <p:cxnSp>
        <p:nvCxnSpPr>
          <p:cNvPr id="13" name="Łącznik prosty 12"/>
          <p:cNvCxnSpPr/>
          <p:nvPr/>
        </p:nvCxnSpPr>
        <p:spPr bwMode="auto">
          <a:xfrm>
            <a:off x="323528" y="3212976"/>
            <a:ext cx="849694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cxnSp>
      <p:cxnSp>
        <p:nvCxnSpPr>
          <p:cNvPr id="14" name="Łącznik prosty 13"/>
          <p:cNvCxnSpPr/>
          <p:nvPr/>
        </p:nvCxnSpPr>
        <p:spPr bwMode="auto">
          <a:xfrm>
            <a:off x="323528" y="5661248"/>
            <a:ext cx="849694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cxnSp>
      <p:cxnSp>
        <p:nvCxnSpPr>
          <p:cNvPr id="15" name="Łącznik prosty 14"/>
          <p:cNvCxnSpPr/>
          <p:nvPr/>
        </p:nvCxnSpPr>
        <p:spPr bwMode="auto">
          <a:xfrm>
            <a:off x="323528" y="3861048"/>
            <a:ext cx="849694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cxnSp>
      <p:cxnSp>
        <p:nvCxnSpPr>
          <p:cNvPr id="16" name="Łącznik prosty 15"/>
          <p:cNvCxnSpPr/>
          <p:nvPr/>
        </p:nvCxnSpPr>
        <p:spPr bwMode="auto">
          <a:xfrm>
            <a:off x="323528" y="4437112"/>
            <a:ext cx="849694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cxnSp>
      <p:cxnSp>
        <p:nvCxnSpPr>
          <p:cNvPr id="17" name="Łącznik prosty 16"/>
          <p:cNvCxnSpPr/>
          <p:nvPr/>
        </p:nvCxnSpPr>
        <p:spPr bwMode="auto">
          <a:xfrm>
            <a:off x="323528" y="5085184"/>
            <a:ext cx="849694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cxnSp>
      <p:cxnSp>
        <p:nvCxnSpPr>
          <p:cNvPr id="18" name="Łącznik prosty 17"/>
          <p:cNvCxnSpPr/>
          <p:nvPr/>
        </p:nvCxnSpPr>
        <p:spPr bwMode="auto">
          <a:xfrm>
            <a:off x="323528" y="2636912"/>
            <a:ext cx="849694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r>
              <a:rPr lang="pl-PL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[ROZPORZĄDZENIE MINISTRA ZDROWIA</a:t>
            </a:r>
          </a:p>
          <a:p>
            <a:pPr>
              <a:buNone/>
            </a:pPr>
            <a:r>
              <a:rPr lang="pl-PL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 dnia 29 marca </a:t>
            </a:r>
            <a:r>
              <a:rPr lang="pl-PL" sz="1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2007 r. </a:t>
            </a:r>
            <a:r>
              <a:rPr lang="pl-PL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sprawie jakości wody przeznaczonej do spożycia przez ludzi]</a:t>
            </a:r>
            <a:endParaRPr lang="pl-PL" sz="1400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6" name="pole tekstowe 3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539552" y="576758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ClO</a:t>
            </a:r>
            <a:r>
              <a:rPr lang="pl-PL" b="0" kern="1200" baseline="-250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</a:t>
            </a:r>
            <a:r>
              <a:rPr lang="pl-PL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– reakcje utleniania w wodzie pitnej</a:t>
            </a:r>
            <a:endParaRPr lang="en-GB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8617744" cy="265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590872" y="578768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lnSpc>
                <a:spcPct val="50000"/>
              </a:lnSpc>
            </a:pPr>
            <a:r>
              <a:rPr lang="pl-PL" sz="2800" dirty="0" smtClean="0"/>
              <a:t>Wolny chlor a ClO</a:t>
            </a:r>
            <a:r>
              <a:rPr lang="pl-PL" sz="2800" baseline="-25000" dirty="0" smtClean="0"/>
              <a:t>2</a:t>
            </a:r>
            <a:r>
              <a:rPr lang="pl-PL" sz="2800" dirty="0" smtClean="0"/>
              <a:t> - formowanie </a:t>
            </a:r>
            <a:r>
              <a:rPr lang="de-DE" sz="2800" dirty="0" smtClean="0"/>
              <a:t>THM </a:t>
            </a:r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6687" y="1555750"/>
            <a:ext cx="7565316" cy="4753994"/>
            <a:chOff x="525" y="720"/>
            <a:chExt cx="5043" cy="3749"/>
          </a:xfrm>
        </p:grpSpPr>
        <p:graphicFrame>
          <p:nvGraphicFramePr>
            <p:cNvPr id="2050" name="Object 0"/>
            <p:cNvGraphicFramePr>
              <a:graphicFrameLocks/>
            </p:cNvGraphicFramePr>
            <p:nvPr/>
          </p:nvGraphicFramePr>
          <p:xfrm>
            <a:off x="525" y="720"/>
            <a:ext cx="4939" cy="3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Document" r:id="rId4" imgW="6516189" imgH="4078411" progId="Word.Document.8">
                    <p:embed/>
                  </p:oleObj>
                </mc:Choice>
                <mc:Fallback>
                  <p:oleObj name="Document" r:id="rId4" imgW="6516189" imgH="4078411" progId="Word.Document.8">
                    <p:embed/>
                    <p:pic>
                      <p:nvPicPr>
                        <p:cNvPr id="0" name="Object 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" y="720"/>
                          <a:ext cx="4939" cy="36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4" name="Text Box 5"/>
            <p:cNvSpPr txBox="1">
              <a:spLocks noChangeArrowheads="1"/>
            </p:cNvSpPr>
            <p:nvPr/>
          </p:nvSpPr>
          <p:spPr bwMode="auto">
            <a:xfrm>
              <a:off x="624" y="3964"/>
              <a:ext cx="4944" cy="50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dirty="0" smtClean="0"/>
                <a:t>Woda powierzchniowa z rzeki</a:t>
              </a:r>
              <a:r>
                <a:rPr lang="en-GB" dirty="0" smtClean="0"/>
                <a:t> </a:t>
              </a:r>
              <a:r>
                <a:rPr lang="pl-PL" dirty="0" smtClean="0"/>
                <a:t>po filtrach żwirowych</a:t>
              </a:r>
              <a:r>
                <a:rPr lang="en-GB" dirty="0" smtClean="0"/>
                <a:t> </a:t>
              </a:r>
              <a:r>
                <a:rPr lang="en-GB" dirty="0"/>
                <a:t/>
              </a:r>
              <a:br>
                <a:rPr lang="en-GB" dirty="0"/>
              </a:br>
              <a:r>
                <a:rPr lang="en-GB" dirty="0"/>
                <a:t>Bremen Waterworks , Germany  </a:t>
              </a:r>
              <a:r>
                <a:rPr lang="en-GB"/>
                <a:t>(</a:t>
              </a:r>
              <a:r>
                <a:rPr lang="en-GB" smtClean="0"/>
                <a:t>Prof. </a:t>
              </a:r>
              <a:r>
                <a:rPr lang="en-GB" dirty="0" err="1"/>
                <a:t>Sontheimer</a:t>
              </a:r>
              <a:r>
                <a:rPr lang="en-GB" dirty="0"/>
                <a:t> 1980)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0270" y="274638"/>
            <a:ext cx="7704138" cy="922337"/>
          </a:xfrm>
        </p:spPr>
        <p:txBody>
          <a:bodyPr/>
          <a:lstStyle/>
          <a:p>
            <a:pPr eaLnBrk="1" hangingPunct="1"/>
            <a:r>
              <a:rPr lang="pl-PL" b="0" dirty="0" smtClean="0">
                <a:solidFill>
                  <a:schemeClr val="tx1"/>
                </a:solidFill>
              </a:rPr>
              <a:t>Podstawowe wiadomości o elektrolizie NaCl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28688" y="2085975"/>
            <a:ext cx="7608887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</a:rPr>
              <a:t>2NaCl + 2H</a:t>
            </a:r>
            <a:r>
              <a:rPr lang="en-US" sz="2400" b="1" baseline="-25000" dirty="0">
                <a:solidFill>
                  <a:srgbClr val="000000"/>
                </a:solidFill>
              </a:rPr>
              <a:t>2</a:t>
            </a:r>
            <a:r>
              <a:rPr lang="en-US" sz="2400" b="1" dirty="0">
                <a:solidFill>
                  <a:srgbClr val="000000"/>
                </a:solidFill>
              </a:rPr>
              <a:t>O    →</a:t>
            </a:r>
            <a:r>
              <a:rPr lang="en-US" sz="2400" b="1" dirty="0">
                <a:solidFill>
                  <a:srgbClr val="000000"/>
                </a:solidFill>
                <a:cs typeface="Arial" charset="0"/>
              </a:rPr>
              <a:t>    Cl</a:t>
            </a:r>
            <a:r>
              <a:rPr lang="en-US" sz="2400" b="1" baseline="-25000" dirty="0">
                <a:solidFill>
                  <a:srgbClr val="000000"/>
                </a:solidFill>
                <a:cs typeface="Arial" charset="0"/>
              </a:rPr>
              <a:t>2</a:t>
            </a:r>
            <a:r>
              <a:rPr lang="en-US" sz="2400" b="1" dirty="0">
                <a:solidFill>
                  <a:srgbClr val="000000"/>
                </a:solidFill>
                <a:cs typeface="Arial" charset="0"/>
              </a:rPr>
              <a:t>↑    </a:t>
            </a: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+ </a:t>
            </a:r>
            <a:r>
              <a:rPr lang="en-US" sz="2400" b="1" dirty="0">
                <a:solidFill>
                  <a:srgbClr val="000000"/>
                </a:solidFill>
                <a:cs typeface="Arial" charset="0"/>
              </a:rPr>
              <a:t>2NaOH  +    H</a:t>
            </a:r>
            <a:r>
              <a:rPr lang="en-US" sz="2400" b="1" baseline="-25000" dirty="0">
                <a:solidFill>
                  <a:srgbClr val="000000"/>
                </a:solidFill>
                <a:cs typeface="Arial" charset="0"/>
              </a:rPr>
              <a:t>2</a:t>
            </a:r>
            <a:r>
              <a:rPr lang="en-US" sz="2400" b="1" dirty="0">
                <a:solidFill>
                  <a:srgbClr val="000000"/>
                </a:solidFill>
                <a:cs typeface="Arial" charset="0"/>
              </a:rPr>
              <a:t>↑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s</a:t>
            </a:r>
            <a:r>
              <a:rPr lang="pl-PL" sz="2400" b="1" dirty="0" err="1" smtClean="0">
                <a:solidFill>
                  <a:srgbClr val="000000"/>
                </a:solidFill>
                <a:cs typeface="Arial" charset="0"/>
              </a:rPr>
              <a:t>ól</a:t>
            </a: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     </a:t>
            </a:r>
            <a:r>
              <a:rPr lang="en-US" sz="2400" b="1" dirty="0">
                <a:solidFill>
                  <a:srgbClr val="000000"/>
                </a:solidFill>
                <a:cs typeface="Arial" charset="0"/>
              </a:rPr>
              <a:t>+  </a:t>
            </a: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w</a:t>
            </a:r>
            <a:r>
              <a:rPr lang="pl-PL" sz="2400" b="1" dirty="0" smtClean="0">
                <a:solidFill>
                  <a:srgbClr val="000000"/>
                </a:solidFill>
                <a:cs typeface="Arial" charset="0"/>
              </a:rPr>
              <a:t>oda</a:t>
            </a: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  </a:t>
            </a:r>
            <a:r>
              <a:rPr lang="en-US" sz="2400" b="1" dirty="0">
                <a:solidFill>
                  <a:srgbClr val="000000"/>
                </a:solidFill>
              </a:rPr>
              <a:t>→  </a:t>
            </a:r>
            <a:r>
              <a:rPr lang="pl-PL" sz="2400" b="1" dirty="0" smtClean="0">
                <a:solidFill>
                  <a:srgbClr val="000000"/>
                </a:solidFill>
              </a:rPr>
              <a:t>   </a:t>
            </a:r>
            <a:r>
              <a:rPr lang="en-US" sz="2400" b="1" dirty="0" err="1" smtClean="0">
                <a:solidFill>
                  <a:srgbClr val="000000"/>
                </a:solidFill>
              </a:rPr>
              <a:t>chlor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pl-PL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+ </a:t>
            </a:r>
            <a:r>
              <a:rPr lang="pl-PL" sz="2400" b="1" dirty="0" smtClean="0">
                <a:solidFill>
                  <a:srgbClr val="000000"/>
                </a:solidFill>
              </a:rPr>
              <a:t> ług sodowy</a:t>
            </a:r>
            <a:r>
              <a:rPr lang="en-US" sz="2400" b="1" dirty="0" smtClean="0">
                <a:solidFill>
                  <a:srgbClr val="000000"/>
                </a:solidFill>
              </a:rPr>
              <a:t> + </a:t>
            </a:r>
            <a:r>
              <a:rPr lang="pl-PL" sz="2400" b="1" dirty="0" smtClean="0">
                <a:solidFill>
                  <a:srgbClr val="000000"/>
                </a:solidFill>
              </a:rPr>
              <a:t>wodór</a:t>
            </a:r>
            <a:r>
              <a:rPr lang="en-US" sz="2400" b="1" baseline="-25000" dirty="0" smtClean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 </a:t>
            </a:r>
            <a:endParaRPr lang="en-US" sz="2400" b="1" baseline="-25000" dirty="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59125" y="2032000"/>
            <a:ext cx="4476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</a:rPr>
              <a:t>2e</a:t>
            </a:r>
            <a:r>
              <a:rPr lang="en-US" sz="1400" b="1" baseline="30000" dirty="0">
                <a:solidFill>
                  <a:srgbClr val="000000"/>
                </a:solidFill>
              </a:rPr>
              <a:t>+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9750" y="1412875"/>
            <a:ext cx="468032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66700" indent="-266700" eaLnBrk="1" hangingPunct="1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</a:pPr>
            <a:r>
              <a:rPr lang="pl-PL" sz="2400" dirty="0" smtClean="0"/>
              <a:t>Reakcja elektrochemiczna</a:t>
            </a:r>
            <a:endParaRPr lang="en-US" sz="2400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44513" y="3178175"/>
            <a:ext cx="7597775" cy="2989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66700" indent="-266700" eaLnBrk="1" hangingPunct="1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</a:pPr>
            <a:r>
              <a:rPr lang="en-US" sz="2000" dirty="0" smtClean="0"/>
              <a:t>T</a:t>
            </a:r>
            <a:r>
              <a:rPr lang="pl-PL" sz="2000" dirty="0" err="1" smtClean="0"/>
              <a:t>eoretyczna</a:t>
            </a:r>
            <a:r>
              <a:rPr lang="pl-PL" sz="2000" dirty="0" smtClean="0"/>
              <a:t> minimalna sprawność</a:t>
            </a:r>
            <a:r>
              <a:rPr lang="en-US" sz="2000" dirty="0" smtClean="0"/>
              <a:t>:</a:t>
            </a:r>
            <a:endParaRPr lang="en-US" sz="2000" dirty="0"/>
          </a:p>
          <a:p>
            <a:pPr marL="538163" lvl="1" indent="-269875" eaLnBrk="1" hangingPunct="1">
              <a:spcBef>
                <a:spcPct val="20000"/>
              </a:spcBef>
              <a:buClr>
                <a:srgbClr val="EC7C16"/>
              </a:buClr>
              <a:buFontTx/>
              <a:buChar char="-"/>
            </a:pPr>
            <a:r>
              <a:rPr lang="en-US" sz="2000" dirty="0" err="1" smtClean="0"/>
              <a:t>Chemi</a:t>
            </a:r>
            <a:r>
              <a:rPr lang="pl-PL" sz="2000" dirty="0" smtClean="0"/>
              <a:t>kalia</a:t>
            </a:r>
            <a:r>
              <a:rPr lang="en-US" sz="2000" dirty="0"/>
              <a:t>	:  1 kg Cl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pl-PL" sz="2000" dirty="0" smtClean="0"/>
              <a:t>wymaga</a:t>
            </a:r>
            <a:r>
              <a:rPr lang="en-US" sz="2000" dirty="0" smtClean="0"/>
              <a:t> </a:t>
            </a:r>
            <a:r>
              <a:rPr lang="en-US" sz="2000" dirty="0"/>
              <a:t>1,65 kg </a:t>
            </a:r>
            <a:r>
              <a:rPr lang="pl-PL" sz="2000" dirty="0" smtClean="0"/>
              <a:t>chlorku sodowego</a:t>
            </a:r>
            <a:endParaRPr lang="en-US" sz="2000" dirty="0"/>
          </a:p>
          <a:p>
            <a:pPr marL="538163" lvl="1" indent="-269875" eaLnBrk="1" hangingPunct="1">
              <a:spcBef>
                <a:spcPct val="20000"/>
              </a:spcBef>
              <a:buClr>
                <a:srgbClr val="EC7C16"/>
              </a:buClr>
              <a:buFontTx/>
              <a:buChar char="-"/>
            </a:pPr>
            <a:r>
              <a:rPr lang="en-US" sz="2000" dirty="0" smtClean="0"/>
              <a:t>E</a:t>
            </a:r>
            <a:r>
              <a:rPr lang="pl-PL" sz="2000" err="1" smtClean="0"/>
              <a:t>nergia</a:t>
            </a:r>
            <a:r>
              <a:rPr lang="pl-PL" sz="2000" smtClean="0"/>
              <a:t> el.</a:t>
            </a:r>
            <a:r>
              <a:rPr lang="en-US" sz="2000" dirty="0"/>
              <a:t>	:  1 kg Cl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pl-PL" sz="2000" dirty="0" smtClean="0"/>
              <a:t> wymaga</a:t>
            </a:r>
            <a:r>
              <a:rPr lang="en-US" sz="2000" dirty="0" smtClean="0"/>
              <a:t> 766 </a:t>
            </a:r>
            <a:r>
              <a:rPr lang="pl-PL" sz="2000" dirty="0" smtClean="0"/>
              <a:t>A</a:t>
            </a:r>
            <a:endParaRPr lang="en-US" sz="2000" dirty="0"/>
          </a:p>
          <a:p>
            <a:pPr marL="538163" lvl="1" indent="-269875" eaLnBrk="1" hangingPunct="1">
              <a:spcBef>
                <a:spcPct val="20000"/>
              </a:spcBef>
              <a:buClr>
                <a:srgbClr val="EC7C16"/>
              </a:buClr>
            </a:pPr>
            <a:endParaRPr lang="en-US" sz="2000" dirty="0"/>
          </a:p>
          <a:p>
            <a:pPr marL="266700" indent="-266700" eaLnBrk="1" hangingPunct="1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</a:pPr>
            <a:r>
              <a:rPr lang="pl-PL" sz="2000" dirty="0" smtClean="0"/>
              <a:t>Zużycie energii zależy od rodzaju celi użytej w procesie </a:t>
            </a:r>
            <a:br>
              <a:rPr lang="pl-PL" sz="2000" dirty="0" smtClean="0"/>
            </a:br>
            <a:endParaRPr lang="en-US" sz="2000" dirty="0"/>
          </a:p>
          <a:p>
            <a:pPr marL="266700" indent="-266700" eaLnBrk="1" hangingPunct="1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</a:pPr>
            <a:r>
              <a:rPr lang="pl-PL" sz="2000" dirty="0" smtClean="0"/>
              <a:t>Dwa podstawowe rodzaje:</a:t>
            </a:r>
            <a:endParaRPr lang="en-US" sz="2000" dirty="0"/>
          </a:p>
          <a:p>
            <a:pPr marL="538163" lvl="1" indent="-269875"/>
            <a:r>
              <a:rPr lang="en-US" sz="2000" dirty="0"/>
              <a:t>    </a:t>
            </a:r>
            <a:r>
              <a:rPr lang="en-US" sz="2000" dirty="0">
                <a:solidFill>
                  <a:srgbClr val="FF3300"/>
                </a:solidFill>
              </a:rPr>
              <a:t>-</a:t>
            </a:r>
            <a:r>
              <a:rPr lang="en-US" sz="2000" dirty="0"/>
              <a:t>   </a:t>
            </a:r>
            <a:r>
              <a:rPr lang="pl-PL" sz="2000" dirty="0" smtClean="0"/>
              <a:t>Cela otwarta</a:t>
            </a:r>
            <a:r>
              <a:rPr lang="en-US" sz="2000" dirty="0" smtClean="0"/>
              <a:t>  (</a:t>
            </a:r>
            <a:r>
              <a:rPr lang="en-US" sz="2000" dirty="0" err="1" smtClean="0"/>
              <a:t>Hypocell</a:t>
            </a:r>
            <a:r>
              <a:rPr lang="en-US" sz="2000" dirty="0" smtClean="0"/>
              <a:t>)</a:t>
            </a:r>
            <a:endParaRPr lang="en-US" sz="2000" dirty="0"/>
          </a:p>
          <a:p>
            <a:pPr marL="538163" lvl="1" indent="-269875"/>
            <a:r>
              <a:rPr lang="en-US" sz="2000" dirty="0"/>
              <a:t>    </a:t>
            </a:r>
            <a:r>
              <a:rPr lang="en-US" sz="2000" dirty="0">
                <a:solidFill>
                  <a:srgbClr val="FF3300"/>
                </a:solidFill>
              </a:rPr>
              <a:t>-</a:t>
            </a:r>
            <a:r>
              <a:rPr lang="en-US" sz="2000" dirty="0"/>
              <a:t>   </a:t>
            </a:r>
            <a:r>
              <a:rPr lang="pl-PL" sz="2000" dirty="0" smtClean="0"/>
              <a:t>Cela membranowa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151" name="Text Box 27"/>
          <p:cNvSpPr txBox="1">
            <a:spLocks noChangeArrowheads="1"/>
          </p:cNvSpPr>
          <p:nvPr/>
        </p:nvSpPr>
        <p:spPr bwMode="auto">
          <a:xfrm>
            <a:off x="3160713" y="2566988"/>
            <a:ext cx="4476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2e</a:t>
            </a:r>
            <a:r>
              <a:rPr lang="en-US" sz="1400" b="1" baseline="30000">
                <a:solidFill>
                  <a:srgbClr val="000000"/>
                </a:solidFill>
              </a:rPr>
              <a:t>+</a:t>
            </a:r>
            <a:endParaRPr lang="en-US" sz="1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2172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1950" y="1943100"/>
            <a:ext cx="3119438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0270" y="274638"/>
            <a:ext cx="7704138" cy="922337"/>
          </a:xfrm>
        </p:spPr>
        <p:txBody>
          <a:bodyPr/>
          <a:lstStyle/>
          <a:p>
            <a:pPr eaLnBrk="1" hangingPunct="1"/>
            <a:r>
              <a:rPr lang="pl-PL" b="0" dirty="0" smtClean="0">
                <a:solidFill>
                  <a:schemeClr val="tx1"/>
                </a:solidFill>
              </a:rPr>
              <a:t>Podstawowe funkcje urządzenia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12292" name="Line 9"/>
          <p:cNvSpPr>
            <a:spLocks noChangeShapeType="1"/>
          </p:cNvSpPr>
          <p:nvPr/>
        </p:nvSpPr>
        <p:spPr bwMode="auto">
          <a:xfrm>
            <a:off x="2028825" y="3228975"/>
            <a:ext cx="9207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2293" name="Line 10"/>
          <p:cNvSpPr>
            <a:spLocks noChangeShapeType="1"/>
          </p:cNvSpPr>
          <p:nvPr/>
        </p:nvSpPr>
        <p:spPr bwMode="auto">
          <a:xfrm>
            <a:off x="2308225" y="4738688"/>
            <a:ext cx="939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2294" name="Line 11"/>
          <p:cNvSpPr>
            <a:spLocks noChangeShapeType="1"/>
          </p:cNvSpPr>
          <p:nvPr/>
        </p:nvSpPr>
        <p:spPr bwMode="auto">
          <a:xfrm>
            <a:off x="2308225" y="5013325"/>
            <a:ext cx="939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2295" name="Line 12"/>
          <p:cNvSpPr>
            <a:spLocks noChangeShapeType="1"/>
          </p:cNvSpPr>
          <p:nvPr/>
        </p:nvSpPr>
        <p:spPr bwMode="auto">
          <a:xfrm flipV="1">
            <a:off x="4048125" y="1701800"/>
            <a:ext cx="0" cy="3746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2296" name="Line 13"/>
          <p:cNvSpPr>
            <a:spLocks noChangeShapeType="1"/>
          </p:cNvSpPr>
          <p:nvPr/>
        </p:nvSpPr>
        <p:spPr bwMode="auto">
          <a:xfrm>
            <a:off x="5868988" y="2911475"/>
            <a:ext cx="1016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2297" name="Line 14"/>
          <p:cNvSpPr>
            <a:spLocks noChangeShapeType="1"/>
          </p:cNvSpPr>
          <p:nvPr/>
        </p:nvSpPr>
        <p:spPr bwMode="auto">
          <a:xfrm>
            <a:off x="5843588" y="3582988"/>
            <a:ext cx="10541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2298" name="Text Box 15"/>
          <p:cNvSpPr txBox="1">
            <a:spLocks noChangeArrowheads="1"/>
          </p:cNvSpPr>
          <p:nvPr/>
        </p:nvSpPr>
        <p:spPr bwMode="auto">
          <a:xfrm>
            <a:off x="1570913" y="4529138"/>
            <a:ext cx="44275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1400" b="1" dirty="0" err="1" smtClean="0">
                <a:solidFill>
                  <a:srgbClr val="000000"/>
                </a:solidFill>
              </a:rPr>
              <a:t>só</a:t>
            </a:r>
            <a:r>
              <a:rPr lang="en-US" sz="1400" b="1" dirty="0" smtClean="0">
                <a:solidFill>
                  <a:srgbClr val="000000"/>
                </a:solidFill>
              </a:rPr>
              <a:t>l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299" name="Text Box 16"/>
          <p:cNvSpPr txBox="1">
            <a:spLocks noChangeArrowheads="1"/>
          </p:cNvSpPr>
          <p:nvPr/>
        </p:nvSpPr>
        <p:spPr bwMode="auto">
          <a:xfrm>
            <a:off x="1173407" y="3003550"/>
            <a:ext cx="57259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1400" b="1" dirty="0" smtClean="0">
                <a:solidFill>
                  <a:srgbClr val="000000"/>
                </a:solidFill>
              </a:rPr>
              <a:t>prąd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300" name="Text Box 17"/>
          <p:cNvSpPr txBox="1">
            <a:spLocks noChangeArrowheads="1"/>
          </p:cNvSpPr>
          <p:nvPr/>
        </p:nvSpPr>
        <p:spPr bwMode="auto">
          <a:xfrm>
            <a:off x="1577096" y="4800600"/>
            <a:ext cx="64152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1400" b="1" dirty="0" smtClean="0">
                <a:solidFill>
                  <a:srgbClr val="000000"/>
                </a:solidFill>
              </a:rPr>
              <a:t>woda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301" name="Text Box 18"/>
          <p:cNvSpPr txBox="1">
            <a:spLocks noChangeArrowheads="1"/>
          </p:cNvSpPr>
          <p:nvPr/>
        </p:nvSpPr>
        <p:spPr bwMode="auto">
          <a:xfrm>
            <a:off x="3669033" y="1358900"/>
            <a:ext cx="72167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1400" b="1" dirty="0" smtClean="0">
                <a:solidFill>
                  <a:srgbClr val="000000"/>
                </a:solidFill>
              </a:rPr>
              <a:t>wodór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302" name="Text Box 19"/>
          <p:cNvSpPr txBox="1">
            <a:spLocks noChangeArrowheads="1"/>
          </p:cNvSpPr>
          <p:nvPr/>
        </p:nvSpPr>
        <p:spPr bwMode="auto">
          <a:xfrm>
            <a:off x="7082689" y="2098675"/>
            <a:ext cx="126829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1400" b="1" dirty="0" smtClean="0">
                <a:solidFill>
                  <a:srgbClr val="000000"/>
                </a:solidFill>
              </a:rPr>
              <a:t>C</a:t>
            </a:r>
            <a:r>
              <a:rPr lang="en-US" sz="1400" b="1" dirty="0" smtClean="0">
                <a:solidFill>
                  <a:srgbClr val="000000"/>
                </a:solidFill>
              </a:rPr>
              <a:t>h</a:t>
            </a:r>
            <a:r>
              <a:rPr lang="pl-PL" sz="1400" b="1" dirty="0" smtClean="0">
                <a:solidFill>
                  <a:srgbClr val="000000"/>
                </a:solidFill>
              </a:rPr>
              <a:t>lor wolny</a:t>
            </a:r>
            <a:r>
              <a:rPr lang="en-US" sz="1400" b="1" dirty="0" smtClean="0">
                <a:solidFill>
                  <a:srgbClr val="000000"/>
                </a:solidFill>
              </a:rPr>
              <a:t>: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303" name="Line 21"/>
          <p:cNvSpPr>
            <a:spLocks noChangeShapeType="1"/>
          </p:cNvSpPr>
          <p:nvPr/>
        </p:nvSpPr>
        <p:spPr bwMode="auto">
          <a:xfrm>
            <a:off x="5037138" y="5945188"/>
            <a:ext cx="15224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2304" name="Line 22"/>
          <p:cNvSpPr>
            <a:spLocks noChangeShapeType="1"/>
          </p:cNvSpPr>
          <p:nvPr/>
        </p:nvSpPr>
        <p:spPr bwMode="auto">
          <a:xfrm>
            <a:off x="5037138" y="5711825"/>
            <a:ext cx="0" cy="2333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2305" name="Text Box 23"/>
          <p:cNvSpPr txBox="1">
            <a:spLocks noChangeArrowheads="1"/>
          </p:cNvSpPr>
          <p:nvPr/>
        </p:nvSpPr>
        <p:spPr bwMode="auto">
          <a:xfrm>
            <a:off x="7043560" y="2708275"/>
            <a:ext cx="1645002" cy="630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1400" b="1" dirty="0" smtClean="0">
                <a:solidFill>
                  <a:srgbClr val="000000"/>
                </a:solidFill>
              </a:rPr>
              <a:t>Podchloryn sodu</a:t>
            </a:r>
            <a:endParaRPr lang="en-US" sz="1400" b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l-PL" sz="1400" b="1" dirty="0" smtClean="0">
                <a:solidFill>
                  <a:srgbClr val="000000"/>
                </a:solidFill>
              </a:rPr>
              <a:t>albo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306" name="Text Box 24"/>
          <p:cNvSpPr txBox="1">
            <a:spLocks noChangeArrowheads="1"/>
          </p:cNvSpPr>
          <p:nvPr/>
        </p:nvSpPr>
        <p:spPr bwMode="auto">
          <a:xfrm>
            <a:off x="6903087" y="3354388"/>
            <a:ext cx="180530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1400" b="1" dirty="0" smtClean="0">
                <a:solidFill>
                  <a:srgbClr val="000000"/>
                </a:solidFill>
              </a:rPr>
              <a:t>Kwas podchlorawy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307" name="Text Box 25"/>
          <p:cNvSpPr txBox="1">
            <a:spLocks noChangeArrowheads="1"/>
          </p:cNvSpPr>
          <p:nvPr/>
        </p:nvSpPr>
        <p:spPr bwMode="auto">
          <a:xfrm>
            <a:off x="6594988" y="5785519"/>
            <a:ext cx="68159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1400" b="1" dirty="0" smtClean="0">
                <a:solidFill>
                  <a:srgbClr val="000000"/>
                </a:solidFill>
              </a:rPr>
              <a:t>ścieki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308" name="Rectangle 28"/>
          <p:cNvSpPr>
            <a:spLocks noChangeArrowheads="1"/>
          </p:cNvSpPr>
          <p:nvPr/>
        </p:nvSpPr>
        <p:spPr bwMode="auto">
          <a:xfrm>
            <a:off x="1028700" y="5902325"/>
            <a:ext cx="2528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Chlorinsitu</a:t>
            </a:r>
            <a:r>
              <a:rPr lang="en-US" sz="2400" b="1" baseline="30000"/>
              <a:t>®</a:t>
            </a:r>
            <a:endParaRPr lang="nl-NL" sz="2400" b="1" baseline="30000"/>
          </a:p>
        </p:txBody>
      </p:sp>
    </p:spTree>
    <p:extLst>
      <p:ext uri="{BB962C8B-B14F-4D97-AF65-F5344CB8AC3E}">
        <p14:creationId xmlns:p14="http://schemas.microsoft.com/office/powerpoint/2010/main" val="360820233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27"/>
          <p:cNvSpPr>
            <a:spLocks noGrp="1"/>
          </p:cNvSpPr>
          <p:nvPr>
            <p:ph type="title" idx="4294967295"/>
          </p:nvPr>
        </p:nvSpPr>
        <p:spPr>
          <a:xfrm>
            <a:off x="540270" y="274638"/>
            <a:ext cx="7704138" cy="922337"/>
          </a:xfrm>
        </p:spPr>
        <p:txBody>
          <a:bodyPr/>
          <a:lstStyle/>
          <a:p>
            <a:pPr eaLnBrk="1" hangingPunct="1"/>
            <a:r>
              <a:rPr lang="pl-PL" b="0" dirty="0" smtClean="0">
                <a:solidFill>
                  <a:schemeClr val="tx1"/>
                </a:solidFill>
              </a:rPr>
              <a:t>Dlaczego wolny chlor z procesu elektrolizy</a:t>
            </a:r>
            <a:endParaRPr lang="de-DE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9750" y="1341438"/>
            <a:ext cx="8064500" cy="5256212"/>
          </a:xfrm>
          <a:prstGeom prst="rect">
            <a:avLst/>
          </a:prstGeom>
        </p:spPr>
        <p:txBody>
          <a:bodyPr/>
          <a:lstStyle/>
          <a:p>
            <a:pPr marL="266700" indent="-266700">
              <a:spcBef>
                <a:spcPct val="20000"/>
              </a:spcBef>
              <a:spcAft>
                <a:spcPct val="2000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pl-PL" sz="2000" kern="0" dirty="0" smtClean="0">
                <a:latin typeface="+mn-lt"/>
              </a:rPr>
              <a:t>Bez magazynowania/obsługi substancji żrących/niebezpiecznych</a:t>
            </a:r>
            <a:endParaRPr lang="en-US" sz="2000" kern="0" dirty="0">
              <a:latin typeface="+mn-lt"/>
            </a:endParaRPr>
          </a:p>
          <a:p>
            <a:pPr marL="266700" indent="-266700">
              <a:spcBef>
                <a:spcPct val="20000"/>
              </a:spcBef>
              <a:spcAft>
                <a:spcPct val="2000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pl-PL" sz="2000" kern="0" dirty="0" smtClean="0">
                <a:latin typeface="+mn-lt"/>
              </a:rPr>
              <a:t>Mniejszy wpływ na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kern="0" dirty="0">
                <a:latin typeface="+mn-lt"/>
              </a:rPr>
              <a:t>pH </a:t>
            </a:r>
            <a:r>
              <a:rPr lang="en-US" sz="2000" kern="0" dirty="0" smtClean="0">
                <a:latin typeface="+mn-lt"/>
              </a:rPr>
              <a:t>(</a:t>
            </a:r>
            <a:r>
              <a:rPr lang="pl-PL" sz="2000" kern="0" dirty="0" smtClean="0">
                <a:latin typeface="+mn-lt"/>
              </a:rPr>
              <a:t>w porównaniu z preparatami handlowymi</a:t>
            </a:r>
            <a:r>
              <a:rPr lang="en-US" sz="2000" kern="0" dirty="0" smtClean="0">
                <a:latin typeface="+mn-lt"/>
              </a:rPr>
              <a:t>) </a:t>
            </a:r>
            <a:endParaRPr lang="en-US" sz="2000" kern="0" dirty="0">
              <a:latin typeface="+mn-lt"/>
            </a:endParaRPr>
          </a:p>
          <a:p>
            <a:pPr marL="266700" indent="-266700">
              <a:spcBef>
                <a:spcPct val="20000"/>
              </a:spcBef>
              <a:spcAft>
                <a:spcPct val="2000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pl-PL" sz="2000" kern="0" dirty="0" smtClean="0">
                <a:latin typeface="+mn-lt"/>
              </a:rPr>
              <a:t>Otrzymujemy świeży środek</a:t>
            </a:r>
            <a:r>
              <a:rPr lang="en-US" sz="2000" kern="0" dirty="0" smtClean="0">
                <a:latin typeface="+mn-lt"/>
              </a:rPr>
              <a:t> opt</a:t>
            </a:r>
            <a:r>
              <a:rPr lang="pl-PL" sz="2000" kern="0" dirty="0" err="1" smtClean="0">
                <a:latin typeface="+mn-lt"/>
              </a:rPr>
              <a:t>ymalnie</a:t>
            </a:r>
            <a:r>
              <a:rPr lang="pl-PL" sz="2000" kern="0" dirty="0" smtClean="0">
                <a:latin typeface="+mn-lt"/>
              </a:rPr>
              <a:t> odporny na dekompozycję</a:t>
            </a:r>
            <a:r>
              <a:rPr lang="en-US" sz="2000" kern="0" dirty="0" smtClean="0">
                <a:latin typeface="+mn-lt"/>
              </a:rPr>
              <a:t> </a:t>
            </a:r>
            <a:endParaRPr lang="en-US" sz="2000" kern="0" dirty="0">
              <a:latin typeface="+mn-lt"/>
            </a:endParaRPr>
          </a:p>
          <a:p>
            <a:pPr marL="266700" indent="-266700">
              <a:spcBef>
                <a:spcPct val="20000"/>
              </a:spcBef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pl-PL" sz="2000" kern="0" dirty="0" smtClean="0">
                <a:latin typeface="+mn-lt"/>
              </a:rPr>
              <a:t>Mniejsza zawartość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kern="0" dirty="0" err="1" smtClean="0">
                <a:latin typeface="+mn-lt"/>
              </a:rPr>
              <a:t>brom</a:t>
            </a:r>
            <a:r>
              <a:rPr lang="pl-PL" sz="2000" kern="0" dirty="0" smtClean="0">
                <a:latin typeface="+mn-lt"/>
              </a:rPr>
              <a:t>i</a:t>
            </a:r>
            <a:r>
              <a:rPr lang="en-US" sz="2000" kern="0" dirty="0" smtClean="0">
                <a:latin typeface="+mn-lt"/>
              </a:rPr>
              <a:t>a</a:t>
            </a:r>
            <a:r>
              <a:rPr lang="pl-PL" sz="2000" kern="0" dirty="0" smtClean="0">
                <a:latin typeface="+mn-lt"/>
              </a:rPr>
              <a:t>nów i </a:t>
            </a:r>
            <a:r>
              <a:rPr lang="en-US" sz="2000" kern="0" dirty="0" err="1" smtClean="0"/>
              <a:t>chlora</a:t>
            </a:r>
            <a:r>
              <a:rPr lang="pl-PL" sz="2000" kern="0" dirty="0" smtClean="0"/>
              <a:t>nów</a:t>
            </a:r>
            <a:r>
              <a:rPr lang="en-US" sz="2000" kern="0" dirty="0" smtClean="0"/>
              <a:t>  </a:t>
            </a:r>
            <a:endParaRPr lang="en-US" sz="2000" kern="0" dirty="0">
              <a:latin typeface="+mn-lt"/>
            </a:endParaRPr>
          </a:p>
          <a:p>
            <a:pPr marL="538163" lvl="1" indent="-269875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/>
            </a:pPr>
            <a:r>
              <a:rPr lang="pl-PL" sz="2000" kern="0" dirty="0" smtClean="0">
                <a:latin typeface="+mn-lt"/>
                <a:cs typeface="Arial" charset="0"/>
              </a:rPr>
              <a:t>Rozporządzenie Ministra Zdrowia</a:t>
            </a:r>
            <a:r>
              <a:rPr lang="en-US" sz="2000" kern="0" smtClean="0">
                <a:latin typeface="+mn-lt"/>
                <a:cs typeface="Arial" charset="0"/>
              </a:rPr>
              <a:t>: max. </a:t>
            </a:r>
            <a:r>
              <a:rPr lang="pl-PL" sz="2000" kern="0" dirty="0" smtClean="0">
                <a:latin typeface="+mn-lt"/>
                <a:cs typeface="Arial" charset="0"/>
              </a:rPr>
              <a:t>0,01</a:t>
            </a:r>
            <a:r>
              <a:rPr lang="en-US" sz="2000" kern="0" dirty="0" smtClean="0">
                <a:latin typeface="+mn-lt"/>
                <a:cs typeface="Arial" charset="0"/>
              </a:rPr>
              <a:t> </a:t>
            </a:r>
            <a:r>
              <a:rPr lang="en-US" sz="2000" kern="0" dirty="0" err="1">
                <a:latin typeface="+mn-lt"/>
                <a:cs typeface="Arial" charset="0"/>
              </a:rPr>
              <a:t>ppm</a:t>
            </a:r>
            <a:r>
              <a:rPr lang="en-US" sz="2000" kern="0" dirty="0">
                <a:latin typeface="+mn-lt"/>
                <a:cs typeface="Arial" charset="0"/>
              </a:rPr>
              <a:t> </a:t>
            </a:r>
            <a:r>
              <a:rPr lang="pl-PL" sz="2000" kern="0" dirty="0" smtClean="0">
                <a:latin typeface="+mn-lt"/>
                <a:cs typeface="Arial" charset="0"/>
              </a:rPr>
              <a:t>bromianów</a:t>
            </a:r>
            <a:endParaRPr lang="en-US" sz="2000" kern="0" dirty="0">
              <a:latin typeface="+mn-lt"/>
              <a:cs typeface="Arial" charset="0"/>
            </a:endParaRPr>
          </a:p>
          <a:p>
            <a:pPr marL="538163" lvl="1" indent="-269875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+mn-lt"/>
                <a:cs typeface="Arial" charset="0"/>
              </a:rPr>
              <a:t>re</a:t>
            </a:r>
            <a:r>
              <a:rPr lang="pl-PL" sz="2000" kern="0" dirty="0" smtClean="0">
                <a:latin typeface="+mn-lt"/>
                <a:cs typeface="Arial" charset="0"/>
              </a:rPr>
              <a:t>komendacja</a:t>
            </a:r>
            <a:r>
              <a:rPr lang="en-US" sz="2000" kern="0" dirty="0" smtClean="0">
                <a:latin typeface="+mn-lt"/>
                <a:cs typeface="Arial" charset="0"/>
              </a:rPr>
              <a:t> </a:t>
            </a:r>
            <a:r>
              <a:rPr lang="en-US" sz="2000" kern="0" dirty="0">
                <a:latin typeface="+mn-lt"/>
                <a:cs typeface="Arial" charset="0"/>
              </a:rPr>
              <a:t>WHO </a:t>
            </a:r>
            <a:r>
              <a:rPr lang="pl-PL" sz="2000" kern="0" dirty="0" smtClean="0">
                <a:latin typeface="+mn-lt"/>
                <a:cs typeface="Arial" charset="0"/>
              </a:rPr>
              <a:t>dla wody pitnej</a:t>
            </a:r>
            <a:r>
              <a:rPr lang="en-US" sz="2000" kern="0" smtClean="0">
                <a:latin typeface="+mn-lt"/>
                <a:cs typeface="Arial" charset="0"/>
              </a:rPr>
              <a:t>: max. </a:t>
            </a:r>
            <a:r>
              <a:rPr lang="en-US" sz="2000" kern="0" dirty="0" smtClean="0">
                <a:latin typeface="+mn-lt"/>
                <a:cs typeface="Arial" charset="0"/>
              </a:rPr>
              <a:t>0,</a:t>
            </a:r>
            <a:r>
              <a:rPr lang="pl-PL" sz="2000" kern="0" dirty="0" smtClean="0">
                <a:latin typeface="+mn-lt"/>
                <a:cs typeface="Arial" charset="0"/>
              </a:rPr>
              <a:t>2</a:t>
            </a:r>
            <a:r>
              <a:rPr lang="en-US" sz="2000" kern="0" dirty="0" smtClean="0">
                <a:latin typeface="+mn-lt"/>
                <a:cs typeface="Arial" charset="0"/>
              </a:rPr>
              <a:t> </a:t>
            </a:r>
            <a:r>
              <a:rPr lang="en-US" sz="2000" kern="0" dirty="0" err="1">
                <a:latin typeface="+mn-lt"/>
                <a:cs typeface="Arial" charset="0"/>
              </a:rPr>
              <a:t>ppm</a:t>
            </a:r>
            <a:r>
              <a:rPr lang="en-US" sz="2000" kern="0" dirty="0">
                <a:latin typeface="+mn-lt"/>
                <a:cs typeface="Arial" charset="0"/>
              </a:rPr>
              <a:t> </a:t>
            </a:r>
            <a:r>
              <a:rPr lang="en-US" sz="2000" kern="0" dirty="0" err="1" smtClean="0">
                <a:latin typeface="+mn-lt"/>
                <a:cs typeface="Arial" charset="0"/>
              </a:rPr>
              <a:t>chlora</a:t>
            </a:r>
            <a:r>
              <a:rPr lang="pl-PL" sz="2000" kern="0" dirty="0" smtClean="0">
                <a:latin typeface="+mn-lt"/>
                <a:cs typeface="Arial" charset="0"/>
              </a:rPr>
              <a:t>nów</a:t>
            </a:r>
          </a:p>
          <a:p>
            <a:pPr marL="538163" lvl="1" indent="-269875">
              <a:spcBef>
                <a:spcPct val="20000"/>
              </a:spcBef>
              <a:buClr>
                <a:srgbClr val="EC7C16"/>
              </a:buClr>
              <a:defRPr/>
            </a:pPr>
            <a:endParaRPr lang="en-US" sz="2000" kern="0" dirty="0">
              <a:latin typeface="+mn-lt"/>
              <a:cs typeface="Arial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58850" y="4221163"/>
            <a:ext cx="3097213" cy="2325687"/>
            <a:chOff x="521" y="2251"/>
            <a:chExt cx="2359" cy="1929"/>
          </a:xfrm>
        </p:grpSpPr>
        <p:pic>
          <p:nvPicPr>
            <p:cNvPr id="4097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8" y="2566"/>
              <a:ext cx="1704" cy="14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40976" name="Text Box 6"/>
            <p:cNvSpPr txBox="1">
              <a:spLocks noChangeArrowheads="1"/>
            </p:cNvSpPr>
            <p:nvPr/>
          </p:nvSpPr>
          <p:spPr bwMode="auto">
            <a:xfrm>
              <a:off x="793" y="2251"/>
              <a:ext cx="1906" cy="21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100" dirty="0" err="1" smtClean="0"/>
                <a:t>chlora</a:t>
              </a:r>
              <a:r>
                <a:rPr lang="pl-PL" sz="1100" dirty="0" err="1" smtClean="0"/>
                <a:t>ny</a:t>
              </a:r>
              <a:r>
                <a:rPr lang="de-DE" sz="1100" dirty="0" smtClean="0"/>
                <a:t> </a:t>
              </a:r>
              <a:r>
                <a:rPr lang="de-DE" sz="1100" dirty="0"/>
                <a:t>[g/L] </a:t>
              </a:r>
              <a:r>
                <a:rPr lang="pl-PL" sz="1100" dirty="0" smtClean="0"/>
                <a:t> w</a:t>
              </a:r>
              <a:r>
                <a:rPr lang="de-DE" sz="1100" dirty="0" smtClean="0"/>
                <a:t> </a:t>
              </a:r>
              <a:r>
                <a:rPr lang="pl-PL" sz="1100" dirty="0" smtClean="0"/>
                <a:t> podchlorynie</a:t>
              </a:r>
              <a:endParaRPr lang="de-DE" sz="1100" dirty="0"/>
            </a:p>
          </p:txBody>
        </p:sp>
        <p:sp>
          <p:nvSpPr>
            <p:cNvPr id="40977" name="Text Box 8"/>
            <p:cNvSpPr txBox="1">
              <a:spLocks noChangeArrowheads="1"/>
            </p:cNvSpPr>
            <p:nvPr/>
          </p:nvSpPr>
          <p:spPr bwMode="auto">
            <a:xfrm>
              <a:off x="612" y="3793"/>
              <a:ext cx="181" cy="25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/>
                <a:t>0</a:t>
              </a:r>
            </a:p>
          </p:txBody>
        </p:sp>
        <p:sp>
          <p:nvSpPr>
            <p:cNvPr id="40978" name="Text Box 9"/>
            <p:cNvSpPr txBox="1">
              <a:spLocks noChangeArrowheads="1"/>
            </p:cNvSpPr>
            <p:nvPr/>
          </p:nvSpPr>
          <p:spPr bwMode="auto">
            <a:xfrm>
              <a:off x="521" y="2478"/>
              <a:ext cx="317" cy="25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/>
                <a:t>30</a:t>
              </a:r>
            </a:p>
          </p:txBody>
        </p:sp>
        <p:sp>
          <p:nvSpPr>
            <p:cNvPr id="40979" name="Text Box 10"/>
            <p:cNvSpPr txBox="1">
              <a:spLocks noChangeArrowheads="1"/>
            </p:cNvSpPr>
            <p:nvPr/>
          </p:nvSpPr>
          <p:spPr bwMode="auto">
            <a:xfrm>
              <a:off x="521" y="2927"/>
              <a:ext cx="317" cy="25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/>
                <a:t>20</a:t>
              </a:r>
            </a:p>
          </p:txBody>
        </p:sp>
        <p:sp>
          <p:nvSpPr>
            <p:cNvPr id="40980" name="Text Box 11"/>
            <p:cNvSpPr txBox="1">
              <a:spLocks noChangeArrowheads="1"/>
            </p:cNvSpPr>
            <p:nvPr/>
          </p:nvSpPr>
          <p:spPr bwMode="auto">
            <a:xfrm>
              <a:off x="521" y="3381"/>
              <a:ext cx="317" cy="25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/>
                <a:t>10</a:t>
              </a:r>
            </a:p>
          </p:txBody>
        </p:sp>
        <p:sp>
          <p:nvSpPr>
            <p:cNvPr id="40981" name="Text Box 12"/>
            <p:cNvSpPr txBox="1">
              <a:spLocks noChangeArrowheads="1"/>
            </p:cNvSpPr>
            <p:nvPr/>
          </p:nvSpPr>
          <p:spPr bwMode="auto">
            <a:xfrm>
              <a:off x="657" y="3925"/>
              <a:ext cx="2223" cy="25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000" dirty="0" smtClean="0"/>
                <a:t>    handlowy</a:t>
              </a:r>
              <a:r>
                <a:rPr lang="de-DE" sz="1400" dirty="0" smtClean="0"/>
                <a:t>             </a:t>
              </a:r>
              <a:r>
                <a:rPr lang="pl-PL" sz="1000" dirty="0" smtClean="0"/>
                <a:t>            </a:t>
              </a:r>
              <a:r>
                <a:rPr lang="pl-PL" sz="1000" dirty="0" err="1" smtClean="0"/>
                <a:t>„i</a:t>
              </a:r>
              <a:r>
                <a:rPr lang="pl-PL" sz="1000" dirty="0" smtClean="0"/>
                <a:t>n situ”</a:t>
              </a:r>
              <a:endParaRPr lang="de-DE" sz="1000" dirty="0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703763" y="4221163"/>
            <a:ext cx="3095625" cy="2286000"/>
            <a:chOff x="3243" y="2251"/>
            <a:chExt cx="2404" cy="1895"/>
          </a:xfrm>
        </p:grpSpPr>
        <p:pic>
          <p:nvPicPr>
            <p:cNvPr id="4096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0" y="2570"/>
              <a:ext cx="1633" cy="13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40968" name="Text Box 7"/>
            <p:cNvSpPr txBox="1">
              <a:spLocks noChangeArrowheads="1"/>
            </p:cNvSpPr>
            <p:nvPr/>
          </p:nvSpPr>
          <p:spPr bwMode="auto">
            <a:xfrm>
              <a:off x="3469" y="2251"/>
              <a:ext cx="1904" cy="2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dirty="0" err="1" smtClean="0"/>
                <a:t>brom</a:t>
              </a:r>
              <a:r>
                <a:rPr lang="pl-PL" sz="1200" dirty="0" err="1" smtClean="0"/>
                <a:t>iany</a:t>
              </a:r>
              <a:r>
                <a:rPr lang="de-DE" sz="1200" dirty="0" smtClean="0"/>
                <a:t> </a:t>
              </a:r>
              <a:r>
                <a:rPr lang="de-DE" sz="1200" dirty="0"/>
                <a:t>[mg/L] </a:t>
              </a:r>
              <a:r>
                <a:rPr lang="pl-PL" sz="1200" dirty="0" smtClean="0"/>
                <a:t> w podchlorynie</a:t>
              </a:r>
              <a:endParaRPr lang="de-DE" sz="1200" dirty="0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3423" y="3793"/>
              <a:ext cx="182" cy="21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de-DE" sz="1050" smtClean="0">
                  <a:cs typeface="Arial" charset="0"/>
                </a:rPr>
                <a:t>0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243" y="2477"/>
              <a:ext cx="452" cy="21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de-DE" sz="1050" smtClean="0">
                  <a:cs typeface="Arial" charset="0"/>
                </a:rPr>
                <a:t>160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334" y="3113"/>
              <a:ext cx="317" cy="2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de-DE" sz="1050" smtClean="0">
                  <a:cs typeface="Arial" charset="0"/>
                </a:rPr>
                <a:t>80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3334" y="3471"/>
              <a:ext cx="317" cy="2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de-DE" sz="1050" smtClean="0">
                  <a:cs typeface="Arial" charset="0"/>
                </a:rPr>
                <a:t>40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3423" y="3929"/>
              <a:ext cx="2224" cy="21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de-DE" sz="1050" dirty="0" smtClean="0">
                  <a:cs typeface="Arial" charset="0"/>
                </a:rPr>
                <a:t>    </a:t>
              </a:r>
              <a:r>
                <a:rPr lang="pl-PL" sz="1050" dirty="0" smtClean="0">
                  <a:cs typeface="Arial" charset="0"/>
                </a:rPr>
                <a:t> handlowy</a:t>
              </a:r>
              <a:r>
                <a:rPr lang="de-DE" sz="1050" dirty="0" smtClean="0">
                  <a:cs typeface="Arial" charset="0"/>
                </a:rPr>
                <a:t>          </a:t>
              </a:r>
              <a:r>
                <a:rPr lang="pl-PL" sz="1050" dirty="0" smtClean="0">
                  <a:cs typeface="Arial" charset="0"/>
                </a:rPr>
                <a:t>              </a:t>
              </a:r>
              <a:r>
                <a:rPr lang="pl-PL" sz="1050" dirty="0" err="1" smtClean="0">
                  <a:cs typeface="Arial" charset="0"/>
                </a:rPr>
                <a:t>„i</a:t>
              </a:r>
              <a:r>
                <a:rPr lang="pl-PL" sz="1050" dirty="0" smtClean="0">
                  <a:cs typeface="Arial" charset="0"/>
                </a:rPr>
                <a:t>n situ”</a:t>
              </a:r>
              <a:endParaRPr lang="de-DE" sz="1050" dirty="0" smtClean="0">
                <a:cs typeface="Arial" charset="0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3243" y="2794"/>
              <a:ext cx="452" cy="21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de-DE" sz="1050" dirty="0" smtClean="0">
                  <a:cs typeface="Arial" charset="0"/>
                </a:rPr>
                <a:t>120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768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0270" y="274638"/>
            <a:ext cx="7704138" cy="922337"/>
          </a:xfrm>
        </p:spPr>
        <p:txBody>
          <a:bodyPr/>
          <a:lstStyle/>
          <a:p>
            <a:pPr eaLnBrk="1" hangingPunct="1"/>
            <a:r>
              <a:rPr lang="en-US" b="0" dirty="0" err="1" smtClean="0">
                <a:solidFill>
                  <a:schemeClr val="tx1"/>
                </a:solidFill>
              </a:rPr>
              <a:t>Chlorinsitu</a:t>
            </a:r>
            <a:r>
              <a:rPr lang="en-US" b="0" baseline="30000" dirty="0" smtClean="0">
                <a:solidFill>
                  <a:schemeClr val="tx1"/>
                </a:solidFill>
              </a:rPr>
              <a:t>®</a:t>
            </a:r>
            <a:r>
              <a:rPr lang="en-US" b="0" dirty="0" smtClean="0">
                <a:solidFill>
                  <a:schemeClr val="tx1"/>
                </a:solidFill>
              </a:rPr>
              <a:t> I</a:t>
            </a:r>
            <a:r>
              <a:rPr lang="pl-PL" b="0" dirty="0" smtClean="0">
                <a:solidFill>
                  <a:schemeClr val="tx1"/>
                </a:solidFill>
              </a:rPr>
              <a:t>II lub V</a:t>
            </a:r>
            <a:r>
              <a:rPr lang="en-US" b="0" dirty="0" smtClean="0">
                <a:solidFill>
                  <a:schemeClr val="tx1"/>
                </a:solidFill>
              </a:rPr>
              <a:t> Compact 25 – 50 g/h</a:t>
            </a:r>
          </a:p>
        </p:txBody>
      </p:sp>
      <p:pic>
        <p:nvPicPr>
          <p:cNvPr id="30723" name="Picture 6" descr="H:\Chlorinsitu Compact\CIV- Compa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928" y="1346200"/>
            <a:ext cx="68834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3" y="1341344"/>
            <a:ext cx="2139428" cy="5184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683568" y="1497558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Idealny, dla małych ujęć  - sieci gminne, hotele, rezydencje, schroniska -  (konieczna 1h/doba na regenerację układu zmiękczania)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6296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5813" y="274638"/>
            <a:ext cx="7458075" cy="922337"/>
          </a:xfrm>
        </p:spPr>
        <p:txBody>
          <a:bodyPr/>
          <a:lstStyle/>
          <a:p>
            <a:pPr eaLnBrk="1" hangingPunct="1"/>
            <a:r>
              <a:rPr lang="pl-PL" altLang="pl-PL" b="0" dirty="0" smtClean="0"/>
              <a:t>Globalna </a:t>
            </a:r>
            <a:r>
              <a:rPr lang="pl-PL" altLang="pl-PL" sz="2800" b="0" dirty="0" smtClean="0"/>
              <a:t>prezentacja</a:t>
            </a:r>
            <a:r>
              <a:rPr lang="pl-PL" altLang="pl-PL" b="0" dirty="0" smtClean="0"/>
              <a:t> </a:t>
            </a:r>
            <a:r>
              <a:rPr lang="de-DE" altLang="pl-PL" b="0" dirty="0" err="1" smtClean="0"/>
              <a:t>Grup</a:t>
            </a:r>
            <a:r>
              <a:rPr lang="pl-PL" altLang="pl-PL" b="0" dirty="0" smtClean="0"/>
              <a:t>y ProMinent</a:t>
            </a:r>
            <a:endParaRPr lang="de-DE" altLang="pl-PL" b="0" dirty="0" smtClean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304926" y="5886228"/>
            <a:ext cx="3962400" cy="630237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pl-PL" altLang="pl-PL" sz="1400" b="1" dirty="0" smtClean="0"/>
              <a:t>Biura/Oddziały</a:t>
            </a:r>
            <a:endParaRPr lang="de-DE" altLang="pl-PL" sz="1400" b="1" dirty="0"/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pl-PL" altLang="pl-PL" sz="1400" b="1" dirty="0" smtClean="0"/>
              <a:t>Przedstawicielstwa handlowe</a:t>
            </a:r>
            <a:endParaRPr lang="de-DE" altLang="pl-PL" sz="1400" b="1" dirty="0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 flipV="1">
            <a:off x="928688" y="6215063"/>
            <a:ext cx="366712" cy="204788"/>
          </a:xfrm>
          <a:prstGeom prst="ellipse">
            <a:avLst/>
          </a:prstGeom>
          <a:solidFill>
            <a:srgbClr val="000066"/>
          </a:solidFill>
          <a:ln w="12700">
            <a:solidFill>
              <a:srgbClr val="000066"/>
            </a:solidFill>
            <a:round/>
            <a:headEnd/>
            <a:tailEnd/>
          </a:ln>
          <a:effectLst>
            <a:prstShdw prst="shdw17" dist="17961" dir="13500000">
              <a:schemeClr val="bg2"/>
            </a:prst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pl-PL" sz="1800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10800000" flipV="1">
            <a:off x="938213" y="5919788"/>
            <a:ext cx="366712" cy="204788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>
            <a:noFill/>
          </a:ln>
          <a:effectLst>
            <a:prstShdw prst="shdw17" dist="17961" dir="13500000">
              <a:schemeClr val="bg2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pl-PL" sz="1800"/>
          </a:p>
        </p:txBody>
      </p:sp>
      <p:sp>
        <p:nvSpPr>
          <p:cNvPr id="14" name="Gleichschenkliges Dreieck 14"/>
          <p:cNvSpPr>
            <a:spLocks noChangeArrowheads="1"/>
          </p:cNvSpPr>
          <p:nvPr/>
        </p:nvSpPr>
        <p:spPr bwMode="auto">
          <a:xfrm flipH="1">
            <a:off x="4572000" y="4597400"/>
            <a:ext cx="46038" cy="46038"/>
          </a:xfrm>
          <a:prstGeom prst="triangle">
            <a:avLst>
              <a:gd name="adj" fmla="val 40000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pl-PL" sz="1800"/>
          </a:p>
        </p:txBody>
      </p:sp>
      <p:sp>
        <p:nvSpPr>
          <p:cNvPr id="15" name="Gleichschenkliges Dreieck 15"/>
          <p:cNvSpPr>
            <a:spLocks noChangeArrowheads="1"/>
          </p:cNvSpPr>
          <p:nvPr/>
        </p:nvSpPr>
        <p:spPr bwMode="auto">
          <a:xfrm flipH="1">
            <a:off x="4311650" y="1954213"/>
            <a:ext cx="46038" cy="46037"/>
          </a:xfrm>
          <a:prstGeom prst="triangle">
            <a:avLst>
              <a:gd name="adj" fmla="val 40000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pl-PL" sz="1800"/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215" y="1393825"/>
            <a:ext cx="75596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213617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nie_ruszac!!!\moje_dokumenty\Moje obrazy\bosman2013\20130124_190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808" y="1332696"/>
            <a:ext cx="6827520" cy="5120640"/>
          </a:xfrm>
          <a:prstGeom prst="rect">
            <a:avLst/>
          </a:prstGeom>
          <a:noFill/>
        </p:spPr>
      </p:pic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540270" y="457508"/>
            <a:ext cx="80641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2A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2A6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2A6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2A6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2A6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sz="28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Dwutlenek chloru w wodzie pitnej </a:t>
            </a:r>
            <a:r>
              <a:rPr lang="pl-PL" sz="2800" b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CDLb</a:t>
            </a:r>
            <a:r>
              <a:rPr lang="pl-PL" sz="28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&lt;120 g/h</a:t>
            </a:r>
            <a:endParaRPr lang="en-GB" sz="28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540270" y="457508"/>
            <a:ext cx="80641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2A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2A6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2A6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2A6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D2A6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sz="28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Dwutlenek chloru w wodzie pitnej </a:t>
            </a:r>
            <a:r>
              <a:rPr lang="pl-PL" sz="2800" b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CDVc</a:t>
            </a:r>
            <a:r>
              <a:rPr lang="pl-PL" sz="28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&lt;1200 g/h</a:t>
            </a:r>
            <a:endParaRPr lang="en-GB" sz="28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78416"/>
            <a:ext cx="3807728" cy="507492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716016" y="2204864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Istnieje możliwość dostarczania substratów z magazynu chemii </a:t>
            </a:r>
            <a:br>
              <a:rPr lang="pl-PL" sz="2400" dirty="0" smtClean="0"/>
            </a:br>
            <a:r>
              <a:rPr lang="pl-PL" sz="2400" dirty="0" smtClean="0"/>
              <a:t>– pod generatorem/-</a:t>
            </a:r>
            <a:r>
              <a:rPr lang="pl-PL" sz="2400" dirty="0" err="1" smtClean="0"/>
              <a:t>ami</a:t>
            </a:r>
            <a:r>
              <a:rPr lang="pl-PL" sz="2400" dirty="0" smtClean="0"/>
              <a:t> tylko zbiorniki buforowe 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4730568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3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540270" y="545982"/>
            <a:ext cx="7704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Dwutlenek chloru w wodzie pitnej </a:t>
            </a:r>
            <a:r>
              <a:rPr lang="pl-PL" sz="2800" b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CDVk</a:t>
            </a:r>
            <a:r>
              <a:rPr lang="pl-PL" sz="28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endParaRPr lang="en-GB" sz="28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7170" name="Picture 2" descr="D:\nie_ruszac!!!\moje_dokumenty\Moje obrazy\oswiecim\IMGP4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44712"/>
            <a:ext cx="6486144" cy="4864608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 rot="16200000">
            <a:off x="5532205" y="3260884"/>
            <a:ext cx="5040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Instalacje o wydajności do 10 kg/h:</a:t>
            </a:r>
            <a:br>
              <a:rPr lang="pl-PL" sz="2400" dirty="0" smtClean="0"/>
            </a:br>
            <a:r>
              <a:rPr lang="pl-PL" sz="2400" dirty="0" smtClean="0"/>
              <a:t>chloryn - 25%, kwas 30 – 33%</a:t>
            </a:r>
          </a:p>
          <a:p>
            <a:endParaRPr lang="pl-PL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72000" y="1396752"/>
            <a:ext cx="3581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800" dirty="0" smtClean="0">
                <a:solidFill>
                  <a:schemeClr val="tx2">
                    <a:lumMod val="75000"/>
                  </a:schemeClr>
                </a:solidFill>
              </a:rPr>
              <a:t>Dziękuję za uwagę</a:t>
            </a:r>
            <a:endParaRPr lang="de-DE" altLang="pl-PL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Grafik 5" descr="expert_titel Kopi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0"/>
          <a:stretch>
            <a:fillRect/>
          </a:stretch>
        </p:blipFill>
        <p:spPr bwMode="auto">
          <a:xfrm>
            <a:off x="642938" y="1285875"/>
            <a:ext cx="3143250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4"/>
          <p:cNvCxnSpPr>
            <a:cxnSpLocks noChangeShapeType="1"/>
          </p:cNvCxnSpPr>
          <p:nvPr/>
        </p:nvCxnSpPr>
        <p:spPr bwMode="auto">
          <a:xfrm>
            <a:off x="642938" y="3213100"/>
            <a:ext cx="7500937" cy="1588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ffectLst>
            <a:prstShdw prst="shdw17" dist="17961" dir="135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5091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704138" cy="922337"/>
          </a:xfrm>
        </p:spPr>
        <p:txBody>
          <a:bodyPr/>
          <a:lstStyle/>
          <a:p>
            <a:pPr algn="ctr"/>
            <a:r>
              <a:rPr lang="pl-PL" sz="2800" b="0" dirty="0" smtClean="0"/>
              <a:t>ProMinent </a:t>
            </a:r>
            <a:r>
              <a:rPr lang="pl-PL" sz="2800" b="0" err="1" smtClean="0"/>
              <a:t>Dozotechnika</a:t>
            </a:r>
            <a:r>
              <a:rPr lang="pl-PL" sz="2800" b="0" smtClean="0"/>
              <a:t> Sp. z o. o.</a:t>
            </a:r>
            <a:endParaRPr lang="pl-PL" sz="2800" b="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82" y="1340768"/>
            <a:ext cx="4934639" cy="417253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693429" y="5949280"/>
            <a:ext cx="4147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smtClean="0"/>
              <a:t>ul. </a:t>
            </a:r>
            <a:r>
              <a:rPr lang="pl-PL" sz="2000" dirty="0" smtClean="0"/>
              <a:t>Jagiellońska 2B, 55-095 Mirków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67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313"/>
            <a:ext cx="8136706" cy="4897437"/>
          </a:xfrm>
        </p:spPr>
        <p:txBody>
          <a:bodyPr/>
          <a:lstStyle/>
          <a:p>
            <a:pPr eaLnBrk="1" hangingPunct="1"/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Chemiczne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- wolny chlor (podchloryn sodu i wapnia, chlor gazowy)</a:t>
            </a:r>
            <a:b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- dwutlenek chloru</a:t>
            </a:r>
            <a:b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- ozon</a:t>
            </a:r>
          </a:p>
          <a:p>
            <a:pPr eaLnBrk="1" hangingPunct="1"/>
            <a:endParaRPr lang="pl-PL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Fizyczne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- promieniowanie UV (lampy nisko- i średniociśnieniowe)</a:t>
            </a:r>
            <a:b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None/>
            </a:pPr>
            <a:endParaRPr lang="en-US" sz="2400" baseline="300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None/>
            </a:pP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0270" y="274638"/>
            <a:ext cx="7704138" cy="922337"/>
          </a:xfrm>
        </p:spPr>
        <p:txBody>
          <a:bodyPr/>
          <a:lstStyle/>
          <a:p>
            <a:pPr eaLnBrk="1" hangingPunct="1"/>
            <a:r>
              <a:rPr lang="pl-PL" sz="2800" b="0" dirty="0" smtClean="0">
                <a:solidFill>
                  <a:schemeClr val="tx1"/>
                </a:solidFill>
              </a:rPr>
              <a:t>Metody dezynfekcji </a:t>
            </a:r>
            <a:r>
              <a:rPr lang="pl-PL" sz="2800" b="0" dirty="0" err="1" smtClean="0">
                <a:solidFill>
                  <a:schemeClr val="tx1"/>
                </a:solidFill>
              </a:rPr>
              <a:t>wody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539750" y="274638"/>
            <a:ext cx="7704138" cy="922337"/>
          </a:xfrm>
        </p:spPr>
        <p:txBody>
          <a:bodyPr/>
          <a:lstStyle/>
          <a:p>
            <a:r>
              <a:rPr lang="pl-PL" altLang="pl-PL" sz="2800" b="0" dirty="0" smtClean="0"/>
              <a:t>                     - p</a:t>
            </a:r>
            <a:r>
              <a:rPr lang="de-DE" altLang="pl-PL" sz="2800" b="0" dirty="0" err="1" smtClean="0"/>
              <a:t>ortf</a:t>
            </a:r>
            <a:r>
              <a:rPr lang="pl-PL" altLang="pl-PL" sz="2800" b="0" dirty="0" err="1" smtClean="0"/>
              <a:t>olio</a:t>
            </a:r>
            <a:r>
              <a:rPr lang="pl-PL" altLang="pl-PL" sz="2800" b="0" dirty="0" smtClean="0"/>
              <a:t> produktów</a:t>
            </a:r>
            <a:endParaRPr lang="pl-PL" sz="2800" b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sp>
        <p:nvSpPr>
          <p:cNvPr id="5" name="Rechteck 25"/>
          <p:cNvSpPr>
            <a:spLocks noChangeArrowheads="1"/>
          </p:cNvSpPr>
          <p:nvPr/>
        </p:nvSpPr>
        <p:spPr bwMode="auto">
          <a:xfrm>
            <a:off x="642938" y="1928802"/>
            <a:ext cx="8001056" cy="321471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" name="Textfeld 32"/>
          <p:cNvSpPr txBox="1">
            <a:spLocks noChangeArrowheads="1"/>
          </p:cNvSpPr>
          <p:nvPr/>
        </p:nvSpPr>
        <p:spPr bwMode="auto">
          <a:xfrm>
            <a:off x="642938" y="4895254"/>
            <a:ext cx="8001000" cy="26193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100" b="1" dirty="0" smtClean="0">
                <a:solidFill>
                  <a:schemeClr val="bg1"/>
                </a:solidFill>
              </a:rPr>
              <a:t>Generatory ClO2- Elektrolizery </a:t>
            </a:r>
            <a:r>
              <a:rPr lang="de-DE" altLang="pl-PL" sz="1100" b="1" dirty="0" smtClean="0">
                <a:solidFill>
                  <a:schemeClr val="bg1"/>
                </a:solidFill>
              </a:rPr>
              <a:t>– </a:t>
            </a:r>
            <a:r>
              <a:rPr lang="pl-PL" altLang="pl-PL" sz="1100" b="1" dirty="0" smtClean="0">
                <a:solidFill>
                  <a:schemeClr val="bg1"/>
                </a:solidFill>
              </a:rPr>
              <a:t> </a:t>
            </a:r>
            <a:r>
              <a:rPr lang="de-DE" altLang="pl-PL" sz="1100" b="1" dirty="0" err="1" smtClean="0">
                <a:solidFill>
                  <a:schemeClr val="bg1"/>
                </a:solidFill>
              </a:rPr>
              <a:t>Ozo</a:t>
            </a:r>
            <a:r>
              <a:rPr lang="pl-PL" altLang="pl-PL" sz="1100" b="1" dirty="0" err="1" smtClean="0">
                <a:solidFill>
                  <a:schemeClr val="bg1"/>
                </a:solidFill>
              </a:rPr>
              <a:t>natory</a:t>
            </a:r>
            <a:r>
              <a:rPr lang="de-DE" altLang="pl-PL" sz="1100" b="1" dirty="0" smtClean="0">
                <a:solidFill>
                  <a:schemeClr val="bg1"/>
                </a:solidFill>
              </a:rPr>
              <a:t> –</a:t>
            </a:r>
            <a:r>
              <a:rPr lang="pl-PL" altLang="pl-PL" sz="1100" b="1" dirty="0" smtClean="0">
                <a:solidFill>
                  <a:schemeClr val="bg1"/>
                </a:solidFill>
              </a:rPr>
              <a:t> Dozowanie</a:t>
            </a:r>
            <a:r>
              <a:rPr lang="de-DE" altLang="pl-PL" sz="1100" b="1" dirty="0" smtClean="0">
                <a:solidFill>
                  <a:schemeClr val="bg1"/>
                </a:solidFill>
              </a:rPr>
              <a:t> </a:t>
            </a:r>
            <a:r>
              <a:rPr lang="pl-PL" altLang="pl-PL" sz="1100" b="1" dirty="0" smtClean="0">
                <a:solidFill>
                  <a:schemeClr val="bg1"/>
                </a:solidFill>
              </a:rPr>
              <a:t>– UV </a:t>
            </a:r>
            <a:r>
              <a:rPr lang="pl-PL" altLang="pl-PL" sz="1100" b="1" dirty="0">
                <a:solidFill>
                  <a:schemeClr val="bg1"/>
                </a:solidFill>
              </a:rPr>
              <a:t>– </a:t>
            </a:r>
            <a:r>
              <a:rPr lang="pl-PL" altLang="pl-PL" sz="1100" b="1" dirty="0" smtClean="0">
                <a:solidFill>
                  <a:schemeClr val="bg1"/>
                </a:solidFill>
              </a:rPr>
              <a:t> Regulatory pomiarowe</a:t>
            </a:r>
            <a:endParaRPr lang="de-DE" altLang="pl-PL" sz="1100" b="1" dirty="0">
              <a:solidFill>
                <a:schemeClr val="bg1"/>
              </a:solidFill>
            </a:endParaRPr>
          </a:p>
        </p:txBody>
      </p:sp>
      <p:sp>
        <p:nvSpPr>
          <p:cNvPr id="7" name="Textfeld 19"/>
          <p:cNvSpPr txBox="1">
            <a:spLocks noChangeArrowheads="1"/>
          </p:cNvSpPr>
          <p:nvPr/>
        </p:nvSpPr>
        <p:spPr bwMode="auto">
          <a:xfrm>
            <a:off x="539552" y="1628800"/>
            <a:ext cx="77075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C1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 smtClean="0"/>
              <a:t>Kompleksowe, </a:t>
            </a:r>
            <a:br>
              <a:rPr lang="pl-PL" altLang="pl-PL" sz="2400" dirty="0" smtClean="0"/>
            </a:br>
            <a:r>
              <a:rPr lang="pl-PL" altLang="pl-PL" sz="2400" dirty="0" smtClean="0"/>
              <a:t>niezależne rozwiązania w technologii uzdatniania wody</a:t>
            </a:r>
            <a:endParaRPr lang="de-DE" altLang="pl-PL" sz="2400" dirty="0"/>
          </a:p>
        </p:txBody>
      </p:sp>
      <p:sp>
        <p:nvSpPr>
          <p:cNvPr id="8" name="Flussdiagramm: Gespeicherte Daten 37"/>
          <p:cNvSpPr/>
          <p:nvPr/>
        </p:nvSpPr>
        <p:spPr bwMode="auto">
          <a:xfrm rot="10800000" flipV="1">
            <a:off x="7321996" y="2643188"/>
            <a:ext cx="1714500" cy="1500187"/>
          </a:xfrm>
          <a:prstGeom prst="flowChartOnlineStorage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Flussdiagramm: Gespeicherte Daten 30"/>
          <p:cNvSpPr/>
          <p:nvPr/>
        </p:nvSpPr>
        <p:spPr bwMode="auto">
          <a:xfrm rot="10800000" flipV="1">
            <a:off x="1561356" y="2643188"/>
            <a:ext cx="1714500" cy="1500187"/>
          </a:xfrm>
          <a:prstGeom prst="flowChartOnlineStorage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" name="Flussdiagramm: Gespeicherte Daten 36"/>
          <p:cNvSpPr/>
          <p:nvPr/>
        </p:nvSpPr>
        <p:spPr bwMode="auto">
          <a:xfrm rot="10800000" flipV="1">
            <a:off x="3001516" y="2643188"/>
            <a:ext cx="1714500" cy="1500187"/>
          </a:xfrm>
          <a:prstGeom prst="flowChartOnlineStorage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1" name="Flussdiagramm: Gespeicherte Daten 41"/>
          <p:cNvSpPr/>
          <p:nvPr/>
        </p:nvSpPr>
        <p:spPr bwMode="auto">
          <a:xfrm rot="10800000" flipV="1">
            <a:off x="4441676" y="2643188"/>
            <a:ext cx="1714500" cy="1500187"/>
          </a:xfrm>
          <a:prstGeom prst="flowChartOnlineStorage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2" name="Flussdiagramm: Gespeicherte Daten 42"/>
          <p:cNvSpPr/>
          <p:nvPr/>
        </p:nvSpPr>
        <p:spPr bwMode="auto">
          <a:xfrm rot="10800000" flipV="1">
            <a:off x="5881836" y="2643188"/>
            <a:ext cx="1714500" cy="1500187"/>
          </a:xfrm>
          <a:prstGeom prst="flowChartOnlineStorage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13" name="Grafik 26" descr="Titel_Ozon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852936"/>
            <a:ext cx="787400" cy="1071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Grafik 22" descr="Bild41.jpg"/>
          <p:cNvPicPr>
            <a:picLocks noChangeAspect="1"/>
          </p:cNvPicPr>
          <p:nvPr/>
        </p:nvPicPr>
        <p:blipFill>
          <a:blip r:embed="rId3" cstate="print"/>
          <a:srcRect b="14946"/>
          <a:stretch>
            <a:fillRect/>
          </a:stretch>
        </p:blipFill>
        <p:spPr bwMode="auto">
          <a:xfrm>
            <a:off x="1979712" y="2924994"/>
            <a:ext cx="1011237" cy="1008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Grafik 25" descr="Bild44.jpg"/>
          <p:cNvPicPr>
            <a:picLocks noChangeAspect="1"/>
          </p:cNvPicPr>
          <p:nvPr/>
        </p:nvPicPr>
        <p:blipFill>
          <a:blip r:embed="rId4" cstate="print"/>
          <a:srcRect b="13067"/>
          <a:stretch>
            <a:fillRect/>
          </a:stretch>
        </p:blipFill>
        <p:spPr bwMode="auto">
          <a:xfrm>
            <a:off x="6295032" y="2924175"/>
            <a:ext cx="1157288" cy="931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5" t="8310" r="14531" b="28653"/>
          <a:stretch>
            <a:fillRect/>
          </a:stretch>
        </p:blipFill>
        <p:spPr bwMode="auto">
          <a:xfrm>
            <a:off x="7711011" y="2929732"/>
            <a:ext cx="1181469" cy="9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afik 25" descr="Bild1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3107" y="2852936"/>
            <a:ext cx="935037" cy="1096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033" descr="ProMaqua_Logo_cmy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32"/>
          <a:stretch>
            <a:fillRect/>
          </a:stretch>
        </p:blipFill>
        <p:spPr bwMode="auto">
          <a:xfrm>
            <a:off x="683565" y="580925"/>
            <a:ext cx="1584179" cy="32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lussdiagramm: Gespeicherte Daten 30"/>
          <p:cNvSpPr/>
          <p:nvPr/>
        </p:nvSpPr>
        <p:spPr bwMode="auto">
          <a:xfrm rot="10800000" flipV="1">
            <a:off x="121195" y="2636912"/>
            <a:ext cx="1714500" cy="1500187"/>
          </a:xfrm>
          <a:prstGeom prst="flowChartOnlineStorage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13500000">
              <a:schemeClr val="bg2"/>
            </a:prst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22" name="Picture 2" descr="Bello Zon CDVc_klei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2924944"/>
            <a:ext cx="1046927" cy="99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2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609600" y="35436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defTabSz="762000" eaLnBrk="0" hangingPunct="0"/>
            <a:r>
              <a:rPr lang="pl-PL" sz="2800" dirty="0" smtClean="0"/>
              <a:t>Metody dezynfekcji – porównanie </a:t>
            </a:r>
            <a:endParaRPr lang="en-GB" sz="2800" dirty="0"/>
          </a:p>
        </p:txBody>
      </p:sp>
      <p:graphicFrame>
        <p:nvGraphicFramePr>
          <p:cNvPr id="208899" name="Object 3"/>
          <p:cNvGraphicFramePr>
            <a:graphicFrameLocks/>
          </p:cNvGraphicFramePr>
          <p:nvPr/>
        </p:nvGraphicFramePr>
        <p:xfrm>
          <a:off x="493507" y="1916832"/>
          <a:ext cx="8614997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kument" r:id="rId4" imgW="6876360" imgH="3640680" progId="Word.Document.8">
                  <p:embed/>
                </p:oleObj>
              </mc:Choice>
              <mc:Fallback>
                <p:oleObj name="Dokument" r:id="rId4" imgW="6876360" imgH="3640680" progId="Word.Documen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07" y="1916832"/>
                        <a:ext cx="8614997" cy="494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3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539552" y="474663"/>
            <a:ext cx="77041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Źródła wolnego chloru w procesach dezynfekcji</a:t>
            </a:r>
            <a:endParaRPr lang="en-GB" sz="28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83568" y="1978962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l-PL" sz="2800" dirty="0" smtClean="0"/>
              <a:t> </a:t>
            </a:r>
            <a:r>
              <a:rPr lang="pl-PL" sz="2800" b="1" dirty="0" smtClean="0"/>
              <a:t>Podchloryn sodu  </a:t>
            </a:r>
          </a:p>
          <a:p>
            <a:pPr>
              <a:buFontTx/>
              <a:buChar char="-"/>
            </a:pPr>
            <a:endParaRPr lang="pl-PL" sz="2800" b="1" dirty="0" smtClean="0"/>
          </a:p>
          <a:p>
            <a:pPr>
              <a:buFontTx/>
              <a:buChar char="-"/>
            </a:pPr>
            <a:r>
              <a:rPr lang="pl-PL" sz="2800" b="1" dirty="0" smtClean="0"/>
              <a:t> Podchloryn wapnia</a:t>
            </a:r>
          </a:p>
          <a:p>
            <a:pPr>
              <a:buFontTx/>
              <a:buChar char="-"/>
            </a:pPr>
            <a:endParaRPr lang="pl-PL" sz="2800" b="1" dirty="0" smtClean="0"/>
          </a:p>
          <a:p>
            <a:pPr>
              <a:buFontTx/>
              <a:buChar char="-"/>
            </a:pPr>
            <a:r>
              <a:rPr lang="pl-PL" sz="2800" b="1" dirty="0" smtClean="0"/>
              <a:t> Chlor gazowy</a:t>
            </a:r>
            <a:br>
              <a:rPr lang="pl-PL" sz="2800" b="1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i="1" dirty="0" smtClean="0"/>
              <a:t>Zarówno podchloryn sodu, jak i chlor gazowy,</a:t>
            </a:r>
            <a:br>
              <a:rPr lang="pl-PL" sz="2800" i="1" dirty="0" smtClean="0"/>
            </a:br>
            <a:r>
              <a:rPr lang="pl-PL" sz="2800" i="1" dirty="0" smtClean="0"/>
              <a:t>możemy wytwarzać „in situ” na </a:t>
            </a:r>
            <a:r>
              <a:rPr lang="pl-PL" sz="2800" i="1" smtClean="0"/>
              <a:t>drodze elektrolizy.</a:t>
            </a:r>
            <a:endParaRPr lang="pl-PL" sz="2800" i="1" dirty="0"/>
          </a:p>
        </p:txBody>
      </p:sp>
    </p:spTree>
    <p:extLst>
      <p:ext uri="{BB962C8B-B14F-4D97-AF65-F5344CB8AC3E}">
        <p14:creationId xmlns:p14="http://schemas.microsoft.com/office/powerpoint/2010/main" val="12667254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2400" dirty="0" smtClean="0"/>
              <a:t>   Najbardziej skuteczny utleniacz spośród form wolnego chloru, to chlor gazowy  </a:t>
            </a:r>
            <a:br>
              <a:rPr lang="pl-PL" sz="2400" dirty="0" smtClean="0"/>
            </a:br>
            <a:endParaRPr lang="pl-PL" sz="2400" dirty="0" smtClean="0"/>
          </a:p>
          <a:p>
            <a:pPr>
              <a:buNone/>
            </a:pPr>
            <a:r>
              <a:rPr lang="pl-PL" sz="2400" b="1" dirty="0" smtClean="0"/>
              <a:t>	</a:t>
            </a:r>
            <a:r>
              <a:rPr lang="pl-PL" sz="2800" b="1" i="1" dirty="0" smtClean="0"/>
              <a:t>               Cl</a:t>
            </a:r>
            <a:r>
              <a:rPr lang="pl-PL" sz="2800" b="1" i="1" baseline="-25000" dirty="0" smtClean="0"/>
              <a:t>2</a:t>
            </a:r>
            <a:r>
              <a:rPr lang="pl-PL" sz="2800" b="1" i="1" dirty="0" smtClean="0"/>
              <a:t> &gt; </a:t>
            </a:r>
            <a:r>
              <a:rPr lang="pl-PL" sz="2800" b="1" i="1" dirty="0" err="1" smtClean="0"/>
              <a:t>HOCl</a:t>
            </a:r>
            <a:r>
              <a:rPr lang="pl-PL" sz="2800" b="1" i="1" dirty="0" smtClean="0"/>
              <a:t> &gt; </a:t>
            </a:r>
            <a:r>
              <a:rPr lang="pl-PL" sz="2800" b="1" i="1" dirty="0" err="1" smtClean="0"/>
              <a:t>OCl</a:t>
            </a:r>
            <a:r>
              <a:rPr lang="pl-PL" sz="2800" b="1" i="1" dirty="0" smtClean="0"/>
              <a:t> </a:t>
            </a:r>
            <a:r>
              <a:rPr lang="pl-PL" sz="2800" b="1" i="1" baseline="30000" dirty="0" smtClean="0"/>
              <a:t>-</a:t>
            </a:r>
            <a:endParaRPr lang="pl-PL" sz="2800" b="1" baseline="30000" dirty="0" smtClean="0"/>
          </a:p>
          <a:p>
            <a:pPr>
              <a:buNone/>
            </a:pP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Niezależnie od procesu fizycznego rozpuszczania się</a:t>
            </a:r>
          </a:p>
          <a:p>
            <a:pPr>
              <a:buNone/>
            </a:pPr>
            <a:r>
              <a:rPr lang="pl-PL" sz="2400" dirty="0" smtClean="0"/>
              <a:t>   w wodzie, …chlor wchodzi z nią w reakcję chemiczną, reaguje  powoli w myśl reakcji:</a:t>
            </a:r>
            <a:endParaRPr lang="pl-PL" sz="2400" baseline="50000" dirty="0" smtClean="0">
              <a:solidFill>
                <a:srgbClr val="0D2A66"/>
              </a:solidFill>
            </a:endParaRPr>
          </a:p>
        </p:txBody>
      </p:sp>
      <p:sp>
        <p:nvSpPr>
          <p:cNvPr id="5" name="pole tekstowe 3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614191" y="475780"/>
            <a:ext cx="77041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Skuteczność uzdatniania wolnym chlorem</a:t>
            </a:r>
            <a:endParaRPr lang="en-GB" sz="28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27584" y="5157192"/>
            <a:ext cx="712879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i="1" dirty="0" smtClean="0"/>
              <a:t>           </a:t>
            </a:r>
            <a:r>
              <a:rPr lang="pt-BR" sz="3600" i="1" dirty="0" smtClean="0"/>
              <a:t>Cl</a:t>
            </a:r>
            <a:r>
              <a:rPr lang="pl-PL" sz="3600" i="1" baseline="-25000" dirty="0" smtClean="0"/>
              <a:t>2</a:t>
            </a:r>
            <a:r>
              <a:rPr lang="pt-BR" sz="3600" i="1" dirty="0" smtClean="0"/>
              <a:t> + H</a:t>
            </a:r>
            <a:r>
              <a:rPr lang="pl-PL" sz="3600" i="1" baseline="-25000" dirty="0" smtClean="0"/>
              <a:t>2</a:t>
            </a:r>
            <a:r>
              <a:rPr lang="pl-PL" sz="3600" i="1" dirty="0" smtClean="0"/>
              <a:t>O</a:t>
            </a:r>
            <a:r>
              <a:rPr lang="pt-BR" sz="3600" i="1" dirty="0" smtClean="0"/>
              <a:t> </a:t>
            </a:r>
            <a:r>
              <a:rPr lang="pl-PL" sz="3600" i="1" dirty="0" smtClean="0"/>
              <a:t>      </a:t>
            </a:r>
            <a:r>
              <a:rPr lang="pt-BR" sz="3600" i="1" dirty="0" smtClean="0"/>
              <a:t>HOCl + HCl</a:t>
            </a:r>
            <a:endParaRPr lang="pl-PL" sz="3600" i="1" dirty="0" smtClean="0"/>
          </a:p>
          <a:p>
            <a:r>
              <a:rPr lang="pl-PL" sz="1400" i="1" smtClean="0"/>
              <a:t>[A.Bielański</a:t>
            </a:r>
            <a:r>
              <a:rPr lang="pl-PL" sz="1400" i="1" dirty="0" smtClean="0"/>
              <a:t>, Chemia ogólna i nieorganiczna, PWN 1970]</a:t>
            </a:r>
          </a:p>
          <a:p>
            <a:endParaRPr lang="pl-PL" sz="3600" dirty="0"/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4499992" y="5517232"/>
            <a:ext cx="576064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 descr="http://t0.gstatic.com/images?q=tbn:6QxktMJKKxpl6M:http://www.wrcplc.co.uk/images/chlorine_gas_cylinder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988840"/>
            <a:ext cx="1336675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382076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-Präsentat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050314_ProMinent_Presentation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13500000">
            <a:schemeClr val="bg2"/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13500000">
            <a:schemeClr val="bg2"/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50314_ProMinent_Presentation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0314_ProMinent_Presentation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0314_ProMinent_Presentation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0314_ProMinent_Presentation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0314_ProMinent_Presentation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0314_ProMinent_Presentation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50314_ProMinent_Presentation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50314_ProMinent_Presentation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50314_ProMinent_Presentation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50314_ProMinent_Presentation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50314_ProMinent_Presentation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50314_ProMinent_Presentation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PM-Präsentation</Template>
  <TotalTime>482</TotalTime>
  <Words>735</Words>
  <Application>Microsoft Office PowerPoint</Application>
  <PresentationFormat>Pokaz na ekranie (4:3)</PresentationFormat>
  <Paragraphs>225</Paragraphs>
  <Slides>33</Slides>
  <Notes>4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3</vt:i4>
      </vt:variant>
      <vt:variant>
        <vt:lpstr>Tytuły slajdów</vt:lpstr>
      </vt:variant>
      <vt:variant>
        <vt:i4>33</vt:i4>
      </vt:variant>
    </vt:vector>
  </HeadingPairs>
  <TitlesOfParts>
    <vt:vector size="44" baseType="lpstr">
      <vt:lpstr>Arial</vt:lpstr>
      <vt:lpstr>Helvetica 55 Roman</vt:lpstr>
      <vt:lpstr>SAPDings</vt:lpstr>
      <vt:lpstr>Symbol</vt:lpstr>
      <vt:lpstr>Tahoma</vt:lpstr>
      <vt:lpstr>Wingdings</vt:lpstr>
      <vt:lpstr>Wingdings 3</vt:lpstr>
      <vt:lpstr>PM-Präsentation</vt:lpstr>
      <vt:lpstr>Dokument</vt:lpstr>
      <vt:lpstr>Worksheet</vt:lpstr>
      <vt:lpstr>Document</vt:lpstr>
      <vt:lpstr>Prezentacja programu PowerPoint</vt:lpstr>
      <vt:lpstr>Prezentacja firmy</vt:lpstr>
      <vt:lpstr>Globalna prezentacja Grupy ProMinent</vt:lpstr>
      <vt:lpstr>ProMinent Dozotechnika Sp. z o. o.</vt:lpstr>
      <vt:lpstr>Metody dezynfekcji wody</vt:lpstr>
      <vt:lpstr>                     - portfolio produktów</vt:lpstr>
      <vt:lpstr>Prezentacja programu PowerPoint</vt:lpstr>
      <vt:lpstr>Źródła wolnego chloru w procesach dezynfekcji</vt:lpstr>
      <vt:lpstr>Skuteczność uzdatniania wolnym chlorem</vt:lpstr>
      <vt:lpstr>Prezentacja programu PowerPoint</vt:lpstr>
      <vt:lpstr>Chlor gazowy do uzdatniania wody </vt:lpstr>
      <vt:lpstr>Prezentacja programu PowerPoint</vt:lpstr>
      <vt:lpstr>Prezentacja programu PowerPoint</vt:lpstr>
      <vt:lpstr> Zależność form wolnego chloru od pH</vt:lpstr>
      <vt:lpstr>Chemiczne właściwości dwutlenku chloru</vt:lpstr>
      <vt:lpstr>Chemiczne właściwości dwutlenku chloru (2) </vt:lpstr>
      <vt:lpstr>Ekologiczne aspekty stosowania dwutlenku chloru</vt:lpstr>
      <vt:lpstr>Prezentacja programu PowerPoint</vt:lpstr>
      <vt:lpstr>Wytwarzanie dwutlenku chloru – „in situ”</vt:lpstr>
      <vt:lpstr>Bello Zon® – sposób wytwarzania ClO2</vt:lpstr>
      <vt:lpstr>Dwutlenek chloru – reakcja otrzymywania</vt:lpstr>
      <vt:lpstr>Dopuszczalne stężenie ClO2 w wodzie pitnej</vt:lpstr>
      <vt:lpstr>ClO2 – reakcje utleniania w wodzie pitnej</vt:lpstr>
      <vt:lpstr>ClO2 – reakcje utleniania w wodzie pitnej</vt:lpstr>
      <vt:lpstr>Prezentacja programu PowerPoint</vt:lpstr>
      <vt:lpstr>Podstawowe wiadomości o elektrolizie NaCl</vt:lpstr>
      <vt:lpstr>Podstawowe funkcje urządzenia</vt:lpstr>
      <vt:lpstr>Dlaczego wolny chlor z procesu elektrolizy</vt:lpstr>
      <vt:lpstr>Chlorinsitu® III lub V Compact 25 – 50 g/h</vt:lpstr>
      <vt:lpstr>Prezentacja programu PowerPoint</vt:lpstr>
      <vt:lpstr>Prezentacja programu PowerPoint</vt:lpstr>
      <vt:lpstr>Dwutlenek chloru w wodzie pitnej CDVk </vt:lpstr>
      <vt:lpstr>Prezentacja programu PowerPoint</vt:lpstr>
    </vt:vector>
  </TitlesOfParts>
  <Company>ProMinent Dosiertechnik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&lt;Front Page&gt;</dc:title>
  <dc:creator>Ralf Kiermaier</dc:creator>
  <cp:lastModifiedBy>Ludwiczak Zbigniew</cp:lastModifiedBy>
  <cp:revision>289</cp:revision>
  <dcterms:created xsi:type="dcterms:W3CDTF">2006-09-11T15:57:35Z</dcterms:created>
  <dcterms:modified xsi:type="dcterms:W3CDTF">2015-10-08T07:11:56Z</dcterms:modified>
</cp:coreProperties>
</file>