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22" r:id="rId3"/>
    <p:sldId id="324" r:id="rId4"/>
    <p:sldId id="325" r:id="rId5"/>
    <p:sldId id="329" r:id="rId6"/>
    <p:sldId id="331" r:id="rId7"/>
    <p:sldId id="326" r:id="rId8"/>
    <p:sldId id="327" r:id="rId9"/>
    <p:sldId id="328" r:id="rId10"/>
    <p:sldId id="269" r:id="rId11"/>
    <p:sldId id="270" r:id="rId12"/>
    <p:sldId id="271" r:id="rId13"/>
    <p:sldId id="272" r:id="rId14"/>
    <p:sldId id="273" r:id="rId15"/>
    <p:sldId id="332" r:id="rId16"/>
    <p:sldId id="333" r:id="rId17"/>
    <p:sldId id="334" r:id="rId18"/>
    <p:sldId id="335" r:id="rId19"/>
    <p:sldId id="336" r:id="rId20"/>
    <p:sldId id="274" r:id="rId21"/>
    <p:sldId id="257" r:id="rId22"/>
    <p:sldId id="261" r:id="rId23"/>
    <p:sldId id="262" r:id="rId24"/>
    <p:sldId id="264" r:id="rId25"/>
    <p:sldId id="263" r:id="rId26"/>
    <p:sldId id="323" r:id="rId27"/>
    <p:sldId id="260" r:id="rId28"/>
    <p:sldId id="265" r:id="rId29"/>
    <p:sldId id="267" r:id="rId30"/>
    <p:sldId id="266" r:id="rId31"/>
    <p:sldId id="338" r:id="rId32"/>
    <p:sldId id="280" r:id="rId33"/>
    <p:sldId id="337" r:id="rId34"/>
    <p:sldId id="339" r:id="rId35"/>
    <p:sldId id="281" r:id="rId36"/>
    <p:sldId id="283" r:id="rId37"/>
    <p:sldId id="282" r:id="rId38"/>
    <p:sldId id="285" r:id="rId39"/>
    <p:sldId id="340" r:id="rId40"/>
    <p:sldId id="341" r:id="rId41"/>
    <p:sldId id="342" r:id="rId42"/>
    <p:sldId id="343" r:id="rId43"/>
    <p:sldId id="345" r:id="rId4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FF66"/>
    <a:srgbClr val="66FF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Dowolny kształt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Obraz 12" descr="C:\Users\nowy\Documents\nowa firma\materiały graficzne\eurogrant 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5288" y="5632450"/>
            <a:ext cx="1512887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2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BC9ED8-9C34-47CE-A6D4-E36022081009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13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4925" y="6308725"/>
            <a:ext cx="2351088" cy="365125"/>
          </a:xfrm>
        </p:spPr>
        <p:txBody>
          <a:bodyPr/>
          <a:lstStyle>
            <a:lvl1pPr algn="ctr">
              <a:defRPr sz="1200" b="1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extLst/>
          </a:lstStyle>
          <a:p>
            <a:pPr>
              <a:defRPr/>
            </a:pPr>
            <a:r>
              <a:rPr lang="pl-PL"/>
              <a:t>www.eurogrant.pl</a:t>
            </a:r>
            <a:endParaRPr lang="pl-PL" dirty="0"/>
          </a:p>
        </p:txBody>
      </p:sp>
      <p:sp>
        <p:nvSpPr>
          <p:cNvPr id="14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8FD669-84B4-465E-8745-4E09EA2F7D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FAF1A-91DE-4C5C-9555-3D596FB36A11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489F-C3C9-4242-B5C5-1A1E555393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55C77-60AF-4C6A-B11B-08BC580F94FC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CB34-82C6-417F-B3A6-548A66E8E1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8552F-994E-4754-950B-BD2C4FCD9622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601A-43F7-4322-A847-C4FA548751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68313" y="260350"/>
            <a:ext cx="8229600" cy="57499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643D5-6E06-41E4-AE48-C8689842ACA6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A989E-DA3B-484D-9DC7-E39A73B248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54363-3C82-4580-881E-568667CAADFA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108C-EB88-4E37-8E04-B4D235BD09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C65E4E-5187-41CD-80F7-0A138B588D20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16DF16-21C0-4E52-A5B6-D4CB5D5104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01E2D4-0AFE-4C48-8A3C-5292F5413829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50FCC8-67D4-450C-8A5E-68E11276E1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7A3A72-75E0-4E7F-8B52-175B4F676172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1312A8-BAF6-4B29-A5AF-1CC53F618E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B3E4D0-63F8-446E-A0A0-65561FA5D66A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22EA76-9692-4ECF-BF2E-C30E0F083E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633A-CFAC-4C3C-963D-E040D65521DD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8A01F-B9C9-4FEE-A60A-936CA4C7D7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07762F-94C5-44CC-9666-FBED41600EB6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928334-5F9A-4B23-B79E-47C93463F2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Dowolny kształt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4A78B8-A2F2-4AEA-B0CF-13754A419A85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7D089BA-2628-4796-994E-543B6A3EA8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68313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6D93004-8130-41D8-BF29-2A970589A323}" type="datetimeFigureOut">
              <a:rPr lang="pl-PL"/>
              <a:pPr>
                <a:defRPr/>
              </a:pPr>
              <a:t>2016-02-04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7542A2D-F8C6-482F-9239-33B7FC0D6C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7" name="Obraz 10" descr="C:\Users\nowy\Documents\nowa firma\materiały graficzne\eurogrant logo.p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41288" y="6237288"/>
            <a:ext cx="9747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5" r:id="rId2"/>
    <p:sldLayoutId id="2147483699" r:id="rId3"/>
    <p:sldLayoutId id="2147483700" r:id="rId4"/>
    <p:sldLayoutId id="2147483701" r:id="rId5"/>
    <p:sldLayoutId id="2147483702" r:id="rId6"/>
    <p:sldLayoutId id="2147483694" r:id="rId7"/>
    <p:sldLayoutId id="2147483703" r:id="rId8"/>
    <p:sldLayoutId id="2147483704" r:id="rId9"/>
    <p:sldLayoutId id="2147483693" r:id="rId10"/>
    <p:sldLayoutId id="2147483692" r:id="rId11"/>
    <p:sldLayoutId id="2147483696" r:id="rId12"/>
    <p:sldLayoutId id="2147483697" r:id="rId13"/>
  </p:sldLayoutIdLst>
  <p:transition spd="slow"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url?sa=i&amp;rct=j&amp;q=&amp;esrc=s&amp;source=images&amp;cd=&amp;cad=rja&amp;uact=8&amp;ved=0ahUKEwjb8_vI4NzKAhXHDSwKHW8IAWAQjRwIBw&amp;url=http://biznes.gazetaprawna.pl/artykuly/767959,lotwa-bedzie-miec-niemieckie-euro.html&amp;psig=AFQjCNHaMlb1cH1NBonwhG67p5cbMPfr_Q&amp;ust=145462873238308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auto">
          <a:xfrm>
            <a:off x="685800" y="1268413"/>
            <a:ext cx="7772400" cy="2736850"/>
          </a:xfrm>
        </p:spPr>
        <p:txBody>
          <a:bodyPr/>
          <a:lstStyle/>
          <a:p>
            <a: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PERSPEKTYWY FINANSOWANIA </a:t>
            </a:r>
            <a:b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FUNDUSZE UE </a:t>
            </a:r>
            <a:b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PROJEKTÓW Z ZAKRESU DZIAŁALNOŚCI </a:t>
            </a:r>
            <a:br>
              <a:rPr lang="pl-PL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GMINNYCH ZAKŁADÓW KOMUNALNYCH  </a:t>
            </a:r>
            <a:br>
              <a:rPr lang="pl-PL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 LATACH 2016-2020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REGIONALNY PROGRAM OPERACYJNY</a:t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WOJEWÓDZTWA PODKARPACKIEGO NA LATA 2014-2020</a:t>
            </a:r>
          </a:p>
        </p:txBody>
      </p:sp>
      <p:sp>
        <p:nvSpPr>
          <p:cNvPr id="25605" name="Rectangle 5"/>
          <p:cNvSpPr>
            <a:spLocks noGrp="1"/>
          </p:cNvSpPr>
          <p:nvPr>
            <p:ph type="body" idx="4294967295"/>
          </p:nvPr>
        </p:nvSpPr>
        <p:spPr>
          <a:xfrm>
            <a:off x="179388" y="1700213"/>
            <a:ext cx="8820150" cy="3603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2000" i="1" smtClean="0"/>
              <a:t>OS IV:</a:t>
            </a:r>
            <a:r>
              <a:rPr lang="pl-PL" sz="2000" smtClean="0"/>
              <a:t> </a:t>
            </a:r>
            <a:r>
              <a:rPr lang="pl-PL" sz="2000" i="1" smtClean="0"/>
              <a:t>OCHRONA ŚRODOWISKA NATURALNEGO I DZIEDZICTWA KULTUROWEGO</a:t>
            </a:r>
          </a:p>
        </p:txBody>
      </p:sp>
      <p:pic>
        <p:nvPicPr>
          <p:cNvPr id="25606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7"/>
          <p:cNvSpPr>
            <a:spLocks/>
          </p:cNvSpPr>
          <p:nvPr/>
        </p:nvSpPr>
        <p:spPr bwMode="auto">
          <a:xfrm>
            <a:off x="1187450" y="2492375"/>
            <a:ext cx="7127875" cy="792163"/>
          </a:xfrm>
          <a:prstGeom prst="rect">
            <a:avLst/>
          </a:prstGeom>
          <a:solidFill>
            <a:schemeClr val="bg1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700" b="1" i="1">
                <a:latin typeface="Calibri" pitchFamily="34" charset="0"/>
              </a:rPr>
              <a:t>Działanie 4.3 Gospodarka wodno-ściekowa                           Poddziałanie 4.3.1 Gospodarka ściekowa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1187450" y="3644900"/>
            <a:ext cx="7127875" cy="431800"/>
          </a:xfrm>
          <a:prstGeom prst="rect">
            <a:avLst/>
          </a:prstGeom>
          <a:solidFill>
            <a:srgbClr val="CC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>
                <a:latin typeface="Calibri" pitchFamily="34" charset="0"/>
              </a:rPr>
              <a:t>Planowany termin konkursu: II kw 2016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339975" y="4508500"/>
            <a:ext cx="557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r>
              <a:rPr lang="pl-PL" sz="2400" b="1">
                <a:latin typeface="Calibri" pitchFamily="34" charset="0"/>
              </a:rPr>
              <a:t>projektów w ramach konkursu: 375 mln zł.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26628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/>
            <a:r>
              <a:rPr lang="pl-PL" smtClean="0"/>
              <a:t>Budowa, rozbudowa, przebudowa i/lub zakup wyposażenia </a:t>
            </a:r>
            <a:r>
              <a:rPr lang="pl-PL" smtClean="0">
                <a:solidFill>
                  <a:srgbClr val="006600"/>
                </a:solidFill>
              </a:rPr>
              <a:t>w zakresie infrastruktury oczyszczalni ścieków</a:t>
            </a:r>
            <a:r>
              <a:rPr lang="pl-PL" smtClean="0"/>
              <a:t> - projekty w obrębie aglomeracji z przedziału 2-10 tys. RLM.</a:t>
            </a:r>
          </a:p>
          <a:p>
            <a:pPr marL="623888" indent="-514350">
              <a:buFont typeface="Wingdings 3" pitchFamily="18" charset="2"/>
              <a:buNone/>
            </a:pPr>
            <a:endParaRPr lang="pl-PL" smtClean="0"/>
          </a:p>
          <a:p>
            <a:pPr marL="623888" indent="-514350"/>
            <a:r>
              <a:rPr lang="pl-PL" smtClean="0"/>
              <a:t>Budowa, rozbudowa, przebudowa i/lub zakup wyposażenia w </a:t>
            </a:r>
            <a:r>
              <a:rPr lang="pl-PL" smtClean="0">
                <a:solidFill>
                  <a:srgbClr val="006600"/>
                </a:solidFill>
              </a:rPr>
              <a:t>zakresie infrastruktury kanalizacji ściekowej</a:t>
            </a:r>
            <a:r>
              <a:rPr lang="pl-PL" smtClean="0"/>
              <a:t> - projekty w obrębie aglomeracji z przedziału 2-10 tys. RLM</a:t>
            </a:r>
          </a:p>
        </p:txBody>
      </p:sp>
      <p:pic>
        <p:nvPicPr>
          <p:cNvPr id="26630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 BENEFICJENTA:</a:t>
            </a:r>
          </a:p>
        </p:txBody>
      </p:sp>
      <p:sp>
        <p:nvSpPr>
          <p:cNvPr id="27652" name="Rectangle 4"/>
          <p:cNvSpPr>
            <a:spLocks noGrp="1"/>
          </p:cNvSpPr>
          <p:nvPr>
            <p:ph type="body" idx="4294967295"/>
          </p:nvPr>
        </p:nvSpPr>
        <p:spPr>
          <a:xfrm>
            <a:off x="179388" y="1268413"/>
            <a:ext cx="84963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300" smtClean="0"/>
              <a:t>jednostki samorządu terytorialnego,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podmioty, w których większość udziałów lub akcji posiadają jednostki samorządu terytorialnego lub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jednostki sektora finansów publicznych posiadające osobowość prawną,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organy administracji rządowej,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porozumienia podmiotów wyżej wymienionych,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l-PL" sz="2300" smtClean="0"/>
              <a:t>reprezentowane przez lidera.</a:t>
            </a:r>
          </a:p>
        </p:txBody>
      </p:sp>
      <p:pic>
        <p:nvPicPr>
          <p:cNvPr id="27653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720725"/>
          </a:xfrm>
          <a:noFill/>
        </p:spPr>
        <p:txBody>
          <a:bodyPr/>
          <a:lstStyle/>
          <a:p>
            <a:r>
              <a:rPr lang="pl-PL" sz="2900" smtClean="0">
                <a:effectLst/>
              </a:rPr>
              <a:t>LIMITY I OGRANICZENIA W REALIZACJI PROJEKTÓW</a:t>
            </a:r>
          </a:p>
        </p:txBody>
      </p:sp>
      <p:sp>
        <p:nvSpPr>
          <p:cNvPr id="28677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1052513"/>
            <a:ext cx="8229600" cy="4957762"/>
          </a:xfrm>
        </p:spPr>
        <p:txBody>
          <a:bodyPr/>
          <a:lstStyle/>
          <a:p>
            <a:pPr marL="623888" indent="-514350"/>
            <a:r>
              <a:rPr lang="pl-PL" sz="2300" smtClean="0"/>
              <a:t>Wsparcie uzyskają inwestycje dotyczące oczyszczalni ścieków komunalnych lub sieci kanalizacyjnych ujęte w KPOŚK oraz w Masterplanie;</a:t>
            </a:r>
          </a:p>
          <a:p>
            <a:pPr marL="623888" indent="-514350"/>
            <a:endParaRPr lang="pl-PL" sz="2300" smtClean="0"/>
          </a:p>
          <a:p>
            <a:pPr marL="623888" indent="-514350"/>
            <a:r>
              <a:rPr lang="pl-PL" sz="2300" smtClean="0"/>
              <a:t>Przedmiotem dofinansowania nie mogą być pojazdy, za wyjątkiem mobilnych laboratoriów.</a:t>
            </a:r>
          </a:p>
          <a:p>
            <a:pPr marL="623888" indent="-514350"/>
            <a:endParaRPr lang="pl-PL" sz="2300" smtClean="0"/>
          </a:p>
          <a:p>
            <a:pPr marL="623888" indent="-514350"/>
            <a:r>
              <a:rPr lang="pl-PL" sz="2300" smtClean="0"/>
              <a:t>Maksymalna kwota dofinansowania projektu z zakresu gospodarki ściekowej – 8 000 000 PLN.</a:t>
            </a:r>
          </a:p>
          <a:p>
            <a:pPr marL="623888" indent="-514350"/>
            <a:endParaRPr lang="pl-PL" sz="2300" smtClean="0"/>
          </a:p>
          <a:p>
            <a:pPr marL="623888" indent="-514350"/>
            <a:r>
              <a:rPr lang="pl-PL" sz="2300" smtClean="0"/>
              <a:t>Wsparcia nie uzyskają projekty, które zostały fizycznie ukończone lub w pełni zrealizowane przed złożeniem wniosku o dofinansowanie.</a:t>
            </a:r>
          </a:p>
        </p:txBody>
      </p:sp>
      <p:pic>
        <p:nvPicPr>
          <p:cNvPr id="28678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</a:t>
            </a:r>
          </a:p>
        </p:txBody>
      </p:sp>
      <p:sp>
        <p:nvSpPr>
          <p:cNvPr id="29700" name="Rectangle 4"/>
          <p:cNvSpPr>
            <a:spLocks noGrp="1"/>
          </p:cNvSpPr>
          <p:nvPr>
            <p:ph type="body" idx="4294967295"/>
          </p:nvPr>
        </p:nvSpPr>
        <p:spPr>
          <a:xfrm>
            <a:off x="323850" y="1628775"/>
            <a:ext cx="8447088" cy="4105275"/>
          </a:xfrm>
        </p:spPr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pl-PL" sz="2100" smtClean="0"/>
              <a:t>Projekty nieobjęte pomocą publiczną – </a:t>
            </a:r>
            <a:r>
              <a:rPr lang="pl-PL" sz="2100" smtClean="0">
                <a:solidFill>
                  <a:schemeClr val="accent2"/>
                </a:solidFill>
              </a:rPr>
              <a:t>maks. 85%</a:t>
            </a:r>
            <a:r>
              <a:rPr lang="pl-PL" sz="2100" smtClean="0"/>
              <a:t> wydatków kwalifikowanych.</a:t>
            </a:r>
          </a:p>
          <a:p>
            <a:pPr marL="623888" indent="-514350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</a:p>
          <a:p>
            <a:pPr marL="623888" indent="-514350">
              <a:lnSpc>
                <a:spcPct val="90000"/>
              </a:lnSpc>
            </a:pPr>
            <a:r>
              <a:rPr lang="pl-PL" sz="2100" smtClean="0"/>
              <a:t>Minimalna wartość wydatków kwalifikowanych: </a:t>
            </a:r>
            <a:r>
              <a:rPr lang="pl-PL" sz="2100" smtClean="0">
                <a:solidFill>
                  <a:schemeClr val="accent2"/>
                </a:solidFill>
              </a:rPr>
              <a:t>500 000 PLN</a:t>
            </a:r>
          </a:p>
          <a:p>
            <a:pPr marL="623888" indent="-514350">
              <a:lnSpc>
                <a:spcPct val="90000"/>
              </a:lnSpc>
            </a:pPr>
            <a:endParaRPr lang="pl-PL" sz="2500" smtClean="0"/>
          </a:p>
          <a:p>
            <a:pPr marL="623888" indent="-514350">
              <a:lnSpc>
                <a:spcPct val="90000"/>
              </a:lnSpc>
            </a:pPr>
            <a:r>
              <a:rPr lang="pl-PL" sz="2100" smtClean="0">
                <a:solidFill>
                  <a:schemeClr val="accent2"/>
                </a:solidFill>
              </a:rPr>
              <a:t>Projekty rewitalizacyjne</a:t>
            </a:r>
            <a:r>
              <a:rPr lang="pl-PL" sz="2100" smtClean="0"/>
              <a:t>: dofinansowanie </a:t>
            </a:r>
            <a:r>
              <a:rPr lang="pl-PL" sz="2100" smtClean="0">
                <a:solidFill>
                  <a:schemeClr val="accent2"/>
                </a:solidFill>
              </a:rPr>
              <a:t>do 95%,</a:t>
            </a:r>
            <a:r>
              <a:rPr lang="pl-PL" sz="2100" smtClean="0"/>
              <a:t> w tym środki budżetu państwa stanowią maks. 10% wydatków kwalifikowanych projektu.</a:t>
            </a:r>
          </a:p>
          <a:p>
            <a:pPr marL="623888" indent="-514350">
              <a:lnSpc>
                <a:spcPct val="90000"/>
              </a:lnSpc>
            </a:pPr>
            <a:endParaRPr lang="pl-PL" sz="2100" smtClean="0"/>
          </a:p>
          <a:p>
            <a:pPr marL="623888" indent="-514350">
              <a:lnSpc>
                <a:spcPct val="90000"/>
              </a:lnSpc>
            </a:pPr>
            <a:r>
              <a:rPr lang="pl-PL" sz="2100" smtClean="0"/>
              <a:t>W ramach działania planuje się stosowanie zaliczek.</a:t>
            </a:r>
          </a:p>
          <a:p>
            <a:pPr marL="623888" indent="-514350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  <a:br>
              <a:rPr lang="pl-PL" sz="2100" smtClean="0"/>
            </a:br>
            <a:endParaRPr lang="pl-PL" sz="2100" smtClean="0"/>
          </a:p>
        </p:txBody>
      </p:sp>
      <p:pic>
        <p:nvPicPr>
          <p:cNvPr id="29704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REGIONALNY PROGRAM OPERACYJNY</a:t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WOJEWÓDZTWA PODKARPACKIEGO NA LATA 2014-2020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xfrm>
            <a:off x="179388" y="1700213"/>
            <a:ext cx="8820150" cy="3603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2000" i="1" smtClean="0"/>
              <a:t>OS IV:</a:t>
            </a:r>
            <a:r>
              <a:rPr lang="pl-PL" sz="2000" smtClean="0"/>
              <a:t> </a:t>
            </a:r>
            <a:r>
              <a:rPr lang="pl-PL" sz="2000" i="1" smtClean="0"/>
              <a:t>OCHRONA ŚRODOWISKA NATURALNEGO I DZIEDZICTWA KULTUROWEGO</a:t>
            </a:r>
          </a:p>
        </p:txBody>
      </p:sp>
      <p:pic>
        <p:nvPicPr>
          <p:cNvPr id="118788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789" name="Rectangle 5"/>
          <p:cNvSpPr>
            <a:spLocks/>
          </p:cNvSpPr>
          <p:nvPr/>
        </p:nvSpPr>
        <p:spPr bwMode="auto">
          <a:xfrm>
            <a:off x="1187450" y="2492375"/>
            <a:ext cx="7127875" cy="792163"/>
          </a:xfrm>
          <a:prstGeom prst="rect">
            <a:avLst/>
          </a:prstGeom>
          <a:solidFill>
            <a:schemeClr val="bg1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700" b="1" i="1">
                <a:latin typeface="Calibri" pitchFamily="34" charset="0"/>
              </a:rPr>
              <a:t>Działanie 4.3 Gospodarka wodno-ściekowa                           Poddziałanie 4.3.2 Zaopatrzenie w wodę</a:t>
            </a:r>
          </a:p>
        </p:txBody>
      </p:sp>
      <p:sp>
        <p:nvSpPr>
          <p:cNvPr id="118790" name="Rectangle 6"/>
          <p:cNvSpPr>
            <a:spLocks/>
          </p:cNvSpPr>
          <p:nvPr/>
        </p:nvSpPr>
        <p:spPr bwMode="auto">
          <a:xfrm>
            <a:off x="1187450" y="3644900"/>
            <a:ext cx="7127875" cy="431800"/>
          </a:xfrm>
          <a:prstGeom prst="rect">
            <a:avLst/>
          </a:prstGeom>
          <a:solidFill>
            <a:srgbClr val="CC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>
                <a:latin typeface="Calibri" pitchFamily="34" charset="0"/>
              </a:rPr>
              <a:t>Planowany termin konkursu: IV kw 2016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2339975" y="4508500"/>
            <a:ext cx="5418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r>
              <a:rPr lang="pl-PL" sz="2400" b="1">
                <a:latin typeface="Calibri" pitchFamily="34" charset="0"/>
              </a:rPr>
              <a:t>projektów w ramach konkursu: 13 mln zł.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/>
            <a:r>
              <a:rPr lang="pl-PL" smtClean="0"/>
              <a:t>Budowa, rozbudowa, przebudowa i/lub zakup wyposażenia w zakresie sieci wodociągowych, ujęć, stacji uzdatniania wody.</a:t>
            </a:r>
          </a:p>
          <a:p>
            <a:pPr marL="623888" indent="-514350"/>
            <a:endParaRPr lang="pl-PL" smtClean="0"/>
          </a:p>
          <a:p>
            <a:pPr marL="623888" indent="-514350"/>
            <a:r>
              <a:rPr lang="pl-PL" smtClean="0"/>
              <a:t>Zakup urządzeń i aparatury pomiarowej w zakresie gospodarki wodno-ściekowej (np. mobilne laboratoria, instalacje kontrolnopomiarowe) – jako element projektu dotyczącego zaopatrzenia w wodę.</a:t>
            </a:r>
          </a:p>
        </p:txBody>
      </p:sp>
      <p:pic>
        <p:nvPicPr>
          <p:cNvPr id="119812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 BENEFICJENTA: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xfrm>
            <a:off x="179388" y="1268413"/>
            <a:ext cx="84963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300" smtClean="0"/>
              <a:t>jednostki samorządu terytorialnego,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podmioty, w których większość udziałów lub akcji posiadają jednostki samorządu terytorialnego lub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jednostki sektora finansów publicznych posiadające osobowość prawną,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organy administracji rządowej,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porozumienia podmiotów wyżej wymienionych,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l-PL" sz="2300" smtClean="0"/>
              <a:t>reprezentowane przez lidera.</a:t>
            </a:r>
          </a:p>
        </p:txBody>
      </p:sp>
      <p:pic>
        <p:nvPicPr>
          <p:cNvPr id="120836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720725"/>
          </a:xfrm>
          <a:noFill/>
        </p:spPr>
        <p:txBody>
          <a:bodyPr/>
          <a:lstStyle/>
          <a:p>
            <a:r>
              <a:rPr lang="pl-PL" sz="2900" smtClean="0">
                <a:effectLst/>
              </a:rPr>
              <a:t>LIMITY I OGRANICZENIA W REALIZACJI PROJEKTÓW</a:t>
            </a:r>
          </a:p>
        </p:txBody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xfrm>
            <a:off x="468313" y="1052513"/>
            <a:ext cx="8229600" cy="4957762"/>
          </a:xfrm>
        </p:spPr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pl-PL" sz="2300" smtClean="0"/>
              <a:t>Projekty dotyczące sieci wodociągowych mogą być realizowane </a:t>
            </a:r>
            <a:r>
              <a:rPr lang="pl-PL" sz="2300" smtClean="0">
                <a:solidFill>
                  <a:schemeClr val="accent2"/>
                </a:solidFill>
              </a:rPr>
              <a:t>jedynie </a:t>
            </a:r>
            <a:r>
              <a:rPr lang="pl-PL" sz="2300" smtClean="0"/>
              <a:t>jako </a:t>
            </a:r>
            <a:r>
              <a:rPr lang="pl-PL" sz="2300" smtClean="0">
                <a:solidFill>
                  <a:schemeClr val="accent2"/>
                </a:solidFill>
              </a:rPr>
              <a:t>projekty kompleksowe</a:t>
            </a:r>
            <a:r>
              <a:rPr lang="pl-PL" sz="2300" smtClean="0"/>
              <a:t> - razem z kanalizacją albo gdy zapewniona jest już gospodarka ściekowa zgodna z przepisami krajowymi i unijnymi, tj. gdy instalacje kanalizacyjne budynków są obecnie podłączone do sieci kanalizacji sanitarnej lub do zbiorników, o których mowa w rozdziale 7 Rozporządzenia Ministra Infrastruktury z 12 kwietnia 2002 r. w sprawie warunków.</a:t>
            </a:r>
          </a:p>
          <a:p>
            <a:pPr marL="623888" indent="-514350">
              <a:lnSpc>
                <a:spcPct val="90000"/>
              </a:lnSpc>
            </a:pPr>
            <a:endParaRPr lang="pl-PL" sz="2300" smtClean="0"/>
          </a:p>
          <a:p>
            <a:pPr marL="623888" indent="-514350">
              <a:lnSpc>
                <a:spcPct val="90000"/>
              </a:lnSpc>
            </a:pPr>
            <a:r>
              <a:rPr lang="pl-PL" sz="2300" smtClean="0"/>
              <a:t>Przedmiotem dofinansowania </a:t>
            </a:r>
            <a:r>
              <a:rPr lang="pl-PL" sz="2300" smtClean="0">
                <a:solidFill>
                  <a:schemeClr val="accent2"/>
                </a:solidFill>
              </a:rPr>
              <a:t>nie mogą być pojazdy</a:t>
            </a:r>
            <a:r>
              <a:rPr lang="pl-PL" sz="2300" smtClean="0"/>
              <a:t>, za wyjątkiem mobilnych laboratoriów.</a:t>
            </a:r>
          </a:p>
          <a:p>
            <a:pPr marL="623888" indent="-514350">
              <a:lnSpc>
                <a:spcPct val="90000"/>
              </a:lnSpc>
            </a:pPr>
            <a:endParaRPr lang="pl-PL" sz="2300" smtClean="0"/>
          </a:p>
          <a:p>
            <a:pPr marL="623888" indent="-514350">
              <a:lnSpc>
                <a:spcPct val="90000"/>
              </a:lnSpc>
            </a:pPr>
            <a:r>
              <a:rPr lang="pl-PL" sz="2300" smtClean="0">
                <a:solidFill>
                  <a:schemeClr val="accent2"/>
                </a:solidFill>
              </a:rPr>
              <a:t>Maksymalna</a:t>
            </a:r>
            <a:r>
              <a:rPr lang="pl-PL" sz="2300" b="0" smtClean="0"/>
              <a:t> kwota dofinansowania projektu z zakresu zaopatrzenia w wodę – </a:t>
            </a:r>
            <a:r>
              <a:rPr lang="pl-PL" sz="2300" smtClean="0">
                <a:solidFill>
                  <a:schemeClr val="accent2"/>
                </a:solidFill>
              </a:rPr>
              <a:t>2 000 000 PLN.</a:t>
            </a:r>
            <a:endParaRPr lang="pl-PL" sz="2300" smtClean="0"/>
          </a:p>
        </p:txBody>
      </p:sp>
      <p:pic>
        <p:nvPicPr>
          <p:cNvPr id="121860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8447088" cy="4105275"/>
          </a:xfrm>
        </p:spPr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pl-PL" sz="2100" smtClean="0"/>
              <a:t>Projekty nieobjęte pomocą publiczną – </a:t>
            </a:r>
            <a:r>
              <a:rPr lang="pl-PL" sz="2100" smtClean="0">
                <a:solidFill>
                  <a:schemeClr val="accent2"/>
                </a:solidFill>
              </a:rPr>
              <a:t>maks. 85%</a:t>
            </a:r>
            <a:r>
              <a:rPr lang="pl-PL" sz="2100" smtClean="0"/>
              <a:t> wydatków kwalifikowanych.</a:t>
            </a:r>
          </a:p>
          <a:p>
            <a:pPr marL="623888" indent="-514350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</a:p>
          <a:p>
            <a:pPr marL="623888" indent="-514350">
              <a:lnSpc>
                <a:spcPct val="90000"/>
              </a:lnSpc>
            </a:pPr>
            <a:r>
              <a:rPr lang="pl-PL" sz="2100" smtClean="0"/>
              <a:t>Minimalna wartość wydatków kwalifikowanych: </a:t>
            </a:r>
            <a:r>
              <a:rPr lang="pl-PL" sz="2100" smtClean="0">
                <a:solidFill>
                  <a:schemeClr val="accent2"/>
                </a:solidFill>
              </a:rPr>
              <a:t>500 000 PLN</a:t>
            </a:r>
          </a:p>
          <a:p>
            <a:pPr marL="623888" indent="-514350">
              <a:lnSpc>
                <a:spcPct val="90000"/>
              </a:lnSpc>
            </a:pPr>
            <a:endParaRPr lang="pl-PL" sz="2500" smtClean="0"/>
          </a:p>
          <a:p>
            <a:pPr marL="623888" indent="-514350">
              <a:lnSpc>
                <a:spcPct val="90000"/>
              </a:lnSpc>
            </a:pPr>
            <a:r>
              <a:rPr lang="pl-PL" sz="2100" smtClean="0">
                <a:solidFill>
                  <a:schemeClr val="accent2"/>
                </a:solidFill>
              </a:rPr>
              <a:t>Projekty rewitalizacyjne</a:t>
            </a:r>
            <a:r>
              <a:rPr lang="pl-PL" sz="2100" smtClean="0"/>
              <a:t>: dofinansowanie </a:t>
            </a:r>
            <a:r>
              <a:rPr lang="pl-PL" sz="2100" smtClean="0">
                <a:solidFill>
                  <a:schemeClr val="accent2"/>
                </a:solidFill>
              </a:rPr>
              <a:t>do 95%,</a:t>
            </a:r>
            <a:r>
              <a:rPr lang="pl-PL" sz="2100" smtClean="0"/>
              <a:t> w tym środki budżetu państwa stanowią maks. 10% wydatków kwalifikowanych projektu.</a:t>
            </a:r>
          </a:p>
          <a:p>
            <a:pPr marL="623888" indent="-514350">
              <a:lnSpc>
                <a:spcPct val="90000"/>
              </a:lnSpc>
            </a:pPr>
            <a:endParaRPr lang="pl-PL" sz="2100" smtClean="0"/>
          </a:p>
          <a:p>
            <a:pPr marL="623888" indent="-514350">
              <a:lnSpc>
                <a:spcPct val="90000"/>
              </a:lnSpc>
            </a:pPr>
            <a:r>
              <a:rPr lang="pl-PL" sz="2100" smtClean="0"/>
              <a:t>W ramach działania planuje się stosowanie zaliczek.</a:t>
            </a:r>
          </a:p>
          <a:p>
            <a:pPr marL="623888" indent="-514350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  <a:br>
              <a:rPr lang="pl-PL" sz="2100" smtClean="0"/>
            </a:br>
            <a:endParaRPr lang="pl-PL" sz="2100" smtClean="0"/>
          </a:p>
        </p:txBody>
      </p:sp>
      <p:pic>
        <p:nvPicPr>
          <p:cNvPr id="122884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81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6262" name="Rectangle 6"/>
          <p:cNvSpPr>
            <a:spLocks noGrp="1"/>
          </p:cNvSpPr>
          <p:nvPr>
            <p:ph type="ctrTitle"/>
          </p:nvPr>
        </p:nvSpPr>
        <p:spPr bwMode="auto">
          <a:xfrm>
            <a:off x="539750" y="2349500"/>
            <a:ext cx="7772400" cy="1470025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pl-PL" sz="6100" smtClean="0">
                <a:effectLst/>
              </a:rPr>
              <a:t>AKTUALNE NABORY</a:t>
            </a:r>
          </a:p>
        </p:txBody>
      </p:sp>
      <p:sp>
        <p:nvSpPr>
          <p:cNvPr id="96272" name="AutoShape 16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  <p:sp>
        <p:nvSpPr>
          <p:cNvPr id="96274" name="AutoShape 18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  <p:sp>
        <p:nvSpPr>
          <p:cNvPr id="96276" name="AutoShape 20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  <p:sp>
        <p:nvSpPr>
          <p:cNvPr id="96278" name="AutoShape 22" descr="ANd9GcQcRD9araC7Pe9q40QOwyUXbarG0seLW8Hw-rFn3vIqU80DF04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76375" y="1916113"/>
            <a:ext cx="6257925" cy="3076575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  <p:sp>
        <p:nvSpPr>
          <p:cNvPr id="96280" name="AutoShape 24" descr="ANd9GcQcRD9araC7Pe9q40QOwyUXbarG0seLW8Hw-rFn3vIqU80DF04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331913" y="2205038"/>
            <a:ext cx="6257925" cy="3076575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/>
              </a:rPr>
              <a:t>UWAGA: RPO WP Dz.1.4.1.</a:t>
            </a:r>
          </a:p>
        </p:txBody>
      </p:sp>
      <p:sp>
        <p:nvSpPr>
          <p:cNvPr id="30725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1484313"/>
            <a:ext cx="8229600" cy="3816350"/>
          </a:xfrm>
        </p:spPr>
        <p:txBody>
          <a:bodyPr/>
          <a:lstStyle/>
          <a:p>
            <a:r>
              <a:rPr lang="pl-PL" sz="2300" smtClean="0"/>
              <a:t>W ramach ogłoszonego </a:t>
            </a:r>
            <a:r>
              <a:rPr lang="pl-PL" sz="2300" smtClean="0">
                <a:solidFill>
                  <a:schemeClr val="accent2"/>
                </a:solidFill>
              </a:rPr>
              <a:t>konkursu 1.4.1. </a:t>
            </a:r>
            <a:r>
              <a:rPr lang="pl-PL" sz="2300" i="1" smtClean="0">
                <a:solidFill>
                  <a:schemeClr val="accent2"/>
                </a:solidFill>
              </a:rPr>
              <a:t>Dotacje bezpośrednie</a:t>
            </a:r>
            <a:r>
              <a:rPr lang="pl-PL" sz="2300" smtClean="0">
                <a:solidFill>
                  <a:schemeClr val="accent2"/>
                </a:solidFill>
              </a:rPr>
              <a:t>, typ  </a:t>
            </a:r>
            <a:r>
              <a:rPr lang="pl-PL" sz="2300" i="1" smtClean="0">
                <a:solidFill>
                  <a:schemeClr val="accent2"/>
                </a:solidFill>
              </a:rPr>
              <a:t>Rozwój MŚP</a:t>
            </a:r>
            <a:r>
              <a:rPr lang="pl-PL" sz="2300" smtClean="0">
                <a:solidFill>
                  <a:schemeClr val="accent2"/>
                </a:solidFill>
              </a:rPr>
              <a:t>.</a:t>
            </a:r>
            <a:r>
              <a:rPr lang="pl-PL" sz="2300" smtClean="0"/>
              <a:t> Podmiotami uprawnionymi do składania wniosków o dofinansowanie są wyłącznie mikro-, małe i średnie przedsiębiorstwa. Status przedsiębiorstwa winien być weryfikowany zgodnie z załącznikiem I </a:t>
            </a:r>
            <a:r>
              <a:rPr lang="pl-PL" sz="2300" i="1" smtClean="0"/>
              <a:t>Definicje MŚP</a:t>
            </a:r>
            <a:r>
              <a:rPr lang="pl-PL" sz="2300" smtClean="0"/>
              <a:t> do rozporządzenia Komisji 651/2014, które stanowi w artykule 3, pkt 4. (…) </a:t>
            </a:r>
            <a:r>
              <a:rPr lang="pl-PL" sz="2300" i="1" smtClean="0"/>
              <a:t>przedsiębiorstwa nie można uznać za małe lub średnie przedsiębiorstwo, </a:t>
            </a:r>
            <a:r>
              <a:rPr lang="pl-PL" sz="2300" i="1" smtClean="0">
                <a:solidFill>
                  <a:schemeClr val="accent2"/>
                </a:solidFill>
              </a:rPr>
              <a:t>jeżeli 25% lub więcej kapitału lub praw głosu kontroluje bezpośrednio lub pośrednio, wspólnie lub indywidualnie, co najmniej jeden organ publiczny</a:t>
            </a:r>
            <a:r>
              <a:rPr lang="pl-PL" sz="2300" smtClean="0">
                <a:solidFill>
                  <a:schemeClr val="accent2"/>
                </a:solidFill>
              </a:rPr>
              <a:t>.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7905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1900" i="1" smtClean="0"/>
              <a:t>Oś priorytetowa II  Ochrona środowiska, w tym adaptacja do zmian klimatu</a:t>
            </a:r>
          </a:p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2300" i="1" smtClean="0"/>
              <a:t>Działanie 2.2 Gospodarka odpadami komunalnymi</a:t>
            </a:r>
            <a:r>
              <a:rPr lang="pl-PL" sz="2300" smtClean="0"/>
              <a:t> 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sp>
        <p:nvSpPr>
          <p:cNvPr id="14346" name="Rectangle 10"/>
          <p:cNvSpPr>
            <a:spLocks/>
          </p:cNvSpPr>
          <p:nvPr/>
        </p:nvSpPr>
        <p:spPr bwMode="auto">
          <a:xfrm>
            <a:off x="900113" y="3284538"/>
            <a:ext cx="770413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100" b="1" i="1">
                <a:latin typeface="Calibri" pitchFamily="34" charset="0"/>
              </a:rPr>
              <a:t>Typ projektu 2.2.2 Projekty obejmujące swoim zakresem elementy gospodarki odpadami zgodnej z hierarchią sposobów postępowania z odpadami z wyłączeniem instalacji do termicznego przekształcania odpadów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476375" y="2133600"/>
            <a:ext cx="6551613" cy="9080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Termin naboru: od 01.12.2015r. do 29.02.2016r.</a:t>
            </a:r>
          </a:p>
          <a:p>
            <a:pPr algn="ctr"/>
            <a:endParaRPr lang="pl-PL" sz="500" b="1">
              <a:latin typeface="Calibri" pitchFamily="34" charset="0"/>
            </a:endParaRPr>
          </a:p>
          <a:p>
            <a:pPr algn="ctr"/>
            <a:r>
              <a:rPr lang="pl-PL" sz="2400" b="1">
                <a:latin typeface="Calibri" pitchFamily="34" charset="0"/>
              </a:rPr>
              <a:t>Termin rozstrzygnięcia : sierpie</a:t>
            </a:r>
            <a:r>
              <a:rPr lang="pl-PL" sz="2000" b="1">
                <a:latin typeface="Calibri" pitchFamily="34" charset="0"/>
              </a:rPr>
              <a:t>ń</a:t>
            </a:r>
            <a:r>
              <a:rPr lang="pl-PL" sz="2400" b="1">
                <a:latin typeface="Calibri" pitchFamily="34" charset="0"/>
              </a:rPr>
              <a:t> 2016r.</a:t>
            </a:r>
          </a:p>
        </p:txBody>
      </p:sp>
      <p:pic>
        <p:nvPicPr>
          <p:cNvPr id="14349" name="Picture 13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</p:spPr>
      </p:pic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1331913" y="5013325"/>
            <a:ext cx="6696075" cy="831850"/>
          </a:xfrm>
          <a:prstGeom prst="rect">
            <a:avLst/>
          </a:prstGeom>
          <a:noFill/>
          <a:ln w="9525">
            <a:solidFill>
              <a:srgbClr val="66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pPr algn="ctr"/>
            <a:r>
              <a:rPr lang="pl-PL" sz="2400" b="1">
                <a:latin typeface="Calibri" pitchFamily="34" charset="0"/>
              </a:rPr>
              <a:t>projektów w ramach konkursu: 100 mln zł.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741862"/>
          </a:xfrm>
        </p:spPr>
        <p:txBody>
          <a:bodyPr/>
          <a:lstStyle/>
          <a:p>
            <a:pPr marL="623888" indent="-514350"/>
            <a:r>
              <a:rPr lang="pl-PL" smtClean="0"/>
              <a:t>jednostki samorządu terytorialnego i ich związki, działające w ich imieniu jednostki organizacyjne </a:t>
            </a:r>
            <a:r>
              <a:rPr lang="pl-PL" sz="2300" i="1" smtClean="0"/>
              <a:t>(forma prawna - kod 403; kod 429; kod 430; kod 431);</a:t>
            </a:r>
          </a:p>
          <a:p>
            <a:pPr marL="623888" indent="-514350"/>
            <a:endParaRPr lang="pl-PL" sz="2300" i="1" smtClean="0"/>
          </a:p>
          <a:p>
            <a:pPr marL="623888" indent="-514350"/>
            <a:r>
              <a:rPr lang="pl-PL" smtClean="0"/>
              <a:t>podmioty świadczące usługi publiczne w ramach realizacji obowiązków własnych jednostek samorządu terytorialnego </a:t>
            </a:r>
            <a:r>
              <a:rPr lang="pl-PL" sz="2300" i="1" smtClean="0"/>
              <a:t>(forma prawna - kod 019, kod 023, kod 115; kod 116; kod 117; kod 118; kod 120; kod 121; kod 124).</a:t>
            </a:r>
          </a:p>
        </p:txBody>
      </p:sp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sz="2500" smtClean="0">
                <a:effectLst/>
              </a:rPr>
              <a:t>Do konkursu mogą przystąpić następujące podmioty:</a:t>
            </a:r>
          </a:p>
        </p:txBody>
      </p:sp>
      <p:pic>
        <p:nvPicPr>
          <p:cNvPr id="17412" name="Picture 4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412875"/>
            <a:ext cx="8207375" cy="4537075"/>
          </a:xfrm>
        </p:spPr>
        <p:txBody>
          <a:bodyPr/>
          <a:lstStyle/>
          <a:p>
            <a:r>
              <a:rPr lang="pl-PL" sz="2400" smtClean="0"/>
              <a:t>Projekty obejmujące swoim zakresem elementy gospodarki odpadami zgodnej z hierarchią sposobów postępowania z odpadami z wyłączeniem instalacji do termicznego przekształcania odpadów.</a:t>
            </a:r>
          </a:p>
          <a:p>
            <a:endParaRPr lang="pl-PL" sz="2400" smtClean="0"/>
          </a:p>
          <a:p>
            <a:pPr>
              <a:buFont typeface="Wingdings 3" pitchFamily="18" charset="2"/>
              <a:buNone/>
            </a:pPr>
            <a:r>
              <a:rPr lang="pl-PL" sz="2400" smtClean="0"/>
              <a:t>	Zakres realizowanych projektów dotyczyć powinien budowy </a:t>
            </a:r>
            <a:r>
              <a:rPr lang="pl-PL" sz="2400" smtClean="0">
                <a:solidFill>
                  <a:schemeClr val="accent2"/>
                </a:solidFill>
              </a:rPr>
              <a:t>Punktów Selektywnego Zbierania Odpadów Komunalnych</a:t>
            </a:r>
            <a:r>
              <a:rPr lang="pl-PL" sz="2400" smtClean="0"/>
              <a:t>.</a:t>
            </a:r>
          </a:p>
          <a:p>
            <a:pPr>
              <a:buFont typeface="Wingdings 3" pitchFamily="18" charset="2"/>
              <a:buNone/>
            </a:pPr>
            <a:endParaRPr lang="pl-PL" sz="2400" smtClean="0"/>
          </a:p>
          <a:p>
            <a:pPr>
              <a:buFont typeface="Wingdings 3" pitchFamily="18" charset="2"/>
              <a:buNone/>
            </a:pPr>
            <a:r>
              <a:rPr lang="pl-PL" sz="2400" smtClean="0"/>
              <a:t>	</a:t>
            </a:r>
            <a:r>
              <a:rPr lang="pl-PL" sz="2400" i="1" smtClean="0"/>
              <a:t>W ramach projektu finansowane mogą być również inne działania (inwestycyjne oraz działania informacyjne i edukacyjne) związane z zapobieganiem powstawania odpadów oraz selektywnym zbieraniem odpadów</a:t>
            </a:r>
            <a:r>
              <a:rPr lang="pl-PL" sz="2400" smtClean="0"/>
              <a:t> .</a:t>
            </a:r>
          </a:p>
        </p:txBody>
      </p:sp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Rodzaje projektów:</a:t>
            </a:r>
          </a:p>
        </p:txBody>
      </p:sp>
      <p:pic>
        <p:nvPicPr>
          <p:cNvPr id="18438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2738" y="6075363"/>
            <a:ext cx="3751262" cy="7826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>
            <a:normAutofit fontScale="90000"/>
          </a:bodyPr>
          <a:lstStyle/>
          <a:p>
            <a:r>
              <a:rPr lang="pl-PL" sz="3700" i="1" smtClean="0">
                <a:solidFill>
                  <a:schemeClr val="accent2"/>
                </a:solidFill>
                <a:effectLst/>
              </a:rPr>
              <a:t>Dodatkowe kryterium formalne:</a:t>
            </a:r>
            <a:br>
              <a:rPr lang="pl-PL" sz="3700" i="1" smtClean="0">
                <a:solidFill>
                  <a:schemeClr val="accent2"/>
                </a:solidFill>
                <a:effectLst/>
              </a:rPr>
            </a:br>
            <a:endParaRPr lang="pl-PL" sz="3700" i="1" smtClean="0">
              <a:solidFill>
                <a:schemeClr val="accent2"/>
              </a:solidFill>
              <a:effectLst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497887" cy="3609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b="1">
                <a:latin typeface="Calibri" pitchFamily="34" charset="0"/>
              </a:rPr>
              <a:t>Ocenie podlega czy planowany do realizacji projekt jest zgodny z krajowym oraz właściwym wojewódzkim planem gospodarki odpadami (oba warunki muszą być spełnione łącznie) </a:t>
            </a:r>
            <a:r>
              <a:rPr lang="pl-PL" sz="2000" b="1">
                <a:solidFill>
                  <a:schemeClr val="accent2"/>
                </a:solidFill>
                <a:latin typeface="Calibri" pitchFamily="34" charset="0"/>
              </a:rPr>
              <a:t>oraz został uwzględniony w planie inwestycyjnym zatwierdzonym przez Ministra Środowiska</a:t>
            </a:r>
            <a:r>
              <a:rPr lang="pl-PL" sz="2000" b="1">
                <a:latin typeface="Calibri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pl-PL" sz="2000" b="1">
                <a:latin typeface="Calibri" pitchFamily="34" charset="0"/>
              </a:rPr>
              <a:t/>
            </a:r>
            <a:br>
              <a:rPr lang="pl-PL" sz="2000" b="1">
                <a:latin typeface="Calibri" pitchFamily="34" charset="0"/>
              </a:rPr>
            </a:br>
            <a:r>
              <a:rPr lang="pl-PL" sz="2000" b="1">
                <a:latin typeface="Calibri" pitchFamily="34" charset="0"/>
              </a:rPr>
              <a:t>Zasadność inwestycji w obszarze gospodarki odpadami musi zostać potwierdzona przez Ministra Środowiska w ramach planów inwestycyjnych stanowiących załącznik do wojewódzkich planów gospodarki odpadami. Przedmiotowy warunek wynika z zapisów Umowy Partnerstwa zawartej z Komisją Europejską (która mówi o zatwierdzaniu planów inwestycyjnych) oraz ustawy o odpadach (która mówi o uzgadnianiu planów inwestycyjnych).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484313"/>
            <a:ext cx="8207375" cy="5113337"/>
          </a:xfrm>
        </p:spPr>
        <p:txBody>
          <a:bodyPr/>
          <a:lstStyle/>
          <a:p>
            <a:r>
              <a:rPr lang="pl-PL" smtClean="0"/>
              <a:t>Maksymalny % poziom dofinansowania- </a:t>
            </a:r>
            <a:r>
              <a:rPr lang="pl-PL" smtClean="0">
                <a:solidFill>
                  <a:schemeClr val="accent2"/>
                </a:solidFill>
              </a:rPr>
              <a:t>85%</a:t>
            </a:r>
            <a:r>
              <a:rPr lang="pl-PL" smtClean="0"/>
              <a:t> - </a:t>
            </a:r>
          </a:p>
          <a:p>
            <a:pPr>
              <a:buFont typeface="Wingdings 3" pitchFamily="18" charset="2"/>
              <a:buNone/>
            </a:pPr>
            <a:r>
              <a:rPr lang="pl-PL" sz="2300" smtClean="0"/>
              <a:t>	poziom dofinansowania właściwy dla danego projektu zostanie określony w oparciu o stawkę zryczałtowaną dla projektów generujących dochód w wysokości 20%.</a:t>
            </a:r>
          </a:p>
          <a:p>
            <a:pPr>
              <a:buFont typeface="Wingdings 3" pitchFamily="18" charset="2"/>
              <a:buNone/>
            </a:pPr>
            <a:r>
              <a:rPr lang="pl-PL" smtClean="0"/>
              <a:t/>
            </a:r>
            <a:br>
              <a:rPr lang="pl-PL" smtClean="0"/>
            </a:br>
            <a:r>
              <a:rPr lang="pl-PL" sz="2300" i="1" smtClean="0"/>
              <a:t>W przypadku dodatkowego współfinansowania bezzwrotnego (np. w formie umarzalnych pożyczek) ze środków NFOŚiGW/WFOŚiGW istnieje możliwość zwiększenia poziomu dofinansowania całkowitych wydatków kwalifikowanych na poziomie projektu do maksymalnie 95%.</a:t>
            </a:r>
          </a:p>
        </p:txBody>
      </p:sp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 :</a:t>
            </a:r>
          </a:p>
        </p:txBody>
      </p:sp>
      <p:pic>
        <p:nvPicPr>
          <p:cNvPr id="19461" name="Picture 5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body" idx="4294967295"/>
          </p:nvPr>
        </p:nvSpPr>
        <p:spPr>
          <a:xfrm>
            <a:off x="914400" y="1125538"/>
            <a:ext cx="8229600" cy="790575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1900" i="1" smtClean="0"/>
              <a:t>Oś priorytetowa II  Ochrona środowiska, w tym adaptacja do zmian klimatu</a:t>
            </a:r>
          </a:p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2300" i="1" smtClean="0"/>
              <a:t>Działanie 2.2 Gospodarka odpadami komunalnymi</a:t>
            </a:r>
            <a:r>
              <a:rPr lang="pl-PL" sz="2300" smtClean="0"/>
              <a:t> </a:t>
            </a:r>
          </a:p>
        </p:txBody>
      </p:sp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</p:spPr>
      </p:pic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pic>
        <p:nvPicPr>
          <p:cNvPr id="98311" name="Picture 7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</p:spPr>
      </p:pic>
      <p:graphicFrame>
        <p:nvGraphicFramePr>
          <p:cNvPr id="98383" name="Group 79"/>
          <p:cNvGraphicFramePr>
            <a:graphicFrameLocks noGrp="1"/>
          </p:cNvGraphicFramePr>
          <p:nvPr>
            <p:ph/>
          </p:nvPr>
        </p:nvGraphicFramePr>
        <p:xfrm>
          <a:off x="468313" y="2205038"/>
          <a:ext cx="8497887" cy="3770186"/>
        </p:xfrm>
        <a:graphic>
          <a:graphicData uri="http://schemas.openxmlformats.org/drawingml/2006/table">
            <a:tbl>
              <a:tblPr/>
              <a:tblGrid>
                <a:gridCol w="6916737"/>
                <a:gridCol w="1581150"/>
              </a:tblGrid>
              <a:tr h="287338">
                <a:tc>
                  <a:txBody>
                    <a:bodyPr/>
                    <a:lstStyle/>
                    <a:p>
                      <a:pPr marL="547688" marR="0" lvl="0" indent="-43815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 projektu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Planowany termin naboru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      Projekty obejmujące swoim  zakresem elementy gospodarki odpadami zgodnej z hierarchią sposobów postępowania z odpadami, w tym instalacje do termicznego  przekształcania odpadów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PAŹDZIERNIK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      Projekty dotyczące wyłącznie instalacji do termicznego przekształcania odpadów </a:t>
                      </a:r>
                    </a:p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PAŹDZIERNIK </a:t>
                      </a:r>
                    </a:p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938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   Projekty obejmujące swoim zakresem elementy gospodarki odpadami    zgodnej z hierarchią sposobów postępowania z odpadami z wyłączeniem instalacji do termicznego przekształcania odpadów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MAJ 2016</a:t>
                      </a:r>
                    </a:p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WRZESIEŃ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sp>
        <p:nvSpPr>
          <p:cNvPr id="16392" name="Rectangle 8"/>
          <p:cNvSpPr>
            <a:spLocks/>
          </p:cNvSpPr>
          <p:nvPr/>
        </p:nvSpPr>
        <p:spPr bwMode="auto">
          <a:xfrm>
            <a:off x="468313" y="1125538"/>
            <a:ext cx="8229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1900" b="1" i="1">
                <a:latin typeface="Calibri" pitchFamily="34" charset="0"/>
              </a:rPr>
              <a:t>Oś priorytetowa II  Ochrona środowiska, w tym adaptacja do zmian klimatu</a:t>
            </a:r>
          </a:p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 i="1">
                <a:latin typeface="Calibri" pitchFamily="34" charset="0"/>
              </a:rPr>
              <a:t>Działanie 2.3 Gospodarka wodno-ściekowa w aglomeracjach</a:t>
            </a:r>
          </a:p>
        </p:txBody>
      </p:sp>
      <p:sp>
        <p:nvSpPr>
          <p:cNvPr id="16393" name="Rectangle 9"/>
          <p:cNvSpPr>
            <a:spLocks/>
          </p:cNvSpPr>
          <p:nvPr/>
        </p:nvSpPr>
        <p:spPr bwMode="auto">
          <a:xfrm>
            <a:off x="323850" y="3500438"/>
            <a:ext cx="84248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l-PL" sz="2300" b="1" i="1">
                <a:latin typeface="Calibri" pitchFamily="34" charset="0"/>
              </a:rPr>
              <a:t>Typ projektów 2.3.1 Projekty dotyczące gospodarki wodno-ściekowej, realizowane w aglomeracjach </a:t>
            </a:r>
            <a:r>
              <a:rPr lang="pl-PL" sz="2300" b="1" i="1" u="sng">
                <a:latin typeface="Calibri" pitchFamily="34" charset="0"/>
              </a:rPr>
              <a:t>o wielkości co najmniej 10 000 RLM</a:t>
            </a:r>
          </a:p>
          <a:p>
            <a:pPr marL="623888" indent="-5143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l-PL" sz="2300" b="1" i="1">
                <a:latin typeface="Calibri" pitchFamily="34" charset="0"/>
              </a:rPr>
              <a:t>Typ projektów 2.3.2 Projekty dotyczące gospodarki wodno-ściekowej realizowane w regionach lepiej rozwiniętych </a:t>
            </a:r>
            <a:r>
              <a:rPr lang="pl-PL" sz="2300" b="1" i="1" u="sng">
                <a:latin typeface="Calibri" pitchFamily="34" charset="0"/>
              </a:rPr>
              <a:t>w aglomeracjach o wielkości od 2 000 RLM do 10 000 RLM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47813" y="2133600"/>
            <a:ext cx="6551612" cy="9080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Termin naboru: maj 2016</a:t>
            </a:r>
          </a:p>
          <a:p>
            <a:pPr algn="ctr"/>
            <a:endParaRPr lang="pl-PL" sz="500" b="1">
              <a:latin typeface="Calibri" pitchFamily="34" charset="0"/>
            </a:endParaRPr>
          </a:p>
          <a:p>
            <a:pPr algn="ctr"/>
            <a:r>
              <a:rPr lang="pl-PL" sz="2400" b="1">
                <a:latin typeface="Calibri" pitchFamily="34" charset="0"/>
              </a:rPr>
              <a:t>Termin rozstrzygnięcia : wrzesie</a:t>
            </a:r>
            <a:r>
              <a:rPr lang="pl-PL" sz="2000" b="1">
                <a:latin typeface="Calibri" pitchFamily="34" charset="0"/>
              </a:rPr>
              <a:t>ń</a:t>
            </a:r>
            <a:r>
              <a:rPr lang="pl-PL" sz="2400" b="1">
                <a:latin typeface="Calibri" pitchFamily="34" charset="0"/>
              </a:rPr>
              <a:t> 2016r.</a:t>
            </a:r>
          </a:p>
        </p:txBody>
      </p:sp>
      <p:pic>
        <p:nvPicPr>
          <p:cNvPr id="16395" name="Picture 11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23850" y="115888"/>
            <a:ext cx="8229600" cy="647700"/>
          </a:xfrm>
          <a:noFill/>
        </p:spPr>
        <p:txBody>
          <a:bodyPr>
            <a:normAutofit fontScale="90000"/>
          </a:bodyPr>
          <a:lstStyle/>
          <a:p>
            <a:r>
              <a:rPr lang="pl-PL" sz="3700" smtClean="0">
                <a:effectLst/>
              </a:rPr>
              <a:t>TYPY PROJEKTÓW :</a:t>
            </a:r>
          </a:p>
        </p:txBody>
      </p:sp>
      <p:sp>
        <p:nvSpPr>
          <p:cNvPr id="21509" name="Rectangle 5"/>
          <p:cNvSpPr>
            <a:spLocks noGrp="1"/>
          </p:cNvSpPr>
          <p:nvPr>
            <p:ph type="body" idx="4294967295"/>
          </p:nvPr>
        </p:nvSpPr>
        <p:spPr>
          <a:xfrm>
            <a:off x="323850" y="836613"/>
            <a:ext cx="8569325" cy="5256212"/>
          </a:xfrm>
        </p:spPr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l-PL" sz="2000" smtClean="0"/>
              <a:t>1. 	Projekty dotyczące gospodarki wodno-ściekowej, realizowane w aglomeracjach o wielkości co najmniej 10 000 RLM.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l-PL" sz="2000" smtClean="0"/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l-PL" sz="2000" smtClean="0"/>
              <a:t>	</a:t>
            </a:r>
            <a:r>
              <a:rPr lang="pl-PL" sz="2000" i="1" smtClean="0">
                <a:solidFill>
                  <a:schemeClr val="accent2"/>
                </a:solidFill>
              </a:rPr>
              <a:t>Wspierane będą projekty, przyczyniające się bezpośrednio do zapewnienia zgodności  z wymogami dyrektywy ściekowej, dotyczące: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l-PL" sz="2000" i="1" smtClean="0">
              <a:solidFill>
                <a:schemeClr val="accent2"/>
              </a:solidFill>
            </a:endParaRPr>
          </a:p>
          <a:p>
            <a:pPr marL="623888" indent="-514350">
              <a:lnSpc>
                <a:spcPct val="80000"/>
              </a:lnSpc>
              <a:buFontTx/>
              <a:buChar char="•"/>
            </a:pPr>
            <a:r>
              <a:rPr lang="pl-PL" sz="2000" smtClean="0"/>
              <a:t>budowy lub modernizacji oczyszczalni ścieków;</a:t>
            </a:r>
          </a:p>
          <a:p>
            <a:pPr marL="623888" indent="-514350">
              <a:lnSpc>
                <a:spcPct val="80000"/>
              </a:lnSpc>
              <a:buFontTx/>
              <a:buChar char="•"/>
            </a:pPr>
            <a:r>
              <a:rPr lang="pl-PL" sz="2000" smtClean="0"/>
              <a:t>zagospodarowania osadów ściekowych (jeśli istnieją potrzeby w tym zakresie);</a:t>
            </a:r>
          </a:p>
          <a:p>
            <a:pPr marL="623888" indent="-514350">
              <a:lnSpc>
                <a:spcPct val="80000"/>
              </a:lnSpc>
              <a:buFontTx/>
              <a:buChar char="•"/>
            </a:pPr>
            <a:r>
              <a:rPr lang="pl-PL" sz="2000" smtClean="0"/>
              <a:t>wyposażenia aglomeracji w sieć kanalizacyjną.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l-PL" sz="2000" smtClean="0"/>
              <a:t>	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l-PL" sz="2000" smtClean="0"/>
              <a:t>	Ponadto, w ramach projektów regulujących gospodarkę ściekową, dopuszczalna będzie realizacja inwestycji z zakresu zaopatrzenia w wodę służących aglomeracji objętej projektem. Dopuszczalne będą również inwestycje dotyczące </a:t>
            </a:r>
            <a:r>
              <a:rPr lang="pl-PL" sz="2000" smtClean="0">
                <a:solidFill>
                  <a:schemeClr val="accent2"/>
                </a:solidFill>
              </a:rPr>
              <a:t>kanalizacji deszczowej</a:t>
            </a:r>
            <a:r>
              <a:rPr lang="pl-PL" sz="2000" smtClean="0"/>
              <a:t>.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l-PL" sz="2000" smtClean="0"/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l-PL" sz="2000" smtClean="0"/>
              <a:t>2.	Projekty dotyczące gospodarki wodno-ściekowej realizowane w regionach lepiej rozwiniętych w aglomeracjach o wielkości od 2 000 RLM do 10 000 RLM.</a:t>
            </a:r>
          </a:p>
        </p:txBody>
      </p:sp>
      <p:pic>
        <p:nvPicPr>
          <p:cNvPr id="21510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/>
              </a:rPr>
              <a:t>WARUNKI:</a:t>
            </a:r>
          </a:p>
        </p:txBody>
      </p:sp>
      <p:sp>
        <p:nvSpPr>
          <p:cNvPr id="23557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1700213"/>
            <a:ext cx="8229600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300" smtClean="0"/>
              <a:t>Dofinansowanie mogą uzyskać aglomeracje ujęte w KPOŚK i Master Planie dla wdrażania dyrektywy Rady 91/271/EWG w sprawie oczyszczania ścieków komunalnych.</a:t>
            </a:r>
          </a:p>
          <a:p>
            <a:pPr>
              <a:lnSpc>
                <a:spcPct val="90000"/>
              </a:lnSpc>
            </a:pPr>
            <a:endParaRPr lang="pl-PL" sz="2300" smtClean="0"/>
          </a:p>
          <a:p>
            <a:pPr>
              <a:lnSpc>
                <a:spcPct val="90000"/>
              </a:lnSpc>
            </a:pPr>
            <a:r>
              <a:rPr lang="pl-PL" sz="2300" smtClean="0"/>
              <a:t>Gotowość projektu do realizacji.</a:t>
            </a:r>
          </a:p>
          <a:p>
            <a:pPr>
              <a:lnSpc>
                <a:spcPct val="90000"/>
              </a:lnSpc>
            </a:pPr>
            <a:endParaRPr lang="pl-PL" sz="2300" smtClean="0"/>
          </a:p>
          <a:p>
            <a:pPr>
              <a:lnSpc>
                <a:spcPct val="90000"/>
              </a:lnSpc>
            </a:pPr>
            <a:r>
              <a:rPr lang="pl-PL" sz="2300" smtClean="0"/>
              <a:t>Koncentracja projektu na gospodarce ściekowej /minimum 75 % kosztów /.</a:t>
            </a:r>
          </a:p>
          <a:p>
            <a:pPr>
              <a:lnSpc>
                <a:spcPct val="90000"/>
              </a:lnSpc>
            </a:pPr>
            <a:endParaRPr lang="pl-PL" sz="2300" smtClean="0"/>
          </a:p>
          <a:p>
            <a:pPr>
              <a:lnSpc>
                <a:spcPct val="90000"/>
              </a:lnSpc>
            </a:pPr>
            <a:r>
              <a:rPr lang="pl-PL" sz="2300" smtClean="0"/>
              <a:t>Wskaźnik koncentracji aglomeracji (120Mk/1 km lub 90Mk/1 km).</a:t>
            </a:r>
          </a:p>
        </p:txBody>
      </p:sp>
      <p:pic>
        <p:nvPicPr>
          <p:cNvPr id="23558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REGIONALNY PROGRAM OPERACYJNY</a:t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WOJEWÓDZTWA PODKARPACKIEGO NA LATA 2014-2020</a:t>
            </a:r>
          </a:p>
        </p:txBody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xfrm>
            <a:off x="179388" y="1700213"/>
            <a:ext cx="8820150" cy="3603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pl-PL" sz="2000" i="1" smtClean="0"/>
              <a:t>OS IV:</a:t>
            </a:r>
            <a:r>
              <a:rPr lang="pl-PL" sz="2000" smtClean="0"/>
              <a:t> </a:t>
            </a:r>
            <a:r>
              <a:rPr lang="pl-PL" sz="2000" i="1" smtClean="0"/>
              <a:t>OCHRONA ŚRODOWISKA NATURALNEGO I DZIEDZICTWA KULTUROWEGO</a:t>
            </a:r>
          </a:p>
        </p:txBody>
      </p:sp>
      <p:pic>
        <p:nvPicPr>
          <p:cNvPr id="110596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7" name="Rectangle 5"/>
          <p:cNvSpPr>
            <a:spLocks/>
          </p:cNvSpPr>
          <p:nvPr/>
        </p:nvSpPr>
        <p:spPr bwMode="auto">
          <a:xfrm>
            <a:off x="971550" y="2565400"/>
            <a:ext cx="7127875" cy="719138"/>
          </a:xfrm>
          <a:prstGeom prst="rect">
            <a:avLst/>
          </a:prstGeom>
          <a:solidFill>
            <a:schemeClr val="bg1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700" b="1" i="1">
                <a:latin typeface="Calibri" pitchFamily="34" charset="0"/>
              </a:rPr>
              <a:t>Działanie 4.2. GOSPODARKA ODPADAMI</a:t>
            </a:r>
            <a:r>
              <a:rPr lang="pl-PL" sz="2700" b="1">
                <a:latin typeface="Calibri" pitchFamily="34" charset="0"/>
              </a:rPr>
              <a:t> </a:t>
            </a:r>
          </a:p>
        </p:txBody>
      </p:sp>
      <p:sp>
        <p:nvSpPr>
          <p:cNvPr id="110598" name="Rectangle 6"/>
          <p:cNvSpPr>
            <a:spLocks/>
          </p:cNvSpPr>
          <p:nvPr/>
        </p:nvSpPr>
        <p:spPr bwMode="auto">
          <a:xfrm>
            <a:off x="1042988" y="3644900"/>
            <a:ext cx="7127875" cy="431800"/>
          </a:xfrm>
          <a:prstGeom prst="rect">
            <a:avLst/>
          </a:prstGeom>
          <a:solidFill>
            <a:srgbClr val="CC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>
                <a:latin typeface="Calibri" pitchFamily="34" charset="0"/>
              </a:rPr>
              <a:t>Planowany termin konkursu: III kw 2016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2195513" y="4652963"/>
            <a:ext cx="54181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r>
              <a:rPr lang="pl-PL" sz="2400" b="1">
                <a:latin typeface="Calibri" pitchFamily="34" charset="0"/>
              </a:rPr>
              <a:t>projektów w ramach konkursu: 96 mln zł.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/>
              </a:rPr>
              <a:t>Dofinansowanie:</a:t>
            </a:r>
          </a:p>
        </p:txBody>
      </p:sp>
      <p:sp>
        <p:nvSpPr>
          <p:cNvPr id="22533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pl-PL" smtClean="0"/>
              <a:t>Maksymalny % poziom dofinansowania- </a:t>
            </a:r>
            <a:r>
              <a:rPr lang="pl-PL" smtClean="0">
                <a:solidFill>
                  <a:schemeClr val="accent2"/>
                </a:solidFill>
              </a:rPr>
              <a:t>85%</a:t>
            </a:r>
            <a:r>
              <a:rPr lang="pl-PL" smtClean="0"/>
              <a:t> - </a:t>
            </a:r>
          </a:p>
          <a:p>
            <a:r>
              <a:rPr lang="pl-PL" sz="2300" smtClean="0"/>
              <a:t>poziom dofinansowania właściwy dla danego projektu zostanie określony w oparciu o stawkę zryczałtowaną dla projektów generujących dochód w wysokości 25%</a:t>
            </a:r>
          </a:p>
          <a:p>
            <a:r>
              <a:rPr lang="pl-PL" smtClean="0"/>
              <a:t/>
            </a:r>
            <a:br>
              <a:rPr lang="pl-PL" smtClean="0"/>
            </a:br>
            <a:r>
              <a:rPr lang="pl-PL" sz="2500" i="1" smtClean="0"/>
              <a:t>W przypadku dodatkowego współfinansowania bezzwrotnego (np. w formie umarzalnych pożyczek) ze środków NFOŚiGW/WFOŚiGW istnieje możliwość zwiększenia poziomu dofinansowania całkowitych wydatków kwalifikowanych na poziomie projektu do maksymalnie 95%.</a:t>
            </a:r>
          </a:p>
        </p:txBody>
      </p:sp>
      <p:pic>
        <p:nvPicPr>
          <p:cNvPr id="22534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/>
          </p:cNvSpPr>
          <p:nvPr>
            <p:ph type="ctrTitle"/>
          </p:nvPr>
        </p:nvSpPr>
        <p:spPr bwMode="auto">
          <a:xfrm>
            <a:off x="827088" y="765175"/>
            <a:ext cx="7772400" cy="1470025"/>
          </a:xfrm>
          <a:noFill/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mtClean="0">
                <a:effectLst/>
              </a:rPr>
              <a:t>WAŻNE UWAGI KOŃCOWE</a:t>
            </a:r>
          </a:p>
        </p:txBody>
      </p:sp>
      <p:sp>
        <p:nvSpPr>
          <p:cNvPr id="131077" name="Rectangle 5"/>
          <p:cNvSpPr>
            <a:spLocks noGrp="1"/>
          </p:cNvSpPr>
          <p:nvPr>
            <p:ph type="subTitle" idx="1"/>
          </p:nvPr>
        </p:nvSpPr>
        <p:spPr>
          <a:xfrm>
            <a:off x="900113" y="2997200"/>
            <a:ext cx="7704137" cy="2641600"/>
          </a:xfrm>
        </p:spPr>
        <p:txBody>
          <a:bodyPr/>
          <a:lstStyle/>
          <a:p>
            <a:pPr marL="109538"/>
            <a:r>
              <a:rPr lang="pl-PL" smtClean="0"/>
              <a:t>OKRES KWALIFIKALNOŚCI</a:t>
            </a:r>
          </a:p>
          <a:p>
            <a:pPr marL="109538"/>
            <a:r>
              <a:rPr lang="pl-PL" sz="2300" i="1" smtClean="0"/>
              <a:t>Ramy czasowe kwalifikowalności</a:t>
            </a:r>
            <a:r>
              <a:rPr lang="pl-PL" sz="2300" smtClean="0"/>
              <a:t> :</a:t>
            </a:r>
          </a:p>
          <a:p>
            <a:pPr marL="109538"/>
            <a:endParaRPr lang="pl-PL" sz="2300" smtClean="0"/>
          </a:p>
          <a:p>
            <a:pPr marL="109538"/>
            <a:r>
              <a:rPr lang="pl-PL" sz="2300" smtClean="0"/>
              <a:t>1 stycznia 2014 r. -31 grudnia 2023 r. </a:t>
            </a:r>
          </a:p>
          <a:p>
            <a:pPr marL="109538"/>
            <a:endParaRPr lang="pl-PL" sz="2300" smtClean="0"/>
          </a:p>
          <a:p>
            <a:pPr marL="109538"/>
            <a:r>
              <a:rPr lang="pl-PL" sz="2300" b="0" i="1" smtClean="0"/>
              <a:t>       z zastrzeżeniem zasad określonych dla pomocy publicznej</a:t>
            </a:r>
            <a:r>
              <a:rPr lang="pl-PL" sz="2300" smtClean="0"/>
              <a:t> </a:t>
            </a:r>
          </a:p>
          <a:p>
            <a:pPr marL="109538"/>
            <a:endParaRPr lang="pl-PL" sz="2300" smtClean="0"/>
          </a:p>
          <a:p>
            <a:pPr marL="109538"/>
            <a:endParaRPr lang="pl-PL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36869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>
              <a:buFont typeface="Wingdings 3" pitchFamily="18" charset="2"/>
              <a:buAutoNum type="arabicPeriod"/>
            </a:pPr>
            <a:r>
              <a:rPr lang="pl-PL" sz="2300" smtClean="0"/>
              <a:t>Deklaracja organu odpowiedzialnego za monitorowanie obszarów Natura 2000 wraz z mapą w skali 1:100 000 ;</a:t>
            </a:r>
          </a:p>
          <a:p>
            <a:pPr marL="623888" indent="-514350">
              <a:buFont typeface="Wingdings 3" pitchFamily="18" charset="2"/>
              <a:buAutoNum type="arabicPeriod"/>
            </a:pPr>
            <a:endParaRPr lang="pl-PL" sz="2300" smtClean="0"/>
          </a:p>
          <a:p>
            <a:pPr marL="623888" indent="-514350">
              <a:buFont typeface="Wingdings 3" pitchFamily="18" charset="2"/>
              <a:buAutoNum type="arabicPeriod"/>
            </a:pPr>
            <a:r>
              <a:rPr lang="pl-PL" sz="2300" smtClean="0"/>
              <a:t>Deklaracja właściwego organu odpowiedzialnego za gospodarkę wodną – zgodnie z wymogami określonymi w instrukcji do wypełniania wniosku o dofinansowanie ;</a:t>
            </a:r>
          </a:p>
          <a:p>
            <a:pPr marL="623888" indent="-514350">
              <a:buFont typeface="Wingdings 3" pitchFamily="18" charset="2"/>
              <a:buAutoNum type="arabicPeriod"/>
            </a:pPr>
            <a:endParaRPr lang="pl-PL" sz="2300" smtClean="0"/>
          </a:p>
          <a:p>
            <a:pPr marL="623888" indent="-514350">
              <a:buFont typeface="Wingdings 3" pitchFamily="18" charset="2"/>
              <a:buAutoNum type="arabicPeriod"/>
            </a:pPr>
            <a:r>
              <a:rPr lang="pl-PL" sz="2300" smtClean="0"/>
              <a:t>Tabela dotycząca przestrzegania przez aglomeracje będące przedmiotem formularza wniosku o dofinansowanie przepisów dyrektywy dotyczącej oczyszczania ścieków komunalnych;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smtClean="0"/>
              <a:t>Studium wykonalności; </a:t>
            </a:r>
          </a:p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smtClean="0"/>
              <a:t>Mapa, na której wskazano obszar projektu oraz dane geograficzne;</a:t>
            </a:r>
          </a:p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smtClean="0"/>
              <a:t>Dokumentacja związana z przeprowadzonym postępowaniem ws. oceny oddziaływania na środowisko;</a:t>
            </a:r>
          </a:p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smtClean="0"/>
              <a:t>Dokumenty formalno-prawne wnioskodawcy (kopie poświadczone za zgodność z oryginałem);</a:t>
            </a:r>
          </a:p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smtClean="0"/>
              <a:t>Mapa aglomeracji </a:t>
            </a:r>
            <a:r>
              <a:rPr lang="pl-PL" sz="2100" i="1" smtClean="0"/>
              <a:t>(dot. określonego typu projektów) ;</a:t>
            </a:r>
          </a:p>
          <a:p>
            <a:pPr marL="623888" indent="-514350">
              <a:buFont typeface="Wingdings 3" pitchFamily="18" charset="2"/>
              <a:buAutoNum type="arabicPeriod" startAt="4"/>
            </a:pPr>
            <a:r>
              <a:rPr lang="pl-PL" sz="2300" i="1" smtClean="0"/>
              <a:t>Oświadczenie Wnioskodawcy o zapewnieniu udziału własnego wraz z dokumentami potwierdzającymi źródła finansowania projektu;</a:t>
            </a:r>
            <a:endParaRPr lang="pl-PL" sz="23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/>
          </p:cNvSpPr>
          <p:nvPr>
            <p:ph type="title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1331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buFont typeface="Wingdings 3" pitchFamily="18" charset="2"/>
              <a:buAutoNum type="arabicPeriod" startAt="10"/>
            </a:pPr>
            <a:r>
              <a:rPr lang="pl-PL" smtClean="0"/>
              <a:t>Wykaz decyzji o warunkach zabudowy i zagospodarowania terenu/miejscowych planów zagospodarowania przestrzennego (jeśli dotyczy);</a:t>
            </a:r>
          </a:p>
          <a:p>
            <a:pPr marL="623888" indent="-514350">
              <a:buFont typeface="Wingdings 3" pitchFamily="18" charset="2"/>
              <a:buNone/>
            </a:pPr>
            <a:endParaRPr lang="pl-PL" smtClean="0"/>
          </a:p>
          <a:p>
            <a:pPr marL="623888" indent="-514350">
              <a:buFont typeface="Wingdings 3" pitchFamily="18" charset="2"/>
              <a:buAutoNum type="arabicPeriod" startAt="10"/>
            </a:pPr>
            <a:r>
              <a:rPr lang="pl-PL" smtClean="0"/>
              <a:t>Wykaz zadań objętych przedsięwzięciem wymagających pozwolenia na budowę lub zgłoszenia zamiaru budowy/wykonania robót budowlanych niewymagających pozwolenia na budowę;</a:t>
            </a:r>
          </a:p>
          <a:p>
            <a:pPr marL="623888" indent="-514350">
              <a:buFont typeface="Wingdings 3" pitchFamily="18" charset="2"/>
              <a:buNone/>
            </a:pPr>
            <a:r>
              <a:rPr lang="pl-PL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Koszty niekwalifikowane:</a:t>
            </a:r>
          </a:p>
        </p:txBody>
      </p:sp>
      <p:sp>
        <p:nvSpPr>
          <p:cNvPr id="37892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000" b="0" smtClean="0"/>
              <a:t>wydatki poniesione na zakup używanego środka trwałego, który był w ciągu 7 lat wstecz (w przypadku nieruchomości 10 lat) współfinansowany ze środków unijnych lub z dotacji krajowych;</a:t>
            </a:r>
          </a:p>
          <a:p>
            <a:pPr>
              <a:lnSpc>
                <a:spcPct val="80000"/>
              </a:lnSpc>
            </a:pPr>
            <a:endParaRPr lang="pl-PL" sz="2000" b="0" smtClean="0"/>
          </a:p>
          <a:p>
            <a:pPr>
              <a:lnSpc>
                <a:spcPct val="80000"/>
              </a:lnSpc>
            </a:pPr>
            <a:r>
              <a:rPr lang="pl-PL" sz="2000" b="0" smtClean="0"/>
              <a:t>podatek VAT, który może zostać odzyskany na podstawie przepisów krajowych </a:t>
            </a:r>
          </a:p>
          <a:p>
            <a:pPr>
              <a:lnSpc>
                <a:spcPct val="80000"/>
              </a:lnSpc>
            </a:pPr>
            <a:endParaRPr lang="pl-PL" sz="2000" b="0" smtClean="0"/>
          </a:p>
          <a:p>
            <a:pPr>
              <a:lnSpc>
                <a:spcPct val="80000"/>
              </a:lnSpc>
            </a:pPr>
            <a:r>
              <a:rPr lang="pl-PL" sz="2000" b="0" smtClean="0"/>
              <a:t>wydatki poniesione na zakup nieruchomości przekraczające 10% całkowitych wydatków kwalifikowalnych projektu </a:t>
            </a:r>
          </a:p>
          <a:p>
            <a:pPr>
              <a:lnSpc>
                <a:spcPct val="80000"/>
              </a:lnSpc>
            </a:pPr>
            <a:endParaRPr lang="pl-PL" sz="2000" b="0" smtClean="0"/>
          </a:p>
          <a:p>
            <a:pPr>
              <a:lnSpc>
                <a:spcPct val="80000"/>
              </a:lnSpc>
            </a:pPr>
            <a:r>
              <a:rPr lang="pl-PL" sz="2000" b="0" smtClean="0"/>
              <a:t>inne niż część kapitałowa raty leasingowej wydatki związane z umową leasingu, w szczególności marże finansującego i opłaty ubezpieczeniowe </a:t>
            </a:r>
          </a:p>
          <a:p>
            <a:pPr>
              <a:lnSpc>
                <a:spcPct val="80000"/>
              </a:lnSpc>
            </a:pPr>
            <a:endParaRPr lang="pl-PL" sz="2000" b="0" smtClean="0"/>
          </a:p>
          <a:p>
            <a:pPr>
              <a:lnSpc>
                <a:spcPct val="80000"/>
              </a:lnSpc>
            </a:pPr>
            <a:r>
              <a:rPr lang="pl-PL" sz="2000" b="0" smtClean="0"/>
              <a:t>transakcje dokonane w gotówce, których wartość przekracza równowartość 15 000 EUR </a:t>
            </a:r>
            <a:endParaRPr lang="pl-PL" sz="20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Koszty niekwalifikowane:</a:t>
            </a:r>
          </a:p>
        </p:txBody>
      </p:sp>
      <p:sp>
        <p:nvSpPr>
          <p:cNvPr id="39941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l-PL" b="0" smtClean="0"/>
          </a:p>
          <a:p>
            <a:pPr>
              <a:lnSpc>
                <a:spcPct val="90000"/>
              </a:lnSpc>
            </a:pPr>
            <a:r>
              <a:rPr lang="pl-PL" b="0" smtClean="0"/>
              <a:t>amortyzacja jednorazowa </a:t>
            </a:r>
          </a:p>
          <a:p>
            <a:pPr>
              <a:lnSpc>
                <a:spcPct val="90000"/>
              </a:lnSpc>
            </a:pPr>
            <a:endParaRPr lang="pl-PL" b="0" smtClean="0"/>
          </a:p>
          <a:p>
            <a:pPr>
              <a:lnSpc>
                <a:spcPct val="90000"/>
              </a:lnSpc>
            </a:pPr>
            <a:r>
              <a:rPr lang="pl-PL" b="0" smtClean="0"/>
              <a:t>wydatki poniesione na usługi w zakresie audytu i księgowości </a:t>
            </a:r>
          </a:p>
          <a:p>
            <a:pPr>
              <a:lnSpc>
                <a:spcPct val="90000"/>
              </a:lnSpc>
            </a:pPr>
            <a:endParaRPr lang="pl-PL" b="0" smtClean="0"/>
          </a:p>
          <a:p>
            <a:pPr>
              <a:lnSpc>
                <a:spcPct val="90000"/>
              </a:lnSpc>
            </a:pPr>
            <a:r>
              <a:rPr lang="pl-PL" b="0" smtClean="0"/>
              <a:t>premia dla współautora wniosku o dofinansowanie opracowującego np. studium wykonalności, naliczana jako procent wnioskowanej/uzyskanej kwoty dofinansowania i wypłacana przez beneficjenta (ang. success fee), </a:t>
            </a:r>
            <a:endParaRPr lang="pl-PL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INNE PROGRAMY</a:t>
            </a:r>
          </a:p>
        </p:txBody>
      </p:sp>
      <p:sp>
        <p:nvSpPr>
          <p:cNvPr id="38919" name="AutoShape 7" descr="Narodowy Fundusz Ochrony Środowiska i Gospodarki Wodnej"/>
          <p:cNvSpPr>
            <a:spLocks noChangeAspect="1" noChangeArrowheads="1"/>
          </p:cNvSpPr>
          <p:nvPr/>
        </p:nvSpPr>
        <p:spPr bwMode="auto">
          <a:xfrm>
            <a:off x="3090863" y="3114675"/>
            <a:ext cx="2962275" cy="628650"/>
          </a:xfrm>
          <a:prstGeom prst="rect">
            <a:avLst/>
          </a:prstGeom>
          <a:noFill/>
        </p:spPr>
        <p:txBody>
          <a:bodyPr/>
          <a:lstStyle/>
          <a:p>
            <a:endParaRPr lang="pl-PL"/>
          </a:p>
        </p:txBody>
      </p:sp>
      <p:pic>
        <p:nvPicPr>
          <p:cNvPr id="3892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516563"/>
            <a:ext cx="2849563" cy="838200"/>
          </a:xfrm>
          <a:prstGeom prst="rect">
            <a:avLst/>
          </a:prstGeom>
          <a:noFill/>
        </p:spPr>
      </p:pic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196975"/>
            <a:ext cx="3213100" cy="30749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sz="3300" smtClean="0">
                <a:effectLst/>
              </a:rPr>
              <a:t>"Prosument”</a:t>
            </a:r>
            <a:r>
              <a:rPr lang="pl-PL" sz="2500" smtClean="0">
                <a:effectLst/>
              </a:rPr>
              <a:t> - </a:t>
            </a:r>
            <a:r>
              <a:rPr lang="pl-PL" sz="2100" smtClean="0">
                <a:effectLst/>
              </a:rPr>
              <a:t>linia dofinansowania z przeznaczeniem na zakup i montaż mikroinstalacji odnawialnych źródeł energii" dla samorządów.</a:t>
            </a:r>
          </a:p>
        </p:txBody>
      </p:sp>
      <p:sp>
        <p:nvSpPr>
          <p:cNvPr id="41989" name="Rectangle 5"/>
          <p:cNvSpPr>
            <a:spLocks noGrp="1"/>
          </p:cNvSpPr>
          <p:nvPr>
            <p:ph type="body" idx="4294967295"/>
          </p:nvPr>
        </p:nvSpPr>
        <p:spPr>
          <a:xfrm>
            <a:off x="539750" y="17002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300" smtClean="0"/>
              <a:t>W ramach naboru przeznaczono środki na dofinansowanie przedsięwzięć w </a:t>
            </a:r>
            <a:r>
              <a:rPr lang="pl-PL" sz="2300" smtClean="0">
                <a:solidFill>
                  <a:srgbClr val="006600"/>
                </a:solidFill>
              </a:rPr>
              <a:t>kwocie 50 mln złotych</a:t>
            </a:r>
            <a:r>
              <a:rPr lang="pl-PL" sz="2300" smtClean="0"/>
              <a:t> do wydatkowania w latach 2015-2018, z możliwością zawierania umów do końca 2016 r.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pl-PL" sz="230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pl-PL" sz="2300" smtClean="0"/>
              <a:t>Beneficjentami pomocy składającymi wnioski o dofinansowanie są:</a:t>
            </a:r>
          </a:p>
          <a:p>
            <a:pPr>
              <a:lnSpc>
                <a:spcPct val="90000"/>
              </a:lnSpc>
            </a:pPr>
            <a:r>
              <a:rPr lang="pl-PL" sz="2300" smtClean="0"/>
              <a:t>jednostki samorządu terytorialnego lub ich związki lub ich stowarzyszenia,</a:t>
            </a:r>
          </a:p>
          <a:p>
            <a:pPr>
              <a:lnSpc>
                <a:spcPct val="90000"/>
              </a:lnSpc>
            </a:pPr>
            <a:r>
              <a:rPr lang="pl-PL" sz="2300" smtClean="0"/>
              <a:t>spółki prawa handlowego, w których jednostki samorządu terytorialnego posiadają 100% udziałów albo akcji i które powołane są do realizacji zadań własnych j.s.t. wskazanych w ustawach.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/>
              </a:rPr>
              <a:t>WARUNKI</a:t>
            </a:r>
          </a:p>
        </p:txBody>
      </p:sp>
      <p:sp>
        <p:nvSpPr>
          <p:cNvPr id="1382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pl-PL" smtClean="0"/>
              <a:t>Dofinansowanie udzielane jest w formie pożyczki wraz z dotacją i wynosi łącznie do 100% kosztów kwalifikowanych instalacji, w tym w formie:</a:t>
            </a:r>
          </a:p>
          <a:p>
            <a:r>
              <a:rPr lang="pl-PL" smtClean="0"/>
              <a:t>dotacji: 20-40% dofinansowania (zależnie od rodzaju instalacji),</a:t>
            </a:r>
          </a:p>
          <a:p>
            <a:r>
              <a:rPr lang="pl-PL" smtClean="0"/>
              <a:t>pożyczki oprocentowanej na 1% w skali roku: na pozostałe koszty kwalifikowane,</a:t>
            </a:r>
          </a:p>
          <a:p>
            <a:pPr>
              <a:buFont typeface="Wingdings 3" pitchFamily="18" charset="2"/>
              <a:buNone/>
            </a:pPr>
            <a:endParaRPr lang="pl-PL" smtClean="0"/>
          </a:p>
          <a:p>
            <a:r>
              <a:rPr lang="pl-PL" smtClean="0"/>
              <a:t>Minimalna kwota wniosku na pożyczkę wraz z dotacją wynosi 200 tys. zł.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720725"/>
          </a:xfrm>
          <a:noFill/>
        </p:spPr>
        <p:txBody>
          <a:bodyPr/>
          <a:lstStyle/>
          <a:p>
            <a:r>
              <a:rPr lang="pl-PL" sz="33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xfrm>
            <a:off x="0" y="981075"/>
            <a:ext cx="8893175" cy="4968875"/>
          </a:xfrm>
        </p:spPr>
        <p:txBody>
          <a:bodyPr/>
          <a:lstStyle/>
          <a:p>
            <a:pPr marL="830263" lvl="1" indent="-438150">
              <a:lnSpc>
                <a:spcPct val="90000"/>
              </a:lnSpc>
              <a:buFont typeface="Verdana" pitchFamily="34" charset="0"/>
              <a:buNone/>
            </a:pPr>
            <a:r>
              <a:rPr lang="pl-PL" sz="2100" smtClean="0"/>
              <a:t>1.Kompleksowe projekty skierowane na poprawę gospodarowania</a:t>
            </a:r>
          </a:p>
          <a:p>
            <a:pPr marL="830263" lvl="1" indent="-438150">
              <a:lnSpc>
                <a:spcPct val="90000"/>
              </a:lnSpc>
              <a:buFont typeface="Verdana" pitchFamily="34" charset="0"/>
              <a:buNone/>
            </a:pPr>
            <a:r>
              <a:rPr lang="pl-PL" sz="2100" smtClean="0"/>
              <a:t> odpadami komunalnymi tj.:</a:t>
            </a:r>
          </a:p>
          <a:p>
            <a:pPr marL="830263" lvl="1" indent="-438150">
              <a:lnSpc>
                <a:spcPct val="90000"/>
              </a:lnSpc>
              <a:buFont typeface="Verdana" pitchFamily="34" charset="0"/>
              <a:buNone/>
            </a:pPr>
            <a:endParaRPr lang="pl-PL" sz="2100" smtClean="0"/>
          </a:p>
          <a:p>
            <a:pPr marL="830263" lvl="1" indent="-438150">
              <a:lnSpc>
                <a:spcPct val="90000"/>
              </a:lnSpc>
            </a:pPr>
            <a:r>
              <a:rPr lang="pl-PL" sz="2100" smtClean="0"/>
              <a:t>budowa, rozbudowa, przebudowa i/lub wyposażenie instalacji przetwarzania odpadów komunalnych, w tym składowisk odpadów komunalnych,</a:t>
            </a:r>
          </a:p>
          <a:p>
            <a:pPr marL="830263" lvl="1" indent="-438150">
              <a:lnSpc>
                <a:spcPct val="90000"/>
              </a:lnSpc>
            </a:pPr>
            <a:endParaRPr lang="pl-PL" sz="2100" smtClean="0"/>
          </a:p>
          <a:p>
            <a:pPr marL="830263" lvl="1" indent="-438150">
              <a:lnSpc>
                <a:spcPct val="90000"/>
              </a:lnSpc>
            </a:pPr>
            <a:r>
              <a:rPr lang="pl-PL" sz="2100" smtClean="0"/>
              <a:t>budowa, rozbudowa, przebudowa i/lub wyposażenie punktów selektywnej zbiórki odpadów komunalnych,</a:t>
            </a:r>
          </a:p>
          <a:p>
            <a:pPr marL="830263" lvl="1" indent="-438150">
              <a:lnSpc>
                <a:spcPct val="90000"/>
              </a:lnSpc>
            </a:pPr>
            <a:endParaRPr lang="pl-PL" sz="2100" smtClean="0"/>
          </a:p>
          <a:p>
            <a:pPr marL="830263" lvl="1" indent="-438150">
              <a:lnSpc>
                <a:spcPct val="90000"/>
              </a:lnSpc>
            </a:pPr>
            <a:r>
              <a:rPr lang="pl-PL" sz="2100" smtClean="0"/>
              <a:t>zakup pojazdów specjalistycznych na potrzeby gospodarki odpadami komunalnymi wyłącznie jeżeli będą one nieodzownym elementem przedsięwzięć wymienionych w lit. a) – b),</a:t>
            </a:r>
          </a:p>
          <a:p>
            <a:pPr marL="830263" lvl="1" indent="-438150">
              <a:lnSpc>
                <a:spcPct val="90000"/>
              </a:lnSpc>
            </a:pPr>
            <a:endParaRPr lang="pl-PL" sz="2100" smtClean="0"/>
          </a:p>
          <a:p>
            <a:pPr marL="830263" lvl="1" indent="-438150">
              <a:lnSpc>
                <a:spcPct val="90000"/>
              </a:lnSpc>
            </a:pPr>
            <a:r>
              <a:rPr lang="pl-PL" smtClean="0"/>
              <a:t>działania informacyjno-promocyjne</a:t>
            </a:r>
            <a:r>
              <a:rPr lang="pl-PL" sz="2600" smtClean="0"/>
              <a:t>,</a:t>
            </a:r>
            <a:r>
              <a:rPr lang="pl-PL" sz="1900" smtClean="0"/>
              <a:t> </a:t>
            </a:r>
          </a:p>
          <a:p>
            <a:pPr marL="830263" lvl="1" indent="-438150">
              <a:lnSpc>
                <a:spcPct val="90000"/>
              </a:lnSpc>
            </a:pPr>
            <a:endParaRPr lang="pl-PL" sz="1900" smtClean="0"/>
          </a:p>
        </p:txBody>
      </p:sp>
      <p:pic>
        <p:nvPicPr>
          <p:cNvPr id="111620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 PROJEKTU</a:t>
            </a:r>
          </a:p>
        </p:txBody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3024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200" smtClean="0"/>
              <a:t>Wsparciem objęte są przedsięwzięcia polegające na zakupie i montażu instalacji odnawialnych źródeł (6 rodzajów) do produkcji energii elektrycznej lub ciepła, na potrzeby istniejących lub będących w budowie budynków mieszkalnych.</a:t>
            </a:r>
          </a:p>
          <a:p>
            <a:pPr>
              <a:lnSpc>
                <a:spcPct val="90000"/>
              </a:lnSpc>
            </a:pPr>
            <a:endParaRPr lang="pl-PL" sz="32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endParaRPr lang="pl-PL" smtClean="0">
              <a:effectLst/>
            </a:endParaRPr>
          </a:p>
        </p:txBody>
      </p:sp>
      <p:sp>
        <p:nvSpPr>
          <p:cNvPr id="140291" name="Rectangle 3"/>
          <p:cNvSpPr>
            <a:spLocks noGrp="1"/>
          </p:cNvSpPr>
          <p:nvPr>
            <p:ph type="body" idx="1"/>
          </p:nvPr>
        </p:nvSpPr>
        <p:spPr>
          <a:xfrm>
            <a:off x="468313" y="260350"/>
            <a:ext cx="8229600" cy="626427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mtClean="0"/>
              <a:t>Beneficjenci dokonują wyboru obiektów do montażu instalacji na podstawie zgłoszeń od osób fizycznych posiadających prawo do dysponowania budynkiem mieszkalnym jednorodzinnym, wspólnot lub spółdzielni mieszkaniowych zarządzających budynkami wielorodzinnymi. </a:t>
            </a:r>
          </a:p>
          <a:p>
            <a:pPr>
              <a:lnSpc>
                <a:spcPct val="90000"/>
              </a:lnSpc>
            </a:pPr>
            <a:endParaRPr lang="pl-PL" smtClean="0"/>
          </a:p>
          <a:p>
            <a:pPr>
              <a:lnSpc>
                <a:spcPct val="90000"/>
              </a:lnSpc>
            </a:pPr>
            <a:r>
              <a:rPr lang="pl-PL" smtClean="0"/>
              <a:t>W momencie składania wniosku beneficjent musi posiadać wstępne umowy, określające m.in. warunki realizacji, finansowania, udostępniania nieruchomości dla celów instalacji i eksploatacji inwestycji oraz kontroli, z osobami fizycznymi, wspólnotami lub spółdzielniami mieszkaniowymi (lista instalacji w budynkach stanowi załącznik do wniosku).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>
            <a:normAutofit fontScale="90000"/>
          </a:bodyPr>
          <a:lstStyle/>
          <a:p>
            <a:r>
              <a:rPr lang="pl-PL" sz="3700" smtClean="0">
                <a:effectLst/>
              </a:rPr>
              <a:t>Załączniki do wniosku:</a:t>
            </a:r>
            <a:br>
              <a:rPr lang="pl-PL" sz="3700" smtClean="0">
                <a:effectLst/>
              </a:rPr>
            </a:br>
            <a:endParaRPr lang="pl-PL" sz="3700" smtClean="0">
              <a:effectLst/>
            </a:endParaRPr>
          </a:p>
        </p:txBody>
      </p:sp>
      <p:graphicFrame>
        <p:nvGraphicFramePr>
          <p:cNvPr id="142531" name="Group 195"/>
          <p:cNvGraphicFramePr>
            <a:graphicFrameLocks noGrp="1"/>
          </p:cNvGraphicFramePr>
          <p:nvPr/>
        </p:nvGraphicFramePr>
        <p:xfrm>
          <a:off x="395288" y="1052513"/>
          <a:ext cx="8351837" cy="4632960"/>
        </p:xfrm>
        <a:graphic>
          <a:graphicData uri="http://schemas.openxmlformats.org/drawingml/2006/table">
            <a:tbl>
              <a:tblPr/>
              <a:tblGrid>
                <a:gridCol w="430212"/>
                <a:gridCol w="7921625"/>
              </a:tblGrid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JST lub ich związków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Aktualna wieloletnia Prognoza Finansowa wraz z opinią RIO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spółek JST (100% udział)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Sprawozdanie finansowe za ostatnie  3 lata poprzedzające rok złożenia wniosku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Statut albo umowa spółki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Stowarzyszeń JST 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Sprawozdanie finansowe za ostatnie  3 lata poprzedzające rok złożenia wniosku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Statut albo akt założycielski</a:t>
                      </a:r>
                      <a:endParaRPr kumimoji="0" lang="pl-P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 idx="4294967295"/>
          </p:nvPr>
        </p:nvSpPr>
        <p:spPr>
          <a:xfrm>
            <a:off x="611188" y="549275"/>
            <a:ext cx="3813175" cy="1997075"/>
          </a:xfrm>
        </p:spPr>
        <p:txBody>
          <a:bodyPr anchor="b"/>
          <a:lstStyle/>
          <a:p>
            <a:r>
              <a:rPr lang="pl-PL" sz="3300" smtClean="0">
                <a:effectLst/>
              </a:rPr>
              <a:t>Eurogrant Sp. z o.o.</a:t>
            </a:r>
            <a:br>
              <a:rPr lang="pl-PL" sz="3300" smtClean="0">
                <a:effectLst/>
              </a:rPr>
            </a:br>
            <a:r>
              <a:rPr lang="pl-PL" sz="2000" smtClean="0">
                <a:effectLst/>
              </a:rPr>
              <a:t>ul. Krakowska 25/2</a:t>
            </a:r>
            <a:br>
              <a:rPr lang="pl-PL" sz="2000" smtClean="0">
                <a:effectLst/>
              </a:rPr>
            </a:br>
            <a:r>
              <a:rPr lang="pl-PL" sz="2000" smtClean="0">
                <a:effectLst/>
              </a:rPr>
              <a:t>33-100 Tarnów</a:t>
            </a:r>
            <a:br>
              <a:rPr lang="pl-PL" sz="2000" smtClean="0">
                <a:effectLst/>
              </a:rPr>
            </a:br>
            <a:r>
              <a:rPr lang="pl-PL" sz="2000" smtClean="0">
                <a:effectLst/>
              </a:rPr>
              <a:t>tel. 14 657 14 65</a:t>
            </a:r>
            <a:r>
              <a:rPr lang="pl-PL" sz="2500" smtClean="0">
                <a:effectLst/>
              </a:rPr>
              <a:t/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biuro@eurogrant.pl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4294967295"/>
          </p:nvPr>
        </p:nvSpPr>
        <p:spPr>
          <a:xfrm>
            <a:off x="2987675" y="4868863"/>
            <a:ext cx="5621338" cy="54768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Wingdings 3" pitchFamily="18" charset="2"/>
              <a:buNone/>
            </a:pPr>
            <a:r>
              <a:rPr lang="pl-PL" sz="3500" smtClean="0"/>
              <a:t>Dziękuję za uwagę</a:t>
            </a:r>
          </a:p>
        </p:txBody>
      </p:sp>
      <p:pic>
        <p:nvPicPr>
          <p:cNvPr id="145412" name="Obraz 8" descr="C:\Users\nowy\Documents\nowa firma\materiały graficzne\eurogrant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620713"/>
            <a:ext cx="2665413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tekstu 5"/>
          <p:cNvSpPr txBox="1">
            <a:spLocks/>
          </p:cNvSpPr>
          <p:nvPr/>
        </p:nvSpPr>
        <p:spPr>
          <a:xfrm>
            <a:off x="684213" y="3429000"/>
            <a:ext cx="7632700" cy="7191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pl-PL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ZAPRASZAMY DO WSPÓŁPRACY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xfrm>
            <a:off x="250825" y="1484313"/>
            <a:ext cx="8447088" cy="4525962"/>
          </a:xfrm>
        </p:spPr>
        <p:txBody>
          <a:bodyPr/>
          <a:lstStyle/>
          <a:p>
            <a:pPr marL="830263" lvl="1" indent="-438150">
              <a:buFont typeface="Verdana" pitchFamily="34" charset="0"/>
              <a:buNone/>
            </a:pPr>
            <a:r>
              <a:rPr lang="pl-PL" smtClean="0"/>
              <a:t>2.Kompleksowe projekty skierowane na poprawę </a:t>
            </a:r>
          </a:p>
          <a:p>
            <a:pPr marL="830263" lvl="1" indent="-438150">
              <a:buFont typeface="Verdana" pitchFamily="34" charset="0"/>
              <a:buNone/>
            </a:pPr>
            <a:r>
              <a:rPr lang="pl-PL" smtClean="0"/>
              <a:t>gospodarowania odpadami innymi niż komunalne tj.:</a:t>
            </a:r>
          </a:p>
          <a:p>
            <a:pPr marL="830263" lvl="1" indent="-438150"/>
            <a:r>
              <a:rPr lang="pl-PL" smtClean="0"/>
              <a:t>budowa	, rozbudowa, przebudowa i/lub wyposażenie infrastruktury gospodarowania odpadami innymi niż komunalne,</a:t>
            </a:r>
          </a:p>
          <a:p>
            <a:pPr marL="830263" lvl="1" indent="-438150"/>
            <a:r>
              <a:rPr lang="pl-PL" smtClean="0"/>
              <a:t>zakup pojazdów specjalistycznych na potrzeby gospodarki odpadami innymi niż komunalne wyłącznie jeżeli będą one nieodzownnym elementem przedsięwzięcia wymienionego w lit. a).</a:t>
            </a:r>
          </a:p>
          <a:p>
            <a:pPr marL="830263" lvl="1" indent="-438150"/>
            <a:r>
              <a:rPr lang="pl-PL" sz="2500" smtClean="0"/>
              <a:t>działania informacyjno-promocyjne</a:t>
            </a:r>
            <a:r>
              <a:rPr lang="pl-PL" sz="2800" smtClean="0"/>
              <a:t>,</a:t>
            </a:r>
            <a:r>
              <a:rPr lang="pl-PL" sz="2100" smtClean="0"/>
              <a:t> </a:t>
            </a:r>
          </a:p>
        </p:txBody>
      </p:sp>
      <p:pic>
        <p:nvPicPr>
          <p:cNvPr id="115716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xfrm>
            <a:off x="250825" y="1484313"/>
            <a:ext cx="8447088" cy="4525962"/>
          </a:xfrm>
        </p:spPr>
        <p:txBody>
          <a:bodyPr/>
          <a:lstStyle/>
          <a:p>
            <a:pPr marL="830263" lvl="1" indent="-438150">
              <a:buFont typeface="Verdana" pitchFamily="34" charset="0"/>
              <a:buNone/>
            </a:pPr>
            <a:r>
              <a:rPr lang="pl-PL" smtClean="0"/>
              <a:t>3.   Rekultywacja składowisk odpadów, zgodnie z Planem Gospodarki Odpadami dla Województwa Podkarpackiego (WPGO).</a:t>
            </a:r>
          </a:p>
          <a:p>
            <a:pPr marL="830263" lvl="1" indent="-438150"/>
            <a:r>
              <a:rPr lang="pl-PL" smtClean="0"/>
              <a:t/>
            </a:r>
            <a:br>
              <a:rPr lang="pl-PL" smtClean="0"/>
            </a:br>
            <a:r>
              <a:rPr lang="pl-PL" i="1" smtClean="0"/>
              <a:t>Rekultywacja składowisk odpadów wspierana będzie w szczególności, gdy składowisko może stanowić zagrożenie dla środowiska np. zlokalizowane jest w zasięgu głównego zbiornika wód podziemnych, terenach narażonych na niebezpieczeństwo powodzi lub terenach, na których występują ruchy mas ziemnych itp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 BENEFICJENTA:</a:t>
            </a:r>
          </a:p>
        </p:txBody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xfrm>
            <a:off x="395288" y="12684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300" smtClean="0"/>
              <a:t>jednostki samorządu terytorialnego,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jednostki sektora finansów publicznych posiadające osobowość prawną,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podmioty, w których większość udziałów lub akcji posiadają jednostki samorządu terytorialnego lub ich związki i stowarzyszenia,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przedsiębiorstwa,</a:t>
            </a:r>
          </a:p>
          <a:p>
            <a:pPr>
              <a:lnSpc>
                <a:spcPct val="80000"/>
              </a:lnSpc>
            </a:pPr>
            <a:endParaRPr lang="pl-PL" sz="2300" smtClean="0"/>
          </a:p>
          <a:p>
            <a:pPr>
              <a:lnSpc>
                <a:spcPct val="80000"/>
              </a:lnSpc>
            </a:pPr>
            <a:r>
              <a:rPr lang="pl-PL" sz="2300" smtClean="0"/>
              <a:t>porozumienia podmiotów wyżej wymienionych, reprezentowane przez lidera.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720725"/>
          </a:xfrm>
          <a:noFill/>
        </p:spPr>
        <p:txBody>
          <a:bodyPr/>
          <a:lstStyle/>
          <a:p>
            <a:r>
              <a:rPr lang="pl-PL" sz="2900" smtClean="0">
                <a:effectLst/>
              </a:rPr>
              <a:t>LIMITY I OGRANICZENIA W REALIZACJI PROJEKTÓW</a:t>
            </a:r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xfrm>
            <a:off x="179388" y="1052513"/>
            <a:ext cx="8518525" cy="4957762"/>
          </a:xfrm>
        </p:spPr>
        <p:txBody>
          <a:bodyPr/>
          <a:lstStyle/>
          <a:p>
            <a:pPr marL="623888" indent="-514350"/>
            <a:r>
              <a:rPr lang="pl-PL" sz="2300" smtClean="0"/>
              <a:t>W zakresie projektów dotyczących gospodarki odpadami komunalnymi i innymi niż komunalne, koszty kwalifikowane przeznaczone na zakup pojazdów specjalistycznych </a:t>
            </a:r>
            <a:r>
              <a:rPr lang="pl-PL" sz="2300" smtClean="0">
                <a:solidFill>
                  <a:schemeClr val="accent2"/>
                </a:solidFill>
              </a:rPr>
              <a:t>nie mogą</a:t>
            </a:r>
            <a:r>
              <a:rPr lang="pl-PL" sz="2300" smtClean="0"/>
              <a:t> przekroczyć </a:t>
            </a:r>
            <a:r>
              <a:rPr lang="pl-PL" sz="2300" smtClean="0">
                <a:solidFill>
                  <a:schemeClr val="accent2"/>
                </a:solidFill>
              </a:rPr>
              <a:t>30% kosztów kwalifikowanych projektu</a:t>
            </a:r>
            <a:r>
              <a:rPr lang="pl-PL" sz="2300" smtClean="0"/>
              <a:t>.</a:t>
            </a:r>
          </a:p>
          <a:p>
            <a:pPr marL="623888" indent="-514350"/>
            <a:endParaRPr lang="pl-PL" sz="2300" smtClean="0"/>
          </a:p>
          <a:p>
            <a:pPr marL="623888" indent="-514350"/>
            <a:r>
              <a:rPr lang="pl-PL" sz="2300" smtClean="0"/>
              <a:t>W zakresie projektów dotyczących gospodarki odpadami komunalnymi, koszty kwalifikowane przeznaczone na </a:t>
            </a:r>
            <a:r>
              <a:rPr lang="pl-PL" sz="2300" smtClean="0">
                <a:solidFill>
                  <a:schemeClr val="accent2"/>
                </a:solidFill>
              </a:rPr>
              <a:t>działania informacyjno-promocyjne nie mogą przekroczyć 50 000 PLN.</a:t>
            </a:r>
          </a:p>
          <a:p>
            <a:pPr marL="623888" indent="-514350"/>
            <a:endParaRPr lang="pl-PL" sz="2300" smtClean="0">
              <a:solidFill>
                <a:schemeClr val="accent2"/>
              </a:solidFill>
            </a:endParaRPr>
          </a:p>
          <a:p>
            <a:pPr marL="623888" indent="-514350"/>
            <a:r>
              <a:rPr lang="pl-PL" sz="2300" smtClean="0"/>
              <a:t>Przedsięwzięcia dotyczące gospodarowania odpadami komunalnymi muszą być zgodne z Planem inwestycyjnym w zakresie gospodarki odpadami komunalnymi w województwie podkarpackim, a pozostałe typy projektów zgodne z WPGO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pl-PL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</a:t>
            </a:r>
          </a:p>
        </p:txBody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496300" cy="4824412"/>
          </a:xfrm>
        </p:spPr>
        <p:txBody>
          <a:bodyPr/>
          <a:lstStyle/>
          <a:p>
            <a:pPr marL="623888" indent="-514350">
              <a:lnSpc>
                <a:spcPct val="90000"/>
              </a:lnSpc>
            </a:pPr>
            <a:r>
              <a:rPr lang="pl-PL" sz="2400" smtClean="0"/>
              <a:t>Projekty nieobjęte pomocą publiczną – </a:t>
            </a:r>
            <a:r>
              <a:rPr lang="pl-PL" sz="2400" smtClean="0">
                <a:solidFill>
                  <a:schemeClr val="accent2"/>
                </a:solidFill>
              </a:rPr>
              <a:t>maks. 85%</a:t>
            </a:r>
            <a:r>
              <a:rPr lang="pl-PL" sz="2400" smtClean="0"/>
              <a:t> wydatków kwalifikowanych </a:t>
            </a:r>
          </a:p>
          <a:p>
            <a:pPr marL="623888" indent="-514350">
              <a:lnSpc>
                <a:spcPct val="90000"/>
              </a:lnSpc>
            </a:pPr>
            <a:endParaRPr lang="pl-PL" sz="2400" smtClean="0"/>
          </a:p>
          <a:p>
            <a:pPr marL="623888" indent="-514350">
              <a:lnSpc>
                <a:spcPct val="90000"/>
              </a:lnSpc>
            </a:pPr>
            <a:r>
              <a:rPr lang="pl-PL" sz="2400" smtClean="0"/>
              <a:t>Maksymalna kwota dofinansowania – projekty dotyczące przetwarzania odpadów oraz projekty kompleksowe uwzględniające przetwarzanie odpadów: </a:t>
            </a:r>
          </a:p>
          <a:p>
            <a:pPr marL="623888" indent="-514350">
              <a:lnSpc>
                <a:spcPct val="90000"/>
              </a:lnSpc>
              <a:buFont typeface="Wingdings 3" pitchFamily="18" charset="2"/>
              <a:buNone/>
            </a:pPr>
            <a:r>
              <a:rPr lang="pl-PL" sz="2400" smtClean="0">
                <a:solidFill>
                  <a:schemeClr val="accent2"/>
                </a:solidFill>
              </a:rPr>
              <a:t>		5 000 000 PLN,</a:t>
            </a:r>
            <a:r>
              <a:rPr lang="pl-PL" sz="2400" smtClean="0"/>
              <a:t> pozostałe projekty: </a:t>
            </a:r>
            <a:r>
              <a:rPr lang="pl-PL" sz="2400" smtClean="0">
                <a:solidFill>
                  <a:schemeClr val="accent2"/>
                </a:solidFill>
              </a:rPr>
              <a:t>2 000 000 PLN.</a:t>
            </a:r>
          </a:p>
          <a:p>
            <a:pPr marL="623888" indent="-514350">
              <a:lnSpc>
                <a:spcPct val="90000"/>
              </a:lnSpc>
            </a:pPr>
            <a:endParaRPr lang="pl-PL" sz="2400" smtClean="0">
              <a:solidFill>
                <a:schemeClr val="accent2"/>
              </a:solidFill>
            </a:endParaRPr>
          </a:p>
          <a:p>
            <a:pPr marL="623888" indent="-514350">
              <a:lnSpc>
                <a:spcPct val="90000"/>
              </a:lnSpc>
            </a:pPr>
            <a:r>
              <a:rPr lang="pl-PL" sz="2400" smtClean="0"/>
              <a:t>Minimalna kwota dofinansowania dla jednego projektu wynosi  </a:t>
            </a:r>
            <a:r>
              <a:rPr lang="pl-PL" sz="2400" smtClean="0">
                <a:solidFill>
                  <a:schemeClr val="accent2"/>
                </a:solidFill>
              </a:rPr>
              <a:t>200 000 PLN.</a:t>
            </a:r>
          </a:p>
          <a:p>
            <a:pPr marL="623888" indent="-514350">
              <a:lnSpc>
                <a:spcPct val="90000"/>
              </a:lnSpc>
            </a:pPr>
            <a:endParaRPr lang="pl-PL" sz="2400" smtClean="0">
              <a:solidFill>
                <a:schemeClr val="accent2"/>
              </a:solidFill>
            </a:endParaRPr>
          </a:p>
          <a:p>
            <a:pPr marL="623888" indent="-514350">
              <a:lnSpc>
                <a:spcPct val="90000"/>
              </a:lnSpc>
            </a:pPr>
            <a:r>
              <a:rPr lang="pl-PL" sz="2400" smtClean="0"/>
              <a:t>W ramach działania planuje się stosowanie zaliczek.</a:t>
            </a:r>
          </a:p>
          <a:p>
            <a:pPr marL="623888" indent="-514350">
              <a:lnSpc>
                <a:spcPct val="90000"/>
              </a:lnSpc>
            </a:pPr>
            <a:endParaRPr lang="pl-PL" sz="24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380</TotalTime>
  <Words>1930</Words>
  <Application>Microsoft Office PowerPoint</Application>
  <PresentationFormat>Pokaz na ekranie (4:3)</PresentationFormat>
  <Paragraphs>285</Paragraphs>
  <Slides>43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4" baseType="lpstr">
      <vt:lpstr>Hol</vt:lpstr>
      <vt:lpstr>PERSPEKTYWY FINANSOWANIA  FUNDUSZE UE  PROJEKTÓW Z ZAKRESU DZIAŁALNOŚCI  GMINNYCH ZAKŁADÓW KOMUNALNYCH   W LATACH 2016-2020</vt:lpstr>
      <vt:lpstr>AKTUALNE NABORY</vt:lpstr>
      <vt:lpstr>REGIONALNY PROGRAM OPERACYJNY WOJEWÓDZTWA PODKARPACKIEGO NA LATA 2014-2020</vt:lpstr>
      <vt:lpstr>TYPY PROJEKTÓW:</vt:lpstr>
      <vt:lpstr>TYPY PROJEKTÓW:</vt:lpstr>
      <vt:lpstr>TYPY PROJEKTÓW:</vt:lpstr>
      <vt:lpstr>TYP BENEFICJENTA:</vt:lpstr>
      <vt:lpstr>LIMITY I OGRANICZENIA W REALIZACJI PROJEKTÓW</vt:lpstr>
      <vt:lpstr>DOFINANSOWANIE</vt:lpstr>
      <vt:lpstr>REGIONALNY PROGRAM OPERACYJNY WOJEWÓDZTWA PODKARPACKIEGO NA LATA 2014-2020</vt:lpstr>
      <vt:lpstr>TYPY PROJEKTÓW:</vt:lpstr>
      <vt:lpstr>TYP BENEFICJENTA:</vt:lpstr>
      <vt:lpstr>LIMITY I OGRANICZENIA W REALIZACJI PROJEKTÓW</vt:lpstr>
      <vt:lpstr>DOFINANSOWANIE</vt:lpstr>
      <vt:lpstr>REGIONALNY PROGRAM OPERACYJNY WOJEWÓDZTWA PODKARPACKIEGO NA LATA 2014-2020</vt:lpstr>
      <vt:lpstr>TYPY PROJEKTÓW:</vt:lpstr>
      <vt:lpstr>TYP BENEFICJENTA:</vt:lpstr>
      <vt:lpstr>LIMITY I OGRANICZENIA W REALIZACJI PROJEKTÓW</vt:lpstr>
      <vt:lpstr>DOFINANSOWANIE</vt:lpstr>
      <vt:lpstr>UWAGA: RPO WP Dz.1.4.1.</vt:lpstr>
      <vt:lpstr>Prezentacja programu PowerPoint</vt:lpstr>
      <vt:lpstr>Do konkursu mogą przystąpić następujące podmioty:</vt:lpstr>
      <vt:lpstr>Rodzaje projektów:</vt:lpstr>
      <vt:lpstr>Dodatkowe kryterium formalne: </vt:lpstr>
      <vt:lpstr>Dofinansowanie :</vt:lpstr>
      <vt:lpstr>Prezentacja programu PowerPoint</vt:lpstr>
      <vt:lpstr>Prezentacja programu PowerPoint</vt:lpstr>
      <vt:lpstr>TYPY PROJEKTÓW :</vt:lpstr>
      <vt:lpstr>WARUNKI:</vt:lpstr>
      <vt:lpstr>Dofinansowanie:</vt:lpstr>
      <vt:lpstr>WAŻNE UWAGI KOŃCOWE</vt:lpstr>
      <vt:lpstr>Lista obowiązkowych załączników wymaganych na etapie składania wniosku</vt:lpstr>
      <vt:lpstr>Lista obowiązkowych załączników wymaganych na etapie składania wniosku</vt:lpstr>
      <vt:lpstr>Lista obowiązkowych załączników wymaganych na etapie składania wniosku</vt:lpstr>
      <vt:lpstr>Koszty niekwalifikowane:</vt:lpstr>
      <vt:lpstr>Koszty niekwalifikowane:</vt:lpstr>
      <vt:lpstr>INNE PROGRAMY</vt:lpstr>
      <vt:lpstr>"Prosument” - linia dofinansowania z przeznaczeniem na zakup i montaż mikroinstalacji odnawialnych źródeł energii" dla samorządów.</vt:lpstr>
      <vt:lpstr>WARUNKI</vt:lpstr>
      <vt:lpstr>TYP PROJEKTU</vt:lpstr>
      <vt:lpstr>Prezentacja programu PowerPoint</vt:lpstr>
      <vt:lpstr>Załączniki do wniosku: </vt:lpstr>
      <vt:lpstr>Eurogrant Sp. z o.o. ul. Krakowska 25/2 33-100 Tarnów tel. 14 657 14 65 biuro@eurogrant.pl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Lucyna</dc:creator>
  <cp:lastModifiedBy>Lucyna</cp:lastModifiedBy>
  <cp:revision>17</cp:revision>
  <dcterms:created xsi:type="dcterms:W3CDTF">2016-02-03T14:15:26Z</dcterms:created>
  <dcterms:modified xsi:type="dcterms:W3CDTF">2016-02-04T08:04:58Z</dcterms:modified>
</cp:coreProperties>
</file>