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2" r:id="rId1"/>
  </p:sldMasterIdLst>
  <p:notesMasterIdLst>
    <p:notesMasterId r:id="rId16"/>
  </p:notesMasterIdLst>
  <p:handoutMasterIdLst>
    <p:handoutMasterId r:id="rId17"/>
  </p:handoutMasterIdLst>
  <p:sldIdLst>
    <p:sldId id="256" r:id="rId2"/>
    <p:sldId id="257" r:id="rId3"/>
    <p:sldId id="258" r:id="rId4"/>
    <p:sldId id="281" r:id="rId5"/>
    <p:sldId id="282" r:id="rId6"/>
    <p:sldId id="271" r:id="rId7"/>
    <p:sldId id="275" r:id="rId8"/>
    <p:sldId id="272" r:id="rId9"/>
    <p:sldId id="273" r:id="rId10"/>
    <p:sldId id="276" r:id="rId11"/>
    <p:sldId id="277" r:id="rId12"/>
    <p:sldId id="278" r:id="rId13"/>
    <p:sldId id="279" r:id="rId14"/>
    <p:sldId id="270" r:id="rId15"/>
  </p:sldIdLst>
  <p:sldSz cx="9144000" cy="6858000" type="screen4x3"/>
  <p:notesSz cx="6781800" cy="9926638"/>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5pPr>
    <a:lvl6pPr marL="2286000" algn="l" defTabSz="914400" rtl="0" eaLnBrk="1" latinLnBrk="0" hangingPunct="1">
      <a:defRPr kern="1200">
        <a:solidFill>
          <a:schemeClr val="bg1"/>
        </a:solidFill>
        <a:latin typeface="Arial" charset="0"/>
        <a:ea typeface="Lucida Sans Unicode" pitchFamily="34" charset="0"/>
        <a:cs typeface="Lucida Sans Unicode" pitchFamily="34" charset="0"/>
      </a:defRPr>
    </a:lvl6pPr>
    <a:lvl7pPr marL="2743200" algn="l" defTabSz="914400" rtl="0" eaLnBrk="1" latinLnBrk="0" hangingPunct="1">
      <a:defRPr kern="1200">
        <a:solidFill>
          <a:schemeClr val="bg1"/>
        </a:solidFill>
        <a:latin typeface="Arial" charset="0"/>
        <a:ea typeface="Lucida Sans Unicode" pitchFamily="34" charset="0"/>
        <a:cs typeface="Lucida Sans Unicode" pitchFamily="34" charset="0"/>
      </a:defRPr>
    </a:lvl7pPr>
    <a:lvl8pPr marL="3200400" algn="l" defTabSz="914400" rtl="0" eaLnBrk="1" latinLnBrk="0" hangingPunct="1">
      <a:defRPr kern="1200">
        <a:solidFill>
          <a:schemeClr val="bg1"/>
        </a:solidFill>
        <a:latin typeface="Arial" charset="0"/>
        <a:ea typeface="Lucida Sans Unicode" pitchFamily="34" charset="0"/>
        <a:cs typeface="Lucida Sans Unicode" pitchFamily="34" charset="0"/>
      </a:defRPr>
    </a:lvl8pPr>
    <a:lvl9pPr marL="3657600" algn="l" defTabSz="914400" rtl="0" eaLnBrk="1" latinLnBrk="0" hangingPunct="1">
      <a:defRPr kern="1200">
        <a:solidFill>
          <a:schemeClr val="bg1"/>
        </a:solidFill>
        <a:latin typeface="Arial"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2C69B2"/>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p:cViewPr>
        <p:scale>
          <a:sx n="66" d="100"/>
          <a:sy n="66" d="100"/>
        </p:scale>
        <p:origin x="-1500"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ea typeface="+mn-ea"/>
              </a:defRPr>
            </a:lvl1pPr>
          </a:lstStyle>
          <a:p>
            <a:pPr>
              <a:defRPr/>
            </a:pPr>
            <a:endParaRPr lang="pl-PL"/>
          </a:p>
        </p:txBody>
      </p:sp>
      <p:sp>
        <p:nvSpPr>
          <p:cNvPr id="3" name="Symbol zastępczy daty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ea typeface="+mn-ea"/>
              </a:defRPr>
            </a:lvl1pPr>
          </a:lstStyle>
          <a:p>
            <a:pPr>
              <a:defRPr/>
            </a:pPr>
            <a:fld id="{4AE0EA04-151A-404A-89DC-064B4F50D14D}" type="datetimeFigureOut">
              <a:rPr lang="pl-PL"/>
              <a:pPr>
                <a:defRPr/>
              </a:pPr>
              <a:t>03.02.2016</a:t>
            </a:fld>
            <a:endParaRPr lang="pl-PL"/>
          </a:p>
        </p:txBody>
      </p:sp>
      <p:sp>
        <p:nvSpPr>
          <p:cNvPr id="4" name="Symbol zastępczy stopki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ea typeface="+mn-ea"/>
              </a:defRPr>
            </a:lvl1pPr>
          </a:lstStyle>
          <a:p>
            <a:pPr>
              <a:defRPr/>
            </a:pPr>
            <a:endParaRPr lang="pl-PL"/>
          </a:p>
        </p:txBody>
      </p:sp>
      <p:sp>
        <p:nvSpPr>
          <p:cNvPr id="5" name="Symbol zastępczy numeru slajdu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ea typeface="+mn-ea"/>
              </a:defRPr>
            </a:lvl1pPr>
          </a:lstStyle>
          <a:p>
            <a:pPr>
              <a:defRPr/>
            </a:pPr>
            <a:fld id="{7599CB2D-95E0-48DD-ACE6-BD0E3AC51F05}" type="slidenum">
              <a:rPr lang="pl-PL"/>
              <a:pPr>
                <a:defRPr/>
              </a:pPr>
              <a:t>‹#›</a:t>
            </a:fld>
            <a:endParaRPr lang="pl-PL"/>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AutoShape 1"/>
          <p:cNvSpPr>
            <a:spLocks noChangeArrowheads="1"/>
          </p:cNvSpPr>
          <p:nvPr/>
        </p:nvSpPr>
        <p:spPr bwMode="auto">
          <a:xfrm>
            <a:off x="0" y="0"/>
            <a:ext cx="6781800" cy="9926638"/>
          </a:xfrm>
          <a:prstGeom prst="roundRect">
            <a:avLst>
              <a:gd name="adj" fmla="val 23"/>
            </a:avLst>
          </a:prstGeom>
          <a:solidFill>
            <a:srgbClr val="FFFFFF"/>
          </a:solidFill>
          <a:ln w="9525">
            <a:noFill/>
            <a:round/>
            <a:headEnd/>
            <a:tailEnd/>
          </a:ln>
          <a:effectLst/>
        </p:spPr>
        <p:txBody>
          <a:bodyPr wrap="none" anchor="ctr"/>
          <a:lstStyle/>
          <a:p>
            <a:pPr>
              <a:defRPr/>
            </a:pPr>
            <a:endParaRPr lang="pl-PL">
              <a:ea typeface="+mn-ea"/>
            </a:endParaRPr>
          </a:p>
        </p:txBody>
      </p:sp>
      <p:sp>
        <p:nvSpPr>
          <p:cNvPr id="14339" name="Rectangle 2"/>
          <p:cNvSpPr>
            <a:spLocks noGrp="1" noChangeArrowheads="1"/>
          </p:cNvSpPr>
          <p:nvPr>
            <p:ph type="sldImg"/>
          </p:nvPr>
        </p:nvSpPr>
        <p:spPr bwMode="auto">
          <a:xfrm>
            <a:off x="-14873288" y="-12807950"/>
            <a:ext cx="18078451" cy="13560425"/>
          </a:xfrm>
          <a:prstGeom prst="rect">
            <a:avLst/>
          </a:prstGeom>
          <a:noFill/>
          <a:ln w="9525">
            <a:noFill/>
            <a:round/>
            <a:headEnd/>
            <a:tailEnd/>
          </a:ln>
        </p:spPr>
      </p:sp>
      <p:sp>
        <p:nvSpPr>
          <p:cNvPr id="8195" name="Rectangle 3"/>
          <p:cNvSpPr>
            <a:spLocks noGrp="1" noChangeArrowheads="1"/>
          </p:cNvSpPr>
          <p:nvPr>
            <p:ph type="body"/>
          </p:nvPr>
        </p:nvSpPr>
        <p:spPr bwMode="auto">
          <a:xfrm>
            <a:off x="677863" y="4714875"/>
            <a:ext cx="5422900" cy="44656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pl-PL" noProof="0" smtClean="0"/>
          </a:p>
        </p:txBody>
      </p:sp>
    </p:spTree>
  </p:cSld>
  <p:clrMap bg1="lt1" tx1="dk1" bg2="lt2" tx2="dk2" accent1="accent1" accent2="accent2" accent3="accent3" accent4="accent4" accent5="accent5" accent6="accent6" hlink="hlink" folHlink="folHlink"/>
  <p:hf hdr="0" ftr="0" dt="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15363"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22531"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23555"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24579"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25603"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ChangeArrowheads="1" noTextEdit="1"/>
          </p:cNvSpPr>
          <p:nvPr>
            <p:ph type="sldImg"/>
          </p:nvPr>
        </p:nvSpPr>
        <p:spPr>
          <a:xfrm>
            <a:off x="908050" y="754063"/>
            <a:ext cx="4964113" cy="3722687"/>
          </a:xfrm>
          <a:solidFill>
            <a:srgbClr val="FFFFFF"/>
          </a:solidFill>
          <a:ln>
            <a:solidFill>
              <a:srgbClr val="000000"/>
            </a:solidFill>
            <a:miter lim="800000"/>
          </a:ln>
        </p:spPr>
      </p:sp>
      <p:sp>
        <p:nvSpPr>
          <p:cNvPr id="26627"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p:cNvSpPr>
            <a:spLocks noChangeArrowheads="1" noTextEdit="1"/>
          </p:cNvSpPr>
          <p:nvPr>
            <p:ph type="sldImg"/>
          </p:nvPr>
        </p:nvSpPr>
        <p:spPr>
          <a:xfrm>
            <a:off x="-14873288" y="-12807950"/>
            <a:ext cx="18080038" cy="13562013"/>
          </a:xfrm>
          <a:solidFill>
            <a:srgbClr val="FFFFFF"/>
          </a:solidFill>
          <a:ln>
            <a:solidFill>
              <a:srgbClr val="000000"/>
            </a:solidFill>
            <a:miter lim="800000"/>
          </a:ln>
        </p:spPr>
      </p:sp>
      <p:sp>
        <p:nvSpPr>
          <p:cNvPr id="16387" name="Rectangle 2"/>
          <p:cNvSpPr>
            <a:spLocks noChangeArrowheads="1"/>
          </p:cNvSpPr>
          <p:nvPr>
            <p:ph type="body" idx="1"/>
          </p:nvPr>
        </p:nvSpPr>
        <p:spPr>
          <a:xfrm>
            <a:off x="677863" y="4714875"/>
            <a:ext cx="5424487" cy="4467225"/>
          </a:xfrm>
          <a:noFill/>
          <a:ln/>
        </p:spPr>
        <p:txBody>
          <a:bodyPr wrap="none" anchor="ctr"/>
          <a:lstStyle/>
          <a:p>
            <a:endParaRPr 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18435"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18435"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18435"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17411"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19459"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20483"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
          <p:cNvSpPr>
            <a:spLocks noChangeArrowheads="1" noTextEdit="1"/>
          </p:cNvSpPr>
          <p:nvPr>
            <p:ph type="sldImg"/>
          </p:nvPr>
        </p:nvSpPr>
        <p:spPr>
          <a:xfrm>
            <a:off x="909638" y="754063"/>
            <a:ext cx="4964112" cy="3722687"/>
          </a:xfrm>
          <a:solidFill>
            <a:srgbClr val="FFFFFF"/>
          </a:solidFill>
          <a:ln>
            <a:solidFill>
              <a:srgbClr val="000000"/>
            </a:solidFill>
            <a:miter lim="800000"/>
          </a:ln>
        </p:spPr>
      </p:sp>
      <p:sp>
        <p:nvSpPr>
          <p:cNvPr id="21507" name="Rectangle 2"/>
          <p:cNvSpPr>
            <a:spLocks noChangeArrowheads="1"/>
          </p:cNvSpPr>
          <p:nvPr>
            <p:ph type="body" idx="1"/>
          </p:nvPr>
        </p:nvSpPr>
        <p:spPr>
          <a:xfrm>
            <a:off x="677863" y="4714875"/>
            <a:ext cx="5426075" cy="4468813"/>
          </a:xfrm>
          <a:noFill/>
          <a:ln/>
        </p:spPr>
        <p:txBody>
          <a:bodyPr wrap="none" anchor="ctr"/>
          <a:lstStyle/>
          <a:p>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214C96AA-9EB5-44F9-B012-42D4089AD02D}" type="datetime1">
              <a:rPr lang="pl-PL"/>
              <a:pPr>
                <a:defRPr/>
              </a:pPr>
              <a:t>03.02.2016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762FA227-09AE-4E41-9672-963988E340E9}"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50DBE89-821B-4230-88CC-6A526AFCC8C1}" type="datetime1">
              <a:rPr lang="pl-PL"/>
              <a:pPr>
                <a:defRPr/>
              </a:pPr>
              <a:t>03.02.2016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F22AC23-B928-47DD-BBAF-3A70A85B69C8}"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4BB90A20-C462-4025-9F40-23265130DC49}" type="datetime1">
              <a:rPr lang="pl-PL"/>
              <a:pPr>
                <a:defRPr/>
              </a:pPr>
              <a:t>03.02.2016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6FE3305-5579-40A3-AFB8-9903F0064EB0}"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40201F02-05BF-40F4-ADDC-F25AD88E9B8D}" type="datetime1">
              <a:rPr lang="pl-PL"/>
              <a:pPr>
                <a:defRPr/>
              </a:pPr>
              <a:t>03.02.2016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0DE0C64-189A-4E37-919F-8E3A82C7C8CC}"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646DA27F-B081-49D0-82E3-BE1A5B60852D}" type="datetime1">
              <a:rPr lang="pl-PL"/>
              <a:pPr>
                <a:defRPr/>
              </a:pPr>
              <a:t>03.02.2016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E175EF46-8884-4E41-BE4D-8C0BBE8BE025}"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45AE85D-F09A-45FA-B38B-7D6B529A67F9}" type="datetime1">
              <a:rPr lang="pl-PL"/>
              <a:pPr>
                <a:defRPr/>
              </a:pPr>
              <a:t>03.02.2016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A3D3F610-98D4-4484-8349-77E15B80CF44}"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DB94595C-E477-4385-94E3-7BFA6F801271}" type="datetime1">
              <a:rPr lang="pl-PL"/>
              <a:pPr>
                <a:defRPr/>
              </a:pPr>
              <a:t>03.02.2016</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E1058CF7-DF40-465A-94AC-029FB37C6189}"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41B4AA50-8719-418D-BE5F-66B0DD01F763}" type="datetime1">
              <a:rPr lang="pl-PL"/>
              <a:pPr>
                <a:defRPr/>
              </a:pPr>
              <a:t>03.02.2016</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EB9576A-B387-4B5B-BF68-F8E9F93B8326}"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2EFBA79-6D37-4E2E-B2FB-794D1D03EA5F}" type="datetime1">
              <a:rPr lang="pl-PL"/>
              <a:pPr>
                <a:defRPr/>
              </a:pPr>
              <a:t>03.02.2016</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8257EB25-7AB9-4045-A421-5E50F5841CEB}"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BA35C4E-31AD-439E-B83F-8F076EAD3F82}" type="datetime1">
              <a:rPr lang="pl-PL"/>
              <a:pPr>
                <a:defRPr/>
              </a:pPr>
              <a:t>03.02.2016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410DCB87-FCC0-48B0-A47E-A5F7FC61ACE0}"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68C8ABC5-E79F-4652-87CC-4780A5CB29A6}" type="datetime1">
              <a:rPr lang="pl-PL"/>
              <a:pPr>
                <a:defRPr/>
              </a:pPr>
              <a:t>03.02.2016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278FAF2B-AB63-4289-9D6A-790800C3DC01}"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mn-ea"/>
              </a:defRPr>
            </a:lvl1pPr>
          </a:lstStyle>
          <a:p>
            <a:pPr>
              <a:defRPr/>
            </a:pPr>
            <a:fld id="{809D1E5F-F071-413F-B4CC-12B2BC024704}" type="datetime1">
              <a:rPr lang="pl-PL"/>
              <a:pPr>
                <a:defRPr/>
              </a:pPr>
              <a:t>03.02.2016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mn-ea"/>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mn-ea"/>
              </a:defRPr>
            </a:lvl1pPr>
          </a:lstStyle>
          <a:p>
            <a:pPr>
              <a:defRPr/>
            </a:pPr>
            <a:fld id="{E50A66DD-3155-42A3-A07C-B3A7325D1A83}"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1475656" y="5517232"/>
            <a:ext cx="6192688" cy="523220"/>
          </a:xfrm>
          <a:prstGeom prst="rect">
            <a:avLst/>
          </a:prstGeom>
          <a:noFill/>
        </p:spPr>
        <p:txBody>
          <a:bodyPr wrap="square" rtlCol="0">
            <a:spAutoFit/>
          </a:bodyPr>
          <a:lstStyle/>
          <a:p>
            <a:pPr algn="ctr"/>
            <a:r>
              <a:rPr lang="pl-PL" sz="2800" b="1" dirty="0" smtClean="0">
                <a:solidFill>
                  <a:schemeClr val="tx1"/>
                </a:solidFill>
              </a:rPr>
              <a:t>ZAPRASZAMY NA PREZENTACJĘ</a:t>
            </a:r>
            <a:endParaRPr lang="pl-PL" sz="2800" b="1" dirty="0">
              <a:solidFill>
                <a:schemeClr val="tx1"/>
              </a:solidFill>
            </a:endParaRPr>
          </a:p>
        </p:txBody>
      </p:sp>
      <p:sp>
        <p:nvSpPr>
          <p:cNvPr id="7" name="pole tekstowe 6"/>
          <p:cNvSpPr txBox="1"/>
          <p:nvPr/>
        </p:nvSpPr>
        <p:spPr>
          <a:xfrm>
            <a:off x="1475656" y="620688"/>
            <a:ext cx="6192688" cy="3108543"/>
          </a:xfrm>
          <a:prstGeom prst="rect">
            <a:avLst/>
          </a:prstGeom>
          <a:noFill/>
        </p:spPr>
        <p:txBody>
          <a:bodyPr wrap="square" rtlCol="0">
            <a:spAutoFit/>
          </a:bodyPr>
          <a:lstStyle/>
          <a:p>
            <a:pPr algn="ctr"/>
            <a:r>
              <a:rPr lang="pl-PL" sz="2800" b="1" dirty="0" smtClean="0">
                <a:solidFill>
                  <a:srgbClr val="FF0000"/>
                </a:solidFill>
              </a:rPr>
              <a:t>PERSPEKTYWY FINANSOWANIA UNIJNEGO </a:t>
            </a:r>
          </a:p>
          <a:p>
            <a:pPr algn="ctr"/>
            <a:r>
              <a:rPr lang="pl-PL" sz="2800" b="1" dirty="0" smtClean="0">
                <a:solidFill>
                  <a:srgbClr val="FF0000"/>
                </a:solidFill>
              </a:rPr>
              <a:t>PROJEKTÓW Z ZAKRESU DZIAŁALNOŚCI </a:t>
            </a:r>
          </a:p>
          <a:p>
            <a:pPr algn="ctr"/>
            <a:r>
              <a:rPr lang="pl-PL" sz="2800" b="1" dirty="0" smtClean="0">
                <a:solidFill>
                  <a:srgbClr val="FF0000"/>
                </a:solidFill>
              </a:rPr>
              <a:t>GMINNYCH ZAKŁADÓW POMOCNICZYCH </a:t>
            </a:r>
          </a:p>
          <a:p>
            <a:pPr algn="ctr"/>
            <a:r>
              <a:rPr lang="pl-PL" sz="2800" b="1" dirty="0" smtClean="0">
                <a:solidFill>
                  <a:srgbClr val="FF0000"/>
                </a:solidFill>
              </a:rPr>
              <a:t>W LATACH 2016-2020</a:t>
            </a:r>
            <a:endParaRPr lang="pl-PL" sz="2800" b="1"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9220" name="Text Box 2"/>
          <p:cNvSpPr txBox="1">
            <a:spLocks noChangeArrowheads="1"/>
          </p:cNvSpPr>
          <p:nvPr/>
        </p:nvSpPr>
        <p:spPr bwMode="auto">
          <a:xfrm>
            <a:off x="468313" y="1196975"/>
            <a:ext cx="8137525" cy="936625"/>
          </a:xfrm>
          <a:prstGeom prst="rect">
            <a:avLst/>
          </a:prstGeom>
          <a:noFill/>
          <a:ln w="9525">
            <a:noFill/>
            <a:round/>
            <a:headEnd/>
            <a:tailEnd/>
          </a:ln>
        </p:spPr>
        <p:txBody>
          <a:bodyPr lIns="182880" tIns="91440" rIns="90000" bIns="46800"/>
          <a:lstStyle/>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Priorytet I. „Badania i rozwój technologiczny (B+R), innowacje i przedsiębiorczość”</a:t>
            </a:r>
          </a:p>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Działanie 3.1. „Infrastruktura zaplecza turystycznego”,</a:t>
            </a:r>
          </a:p>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Poddziałanie 3.1.1 „Infrastruktura zaplecza turystycznego/przedsiębiorstwa”</a:t>
            </a: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Tx/>
              <a:buSzPct val="80000"/>
              <a:buFontTx/>
              <a:buNone/>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600" b="1">
              <a:solidFill>
                <a:srgbClr val="558ED5"/>
              </a:solidFill>
              <a:latin typeface="Bookman Old Style" pitchFamily="18" charset="0"/>
            </a:endParaRPr>
          </a:p>
        </p:txBody>
      </p:sp>
      <p:graphicFrame>
        <p:nvGraphicFramePr>
          <p:cNvPr id="12" name="Group 6"/>
          <p:cNvGraphicFramePr>
            <a:graphicFrameLocks noGrp="1"/>
          </p:cNvGraphicFramePr>
          <p:nvPr/>
        </p:nvGraphicFramePr>
        <p:xfrm>
          <a:off x="250825" y="2492375"/>
          <a:ext cx="8464550" cy="1521639"/>
        </p:xfrm>
        <a:graphic>
          <a:graphicData uri="http://schemas.openxmlformats.org/drawingml/2006/table">
            <a:tbl>
              <a:tblPr/>
              <a:tblGrid>
                <a:gridCol w="8464550"/>
              </a:tblGrid>
              <a:tr h="207963">
                <a:tc>
                  <a:txBody>
                    <a:bodyPr/>
                    <a:lstStyle/>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Nabór: 7 stycznia 2012 - 7 marca 2012</a:t>
                      </a:r>
                    </a:p>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endParaRPr>
                    </a:p>
                  </a:txBody>
                  <a:tcPr marL="90000" marR="90000" marT="19800" marB="46800" anchor="ctr" horzOverflow="overflow">
                    <a:lnL>
                      <a:noFill/>
                    </a:lnL>
                    <a:lnR>
                      <a:noFill/>
                    </a:lnR>
                    <a:lnT>
                      <a:noFill/>
                    </a:lnT>
                    <a:lnB>
                      <a:noFill/>
                    </a:lnB>
                    <a:lnTlToBr>
                      <a:noFill/>
                    </a:lnTlToBr>
                    <a:lnBlToTr>
                      <a:noFill/>
                    </a:lnBlToTr>
                    <a:noFill/>
                  </a:tcPr>
                </a:tc>
              </a:tr>
              <a:tr h="1089025">
                <a:tc>
                  <a:txBody>
                    <a:bodyPr/>
                    <a:lstStyle/>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Rodzaje projektów: </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1.    Budowa (w tym rozbudowa, odbudowa, nadbudowa), przebudowa i remont bazy noclegowej wraz z niezbędnym wyposażeniem.</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2.    Budowa (w tym rozbudowa, odbudowa, nadbudowa), przebudowa i remont bazy gastronomicznej wraz z niezbędnym wyposażeniem.</a:t>
                      </a:r>
                    </a:p>
                  </a:txBody>
                  <a:tcPr marL="90000" marR="90000" marT="18000" marB="46800" anchor="ctr" horzOverflow="overflow">
                    <a:lnL>
                      <a:noFill/>
                    </a:lnL>
                    <a:lnR>
                      <a:noFill/>
                    </a:lnR>
                    <a:lnT>
                      <a:noFill/>
                    </a:lnT>
                    <a:lnB>
                      <a:noFill/>
                    </a:lnB>
                    <a:lnTlToBr>
                      <a:noFill/>
                    </a:lnTlToBr>
                    <a:lnBlToTr>
                      <a:noFill/>
                    </a:lnBlToTr>
                    <a:noFill/>
                  </a:tcPr>
                </a:tc>
              </a:tr>
            </a:tbl>
          </a:graphicData>
        </a:graphic>
      </p:graphicFrame>
      <p:sp>
        <p:nvSpPr>
          <p:cNvPr id="15" name="Symbol zastępczy zawartości 14"/>
          <p:cNvSpPr>
            <a:spLocks noGrp="1"/>
          </p:cNvSpPr>
          <p:nvPr>
            <p:ph idx="1"/>
          </p:nvPr>
        </p:nvSpPr>
        <p:spPr>
          <a:xfrm>
            <a:off x="250825" y="4221163"/>
            <a:ext cx="8435975" cy="1728787"/>
          </a:xfrm>
        </p:spPr>
        <p:txBody>
          <a:bodyPr/>
          <a:lstStyle/>
          <a:p>
            <a:pPr algn="just">
              <a:buFont typeface="Arial" charset="0"/>
              <a:buNone/>
            </a:pPr>
            <a:r>
              <a:rPr lang="pl-PL" sz="1100" b="1" smtClean="0">
                <a:solidFill>
                  <a:srgbClr val="7F7F7F"/>
                </a:solidFill>
                <a:latin typeface="Verdana" pitchFamily="32" charset="0"/>
                <a:ea typeface="Verdana" pitchFamily="32" charset="0"/>
                <a:cs typeface="Verdana" pitchFamily="32" charset="0"/>
              </a:rPr>
              <a:t>Maksymalny poziom dofinansowania projektów:</a:t>
            </a:r>
          </a:p>
          <a:p>
            <a:pPr algn="just">
              <a:buFontTx/>
              <a:buChar char="-"/>
            </a:pPr>
            <a:r>
              <a:rPr lang="pl-PL" sz="1100" smtClean="0">
                <a:solidFill>
                  <a:srgbClr val="7F7F7F"/>
                </a:solidFill>
                <a:latin typeface="Verdana" pitchFamily="32" charset="0"/>
                <a:ea typeface="Verdana" pitchFamily="32" charset="0"/>
                <a:cs typeface="Verdana" pitchFamily="32" charset="0"/>
              </a:rPr>
              <a:t>60% kosztów kwalifikowalnych projektu dla Mikro- i Małych Przedsiębiorstw na projekty inwestycyjne</a:t>
            </a:r>
          </a:p>
          <a:p>
            <a:pPr algn="just">
              <a:buFontTx/>
              <a:buChar char="-"/>
            </a:pPr>
            <a:r>
              <a:rPr lang="pl-PL" sz="1100" smtClean="0">
                <a:solidFill>
                  <a:srgbClr val="7F7F7F"/>
                </a:solidFill>
                <a:latin typeface="Verdana" pitchFamily="32" charset="0"/>
                <a:ea typeface="Verdana" pitchFamily="32" charset="0"/>
                <a:cs typeface="Verdana" pitchFamily="32" charset="0"/>
              </a:rPr>
              <a:t>50% kosztów kwalifikowalnych projektu dla Średnich Przedsiębiorstw na projekty inwestycyjne.</a:t>
            </a:r>
          </a:p>
          <a:p>
            <a:pPr algn="just">
              <a:buFont typeface="Arial" charset="0"/>
              <a:buNone/>
            </a:pPr>
            <a:endParaRPr lang="pl-PL" sz="1100" smtClean="0">
              <a:solidFill>
                <a:srgbClr val="558ED5"/>
              </a:solidFill>
              <a:latin typeface="Verdana" pitchFamily="32" charset="0"/>
              <a:ea typeface="Verdana" pitchFamily="32" charset="0"/>
              <a:cs typeface="Verdana" pitchFamily="32" charset="0"/>
            </a:endParaRPr>
          </a:p>
          <a:p>
            <a:pPr algn="just"/>
            <a:r>
              <a:rPr lang="pl-PL" sz="1100" b="1" smtClean="0">
                <a:solidFill>
                  <a:srgbClr val="898989"/>
                </a:solidFill>
                <a:latin typeface="Verdana" pitchFamily="32" charset="0"/>
                <a:ea typeface="Verdana" pitchFamily="32" charset="0"/>
                <a:cs typeface="Verdana" pitchFamily="32" charset="0"/>
              </a:rPr>
              <a:t>Maksymalna kwota wsparcia dla projektów:</a:t>
            </a:r>
          </a:p>
          <a:p>
            <a:pPr algn="just">
              <a:buFontTx/>
              <a:buChar char="-"/>
            </a:pPr>
            <a:r>
              <a:rPr lang="pl-PL" sz="1100" smtClean="0">
                <a:solidFill>
                  <a:srgbClr val="7F7F7F"/>
                </a:solidFill>
                <a:latin typeface="Verdana" pitchFamily="32" charset="0"/>
                <a:ea typeface="Verdana" pitchFamily="32" charset="0"/>
                <a:cs typeface="Verdana" pitchFamily="32" charset="0"/>
              </a:rPr>
              <a:t>Maksymalna kwota wsparcia dla Mikroprzedsiębiorstw na projekty inwestycyjne wynosi 200 000 PLN;</a:t>
            </a:r>
          </a:p>
          <a:p>
            <a:pPr algn="just">
              <a:buFontTx/>
              <a:buChar char="-"/>
            </a:pPr>
            <a:r>
              <a:rPr lang="pl-PL" sz="1100" smtClean="0">
                <a:solidFill>
                  <a:srgbClr val="7F7F7F"/>
                </a:solidFill>
                <a:latin typeface="Verdana" pitchFamily="32" charset="0"/>
                <a:ea typeface="Verdana" pitchFamily="32" charset="0"/>
                <a:cs typeface="Verdana" pitchFamily="32" charset="0"/>
              </a:rPr>
              <a:t>Maksymalna kwota wsparcia dla Małych i Średnich Przedsiębiorstw na projekty inwestycyjne wynosi 750 000 PLN.</a:t>
            </a:r>
          </a:p>
          <a:p>
            <a:pPr algn="just">
              <a:buFont typeface="Arial" charset="0"/>
              <a:buNone/>
            </a:pPr>
            <a:endParaRPr lang="pl-PL" sz="1200" smtClean="0">
              <a:solidFill>
                <a:srgbClr val="558ED5"/>
              </a:solidFill>
              <a:latin typeface="Verdana" pitchFamily="32" charset="0"/>
              <a:ea typeface="Verdana" pitchFamily="32" charset="0"/>
              <a:cs typeface="Verdana" pitchFamily="32" charset="0"/>
            </a:endParaRPr>
          </a:p>
          <a:p>
            <a:pPr algn="just">
              <a:buFont typeface="Arial" charset="0"/>
              <a:buNone/>
            </a:pPr>
            <a:endParaRPr lang="pl-PL" sz="1200" smtClean="0">
              <a:solidFill>
                <a:srgbClr val="558ED5"/>
              </a:solidFill>
              <a:latin typeface="Verdana" pitchFamily="32" charset="0"/>
            </a:endParaRPr>
          </a:p>
          <a:p>
            <a:pPr algn="just">
              <a:buFont typeface="Arial" charset="0"/>
              <a:buNone/>
            </a:pPr>
            <a:endParaRPr lang="pl-PL" sz="1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10244" name="Text Box 2"/>
          <p:cNvSpPr txBox="1">
            <a:spLocks noChangeArrowheads="1"/>
          </p:cNvSpPr>
          <p:nvPr/>
        </p:nvSpPr>
        <p:spPr bwMode="auto">
          <a:xfrm>
            <a:off x="468313" y="1196975"/>
            <a:ext cx="8137525" cy="647700"/>
          </a:xfrm>
          <a:prstGeom prst="rect">
            <a:avLst/>
          </a:prstGeom>
          <a:noFill/>
          <a:ln w="9525">
            <a:noFill/>
            <a:round/>
            <a:headEnd/>
            <a:tailEnd/>
          </a:ln>
        </p:spPr>
        <p:txBody>
          <a:bodyPr lIns="182880" tIns="91440" rIns="90000" bIns="46800"/>
          <a:lstStyle/>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PROGRAM OPERACYJNY INNOWACYJNA GOSPODARKA 2007 - 2013</a:t>
            </a: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a:solidFill>
                  <a:srgbClr val="558ED5"/>
                </a:solidFill>
                <a:latin typeface="Verdana" pitchFamily="32" charset="0"/>
              </a:rPr>
              <a:t>Działanie 4.3. „Kredyt technologiczny (Premia technologiczna)”</a:t>
            </a: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Tx/>
              <a:buSzPct val="80000"/>
              <a:buFontTx/>
              <a:buNone/>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600" b="1">
              <a:solidFill>
                <a:srgbClr val="558ED5"/>
              </a:solidFill>
              <a:latin typeface="Bookman Old Style" pitchFamily="18" charset="0"/>
            </a:endParaRPr>
          </a:p>
        </p:txBody>
      </p:sp>
      <p:graphicFrame>
        <p:nvGraphicFramePr>
          <p:cNvPr id="12" name="Group 6"/>
          <p:cNvGraphicFramePr>
            <a:graphicFrameLocks noGrp="1"/>
          </p:cNvGraphicFramePr>
          <p:nvPr/>
        </p:nvGraphicFramePr>
        <p:xfrm>
          <a:off x="250825" y="1916113"/>
          <a:ext cx="8464550" cy="1941628"/>
        </p:xfrm>
        <a:graphic>
          <a:graphicData uri="http://schemas.openxmlformats.org/drawingml/2006/table">
            <a:tbl>
              <a:tblPr/>
              <a:tblGrid>
                <a:gridCol w="8464550"/>
              </a:tblGrid>
              <a:tr h="590550">
                <a:tc>
                  <a:txBody>
                    <a:bodyPr/>
                    <a:lstStyle/>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Nabór:</a:t>
                      </a:r>
                    </a:p>
                    <a:p>
                      <a:pPr marL="0" marR="0" lvl="0" indent="0" algn="l" defTabSz="449263" rtl="0" eaLnBrk="1" fontAlgn="base" latinLnBrk="0" hangingPunct="1">
                        <a:lnSpc>
                          <a:spcPct val="94000"/>
                        </a:lnSpc>
                        <a:spcBef>
                          <a:spcPts val="350"/>
                        </a:spcBef>
                        <a:spcAft>
                          <a:spcPct val="0"/>
                        </a:spcAft>
                        <a:buClrTx/>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 od 6 grudnia 2011r. do wyczerpania alokacji</a:t>
                      </a:r>
                    </a:p>
                    <a:p>
                      <a:pPr marL="0" marR="0" lvl="0" indent="0" algn="l" defTabSz="449263" rtl="0" eaLnBrk="1" fontAlgn="base" latinLnBrk="0" hangingPunct="1">
                        <a:lnSpc>
                          <a:spcPct val="94000"/>
                        </a:lnSpc>
                        <a:spcBef>
                          <a:spcPts val="350"/>
                        </a:spcBef>
                        <a:spcAft>
                          <a:spcPct val="0"/>
                        </a:spcAft>
                        <a:buClrTx/>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 kwiecień 2012 r. </a:t>
                      </a:r>
                    </a:p>
                  </a:txBody>
                  <a:tcPr marL="90000" marR="90000" marT="19800" marB="46800" anchor="ctr" horzOverflow="overflow">
                    <a:lnL>
                      <a:noFill/>
                    </a:lnL>
                    <a:lnR>
                      <a:noFill/>
                    </a:lnR>
                    <a:lnT>
                      <a:noFill/>
                    </a:lnT>
                    <a:lnB>
                      <a:noFill/>
                    </a:lnB>
                    <a:lnTlToBr>
                      <a:noFill/>
                    </a:lnTlToBr>
                    <a:lnBlToTr>
                      <a:noFill/>
                    </a:lnBlToTr>
                    <a:noFill/>
                  </a:tcPr>
                </a:tc>
              </a:tr>
              <a:tr h="1092200">
                <a:tc>
                  <a:txBody>
                    <a:bodyPr/>
                    <a:lstStyle/>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Rodzaje projektów:</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Realizacja inwestycji technologicznych, mających na celu zakup i wdrożenie nowej technologii lub wdrożenie własnej nowej technologii stosowanej na świecie nie dłużej niż 5 lat oraz uruchomienie na jej podstawie wytwarzania nowych lub znacząco ulepszonych towarów, procesów lub usług.</a:t>
                      </a:r>
                    </a:p>
                  </a:txBody>
                  <a:tcPr marL="90000" marR="90000" marT="18000" marB="46800" anchor="ctr" horzOverflow="overflow">
                    <a:lnL>
                      <a:noFill/>
                    </a:lnL>
                    <a:lnR>
                      <a:noFill/>
                    </a:lnR>
                    <a:lnT>
                      <a:noFill/>
                    </a:lnT>
                    <a:lnB>
                      <a:noFill/>
                    </a:lnB>
                    <a:lnTlToBr>
                      <a:noFill/>
                    </a:lnTlToBr>
                    <a:lnBlToTr>
                      <a:noFill/>
                    </a:lnBlToTr>
                    <a:noFill/>
                  </a:tcPr>
                </a:tc>
              </a:tr>
            </a:tbl>
          </a:graphicData>
        </a:graphic>
      </p:graphicFrame>
      <p:sp>
        <p:nvSpPr>
          <p:cNvPr id="15" name="Symbol zastępczy zawartości 14"/>
          <p:cNvSpPr>
            <a:spLocks noGrp="1"/>
          </p:cNvSpPr>
          <p:nvPr>
            <p:ph idx="1"/>
          </p:nvPr>
        </p:nvSpPr>
        <p:spPr>
          <a:xfrm>
            <a:off x="250825" y="4005263"/>
            <a:ext cx="8435975" cy="1368425"/>
          </a:xfrm>
        </p:spPr>
        <p:txBody>
          <a:bodyPr/>
          <a:lstStyle/>
          <a:p>
            <a:pPr algn="just">
              <a:buFont typeface="Arial" charset="0"/>
              <a:buNone/>
            </a:pPr>
            <a:r>
              <a:rPr lang="pl-PL" sz="1100" b="1" smtClean="0">
                <a:solidFill>
                  <a:srgbClr val="7F7F7F"/>
                </a:solidFill>
                <a:latin typeface="Verdana" pitchFamily="32" charset="0"/>
                <a:ea typeface="Verdana" pitchFamily="32" charset="0"/>
                <a:cs typeface="Verdana" pitchFamily="32" charset="0"/>
              </a:rPr>
              <a:t>Maksymalny poziom dofinansowania projektów:</a:t>
            </a:r>
          </a:p>
          <a:p>
            <a:pPr algn="just">
              <a:buFontTx/>
              <a:buChar char="-"/>
            </a:pPr>
            <a:r>
              <a:rPr lang="pl-PL" sz="1100" smtClean="0">
                <a:solidFill>
                  <a:srgbClr val="7F7F7F"/>
                </a:solidFill>
                <a:latin typeface="Verdana" pitchFamily="32" charset="0"/>
                <a:ea typeface="Verdana" pitchFamily="32" charset="0"/>
                <a:cs typeface="Verdana" pitchFamily="32" charset="0"/>
              </a:rPr>
              <a:t>60% kosztów kwalifikowalnych projektu dla Mikro- i Małych Przedsiębiorstw</a:t>
            </a:r>
          </a:p>
          <a:p>
            <a:pPr algn="just">
              <a:buFontTx/>
              <a:buChar char="-"/>
            </a:pPr>
            <a:r>
              <a:rPr lang="pl-PL" sz="1100" smtClean="0">
                <a:solidFill>
                  <a:srgbClr val="7F7F7F"/>
                </a:solidFill>
                <a:latin typeface="Verdana" pitchFamily="32" charset="0"/>
                <a:ea typeface="Verdana" pitchFamily="32" charset="0"/>
                <a:cs typeface="Verdana" pitchFamily="32" charset="0"/>
              </a:rPr>
              <a:t>50% kosztów kwalifikowalnych projektu dla Średnich Przedsiębiorstw</a:t>
            </a:r>
          </a:p>
          <a:p>
            <a:pPr algn="just">
              <a:buFont typeface="Arial" charset="0"/>
              <a:buNone/>
            </a:pPr>
            <a:endParaRPr lang="pl-PL" sz="1100" smtClean="0">
              <a:solidFill>
                <a:srgbClr val="558ED5"/>
              </a:solidFill>
              <a:latin typeface="Verdana" pitchFamily="32" charset="0"/>
              <a:ea typeface="Verdana" pitchFamily="32" charset="0"/>
              <a:cs typeface="Verdana" pitchFamily="32" charset="0"/>
            </a:endParaRPr>
          </a:p>
          <a:p>
            <a:pPr algn="just">
              <a:buFont typeface="Arial" charset="0"/>
              <a:buNone/>
            </a:pPr>
            <a:r>
              <a:rPr lang="pl-PL" sz="1100" b="1" smtClean="0">
                <a:solidFill>
                  <a:srgbClr val="7F7F7F"/>
                </a:solidFill>
                <a:latin typeface="Verdana" pitchFamily="32" charset="0"/>
                <a:ea typeface="Verdana" pitchFamily="32" charset="0"/>
                <a:cs typeface="Verdana" pitchFamily="32" charset="0"/>
              </a:rPr>
              <a:t>Premia technologiczna </a:t>
            </a:r>
            <a:r>
              <a:rPr lang="pl-PL" sz="1100" smtClean="0">
                <a:solidFill>
                  <a:srgbClr val="7F7F7F"/>
                </a:solidFill>
                <a:latin typeface="Verdana" pitchFamily="32" charset="0"/>
                <a:ea typeface="Verdana" pitchFamily="32" charset="0"/>
                <a:cs typeface="Verdana" pitchFamily="32" charset="0"/>
              </a:rPr>
              <a:t>będzie wypłacana jednorazowo, po zakończeniu realizacji projektu i kontroli na miejscu</a:t>
            </a:r>
          </a:p>
          <a:p>
            <a:pPr algn="just">
              <a:buFont typeface="Arial" charset="0"/>
              <a:buNone/>
            </a:pPr>
            <a:r>
              <a:rPr lang="pl-PL" sz="1100" smtClean="0">
                <a:solidFill>
                  <a:srgbClr val="7F7F7F"/>
                </a:solidFill>
                <a:latin typeface="Verdana" pitchFamily="32" charset="0"/>
                <a:ea typeface="Verdana" pitchFamily="32" charset="0"/>
                <a:cs typeface="Verdana" pitchFamily="32" charset="0"/>
              </a:rPr>
              <a:t>realizacji inwestycji dokonanej przez BGK. Maksymalna kwota premii technologicznej wynosi 4 000 000 PLN.</a:t>
            </a:r>
          </a:p>
          <a:p>
            <a:pPr algn="just">
              <a:buFont typeface="Arial" charset="0"/>
              <a:buNone/>
            </a:pPr>
            <a:endParaRPr lang="pl-PL" sz="1100" smtClean="0">
              <a:solidFill>
                <a:srgbClr val="7F7F7F"/>
              </a:solidFill>
              <a:latin typeface="Verdana" pitchFamily="32" charset="0"/>
              <a:ea typeface="Verdana" pitchFamily="32" charset="0"/>
              <a:cs typeface="Verdana" pitchFamily="32" charset="0"/>
            </a:endParaRPr>
          </a:p>
          <a:p>
            <a:pPr algn="just">
              <a:buFont typeface="Arial" charset="0"/>
              <a:buNone/>
            </a:pPr>
            <a:r>
              <a:rPr lang="pl-PL" sz="1100" b="1" smtClean="0">
                <a:solidFill>
                  <a:srgbClr val="7F7F7F"/>
                </a:solidFill>
                <a:latin typeface="Verdana" pitchFamily="32" charset="0"/>
                <a:ea typeface="Verdana" pitchFamily="32" charset="0"/>
                <a:cs typeface="Verdana" pitchFamily="32" charset="0"/>
              </a:rPr>
              <a:t>Lista banków współpracujących:</a:t>
            </a:r>
          </a:p>
          <a:p>
            <a:pPr algn="just">
              <a:buFont typeface="Arial" charset="0"/>
              <a:buNone/>
            </a:pPr>
            <a:r>
              <a:rPr lang="pl-PL" sz="1100" smtClean="0">
                <a:solidFill>
                  <a:srgbClr val="7F7F7F"/>
                </a:solidFill>
                <a:latin typeface="Verdana" pitchFamily="32" charset="0"/>
                <a:ea typeface="Verdana" pitchFamily="32" charset="0"/>
                <a:cs typeface="Verdana" pitchFamily="32" charset="0"/>
              </a:rPr>
              <a:t>http://www.bgk.pl/lista-bankow-wspolpracujacych</a:t>
            </a:r>
          </a:p>
          <a:p>
            <a:pPr algn="just">
              <a:buFont typeface="Arial" charset="0"/>
              <a:buNone/>
            </a:pPr>
            <a:endParaRPr lang="pl-PL" sz="1200" smtClean="0">
              <a:solidFill>
                <a:srgbClr val="558ED5"/>
              </a:solidFill>
              <a:latin typeface="Verdana" pitchFamily="32" charset="0"/>
            </a:endParaRPr>
          </a:p>
          <a:p>
            <a:pPr algn="just">
              <a:buFont typeface="Arial" charset="0"/>
              <a:buNone/>
            </a:pPr>
            <a:endParaRPr lang="pl-PL" sz="1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11268" name="Text Box 2"/>
          <p:cNvSpPr txBox="1">
            <a:spLocks noChangeArrowheads="1"/>
          </p:cNvSpPr>
          <p:nvPr/>
        </p:nvSpPr>
        <p:spPr bwMode="auto">
          <a:xfrm>
            <a:off x="468313" y="1196975"/>
            <a:ext cx="8137525" cy="647700"/>
          </a:xfrm>
          <a:prstGeom prst="rect">
            <a:avLst/>
          </a:prstGeom>
          <a:noFill/>
          <a:ln w="9525">
            <a:noFill/>
            <a:round/>
            <a:headEnd/>
            <a:tailEnd/>
          </a:ln>
        </p:spPr>
        <p:txBody>
          <a:bodyPr lIns="182880" tIns="91440" rIns="90000" bIns="46800"/>
          <a:lstStyle/>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PROGRAM ROZWOJU OBSZARÓW WIEJSKICH 2007 – 2013</a:t>
            </a: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a:solidFill>
                  <a:srgbClr val="558ED5"/>
                </a:solidFill>
                <a:latin typeface="Verdana" pitchFamily="32" charset="0"/>
              </a:rPr>
              <a:t>Działanie 312 . „Tworzenie i rozwój mikroprzedsiębiorstw”</a:t>
            </a: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Tx/>
              <a:buSzPct val="80000"/>
              <a:buFontTx/>
              <a:buNone/>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600" b="1">
              <a:solidFill>
                <a:srgbClr val="558ED5"/>
              </a:solidFill>
              <a:latin typeface="Bookman Old Style" pitchFamily="18" charset="0"/>
            </a:endParaRPr>
          </a:p>
        </p:txBody>
      </p:sp>
      <p:graphicFrame>
        <p:nvGraphicFramePr>
          <p:cNvPr id="12" name="Group 6"/>
          <p:cNvGraphicFramePr>
            <a:graphicFrameLocks noGrp="1"/>
          </p:cNvGraphicFramePr>
          <p:nvPr/>
        </p:nvGraphicFramePr>
        <p:xfrm>
          <a:off x="250825" y="1916113"/>
          <a:ext cx="8464550" cy="3356819"/>
        </p:xfrm>
        <a:graphic>
          <a:graphicData uri="http://schemas.openxmlformats.org/drawingml/2006/table">
            <a:tbl>
              <a:tblPr/>
              <a:tblGrid>
                <a:gridCol w="8464550"/>
              </a:tblGrid>
              <a:tr h="407988">
                <a:tc>
                  <a:txBody>
                    <a:bodyPr/>
                    <a:lstStyle/>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Nabór: </a:t>
                      </a:r>
                      <a:r>
                        <a:rPr kumimoji="0" lang="pl-PL" sz="1100" b="0"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III/IV kwartał 2012 r.</a:t>
                      </a:r>
                    </a:p>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endParaRPr>
                    </a:p>
                  </a:txBody>
                  <a:tcPr marL="90000" marR="90000" marT="19800" marB="46800" anchor="ctr" horzOverflow="overflow">
                    <a:lnL>
                      <a:noFill/>
                    </a:lnL>
                    <a:lnR>
                      <a:noFill/>
                    </a:lnR>
                    <a:lnT>
                      <a:noFill/>
                    </a:lnT>
                    <a:lnB>
                      <a:noFill/>
                    </a:lnB>
                    <a:lnTlToBr>
                      <a:noFill/>
                    </a:lnTlToBr>
                    <a:lnBlToTr>
                      <a:noFill/>
                    </a:lnBlToTr>
                    <a:noFill/>
                  </a:tcPr>
                </a:tc>
              </a:tr>
              <a:tr h="2760663">
                <a:tc>
                  <a:txBody>
                    <a:bodyPr/>
                    <a:lstStyle/>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Wsparcie będzie udzielane na inwestycje związane z tworzeniem lub rozwojem mikroprzedsiębiorstw, działających w zakresie:</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1) usług dla gospodarstw rolnych lub leśnictwa;</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2) usług dla ludności;</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3) sprzedaży hurtowej i detalicznej;</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4) rzemiosła lub rękodzielnictwa;</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5) robót i usług budowlanych oraz instalacyjnych;</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6) usług turystycznych oraz związanych ze sportem, rekreacją i wypoczynkiem;</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7) usług transportowych;</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8) usług komunalnych;</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9) przetwórstwa produktów rolnych lub jadalnych produktów leśnych;</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10) magazynowania lub przechowywania towarów;</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11) wytwarzania produktów energetycznych z biomasy;</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12) rachunkowości, doradztwa lub usług informatycznych.</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1"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txBody>
                  <a:tcPr marL="90000" marR="90000" marT="18000" marB="46800" anchor="ctr" horzOverflow="overflow">
                    <a:lnL>
                      <a:noFill/>
                    </a:lnL>
                    <a:lnR>
                      <a:noFill/>
                    </a:lnR>
                    <a:lnT>
                      <a:noFill/>
                    </a:lnT>
                    <a:lnB>
                      <a:noFill/>
                    </a:lnB>
                    <a:lnTlToBr>
                      <a:noFill/>
                    </a:lnTlToBr>
                    <a:lnBlToTr>
                      <a:noFill/>
                    </a:lnBlToTr>
                    <a:noFill/>
                  </a:tcPr>
                </a:tc>
              </a:tr>
            </a:tbl>
          </a:graphicData>
        </a:graphic>
      </p:graphicFrame>
      <p:sp>
        <p:nvSpPr>
          <p:cNvPr id="8" name="Symbol zastępczy zawartości 14"/>
          <p:cNvSpPr>
            <a:spLocks noGrp="1"/>
          </p:cNvSpPr>
          <p:nvPr>
            <p:ph idx="1"/>
          </p:nvPr>
        </p:nvSpPr>
        <p:spPr>
          <a:xfrm>
            <a:off x="250825" y="5157788"/>
            <a:ext cx="8435975" cy="1150937"/>
          </a:xfrm>
        </p:spPr>
        <p:txBody>
          <a:bodyPr/>
          <a:lstStyle/>
          <a:p>
            <a:pPr algn="just">
              <a:buFont typeface="Arial" charset="0"/>
              <a:buNone/>
            </a:pPr>
            <a:endParaRPr lang="pl-PL" sz="1100" smtClean="0">
              <a:solidFill>
                <a:srgbClr val="7F7F7F"/>
              </a:solidFill>
              <a:latin typeface="Verdana" pitchFamily="32" charset="0"/>
              <a:ea typeface="Verdana" pitchFamily="32" charset="0"/>
              <a:cs typeface="Verdana" pitchFamily="32" charset="0"/>
            </a:endParaRPr>
          </a:p>
          <a:p>
            <a:pPr algn="just">
              <a:buFont typeface="Arial" charset="0"/>
              <a:buNone/>
            </a:pPr>
            <a:r>
              <a:rPr lang="pl-PL" sz="1100" b="1" smtClean="0">
                <a:solidFill>
                  <a:srgbClr val="7F7F7F"/>
                </a:solidFill>
                <a:latin typeface="Verdana" pitchFamily="32" charset="0"/>
                <a:ea typeface="Verdana" pitchFamily="32" charset="0"/>
                <a:cs typeface="Verdana" pitchFamily="32" charset="0"/>
              </a:rPr>
              <a:t>Maksymalna kwota wsparcia</a:t>
            </a:r>
          </a:p>
          <a:p>
            <a:pPr algn="just">
              <a:buFont typeface="Arial" charset="0"/>
              <a:buNone/>
            </a:pPr>
            <a:r>
              <a:rPr lang="pl-PL" sz="1100" smtClean="0">
                <a:solidFill>
                  <a:srgbClr val="7F7F7F"/>
                </a:solidFill>
                <a:latin typeface="Verdana" pitchFamily="32" charset="0"/>
                <a:ea typeface="Verdana" pitchFamily="32" charset="0"/>
                <a:cs typeface="Verdana" pitchFamily="32" charset="0"/>
              </a:rPr>
              <a:t>1) 100 000 zł  – jeśli biznesplan przewiduje utworzenie co najmniej 1 i mniej niż 2 miejsc pracy </a:t>
            </a:r>
          </a:p>
          <a:p>
            <a:pPr algn="just">
              <a:buFont typeface="Arial" charset="0"/>
              <a:buNone/>
            </a:pPr>
            <a:r>
              <a:rPr lang="pl-PL" sz="1100" smtClean="0">
                <a:solidFill>
                  <a:srgbClr val="7F7F7F"/>
                </a:solidFill>
                <a:latin typeface="Verdana" pitchFamily="32" charset="0"/>
                <a:ea typeface="Verdana" pitchFamily="32" charset="0"/>
                <a:cs typeface="Verdana" pitchFamily="32" charset="0"/>
              </a:rPr>
              <a:t>2) 200 000 zł  – jeśli biznesplan przewiduje utworzenie co najmniej 2 i mniej niż 3 miejsc pracy </a:t>
            </a:r>
          </a:p>
          <a:p>
            <a:pPr algn="just">
              <a:buFont typeface="Arial" charset="0"/>
              <a:buNone/>
            </a:pPr>
            <a:r>
              <a:rPr lang="pl-PL" sz="1100" smtClean="0">
                <a:solidFill>
                  <a:srgbClr val="7F7F7F"/>
                </a:solidFill>
                <a:latin typeface="Verdana" pitchFamily="32" charset="0"/>
                <a:ea typeface="Verdana" pitchFamily="32" charset="0"/>
                <a:cs typeface="Verdana" pitchFamily="32" charset="0"/>
              </a:rPr>
              <a:t>3) 300 000 zł  – jeśli biznesplan przewiduje utworzenie co najmniej 3 miejsc pracy i więcej</a:t>
            </a:r>
          </a:p>
          <a:p>
            <a:pPr algn="just">
              <a:buFont typeface="Arial" charset="0"/>
              <a:buNone/>
            </a:pPr>
            <a:endParaRPr lang="pl-PL" sz="1200" smtClean="0">
              <a:solidFill>
                <a:srgbClr val="558ED5"/>
              </a:solidFill>
              <a:latin typeface="Verdana" pitchFamily="32" charset="0"/>
            </a:endParaRPr>
          </a:p>
          <a:p>
            <a:pPr algn="just">
              <a:buFont typeface="Arial" charset="0"/>
              <a:buNone/>
            </a:pPr>
            <a:endParaRPr lang="pl-PL" sz="1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10" name="Text Box 2"/>
          <p:cNvSpPr txBox="1">
            <a:spLocks noChangeArrowheads="1"/>
          </p:cNvSpPr>
          <p:nvPr/>
        </p:nvSpPr>
        <p:spPr bwMode="auto">
          <a:xfrm>
            <a:off x="468313" y="1052513"/>
            <a:ext cx="8137525" cy="792162"/>
          </a:xfrm>
          <a:prstGeom prst="rect">
            <a:avLst/>
          </a:prstGeom>
          <a:noFill/>
          <a:ln w="9525">
            <a:noFill/>
            <a:round/>
            <a:headEnd/>
            <a:tailEnd/>
          </a:ln>
        </p:spPr>
        <p:txBody>
          <a:bodyPr lIns="182880" tIns="91440" rIns="90000" bIns="46800"/>
          <a:lstStyle/>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Pozostałe źródła finansowania:</a:t>
            </a:r>
          </a:p>
          <a:p>
            <a:pPr marL="339725" indent="-339725" algn="just">
              <a:lnSpc>
                <a:spcPct val="90000"/>
              </a:lnSpc>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a:solidFill>
                  <a:srgbClr val="558ED5"/>
                </a:solidFill>
                <a:latin typeface="Verdana" pitchFamily="32" charset="0"/>
              </a:rPr>
              <a:t>Śląski Fundusz Pożyczkowy </a:t>
            </a:r>
          </a:p>
          <a:p>
            <a:pPr marL="339725" indent="-339725" algn="just">
              <a:lnSpc>
                <a:spcPct val="90000"/>
              </a:lnSpc>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a:solidFill>
                  <a:srgbClr val="558ED5"/>
                </a:solidFill>
                <a:latin typeface="Verdana" pitchFamily="32" charset="0"/>
              </a:rPr>
              <a:t>Inicjatywa JESSICA</a:t>
            </a: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
                <a:srgbClr val="7F7F7F"/>
              </a:buClr>
              <a:buSzPct val="75000"/>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200" b="1">
              <a:solidFill>
                <a:srgbClr val="558ED5"/>
              </a:solidFill>
              <a:latin typeface="Verdana" pitchFamily="32" charset="0"/>
            </a:endParaRPr>
          </a:p>
          <a:p>
            <a:pPr marL="339725" indent="-339725">
              <a:spcBef>
                <a:spcPts val="600"/>
              </a:spcBef>
              <a:buClrTx/>
              <a:buSzPct val="80000"/>
              <a:buFontTx/>
              <a:buNone/>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600" b="1">
              <a:solidFill>
                <a:srgbClr val="558ED5"/>
              </a:solidFill>
              <a:latin typeface="Bookman Old Style" pitchFamily="18" charset="0"/>
            </a:endParaRPr>
          </a:p>
        </p:txBody>
      </p:sp>
      <p:sp>
        <p:nvSpPr>
          <p:cNvPr id="8" name="Symbol zastępczy zawartości 14"/>
          <p:cNvSpPr>
            <a:spLocks noGrp="1"/>
          </p:cNvSpPr>
          <p:nvPr>
            <p:ph idx="1"/>
          </p:nvPr>
        </p:nvSpPr>
        <p:spPr>
          <a:xfrm>
            <a:off x="250825" y="1916113"/>
            <a:ext cx="8435975" cy="4392612"/>
          </a:xfrm>
        </p:spPr>
        <p:txBody>
          <a:bodyPr/>
          <a:lstStyle/>
          <a:p>
            <a:pPr algn="just">
              <a:buFont typeface="Arial" charset="0"/>
              <a:buNone/>
            </a:pPr>
            <a:r>
              <a:rPr lang="pl-PL" sz="1000" b="1" smtClean="0">
                <a:solidFill>
                  <a:srgbClr val="7F7F7F"/>
                </a:solidFill>
                <a:latin typeface="Verdana" pitchFamily="32" charset="0"/>
                <a:ea typeface="Verdana" pitchFamily="32" charset="0"/>
                <a:cs typeface="Verdana" pitchFamily="32" charset="0"/>
              </a:rPr>
              <a:t>Śląski fundusz Pożyczkowy:</a:t>
            </a:r>
          </a:p>
          <a:p>
            <a:pPr algn="just">
              <a:buFont typeface="Arial" charset="0"/>
              <a:buNone/>
            </a:pPr>
            <a:endParaRPr lang="pl-PL" sz="1000" b="1" smtClean="0">
              <a:solidFill>
                <a:srgbClr val="7F7F7F"/>
              </a:solidFill>
              <a:latin typeface="Verdana" pitchFamily="32" charset="0"/>
              <a:ea typeface="Verdana" pitchFamily="32" charset="0"/>
              <a:cs typeface="Verdana" pitchFamily="32" charset="0"/>
            </a:endParaRPr>
          </a:p>
          <a:p>
            <a:pPr algn="just"/>
            <a:r>
              <a:rPr lang="pl-PL" sz="1000" smtClean="0">
                <a:solidFill>
                  <a:srgbClr val="7F7F7F"/>
                </a:solidFill>
                <a:latin typeface="Verdana" pitchFamily="32" charset="0"/>
              </a:rPr>
              <a:t>KTO MOŻE UBIEGAĆ SIĘ O POŻYCZKĘ?</a:t>
            </a:r>
          </a:p>
          <a:p>
            <a:pPr algn="just">
              <a:buFont typeface="Arial" charset="0"/>
              <a:buNone/>
            </a:pPr>
            <a:r>
              <a:rPr lang="pl-PL" sz="1000" smtClean="0">
                <a:solidFill>
                  <a:srgbClr val="7F7F7F"/>
                </a:solidFill>
                <a:latin typeface="Verdana" pitchFamily="32" charset="0"/>
              </a:rPr>
              <a:t>Podmioty uprawnione do otrzymania pożyczki to mikro, małe i średnie przedsiębiorstwa, prowadzące </a:t>
            </a:r>
          </a:p>
          <a:p>
            <a:pPr algn="just">
              <a:buFont typeface="Arial" charset="0"/>
              <a:buNone/>
            </a:pPr>
            <a:r>
              <a:rPr lang="pl-PL" sz="1000" smtClean="0">
                <a:solidFill>
                  <a:srgbClr val="7F7F7F"/>
                </a:solidFill>
                <a:latin typeface="Verdana" pitchFamily="32" charset="0"/>
              </a:rPr>
              <a:t>działalność gospodarczą od co najmniej 12 miesięcy i posiadające siedzibę na terenie województwa </a:t>
            </a:r>
          </a:p>
          <a:p>
            <a:pPr algn="just">
              <a:buFont typeface="Arial" charset="0"/>
              <a:buNone/>
            </a:pPr>
            <a:r>
              <a:rPr lang="pl-PL" sz="1000" smtClean="0">
                <a:solidFill>
                  <a:srgbClr val="7F7F7F"/>
                </a:solidFill>
                <a:latin typeface="Verdana" pitchFamily="32" charset="0"/>
              </a:rPr>
              <a:t>śląskiego lub prowadzące inwestycję na terenie województwa śląskiego.</a:t>
            </a:r>
          </a:p>
          <a:p>
            <a:pPr algn="just">
              <a:buFont typeface="Arial" charset="0"/>
              <a:buNone/>
            </a:pPr>
            <a:endParaRPr lang="pl-PL" sz="1000" smtClean="0">
              <a:solidFill>
                <a:srgbClr val="558ED5"/>
              </a:solidFill>
              <a:latin typeface="Verdana" pitchFamily="32" charset="0"/>
            </a:endParaRPr>
          </a:p>
          <a:p>
            <a:pPr algn="just"/>
            <a:r>
              <a:rPr lang="pl-PL" sz="1000" smtClean="0">
                <a:solidFill>
                  <a:srgbClr val="7F7F7F"/>
                </a:solidFill>
                <a:latin typeface="Verdana" pitchFamily="32" charset="0"/>
              </a:rPr>
              <a:t>RODZAJE POŻYCZEK</a:t>
            </a:r>
          </a:p>
          <a:p>
            <a:pPr algn="just">
              <a:buFont typeface="Arial" charset="0"/>
              <a:buNone/>
            </a:pPr>
            <a:r>
              <a:rPr lang="pl-PL" sz="1000" smtClean="0">
                <a:solidFill>
                  <a:srgbClr val="7F7F7F"/>
                </a:solidFill>
                <a:latin typeface="Verdana" pitchFamily="32" charset="0"/>
              </a:rPr>
              <a:t>1. Pożyczka na bieżące wydatki</a:t>
            </a:r>
          </a:p>
          <a:p>
            <a:pPr algn="just">
              <a:buFont typeface="Arial" charset="0"/>
              <a:buNone/>
            </a:pPr>
            <a:r>
              <a:rPr lang="pl-PL" sz="1000" smtClean="0">
                <a:solidFill>
                  <a:srgbClr val="7F7F7F"/>
                </a:solidFill>
                <a:latin typeface="Verdana" pitchFamily="32" charset="0"/>
              </a:rPr>
              <a:t>2. Pożyczka na wydatki inwestycyjne</a:t>
            </a:r>
          </a:p>
          <a:p>
            <a:pPr algn="just">
              <a:buFont typeface="Arial" charset="0"/>
              <a:buNone/>
            </a:pPr>
            <a:r>
              <a:rPr lang="pl-PL" sz="1000" smtClean="0">
                <a:solidFill>
                  <a:srgbClr val="7F7F7F"/>
                </a:solidFill>
                <a:latin typeface="Verdana" pitchFamily="32" charset="0"/>
              </a:rPr>
              <a:t>3. Preferencyjna pożyczka inwestycyjna</a:t>
            </a:r>
          </a:p>
          <a:p>
            <a:pPr algn="just">
              <a:buFont typeface="Arial" charset="0"/>
              <a:buNone/>
            </a:pPr>
            <a:endParaRPr lang="pl-PL" sz="1000" smtClean="0">
              <a:solidFill>
                <a:srgbClr val="7F7F7F"/>
              </a:solidFill>
              <a:latin typeface="Verdana" pitchFamily="32" charset="0"/>
            </a:endParaRPr>
          </a:p>
          <a:p>
            <a:pPr algn="just"/>
            <a:r>
              <a:rPr lang="pl-PL" sz="1000" smtClean="0">
                <a:solidFill>
                  <a:srgbClr val="7F7F7F"/>
                </a:solidFill>
                <a:latin typeface="Verdana" pitchFamily="32" charset="0"/>
              </a:rPr>
              <a:t>Pożyczki udzielane są w złotych w kwocie od 25 000 zł do 600 000 zł</a:t>
            </a:r>
          </a:p>
          <a:p>
            <a:pPr algn="just">
              <a:buFont typeface="Arial" charset="0"/>
              <a:buNone/>
            </a:pPr>
            <a:endParaRPr lang="pl-PL" sz="1000" smtClean="0">
              <a:solidFill>
                <a:srgbClr val="7F7F7F"/>
              </a:solidFill>
              <a:latin typeface="Verdana" pitchFamily="32" charset="0"/>
            </a:endParaRPr>
          </a:p>
          <a:p>
            <a:pPr algn="just"/>
            <a:r>
              <a:rPr lang="pl-PL" sz="1000" smtClean="0">
                <a:solidFill>
                  <a:srgbClr val="7F7F7F"/>
                </a:solidFill>
                <a:latin typeface="Verdana" pitchFamily="32" charset="0"/>
              </a:rPr>
              <a:t>STRUKTURA FINANSOWANIA</a:t>
            </a:r>
          </a:p>
          <a:p>
            <a:pPr algn="just">
              <a:buFont typeface="Arial" charset="0"/>
              <a:buNone/>
            </a:pPr>
            <a:r>
              <a:rPr lang="pl-PL" sz="1000" smtClean="0">
                <a:solidFill>
                  <a:srgbClr val="7F7F7F"/>
                </a:solidFill>
                <a:latin typeface="Verdana" pitchFamily="32" charset="0"/>
              </a:rPr>
              <a:t>Pożyczka udzielona na bieżące wydatki nie wymaga udziału środków własnych wnioskodawcy w realizacji przedsięwzięcia. </a:t>
            </a:r>
          </a:p>
          <a:p>
            <a:pPr algn="just">
              <a:buFont typeface="Arial" charset="0"/>
              <a:buNone/>
            </a:pPr>
            <a:r>
              <a:rPr lang="pl-PL" sz="1000" smtClean="0">
                <a:solidFill>
                  <a:srgbClr val="7F7F7F"/>
                </a:solidFill>
                <a:latin typeface="Verdana" pitchFamily="32" charset="0"/>
              </a:rPr>
              <a:t>Finansowanie wydatków o charakterze inwestycyjnym wymaga posiadania przez wnioskodawcę wkładu własnego w</a:t>
            </a:r>
          </a:p>
          <a:p>
            <a:pPr algn="just">
              <a:buFont typeface="Arial" charset="0"/>
              <a:buNone/>
            </a:pPr>
            <a:r>
              <a:rPr lang="pl-PL" sz="1000" smtClean="0">
                <a:solidFill>
                  <a:srgbClr val="7F7F7F"/>
                </a:solidFill>
                <a:latin typeface="Verdana" pitchFamily="32" charset="0"/>
              </a:rPr>
              <a:t>wysokości minimum 20% całkowitej wartości wydatków finansowanych pożyczką, natomiast udzielenie preferencyjnej</a:t>
            </a:r>
          </a:p>
          <a:p>
            <a:pPr algn="just">
              <a:buFont typeface="Arial" charset="0"/>
              <a:buNone/>
            </a:pPr>
            <a:r>
              <a:rPr lang="pl-PL" sz="1000" smtClean="0">
                <a:solidFill>
                  <a:srgbClr val="7F7F7F"/>
                </a:solidFill>
                <a:latin typeface="Verdana" pitchFamily="32" charset="0"/>
              </a:rPr>
              <a:t>pożyczki inwestycyjnej wymaga wniesienia przez pożyczkobiorcę wkładu własnego odpowiadającego co najmniej 25%</a:t>
            </a:r>
          </a:p>
          <a:p>
            <a:pPr algn="just">
              <a:buFont typeface="Arial" charset="0"/>
              <a:buNone/>
            </a:pPr>
            <a:r>
              <a:rPr lang="pl-PL" sz="1000" smtClean="0">
                <a:solidFill>
                  <a:srgbClr val="7F7F7F"/>
                </a:solidFill>
                <a:latin typeface="Verdana" pitchFamily="32" charset="0"/>
              </a:rPr>
              <a:t>wydatków kwalifikowanych zgodnie z wymogami Rozporządzenia Ministra Rozwoju Regionalnego.</a:t>
            </a:r>
          </a:p>
          <a:p>
            <a:pPr algn="just">
              <a:buFont typeface="Arial" charset="0"/>
              <a:buNone/>
            </a:pPr>
            <a:endParaRPr lang="pl-PL" sz="1000" smtClean="0">
              <a:solidFill>
                <a:srgbClr val="7F7F7F"/>
              </a:solidFill>
              <a:latin typeface="Verdana" pitchFamily="32" charset="0"/>
            </a:endParaRPr>
          </a:p>
          <a:p>
            <a:pPr algn="just"/>
            <a:r>
              <a:rPr lang="pl-PL" sz="1000" smtClean="0">
                <a:solidFill>
                  <a:srgbClr val="7F7F7F"/>
                </a:solidFill>
                <a:latin typeface="Verdana" pitchFamily="32" charset="0"/>
              </a:rPr>
              <a:t>OKRES KREDYTOWANIA</a:t>
            </a:r>
          </a:p>
          <a:p>
            <a:pPr algn="just">
              <a:buFont typeface="Arial" charset="0"/>
              <a:buNone/>
            </a:pPr>
            <a:r>
              <a:rPr lang="pl-PL" sz="1000" smtClean="0">
                <a:solidFill>
                  <a:srgbClr val="7F7F7F"/>
                </a:solidFill>
                <a:latin typeface="Verdana" pitchFamily="32" charset="0"/>
              </a:rPr>
              <a:t>Pożyczka na bieżące wydatki może być udzielana na okres do 4 lat, z możliwością karencji w spłacie kapitału do 3 miesięcy.</a:t>
            </a:r>
          </a:p>
          <a:p>
            <a:pPr algn="just">
              <a:buFont typeface="Arial" charset="0"/>
              <a:buNone/>
            </a:pPr>
            <a:r>
              <a:rPr lang="pl-PL" sz="1000" smtClean="0">
                <a:solidFill>
                  <a:srgbClr val="7F7F7F"/>
                </a:solidFill>
                <a:latin typeface="Verdana" pitchFamily="32" charset="0"/>
              </a:rPr>
              <a:t>Pożyczka na cele inwestycyjne może być udzielana na okres do 7 lat, z możliwością karencji w spłacie kapitału do 12 miesięcy.</a:t>
            </a:r>
          </a:p>
          <a:p>
            <a:pPr algn="just">
              <a:buFont typeface="Arial" charset="0"/>
              <a:buNone/>
            </a:pPr>
            <a:endParaRPr lang="pl-PL" sz="1200" smtClean="0">
              <a:solidFill>
                <a:srgbClr val="558ED5"/>
              </a:solidFill>
              <a:latin typeface="Verdana" pitchFamily="32" charset="0"/>
            </a:endParaRPr>
          </a:p>
          <a:p>
            <a:pPr algn="just">
              <a:buFont typeface="Arial" charset="0"/>
              <a:buNone/>
            </a:pPr>
            <a:endParaRPr lang="pl-PL" sz="1200" smtClean="0">
              <a:solidFill>
                <a:srgbClr val="558ED5"/>
              </a:solidFill>
              <a:latin typeface="Verdana" pitchFamily="32" charset="0"/>
            </a:endParaRPr>
          </a:p>
          <a:p>
            <a:pPr algn="just">
              <a:buFont typeface="Arial" charset="0"/>
              <a:buNone/>
            </a:pPr>
            <a:endParaRPr lang="pl-PL" sz="1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285750" y="5429250"/>
            <a:ext cx="8183563" cy="622300"/>
          </a:xfrm>
          <a:prstGeom prst="rect">
            <a:avLst/>
          </a:prstGeom>
          <a:noFill/>
          <a:ln w="9525">
            <a:noFill/>
            <a:round/>
            <a:headEnd/>
            <a:tailEnd/>
          </a:ln>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sz="2800" b="1">
                <a:solidFill>
                  <a:srgbClr val="7F7F7F"/>
                </a:solidFill>
                <a:latin typeface="Verdana" pitchFamily="32" charset="0"/>
              </a:rPr>
              <a:t>Dziękujemy za uwagę</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sz="2800" b="1">
              <a:solidFill>
                <a:srgbClr val="7F7F7F"/>
              </a:solidFill>
              <a:latin typeface="Verdana" pitchFamily="32"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sz="2800" b="1">
                <a:solidFill>
                  <a:srgbClr val="558ED5"/>
                </a:solidFill>
                <a:latin typeface="Verdana" pitchFamily="32" charset="0"/>
              </a:rPr>
              <a:t>www.progress-consulting.pl</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sz="2800" b="1">
              <a:solidFill>
                <a:srgbClr val="7F7F7F"/>
              </a:solidFill>
              <a:latin typeface="Verdana" pitchFamily="32"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sz="2000" b="1">
              <a:solidFill>
                <a:srgbClr val="558ED5"/>
              </a:solidFill>
              <a:latin typeface="Verdana" pitchFamily="32" charset="0"/>
            </a:endParaRPr>
          </a:p>
        </p:txBody>
      </p:sp>
      <p:sp>
        <p:nvSpPr>
          <p:cNvPr id="10243" name="Text Box 2"/>
          <p:cNvSpPr txBox="1">
            <a:spLocks noChangeArrowheads="1"/>
          </p:cNvSpPr>
          <p:nvPr/>
        </p:nvSpPr>
        <p:spPr bwMode="auto">
          <a:xfrm>
            <a:off x="428625" y="857250"/>
            <a:ext cx="7643813" cy="2931790"/>
          </a:xfrm>
          <a:prstGeom prst="rect">
            <a:avLst/>
          </a:prstGeom>
          <a:noFill/>
          <a:ln w="9525">
            <a:noFill/>
            <a:round/>
            <a:headEnd/>
            <a:tailEnd/>
          </a:ln>
        </p:spPr>
        <p:txBody>
          <a:bodyPr lIns="182880" tIns="91440" rIns="90000" bIns="46800" numCol="2"/>
          <a:lstStyle/>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rgbClr val="558ED5"/>
                </a:solidFill>
                <a:latin typeface="Verdana" pitchFamily="32" charset="0"/>
                <a:ea typeface="+mn-ea"/>
              </a:rPr>
              <a:t>Ul. Prosta 36</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rgbClr val="558ED5"/>
                </a:solidFill>
                <a:latin typeface="Verdana" pitchFamily="32" charset="0"/>
                <a:ea typeface="+mn-ea"/>
              </a:rPr>
              <a:t>53 – 508 </a:t>
            </a:r>
            <a:r>
              <a:rPr lang="pl-PL" sz="1200" b="1" dirty="0">
                <a:solidFill>
                  <a:schemeClr val="tx2">
                    <a:lumMod val="60000"/>
                    <a:lumOff val="40000"/>
                  </a:schemeClr>
                </a:solidFill>
                <a:latin typeface="Verdana" pitchFamily="32" charset="0"/>
                <a:ea typeface="+mn-ea"/>
              </a:rPr>
              <a:t>Wrocław</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rgbClr val="558ED5"/>
                </a:solidFill>
                <a:latin typeface="Verdana" pitchFamily="32" charset="0"/>
                <a:ea typeface="+mn-ea"/>
              </a:rPr>
              <a:t>marketing@progress-consulting.pl</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rgbClr val="558ED5"/>
                </a:solidFill>
                <a:latin typeface="Verdana" pitchFamily="32" charset="0"/>
                <a:ea typeface="+mn-ea"/>
              </a:rPr>
              <a:t>Hanna Bartkowiak</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rgbClr val="558ED5"/>
                </a:solidFill>
                <a:latin typeface="Verdana" pitchFamily="32" charset="0"/>
                <a:ea typeface="+mn-ea"/>
              </a:rPr>
              <a:t>Regionalny Menadżer </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4" charset="0"/>
                <a:ea typeface="+mn-ea"/>
              </a:rPr>
              <a:t>tel.: </a:t>
            </a:r>
            <a:r>
              <a:rPr lang="de-DE" sz="1200" b="1" dirty="0">
                <a:solidFill>
                  <a:schemeClr val="tx2">
                    <a:lumMod val="60000"/>
                    <a:lumOff val="40000"/>
                  </a:schemeClr>
                </a:solidFill>
                <a:latin typeface="Verdana" pitchFamily="34" charset="0"/>
                <a:ea typeface="+mn-ea"/>
              </a:rPr>
              <a:t>71 79 60 590</a:t>
            </a:r>
            <a:r>
              <a:rPr lang="pl-PL" sz="1200" b="1" dirty="0">
                <a:solidFill>
                  <a:schemeClr val="tx2">
                    <a:lumMod val="60000"/>
                    <a:lumOff val="40000"/>
                  </a:schemeClr>
                </a:solidFill>
                <a:latin typeface="Verdana" pitchFamily="34" charset="0"/>
                <a:ea typeface="+mn-ea"/>
              </a:rPr>
              <a:t>/591/595</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4" charset="0"/>
                <a:ea typeface="+mn-ea"/>
              </a:rPr>
              <a:t>tel. kom. 664 810 690</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chemeClr val="tx2">
                  <a:lumMod val="60000"/>
                  <a:lumOff val="40000"/>
                </a:schemeClr>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2" charset="0"/>
                <a:ea typeface="+mn-ea"/>
              </a:rPr>
              <a:t>Ul. Polna 4</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4" charset="0"/>
                <a:ea typeface="+mn-ea"/>
              </a:rPr>
              <a:t>31-232 Kraków</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chemeClr val="tx2">
                  <a:lumMod val="60000"/>
                  <a:lumOff val="40000"/>
                </a:schemeClr>
              </a:solidFill>
              <a:latin typeface="Verdana" pitchFamily="34"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err="1">
                <a:solidFill>
                  <a:schemeClr val="tx2">
                    <a:lumMod val="60000"/>
                    <a:lumOff val="40000"/>
                  </a:schemeClr>
                </a:solidFill>
                <a:latin typeface="Verdana" pitchFamily="34" charset="0"/>
                <a:ea typeface="+mn-ea"/>
              </a:rPr>
              <a:t>tgrzesiak@progress-consulting.pl</a:t>
            </a:r>
            <a:endParaRPr lang="pl-PL" sz="1200" b="1" dirty="0">
              <a:solidFill>
                <a:schemeClr val="tx2">
                  <a:lumMod val="60000"/>
                  <a:lumOff val="40000"/>
                </a:schemeClr>
              </a:solidFill>
              <a:latin typeface="Verdana" pitchFamily="34"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chemeClr val="tx2">
                  <a:lumMod val="60000"/>
                  <a:lumOff val="40000"/>
                </a:schemeClr>
              </a:solidFill>
              <a:latin typeface="Verdana" pitchFamily="34"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4" charset="0"/>
                <a:ea typeface="+mn-ea"/>
              </a:rPr>
              <a:t>Tadeusz Grzesiak</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4" charset="0"/>
                <a:ea typeface="+mn-ea"/>
              </a:rPr>
              <a:t>Regionalny Menadżer</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chemeClr val="tx2">
                  <a:lumMod val="60000"/>
                  <a:lumOff val="40000"/>
                </a:schemeClr>
              </a:solidFill>
              <a:latin typeface="Verdana" pitchFamily="34"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s-ES" sz="1200" b="1" dirty="0">
                <a:solidFill>
                  <a:schemeClr val="tx2">
                    <a:lumMod val="60000"/>
                    <a:lumOff val="40000"/>
                  </a:schemeClr>
                </a:solidFill>
                <a:latin typeface="Verdana" pitchFamily="34" charset="0"/>
                <a:ea typeface="+mn-ea"/>
              </a:rPr>
              <a:t>tel.: 12 398 397 5</a:t>
            </a:r>
            <a:br>
              <a:rPr lang="es-ES" sz="1200" b="1" dirty="0">
                <a:solidFill>
                  <a:schemeClr val="tx2">
                    <a:lumMod val="60000"/>
                    <a:lumOff val="40000"/>
                  </a:schemeClr>
                </a:solidFill>
                <a:latin typeface="Verdana" pitchFamily="34" charset="0"/>
                <a:ea typeface="+mn-ea"/>
              </a:rPr>
            </a:br>
            <a:r>
              <a:rPr lang="es-ES" sz="1200" b="1" dirty="0">
                <a:solidFill>
                  <a:schemeClr val="tx2">
                    <a:lumMod val="60000"/>
                    <a:lumOff val="40000"/>
                  </a:schemeClr>
                </a:solidFill>
                <a:latin typeface="Verdana" pitchFamily="34" charset="0"/>
                <a:ea typeface="+mn-ea"/>
              </a:rPr>
              <a:t>tel/fax: 12 665 42 42</a:t>
            </a:r>
            <a:endParaRPr lang="pl-PL" sz="1200" b="1" dirty="0">
              <a:solidFill>
                <a:schemeClr val="tx2">
                  <a:lumMod val="60000"/>
                  <a:lumOff val="40000"/>
                </a:schemeClr>
              </a:solidFill>
              <a:latin typeface="Verdana" pitchFamily="34"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pl-PL" sz="1200" b="1" dirty="0">
                <a:solidFill>
                  <a:schemeClr val="tx2">
                    <a:lumMod val="60000"/>
                    <a:lumOff val="40000"/>
                  </a:schemeClr>
                </a:solidFill>
                <a:latin typeface="Verdana" pitchFamily="34" charset="0"/>
                <a:ea typeface="+mn-ea"/>
              </a:rPr>
              <a:t>       tel. kom. 502 485 600</a:t>
            </a: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a:p>
            <a:pPr marL="265113" indent="-263525" algn="ctr">
              <a:lnSpc>
                <a:spcPct val="80000"/>
              </a:lnSpc>
              <a:spcBef>
                <a:spcPts val="50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pl-PL" sz="1200" b="1" dirty="0">
              <a:solidFill>
                <a:srgbClr val="558ED5"/>
              </a:solidFill>
              <a:latin typeface="Verdana" pitchFamily="32" charset="0"/>
              <a:ea typeface="+mn-ea"/>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468313" y="1052513"/>
            <a:ext cx="7800975" cy="10715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l-PL" sz="3200" b="1" dirty="0" smtClean="0">
                <a:solidFill>
                  <a:schemeClr val="bg1">
                    <a:lumMod val="50000"/>
                  </a:schemeClr>
                </a:solidFill>
                <a:latin typeface="Verdana" pitchFamily="34" charset="0"/>
                <a:ea typeface="+mn-ea"/>
              </a:rPr>
              <a:t>PLAN PREZENTACJI</a:t>
            </a:r>
            <a:r>
              <a:rPr lang="pl-PL" sz="3200" b="1" dirty="0">
                <a:solidFill>
                  <a:srgbClr val="002060"/>
                </a:solidFill>
                <a:effectLst>
                  <a:outerShdw blurRad="38100" dist="38100" dir="2700000" algn="tl">
                    <a:srgbClr val="000000"/>
                  </a:outerShdw>
                </a:effectLst>
                <a:latin typeface="Verdana" pitchFamily="34" charset="0"/>
                <a:ea typeface="+mn-ea"/>
              </a:rPr>
              <a:t/>
            </a:r>
            <a:br>
              <a:rPr lang="pl-PL" sz="3200" b="1" dirty="0">
                <a:solidFill>
                  <a:srgbClr val="002060"/>
                </a:solidFill>
                <a:effectLst>
                  <a:outerShdw blurRad="38100" dist="38100" dir="2700000" algn="tl">
                    <a:srgbClr val="000000"/>
                  </a:outerShdw>
                </a:effectLst>
                <a:latin typeface="Verdana" pitchFamily="34" charset="0"/>
                <a:ea typeface="+mn-ea"/>
              </a:rPr>
            </a:br>
            <a:endParaRPr lang="pl-PL" sz="3200" b="1" dirty="0">
              <a:solidFill>
                <a:srgbClr val="002060"/>
              </a:solidFill>
              <a:effectLst>
                <a:outerShdw blurRad="38100" dist="38100" dir="2700000" algn="tl">
                  <a:srgbClr val="000000"/>
                </a:outerShdw>
              </a:effectLst>
              <a:latin typeface="Verdana" pitchFamily="34" charset="0"/>
              <a:ea typeface="+mn-ea"/>
            </a:endParaRPr>
          </a:p>
        </p:txBody>
      </p:sp>
      <p:sp>
        <p:nvSpPr>
          <p:cNvPr id="3075" name="Text Box 5"/>
          <p:cNvSpPr txBox="1">
            <a:spLocks noChangeArrowheads="1"/>
          </p:cNvSpPr>
          <p:nvPr/>
        </p:nvSpPr>
        <p:spPr bwMode="auto">
          <a:xfrm>
            <a:off x="285750" y="1857375"/>
            <a:ext cx="8286750" cy="4379913"/>
          </a:xfrm>
          <a:prstGeom prst="rect">
            <a:avLst/>
          </a:prstGeom>
          <a:noFill/>
          <a:ln w="9525">
            <a:noFill/>
            <a:round/>
            <a:headEnd/>
            <a:tailEnd/>
          </a:ln>
        </p:spPr>
        <p:txBody>
          <a:bodyPr lIns="182880" tIns="91440" rIns="90000" bIns="46800"/>
          <a:lstStyle/>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I.	WSTĘP</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II.	RODZAJE PROJEKTÓW W ZAKRESIE ZAINTERESOWANIA ZAKŁADÓW KOMUNALNYCH</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III. PODZIAŁ HORYZONTALNY I LINIE DEMARKACYJNE  - PROGRAMY KRAJOWE</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IV.	PROW</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V.	RPO PODKARPACKIE</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VI.	NFOŚ - POIŚ</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VI.	PROGRAMY TRANSGRANICZNE</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VII. PODSUMOWANIE</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smtClean="0">
              <a:solidFill>
                <a:srgbClr val="2C69B2"/>
              </a:solidFill>
              <a:latin typeface="Verdana" pitchFamily="32" charset="0"/>
            </a:endParaRP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pl-PL" sz="1200" b="1" dirty="0" smtClean="0">
                <a:solidFill>
                  <a:srgbClr val="2C69B2"/>
                </a:solidFill>
                <a:latin typeface="Verdana" pitchFamily="32" charset="0"/>
              </a:rPr>
              <a:t>VIII. PYTANIA</a:t>
            </a:r>
          </a:p>
          <a:p>
            <a:pPr marL="265113" indent="-263525" algn="just">
              <a:lnSpc>
                <a:spcPct val="90000"/>
              </a:lnSpc>
              <a:spcBef>
                <a:spcPts val="600"/>
              </a:spcBef>
              <a:buClr>
                <a:srgbClr val="7F7F7F"/>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200" b="1" dirty="0">
              <a:solidFill>
                <a:srgbClr val="558ED5"/>
              </a:solidFill>
              <a:latin typeface="Verdana" pitchFamily="32" charset="0"/>
            </a:endParaRPr>
          </a:p>
          <a:p>
            <a:pPr marL="265113" indent="-263525" algn="just">
              <a:lnSpc>
                <a:spcPct val="90000"/>
              </a:lnSpc>
              <a:spcBef>
                <a:spcPts val="600"/>
              </a:spcBef>
              <a:buClr>
                <a:srgbClr val="000066"/>
              </a:buClr>
              <a:buSzPct val="750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600" b="1" dirty="0">
              <a:solidFill>
                <a:srgbClr val="000066"/>
              </a:solidFill>
              <a:latin typeface="Verdana" pitchFamily="32" charset="0"/>
            </a:endParaRPr>
          </a:p>
          <a:p>
            <a:pPr marL="265113" indent="-263525">
              <a:lnSpc>
                <a:spcPct val="90000"/>
              </a:lnSpc>
              <a:spcBef>
                <a:spcPts val="600"/>
              </a:spcBef>
              <a:buClr>
                <a:srgbClr val="000066"/>
              </a:buClr>
              <a:buSzPct val="75000"/>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600" b="1" dirty="0">
              <a:solidFill>
                <a:srgbClr val="000066"/>
              </a:solidFill>
              <a:latin typeface="Verdana" pitchFamily="32" charset="0"/>
            </a:endParaRPr>
          </a:p>
          <a:p>
            <a:pPr marL="265113" indent="-263525">
              <a:lnSpc>
                <a:spcPct val="90000"/>
              </a:lnSpc>
              <a:spcBef>
                <a:spcPts val="250"/>
              </a:spcBef>
              <a:buClrTx/>
              <a:buSzPct val="8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600" dirty="0">
              <a:solidFill>
                <a:srgbClr val="002060"/>
              </a:solidFill>
              <a:latin typeface="Verdana" pitchFamily="32" charset="0"/>
            </a:endParaRPr>
          </a:p>
          <a:p>
            <a:pPr marL="265113" indent="-263525">
              <a:lnSpc>
                <a:spcPct val="90000"/>
              </a:lnSpc>
              <a:spcBef>
                <a:spcPts val="250"/>
              </a:spcBef>
              <a:buClr>
                <a:srgbClr val="F07F09"/>
              </a:buClr>
              <a:buSzPct val="80000"/>
              <a:buFont typeface="Wingdings" pitchFamily="2" charset="2"/>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pl-PL" sz="1600" dirty="0">
              <a:solidFill>
                <a:srgbClr val="002060"/>
              </a:solidFill>
              <a:latin typeface="Verdana" pitchFamily="32" charset="0"/>
            </a:endParaRPr>
          </a:p>
        </p:txBody>
      </p:sp>
      <p:pic>
        <p:nvPicPr>
          <p:cNvPr id="5" name="Obraz 4" descr="01PC_strona_w_word-01 copy.png"/>
          <p:cNvPicPr/>
          <p:nvPr/>
        </p:nvPicPr>
        <p:blipFill>
          <a:blip r:embed="rId3" cstate="print"/>
          <a:srcRect r="24041"/>
          <a:stretch>
            <a:fillRect/>
          </a:stretch>
        </p:blipFill>
        <p:spPr bwMode="auto">
          <a:xfrm>
            <a:off x="1763688" y="332656"/>
            <a:ext cx="5543550" cy="7048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467544" y="981075"/>
            <a:ext cx="7992888" cy="1151781"/>
          </a:xfrm>
          <a:prstGeom prst="rect">
            <a:avLst/>
          </a:prstGeom>
          <a:noFill/>
          <a:ln w="9525">
            <a:noFill/>
            <a:round/>
            <a:headEnd/>
            <a:tailEnd/>
          </a:ln>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sz="2400" b="1" dirty="0" smtClean="0">
                <a:solidFill>
                  <a:srgbClr val="7F7F7F"/>
                </a:solidFill>
                <a:latin typeface="Verdana" pitchFamily="32" charset="0"/>
              </a:rPr>
              <a:t>RODZAJE PROJEKTÓW W ZAKRESIE ZAINTERESOWANIA ZAKŁADÓW KOMUNALNYCH </a:t>
            </a:r>
            <a:endParaRPr lang="pl-PL" sz="2400" b="1" dirty="0">
              <a:solidFill>
                <a:srgbClr val="7F7F7F"/>
              </a:solidFill>
              <a:latin typeface="Verdana" pitchFamily="32" charset="0"/>
            </a:endParaRPr>
          </a:p>
        </p:txBody>
      </p:sp>
      <p:graphicFrame>
        <p:nvGraphicFramePr>
          <p:cNvPr id="11270" name="Group 6"/>
          <p:cNvGraphicFramePr>
            <a:graphicFrameLocks noGrp="1"/>
          </p:cNvGraphicFramePr>
          <p:nvPr/>
        </p:nvGraphicFramePr>
        <p:xfrm>
          <a:off x="251520" y="2348880"/>
          <a:ext cx="8464550" cy="3343275"/>
        </p:xfrm>
        <a:graphic>
          <a:graphicData uri="http://schemas.openxmlformats.org/drawingml/2006/table">
            <a:tbl>
              <a:tblPr/>
              <a:tblGrid>
                <a:gridCol w="8464550"/>
              </a:tblGrid>
              <a:tr h="244475">
                <a:tc>
                  <a:txBody>
                    <a:bodyPr/>
                    <a:lstStyle/>
                    <a:p>
                      <a:pPr marL="0" marR="0" lvl="0" indent="0" algn="ctr"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dirty="0" smtClean="0">
                          <a:ln>
                            <a:noFill/>
                          </a:ln>
                          <a:solidFill>
                            <a:srgbClr val="558ED5"/>
                          </a:solidFill>
                          <a:effectLst/>
                          <a:latin typeface="Verdana" pitchFamily="32" charset="0"/>
                          <a:ea typeface="Lucida Sans Unicode" pitchFamily="34" charset="0"/>
                          <a:cs typeface="Lucida Sans Unicode" pitchFamily="34" charset="0"/>
                        </a:rPr>
                        <a:t>LATA 2014 -2020</a:t>
                      </a:r>
                      <a:endParaRPr kumimoji="0" lang="pl-PL" sz="1100" b="0" i="0" u="none" strike="noStrike" cap="none" normalizeH="0" baseline="0" dirty="0" smtClean="0">
                        <a:ln>
                          <a:noFill/>
                        </a:ln>
                        <a:solidFill>
                          <a:srgbClr val="558ED5"/>
                        </a:solidFill>
                        <a:effectLst/>
                        <a:latin typeface="Verdana" pitchFamily="32" charset="0"/>
                        <a:ea typeface="Lucida Sans Unicode" pitchFamily="34" charset="0"/>
                        <a:cs typeface="Lucida Sans Unicode" pitchFamily="34" charset="0"/>
                      </a:endParaRPr>
                    </a:p>
                  </a:txBody>
                  <a:tcPr marL="90000" marR="90000" marT="19800" marB="46800" anchor="ctr" horzOverflow="overflow">
                    <a:lnL>
                      <a:noFill/>
                    </a:lnL>
                    <a:lnR>
                      <a:noFill/>
                    </a:lnR>
                    <a:lnT>
                      <a:noFill/>
                    </a:lnT>
                    <a:lnB>
                      <a:noFill/>
                    </a:lnB>
                    <a:lnTlToBr>
                      <a:noFill/>
                    </a:lnTlToBr>
                    <a:lnBlToTr>
                      <a:noFill/>
                    </a:lnBlToTr>
                    <a:noFill/>
                  </a:tcPr>
                </a:tc>
              </a:tr>
              <a:tr h="3098800">
                <a:tc>
                  <a:txBody>
                    <a:bodyPr/>
                    <a:lstStyle/>
                    <a:p>
                      <a:pPr marL="457200" marR="0" lvl="0" indent="-457200" algn="l" defTabSz="449263" rtl="0" eaLnBrk="1" fontAlgn="base" latinLnBrk="0" hangingPunct="1">
                        <a:lnSpc>
                          <a:spcPct val="94000"/>
                        </a:lnSpc>
                        <a:spcBef>
                          <a:spcPts val="300"/>
                        </a:spcBef>
                        <a:spcAft>
                          <a:spcPct val="0"/>
                        </a:spcAft>
                        <a:buClrTx/>
                        <a:buSzPct val="100000"/>
                        <a:buFontTx/>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Wodociągi i stacje uzdatniania wody</a:t>
                      </a:r>
                    </a:p>
                    <a:p>
                      <a:pPr marL="457200" marR="0" lvl="0" indent="-45720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 </a:t>
                      </a:r>
                    </a:p>
                    <a:p>
                      <a:pPr marL="457200" marR="0" lvl="0" indent="-457200" algn="l" defTabSz="449263" rtl="0" eaLnBrk="1" fontAlgn="base" latinLnBrk="0" hangingPunct="1">
                        <a:lnSpc>
                          <a:spcPct val="94000"/>
                        </a:lnSpc>
                        <a:spcBef>
                          <a:spcPts val="300"/>
                        </a:spcBef>
                        <a:spcAft>
                          <a:spcPct val="0"/>
                        </a:spcAft>
                        <a:buClrTx/>
                        <a:buSzPct val="100000"/>
                        <a:buFontTx/>
                        <a:buAutoNum type="arabicPeriod" startA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Kanalizacja i oczyszczalnie ścieków</a:t>
                      </a:r>
                    </a:p>
                    <a:p>
                      <a:pPr marL="457200" marR="0" lvl="0" indent="-45720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endParaRPr>
                    </a:p>
                    <a:p>
                      <a:pPr marL="457200" marR="0" lvl="0" indent="-457200" algn="l" defTabSz="449263" rtl="0" eaLnBrk="1" fontAlgn="base" latinLnBrk="0" hangingPunct="1">
                        <a:lnSpc>
                          <a:spcPct val="94000"/>
                        </a:lnSpc>
                        <a:spcBef>
                          <a:spcPts val="300"/>
                        </a:spcBef>
                        <a:spcAft>
                          <a:spcPct val="0"/>
                        </a:spcAft>
                        <a:buClrTx/>
                        <a:buSzPct val="100000"/>
                        <a:buFontTx/>
                        <a:buAutoNum type="arabicPeriod" startAt="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Gospodarka odpadami i wysypiska</a:t>
                      </a:r>
                    </a:p>
                    <a:p>
                      <a:pPr marL="457200" marR="0" lvl="0" indent="-45720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4.	Inne – </a:t>
                      </a:r>
                      <a:r>
                        <a:rPr kumimoji="0" lang="pl-PL" sz="2000" b="0" i="0" u="none" strike="noStrike" cap="none" normalizeH="0" baseline="0" dirty="0" err="1" smtClean="0">
                          <a:ln>
                            <a:noFill/>
                          </a:ln>
                          <a:solidFill>
                            <a:srgbClr val="7F7F7F"/>
                          </a:solidFill>
                          <a:effectLst/>
                          <a:latin typeface="Verdana" pitchFamily="32" charset="0"/>
                          <a:ea typeface="Lucida Sans Unicode" pitchFamily="34" charset="0"/>
                          <a:cs typeface="Lucida Sans Unicode" pitchFamily="34" charset="0"/>
                        </a:rPr>
                        <a:t>prosumenctwo</a:t>
                      </a: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 (projekty parasolowe, </a:t>
                      </a:r>
                      <a:r>
                        <a:rPr kumimoji="0" lang="pl-PL" sz="2000" b="0" i="0" u="none" strike="noStrike" cap="none" normalizeH="0" baseline="0" dirty="0" err="1" smtClean="0">
                          <a:ln>
                            <a:noFill/>
                          </a:ln>
                          <a:solidFill>
                            <a:srgbClr val="7F7F7F"/>
                          </a:solidFill>
                          <a:effectLst/>
                          <a:latin typeface="Verdana" pitchFamily="32" charset="0"/>
                          <a:ea typeface="Lucida Sans Unicode" pitchFamily="34" charset="0"/>
                          <a:cs typeface="Lucida Sans Unicode" pitchFamily="34" charset="0"/>
                        </a:rPr>
                        <a:t>oze</a:t>
                      </a:r>
                      <a:r>
                        <a:rPr kumimoji="0" lang="pl-PL" sz="20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rPr>
                        <a:t>)</a:t>
                      </a:r>
                    </a:p>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dirty="0" smtClean="0">
                        <a:ln>
                          <a:noFill/>
                        </a:ln>
                        <a:solidFill>
                          <a:srgbClr val="7F7F7F"/>
                        </a:solidFill>
                        <a:effectLst/>
                        <a:latin typeface="Verdana" pitchFamily="32" charset="0"/>
                        <a:ea typeface="Lucida Sans Unicode" pitchFamily="34" charset="0"/>
                        <a:cs typeface="Lucida Sans Unicode" pitchFamily="34" charset="0"/>
                      </a:endParaRPr>
                    </a:p>
                  </a:txBody>
                  <a:tcPr marL="90000" marR="90000" marT="18000" marB="46800" anchor="ctr" horzOverflow="overflow">
                    <a:lnL>
                      <a:noFill/>
                    </a:lnL>
                    <a:lnR>
                      <a:noFill/>
                    </a:lnR>
                    <a:lnT>
                      <a:noFill/>
                    </a:lnT>
                    <a:lnB>
                      <a:noFill/>
                    </a:lnB>
                    <a:lnTlToBr>
                      <a:noFill/>
                    </a:lnTlToBr>
                    <a:lnBlToTr>
                      <a:noFill/>
                    </a:lnBlToTr>
                    <a:noFill/>
                  </a:tcPr>
                </a:tc>
              </a:tr>
            </a:tbl>
          </a:graphicData>
        </a:graphic>
      </p:graphicFrame>
      <p:pic>
        <p:nvPicPr>
          <p:cNvPr id="6" name="Obraz 5" descr="01PC_strona_w_word-01 copy.png"/>
          <p:cNvPicPr/>
          <p:nvPr/>
        </p:nvPicPr>
        <p:blipFill>
          <a:blip r:embed="rId3" cstate="print"/>
          <a:srcRect r="24041"/>
          <a:stretch>
            <a:fillRect/>
          </a:stretch>
        </p:blipFill>
        <p:spPr bwMode="auto">
          <a:xfrm>
            <a:off x="1763688" y="332656"/>
            <a:ext cx="5543550" cy="7048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1547813" y="981075"/>
            <a:ext cx="5929312" cy="881063"/>
          </a:xfrm>
          <a:prstGeom prst="rect">
            <a:avLst/>
          </a:prstGeom>
          <a:noFill/>
          <a:ln w="9525">
            <a:noFill/>
            <a:round/>
            <a:headEnd/>
            <a:tailEnd/>
          </a:ln>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sz="2400" b="1">
                <a:solidFill>
                  <a:srgbClr val="7F7F7F"/>
                </a:solidFill>
                <a:latin typeface="Verdana" pitchFamily="32" charset="0"/>
              </a:rPr>
              <a:t>Regionalny Program Operacyjny</a:t>
            </a:r>
            <a:br>
              <a:rPr lang="pl-PL" sz="2400" b="1">
                <a:solidFill>
                  <a:srgbClr val="7F7F7F"/>
                </a:solidFill>
                <a:latin typeface="Verdana" pitchFamily="32" charset="0"/>
              </a:rPr>
            </a:br>
            <a:r>
              <a:rPr lang="pl-PL" sz="2400" b="1">
                <a:solidFill>
                  <a:srgbClr val="7F7F7F"/>
                </a:solidFill>
                <a:latin typeface="Verdana" pitchFamily="32" charset="0"/>
              </a:rPr>
              <a:t>Województwa Śląskiego </a:t>
            </a:r>
          </a:p>
        </p:txBody>
      </p:sp>
      <p:sp>
        <p:nvSpPr>
          <p:cNvPr id="5123" name="Text Box 2"/>
          <p:cNvSpPr txBox="1">
            <a:spLocks noChangeArrowheads="1"/>
          </p:cNvSpPr>
          <p:nvPr/>
        </p:nvSpPr>
        <p:spPr bwMode="auto">
          <a:xfrm>
            <a:off x="285750" y="1928813"/>
            <a:ext cx="8137525" cy="1284287"/>
          </a:xfrm>
          <a:prstGeom prst="rect">
            <a:avLst/>
          </a:prstGeom>
          <a:noFill/>
          <a:ln w="9525">
            <a:noFill/>
            <a:round/>
            <a:headEnd/>
            <a:tailEnd/>
          </a:ln>
        </p:spPr>
        <p:txBody>
          <a:bodyPr lIns="182880" tIns="91440" rIns="90000" bIns="46800"/>
          <a:lstStyle/>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Priorytet I. „Badania i rozwój technologiczny (B+R), innowacje i przedsiębiorczość”</a:t>
            </a:r>
          </a:p>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Działanie 1.2. „Mikroprzedsiębiorstwa i MŚP”</a:t>
            </a:r>
          </a:p>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Poddziałanie 1.2.4. „Mikro, małe i średnie przedsiębiorstwa” </a:t>
            </a:r>
          </a:p>
          <a:p>
            <a:pPr marL="339725" indent="-339725">
              <a:spcBef>
                <a:spcPts val="600"/>
              </a:spcBef>
              <a:buClrTx/>
              <a:buSzPct val="80000"/>
              <a:buFontTx/>
              <a:buNone/>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600" b="1">
              <a:solidFill>
                <a:srgbClr val="558ED5"/>
              </a:solidFill>
              <a:latin typeface="Bookman Old Style" pitchFamily="18" charset="0"/>
            </a:endParaRPr>
          </a:p>
        </p:txBody>
      </p:sp>
      <p:graphicFrame>
        <p:nvGraphicFramePr>
          <p:cNvPr id="11270" name="Group 6"/>
          <p:cNvGraphicFramePr>
            <a:graphicFrameLocks noGrp="1"/>
          </p:cNvGraphicFramePr>
          <p:nvPr/>
        </p:nvGraphicFramePr>
        <p:xfrm>
          <a:off x="250825" y="2997200"/>
          <a:ext cx="8464550" cy="3343275"/>
        </p:xfrm>
        <a:graphic>
          <a:graphicData uri="http://schemas.openxmlformats.org/drawingml/2006/table">
            <a:tbl>
              <a:tblPr/>
              <a:tblGrid>
                <a:gridCol w="8464550"/>
              </a:tblGrid>
              <a:tr h="244475">
                <a:tc>
                  <a:txBody>
                    <a:bodyPr/>
                    <a:lstStyle/>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Nabór:  </a:t>
                      </a:r>
                      <a:r>
                        <a:rPr kumimoji="0" lang="pl-PL" sz="1100" b="0"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15 września  2011r. do 7 grudnia 2011 r.</a:t>
                      </a:r>
                    </a:p>
                  </a:txBody>
                  <a:tcPr marL="90000" marR="90000" marT="19800" marB="46800" anchor="ctr" horzOverflow="overflow">
                    <a:lnL>
                      <a:noFill/>
                    </a:lnL>
                    <a:lnR>
                      <a:noFill/>
                    </a:lnR>
                    <a:lnT>
                      <a:noFill/>
                    </a:lnT>
                    <a:lnB>
                      <a:noFill/>
                    </a:lnB>
                    <a:lnTlToBr>
                      <a:noFill/>
                    </a:lnTlToBr>
                    <a:lnBlToTr>
                      <a:noFill/>
                    </a:lnBlToTr>
                    <a:noFill/>
                  </a:tcPr>
                </a:tc>
              </a:tr>
              <a:tr h="3098800">
                <a:tc>
                  <a:txBody>
                    <a:bodyPr/>
                    <a:lstStyle/>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Rodzaje projektów: </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 Rozbudowa istniejącego przedsiębiorstwa prowadząca do wprowadzenia na rynek nowych lub ulepszonych produktów/usług.</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Działania modernizacyjne w przedsiębiorstwach prowadzące do wprowadzenia na rynek nowych lub ulepszonych produktów/usług.</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Dokonywanie zasadniczych zmian procesu produkcyjnego lub sposobu świadczenia usług.</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Działania inwestycyjne związane z rozpoczęciem lub rozwojem działalności eksportowej.</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Dostosowywanie technologii i produktów do wymagań dyrektyw unijnych, zwłaszcza norm zharmonizowanych i prawodawstwa w zakresie BHP, ochrony środowiska.</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Zastosowanie i wykorzystanie technologii gospodarki elektronicznej (e-biznes).</a:t>
                      </a:r>
                    </a:p>
                  </a:txBody>
                  <a:tcPr marL="90000" marR="90000" marT="18000" marB="46800" anchor="ctr" horzOverflow="overflow">
                    <a:lnL>
                      <a:noFill/>
                    </a:lnL>
                    <a:lnR>
                      <a:noFill/>
                    </a:lnR>
                    <a:lnT>
                      <a:noFill/>
                    </a:lnT>
                    <a:lnB>
                      <a:noFill/>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1547813" y="981075"/>
            <a:ext cx="5929312" cy="881063"/>
          </a:xfrm>
          <a:prstGeom prst="rect">
            <a:avLst/>
          </a:prstGeom>
          <a:noFill/>
          <a:ln w="9525">
            <a:noFill/>
            <a:round/>
            <a:headEnd/>
            <a:tailEnd/>
          </a:ln>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sz="2400" b="1">
                <a:solidFill>
                  <a:srgbClr val="7F7F7F"/>
                </a:solidFill>
                <a:latin typeface="Verdana" pitchFamily="32" charset="0"/>
              </a:rPr>
              <a:t>Regionalny Program Operacyjny</a:t>
            </a:r>
            <a:br>
              <a:rPr lang="pl-PL" sz="2400" b="1">
                <a:solidFill>
                  <a:srgbClr val="7F7F7F"/>
                </a:solidFill>
                <a:latin typeface="Verdana" pitchFamily="32" charset="0"/>
              </a:rPr>
            </a:br>
            <a:r>
              <a:rPr lang="pl-PL" sz="2400" b="1">
                <a:solidFill>
                  <a:srgbClr val="7F7F7F"/>
                </a:solidFill>
                <a:latin typeface="Verdana" pitchFamily="32" charset="0"/>
              </a:rPr>
              <a:t>Województwa Śląskiego </a:t>
            </a:r>
          </a:p>
        </p:txBody>
      </p:sp>
      <p:sp>
        <p:nvSpPr>
          <p:cNvPr id="5123" name="Text Box 2"/>
          <p:cNvSpPr txBox="1">
            <a:spLocks noChangeArrowheads="1"/>
          </p:cNvSpPr>
          <p:nvPr/>
        </p:nvSpPr>
        <p:spPr bwMode="auto">
          <a:xfrm>
            <a:off x="285750" y="1928813"/>
            <a:ext cx="8137525" cy="1284287"/>
          </a:xfrm>
          <a:prstGeom prst="rect">
            <a:avLst/>
          </a:prstGeom>
          <a:noFill/>
          <a:ln w="9525">
            <a:noFill/>
            <a:round/>
            <a:headEnd/>
            <a:tailEnd/>
          </a:ln>
        </p:spPr>
        <p:txBody>
          <a:bodyPr lIns="182880" tIns="91440" rIns="90000" bIns="46800"/>
          <a:lstStyle/>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Priorytet I. „Badania i rozwój technologiczny (B+R), innowacje i przedsiębiorczość”</a:t>
            </a:r>
          </a:p>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Działanie 1.2. „Mikroprzedsiębiorstwa i MŚP”</a:t>
            </a:r>
          </a:p>
          <a:p>
            <a:pPr marL="339725" indent="-339725">
              <a:spcBef>
                <a:spcPts val="600"/>
              </a:spcBef>
              <a:buClr>
                <a:srgbClr val="7F7F7F"/>
              </a:buClr>
              <a:buSzPct val="75000"/>
              <a:buFont typeface="Arial" charset="0"/>
              <a:buChar char="•"/>
              <a:tabLst>
                <a:tab pos="987425" algn="l"/>
                <a:tab pos="1901825" algn="l"/>
                <a:tab pos="2816225" algn="l"/>
                <a:tab pos="3730625" algn="l"/>
                <a:tab pos="4645025" algn="l"/>
                <a:tab pos="5559425" algn="l"/>
                <a:tab pos="6473825" algn="l"/>
                <a:tab pos="7388225" algn="l"/>
                <a:tab pos="8302625" algn="l"/>
                <a:tab pos="9217025" algn="l"/>
                <a:tab pos="10131425" algn="l"/>
              </a:tabLst>
            </a:pPr>
            <a:r>
              <a:rPr lang="pl-PL" sz="1200" b="1">
                <a:solidFill>
                  <a:srgbClr val="558ED5"/>
                </a:solidFill>
                <a:latin typeface="Verdana" pitchFamily="32" charset="0"/>
              </a:rPr>
              <a:t>Poddziałanie 1.2.4. „Mikro, małe i średnie przedsiębiorstwa” </a:t>
            </a:r>
          </a:p>
          <a:p>
            <a:pPr marL="339725" indent="-339725">
              <a:spcBef>
                <a:spcPts val="600"/>
              </a:spcBef>
              <a:buClrTx/>
              <a:buSzPct val="80000"/>
              <a:buFontTx/>
              <a:buNone/>
              <a:tabLst>
                <a:tab pos="987425" algn="l"/>
                <a:tab pos="1901825" algn="l"/>
                <a:tab pos="2816225" algn="l"/>
                <a:tab pos="3730625" algn="l"/>
                <a:tab pos="4645025" algn="l"/>
                <a:tab pos="5559425" algn="l"/>
                <a:tab pos="6473825" algn="l"/>
                <a:tab pos="7388225" algn="l"/>
                <a:tab pos="8302625" algn="l"/>
                <a:tab pos="9217025" algn="l"/>
                <a:tab pos="10131425" algn="l"/>
              </a:tabLst>
            </a:pPr>
            <a:endParaRPr lang="pl-PL" sz="1600" b="1">
              <a:solidFill>
                <a:srgbClr val="558ED5"/>
              </a:solidFill>
              <a:latin typeface="Bookman Old Style" pitchFamily="18" charset="0"/>
            </a:endParaRPr>
          </a:p>
        </p:txBody>
      </p:sp>
      <p:graphicFrame>
        <p:nvGraphicFramePr>
          <p:cNvPr id="11270" name="Group 6"/>
          <p:cNvGraphicFramePr>
            <a:graphicFrameLocks noGrp="1"/>
          </p:cNvGraphicFramePr>
          <p:nvPr/>
        </p:nvGraphicFramePr>
        <p:xfrm>
          <a:off x="250825" y="2997200"/>
          <a:ext cx="8464550" cy="3343275"/>
        </p:xfrm>
        <a:graphic>
          <a:graphicData uri="http://schemas.openxmlformats.org/drawingml/2006/table">
            <a:tbl>
              <a:tblPr/>
              <a:tblGrid>
                <a:gridCol w="8464550"/>
              </a:tblGrid>
              <a:tr h="244475">
                <a:tc>
                  <a:txBody>
                    <a:bodyPr/>
                    <a:lstStyle/>
                    <a:p>
                      <a:pPr marL="0" marR="0" lvl="0" indent="0" algn="l" defTabSz="449263" rtl="0" eaLnBrk="1" fontAlgn="base" latinLnBrk="0" hangingPunct="1">
                        <a:lnSpc>
                          <a:spcPct val="94000"/>
                        </a:lnSpc>
                        <a:spcBef>
                          <a:spcPts val="3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Nabór:  </a:t>
                      </a:r>
                      <a:r>
                        <a:rPr kumimoji="0" lang="pl-PL" sz="1100" b="0" i="0" u="none" strike="noStrike" cap="none" normalizeH="0" baseline="0" smtClean="0">
                          <a:ln>
                            <a:noFill/>
                          </a:ln>
                          <a:solidFill>
                            <a:srgbClr val="558ED5"/>
                          </a:solidFill>
                          <a:effectLst/>
                          <a:latin typeface="Verdana" pitchFamily="32" charset="0"/>
                          <a:ea typeface="Lucida Sans Unicode" pitchFamily="34" charset="0"/>
                          <a:cs typeface="Lucida Sans Unicode" pitchFamily="34" charset="0"/>
                        </a:rPr>
                        <a:t>15 września  2011r. do 7 grudnia 2011 r.</a:t>
                      </a:r>
                    </a:p>
                  </a:txBody>
                  <a:tcPr marL="90000" marR="90000" marT="19800" marB="46800" anchor="ctr" horzOverflow="overflow">
                    <a:lnL>
                      <a:noFill/>
                    </a:lnL>
                    <a:lnR>
                      <a:noFill/>
                    </a:lnR>
                    <a:lnT>
                      <a:noFill/>
                    </a:lnT>
                    <a:lnB>
                      <a:noFill/>
                    </a:lnB>
                    <a:lnTlToBr>
                      <a:noFill/>
                    </a:lnTlToBr>
                    <a:lnBlToTr>
                      <a:noFill/>
                    </a:lnBlToTr>
                    <a:noFill/>
                  </a:tcPr>
                </a:tc>
              </a:tr>
              <a:tr h="3098800">
                <a:tc>
                  <a:txBody>
                    <a:bodyPr/>
                    <a:lstStyle/>
                    <a:p>
                      <a:pPr marL="0" marR="0" lvl="0" indent="0" algn="l" defTabSz="449263" rtl="0" eaLnBrk="1" fontAlgn="base" latinLnBrk="0" hangingPunct="1">
                        <a:lnSpc>
                          <a:spcPct val="94000"/>
                        </a:lnSpc>
                        <a:spcBef>
                          <a:spcPts val="3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1"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Rodzaje projektów: </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 Rozbudowa istniejącego przedsiębiorstwa prowadząca do wprowadzenia na rynek nowych lub ulepszonych produktów/usług.</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Działania modernizacyjne w przedsiębiorstwach prowadzące do wprowadzenia na rynek nowych lub ulepszonych produktów/usług.</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Dokonywanie zasadniczych zmian procesu produkcyjnego lub sposobu świadczenia usług.</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Działania inwestycyjne związane z rozpoczęciem lub rozwojem działalności eksportowej.</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Dostosowywanie technologii i produktów do wymagań dyrektyw unijnych, zwłaszcza norm zharmonizowanych i prawodawstwa w zakresie BHP, ochrony środowiska.</a:t>
                      </a: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endParaRPr>
                    </a:p>
                    <a:p>
                      <a:pPr marL="0" marR="0" lvl="0" indent="0" algn="l" defTabSz="449263" rtl="0" eaLnBrk="1" fontAlgn="base" latinLnBrk="0" hangingPunct="1">
                        <a:lnSpc>
                          <a:spcPct val="94000"/>
                        </a:lnSpc>
                        <a:spcBef>
                          <a:spcPts val="300"/>
                        </a:spcBef>
                        <a:spcAft>
                          <a:spcPct val="0"/>
                        </a:spcAft>
                        <a:buClrTx/>
                        <a:buSzPct val="100000"/>
                        <a:buFont typeface="Calibri" pitchFamily="34"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sz="1100" b="0" i="0" u="none" strike="noStrike" cap="none" normalizeH="0" baseline="0" smtClean="0">
                          <a:ln>
                            <a:noFill/>
                          </a:ln>
                          <a:solidFill>
                            <a:srgbClr val="7F7F7F"/>
                          </a:solidFill>
                          <a:effectLst/>
                          <a:latin typeface="Verdana" pitchFamily="32" charset="0"/>
                          <a:ea typeface="Lucida Sans Unicode" pitchFamily="34" charset="0"/>
                          <a:cs typeface="Lucida Sans Unicode" pitchFamily="34" charset="0"/>
                        </a:rPr>
                        <a:t>Zastosowanie i wykorzystanie technologii gospodarki elektronicznej (e-biznes).</a:t>
                      </a:r>
                    </a:p>
                  </a:txBody>
                  <a:tcPr marL="90000" marR="90000" marT="18000" marB="46800" anchor="ctr" horzOverflow="overflow">
                    <a:lnL>
                      <a:noFill/>
                    </a:lnL>
                    <a:lnR>
                      <a:noFill/>
                    </a:lnR>
                    <a:lnT>
                      <a:noFill/>
                    </a:lnT>
                    <a:lnB>
                      <a:noFill/>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4100" name="Tytuł 4"/>
          <p:cNvSpPr>
            <a:spLocks noGrp="1"/>
          </p:cNvSpPr>
          <p:nvPr>
            <p:ph type="title"/>
          </p:nvPr>
        </p:nvSpPr>
        <p:spPr>
          <a:xfrm>
            <a:off x="468313" y="1125538"/>
            <a:ext cx="8229600" cy="574675"/>
          </a:xfrm>
        </p:spPr>
        <p:txBody>
          <a:bodyPr/>
          <a:lstStyle/>
          <a:p>
            <a:r>
              <a:rPr lang="pl-PL" sz="2800" b="1" smtClean="0">
                <a:solidFill>
                  <a:srgbClr val="7F7F7F"/>
                </a:solidFill>
                <a:latin typeface="Verdana" pitchFamily="32" charset="0"/>
                <a:ea typeface="Verdana" pitchFamily="32" charset="0"/>
                <a:cs typeface="Verdana" pitchFamily="32" charset="0"/>
              </a:rPr>
              <a:t>Definicja mikro- , małe , średnie przedsiębiorstwo</a:t>
            </a:r>
          </a:p>
        </p:txBody>
      </p:sp>
      <p:sp>
        <p:nvSpPr>
          <p:cNvPr id="4101" name="Symbol zastępczy zawartości 5"/>
          <p:cNvSpPr>
            <a:spLocks noGrp="1"/>
          </p:cNvSpPr>
          <p:nvPr>
            <p:ph idx="1"/>
          </p:nvPr>
        </p:nvSpPr>
        <p:spPr>
          <a:xfrm>
            <a:off x="457200" y="2276475"/>
            <a:ext cx="8229600" cy="4105275"/>
          </a:xfrm>
        </p:spPr>
        <p:txBody>
          <a:bodyPr/>
          <a:lstStyle/>
          <a:p>
            <a:r>
              <a:rPr lang="pl-PL" sz="1600" b="1" dirty="0" err="1" smtClean="0">
                <a:solidFill>
                  <a:srgbClr val="558ED5"/>
                </a:solidFill>
                <a:latin typeface="Verdana" pitchFamily="32" charset="0"/>
                <a:ea typeface="Verdana" pitchFamily="32" charset="0"/>
                <a:cs typeface="Verdana" pitchFamily="32" charset="0"/>
              </a:rPr>
              <a:t>Mikroprzedsiębiorstwo</a:t>
            </a:r>
            <a:endParaRPr lang="pl-PL" sz="1600" b="1" dirty="0" smtClean="0">
              <a:solidFill>
                <a:srgbClr val="558ED5"/>
              </a:solidFill>
              <a:latin typeface="Verdana" pitchFamily="32" charset="0"/>
              <a:ea typeface="Verdana" pitchFamily="32" charset="0"/>
              <a:cs typeface="Verdana" pitchFamily="32" charset="0"/>
            </a:endParaRPr>
          </a:p>
          <a:p>
            <a:r>
              <a:rPr lang="pl-PL" sz="1600" dirty="0" smtClean="0">
                <a:solidFill>
                  <a:srgbClr val="7F7F7F"/>
                </a:solidFill>
                <a:latin typeface="Verdana" pitchFamily="32" charset="0"/>
                <a:ea typeface="Verdana" pitchFamily="32" charset="0"/>
                <a:cs typeface="Verdana" pitchFamily="32" charset="0"/>
              </a:rPr>
              <a:t>Liczba osób zatrudnionych (roczne jednostki robocze) &lt; 10</a:t>
            </a:r>
          </a:p>
          <a:p>
            <a:r>
              <a:rPr lang="pl-PL" sz="1600" dirty="0" smtClean="0">
                <a:solidFill>
                  <a:srgbClr val="7F7F7F"/>
                </a:solidFill>
                <a:latin typeface="Verdana" pitchFamily="32" charset="0"/>
                <a:ea typeface="Verdana" pitchFamily="32" charset="0"/>
                <a:cs typeface="Verdana" pitchFamily="32" charset="0"/>
              </a:rPr>
              <a:t>Roczny obrót  /lub/ całkowity bilans roczny ≤ 2 mln euro</a:t>
            </a:r>
          </a:p>
          <a:p>
            <a:pPr>
              <a:buFont typeface="Arial" charset="0"/>
              <a:buNone/>
            </a:pPr>
            <a:endParaRPr lang="pl-PL" sz="1600" b="1" dirty="0" smtClean="0">
              <a:solidFill>
                <a:srgbClr val="558ED5"/>
              </a:solidFill>
              <a:latin typeface="Verdana" pitchFamily="32" charset="0"/>
              <a:ea typeface="Verdana" pitchFamily="32" charset="0"/>
              <a:cs typeface="Verdana" pitchFamily="32" charset="0"/>
            </a:endParaRPr>
          </a:p>
          <a:p>
            <a:r>
              <a:rPr lang="pl-PL" sz="1600" b="1" dirty="0" smtClean="0">
                <a:solidFill>
                  <a:srgbClr val="558ED5"/>
                </a:solidFill>
                <a:latin typeface="Verdana" pitchFamily="32" charset="0"/>
                <a:ea typeface="Verdana" pitchFamily="32" charset="0"/>
                <a:cs typeface="Verdana" pitchFamily="32" charset="0"/>
              </a:rPr>
              <a:t>Małe przedsiębiorstwo</a:t>
            </a:r>
          </a:p>
          <a:p>
            <a:r>
              <a:rPr lang="pl-PL" sz="1600" dirty="0" smtClean="0">
                <a:solidFill>
                  <a:srgbClr val="7F7F7F"/>
                </a:solidFill>
                <a:latin typeface="Verdana" pitchFamily="32" charset="0"/>
                <a:ea typeface="Verdana" pitchFamily="32" charset="0"/>
                <a:cs typeface="Verdana" pitchFamily="32" charset="0"/>
              </a:rPr>
              <a:t>Liczba osób zatrudnionych (roczne jednostki robocze) &lt; 50</a:t>
            </a:r>
          </a:p>
          <a:p>
            <a:r>
              <a:rPr lang="pl-PL" sz="1600" dirty="0" smtClean="0">
                <a:solidFill>
                  <a:srgbClr val="7F7F7F"/>
                </a:solidFill>
                <a:latin typeface="Verdana" pitchFamily="32" charset="0"/>
                <a:ea typeface="Verdana" pitchFamily="32" charset="0"/>
                <a:cs typeface="Verdana" pitchFamily="32" charset="0"/>
              </a:rPr>
              <a:t>Roczny obrót  /lub/ całkowity bilans roczny ≤ 10 mln euro</a:t>
            </a:r>
          </a:p>
          <a:p>
            <a:pPr>
              <a:buFont typeface="Arial" charset="0"/>
              <a:buNone/>
            </a:pPr>
            <a:endParaRPr lang="pl-PL" sz="1600" b="1" dirty="0" smtClean="0">
              <a:solidFill>
                <a:srgbClr val="558ED5"/>
              </a:solidFill>
              <a:latin typeface="Verdana" pitchFamily="32" charset="0"/>
              <a:ea typeface="Verdana" pitchFamily="32" charset="0"/>
              <a:cs typeface="Verdana" pitchFamily="32" charset="0"/>
            </a:endParaRPr>
          </a:p>
          <a:p>
            <a:r>
              <a:rPr lang="pl-PL" sz="1600" b="1" dirty="0" smtClean="0">
                <a:solidFill>
                  <a:srgbClr val="558ED5"/>
                </a:solidFill>
                <a:latin typeface="Verdana" pitchFamily="32" charset="0"/>
                <a:ea typeface="Verdana" pitchFamily="32" charset="0"/>
                <a:cs typeface="Verdana" pitchFamily="32" charset="0"/>
              </a:rPr>
              <a:t>Średnie przedsiębiorstwo</a:t>
            </a:r>
          </a:p>
          <a:p>
            <a:r>
              <a:rPr lang="pl-PL" sz="1600" dirty="0" smtClean="0">
                <a:solidFill>
                  <a:srgbClr val="7F7F7F"/>
                </a:solidFill>
                <a:latin typeface="Verdana" pitchFamily="32" charset="0"/>
                <a:ea typeface="Verdana" pitchFamily="32" charset="0"/>
                <a:cs typeface="Verdana" pitchFamily="32" charset="0"/>
              </a:rPr>
              <a:t>Liczba osób zatrudnionych (roczne jednostki robocze) &lt; 250</a:t>
            </a:r>
          </a:p>
          <a:p>
            <a:r>
              <a:rPr lang="pl-PL" sz="1600" dirty="0" smtClean="0">
                <a:solidFill>
                  <a:srgbClr val="7F7F7F"/>
                </a:solidFill>
                <a:latin typeface="Verdana" pitchFamily="32" charset="0"/>
                <a:ea typeface="Verdana" pitchFamily="32" charset="0"/>
                <a:cs typeface="Verdana" pitchFamily="32" charset="0"/>
              </a:rPr>
              <a:t>Roczny obrót ≤ 50 mln euro</a:t>
            </a:r>
          </a:p>
          <a:p>
            <a:r>
              <a:rPr lang="pl-PL" sz="1600" dirty="0" smtClean="0">
                <a:solidFill>
                  <a:srgbClr val="7F7F7F"/>
                </a:solidFill>
                <a:latin typeface="Verdana" pitchFamily="32" charset="0"/>
                <a:ea typeface="Verdana" pitchFamily="32" charset="0"/>
                <a:cs typeface="Verdana" pitchFamily="32" charset="0"/>
              </a:rPr>
              <a:t>Całkowity bilans roczny ≤ 43 mln euro</a:t>
            </a:r>
          </a:p>
          <a:p>
            <a:pPr>
              <a:buFont typeface="Arial" charset="0"/>
              <a:buNone/>
            </a:pPr>
            <a:endParaRPr lang="pl-PL" dirty="0" smtClean="0"/>
          </a:p>
        </p:txBody>
      </p:sp>
      <p:pic>
        <p:nvPicPr>
          <p:cNvPr id="6" name="Obraz 5" descr="01PC_strona_w_word-01 copy.png"/>
          <p:cNvPicPr/>
          <p:nvPr/>
        </p:nvPicPr>
        <p:blipFill>
          <a:blip r:embed="rId3" cstate="print"/>
          <a:srcRect r="24041"/>
          <a:stretch>
            <a:fillRect/>
          </a:stretch>
        </p:blipFill>
        <p:spPr bwMode="auto">
          <a:xfrm>
            <a:off x="1691680" y="260648"/>
            <a:ext cx="5543550" cy="7048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ytuł 7"/>
          <p:cNvSpPr>
            <a:spLocks noGrp="1"/>
          </p:cNvSpPr>
          <p:nvPr>
            <p:ph type="ctrTitle"/>
          </p:nvPr>
        </p:nvSpPr>
        <p:spPr>
          <a:xfrm>
            <a:off x="755650" y="1412875"/>
            <a:ext cx="7772400" cy="2016125"/>
          </a:xfrm>
        </p:spPr>
        <p:txBody>
          <a:bodyPr/>
          <a:lstStyle/>
          <a:p>
            <a:pPr algn="just"/>
            <a:r>
              <a:rPr lang="pl-PL" sz="2000" b="1" smtClean="0">
                <a:solidFill>
                  <a:srgbClr val="7F7F7F"/>
                </a:solidFill>
                <a:latin typeface="Verdana" pitchFamily="32" charset="0"/>
                <a:ea typeface="Verdana" pitchFamily="32" charset="0"/>
                <a:cs typeface="Verdana" pitchFamily="32" charset="0"/>
              </a:rPr>
              <a:t>Maksymalny poziom dofinansowania projektów:</a:t>
            </a:r>
            <a:br>
              <a:rPr lang="pl-PL" sz="2000" b="1" smtClean="0">
                <a:solidFill>
                  <a:srgbClr val="7F7F7F"/>
                </a:solidFill>
                <a:latin typeface="Verdana" pitchFamily="32" charset="0"/>
                <a:ea typeface="Verdana" pitchFamily="32" charset="0"/>
                <a:cs typeface="Verdana" pitchFamily="32" charset="0"/>
              </a:rPr>
            </a:br>
            <a:r>
              <a:rPr lang="pl-PL" sz="1800" smtClean="0">
                <a:solidFill>
                  <a:srgbClr val="558ED5"/>
                </a:solidFill>
                <a:latin typeface="Verdana" pitchFamily="32" charset="0"/>
                <a:ea typeface="Verdana" pitchFamily="32" charset="0"/>
                <a:cs typeface="Verdana" pitchFamily="32" charset="0"/>
              </a:rPr>
              <a:t>- 60% kosztów kwalifikowalnych projektu dla Mikro- i Małych Przedsiębiorstw na projekty inwestycyjne;</a:t>
            </a:r>
            <a:br>
              <a:rPr lang="pl-PL" sz="1800" smtClean="0">
                <a:solidFill>
                  <a:srgbClr val="558ED5"/>
                </a:solidFill>
                <a:latin typeface="Verdana" pitchFamily="32" charset="0"/>
                <a:ea typeface="Verdana" pitchFamily="32" charset="0"/>
                <a:cs typeface="Verdana" pitchFamily="32" charset="0"/>
              </a:rPr>
            </a:br>
            <a:r>
              <a:rPr lang="pl-PL" sz="1800" smtClean="0">
                <a:solidFill>
                  <a:srgbClr val="558ED5"/>
                </a:solidFill>
                <a:latin typeface="Verdana" pitchFamily="32" charset="0"/>
                <a:ea typeface="Verdana" pitchFamily="32" charset="0"/>
                <a:cs typeface="Verdana" pitchFamily="32" charset="0"/>
              </a:rPr>
              <a:t>- 50% kosztów kwalifikowalnych projektu dla Średnich Przedsiębiorstw na projekty inwestycyjne.</a:t>
            </a:r>
          </a:p>
        </p:txBody>
      </p:sp>
      <p:sp>
        <p:nvSpPr>
          <p:cNvPr id="6148" name="Podtytuł 8"/>
          <p:cNvSpPr>
            <a:spLocks noGrp="1"/>
          </p:cNvSpPr>
          <p:nvPr>
            <p:ph type="subTitle" idx="1"/>
          </p:nvPr>
        </p:nvSpPr>
        <p:spPr>
          <a:xfrm>
            <a:off x="755650" y="3886200"/>
            <a:ext cx="7704138" cy="1752600"/>
          </a:xfrm>
        </p:spPr>
        <p:txBody>
          <a:bodyPr/>
          <a:lstStyle/>
          <a:p>
            <a:pPr algn="just"/>
            <a:r>
              <a:rPr lang="pl-PL" sz="2000" b="1" smtClean="0">
                <a:solidFill>
                  <a:srgbClr val="898989"/>
                </a:solidFill>
                <a:latin typeface="Verdana" pitchFamily="32" charset="0"/>
                <a:ea typeface="Verdana" pitchFamily="32" charset="0"/>
                <a:cs typeface="Verdana" pitchFamily="32" charset="0"/>
              </a:rPr>
              <a:t>Maksymalna kwota wsparcia dla projektów:</a:t>
            </a:r>
          </a:p>
          <a:p>
            <a:pPr algn="just">
              <a:buFontTx/>
              <a:buChar char="-"/>
            </a:pPr>
            <a:r>
              <a:rPr lang="pl-PL" sz="1800" smtClean="0">
                <a:solidFill>
                  <a:srgbClr val="558ED5"/>
                </a:solidFill>
                <a:latin typeface="Verdana" pitchFamily="32" charset="0"/>
                <a:ea typeface="Verdana" pitchFamily="32" charset="0"/>
                <a:cs typeface="Verdana" pitchFamily="32" charset="0"/>
              </a:rPr>
              <a:t>Maksymalna kwota wsparcia dla Mikroprzedsiębiorstw na projekty inwestycyjne wynosi 200 000 PLN;</a:t>
            </a:r>
          </a:p>
          <a:p>
            <a:pPr algn="just">
              <a:buFontTx/>
              <a:buChar char="-"/>
            </a:pPr>
            <a:r>
              <a:rPr lang="pl-PL" sz="1800" smtClean="0">
                <a:solidFill>
                  <a:srgbClr val="558ED5"/>
                </a:solidFill>
                <a:latin typeface="Verdana" pitchFamily="32" charset="0"/>
                <a:ea typeface="Verdana" pitchFamily="32" charset="0"/>
                <a:cs typeface="Verdana" pitchFamily="32" charset="0"/>
              </a:rPr>
              <a:t> Maksymalna kwota wsparcia dla Małych i Średnich Przedsiębiorstw na projekty inwestycyjne wynosi 750 000 PLN.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8" name="Tytuł 7"/>
          <p:cNvSpPr>
            <a:spLocks noGrp="1"/>
          </p:cNvSpPr>
          <p:nvPr>
            <p:ph type="title"/>
          </p:nvPr>
        </p:nvSpPr>
        <p:spPr>
          <a:xfrm>
            <a:off x="428625" y="1071563"/>
            <a:ext cx="8229600" cy="428625"/>
          </a:xfrm>
        </p:spPr>
        <p:txBody>
          <a:bodyPr/>
          <a:lstStyle/>
          <a:p>
            <a:pPr>
              <a:defRPr/>
            </a:pPr>
            <a:r>
              <a:rPr lang="pl-PL" sz="2000" b="1" dirty="0" smtClean="0">
                <a:solidFill>
                  <a:schemeClr val="tx2">
                    <a:lumMod val="60000"/>
                    <a:lumOff val="40000"/>
                  </a:schemeClr>
                </a:solidFill>
                <a:latin typeface="Verdana" pitchFamily="34" charset="0"/>
              </a:rPr>
              <a:t>Lista obowiązkowych załączników wymaganych na etapie składania wniosku</a:t>
            </a:r>
            <a:endParaRPr lang="pl-PL" sz="2000" b="1" dirty="0">
              <a:solidFill>
                <a:schemeClr val="tx2">
                  <a:lumMod val="60000"/>
                  <a:lumOff val="40000"/>
                </a:schemeClr>
              </a:solidFill>
              <a:latin typeface="Verdana" pitchFamily="34" charset="0"/>
            </a:endParaRPr>
          </a:p>
        </p:txBody>
      </p:sp>
      <p:sp>
        <p:nvSpPr>
          <p:cNvPr id="9" name="Symbol zastępczy zawartości 8"/>
          <p:cNvSpPr>
            <a:spLocks noGrp="1"/>
          </p:cNvSpPr>
          <p:nvPr>
            <p:ph idx="1"/>
          </p:nvPr>
        </p:nvSpPr>
        <p:spPr>
          <a:xfrm>
            <a:off x="357188" y="1857375"/>
            <a:ext cx="8229600" cy="3929063"/>
          </a:xfrm>
        </p:spPr>
        <p:txBody>
          <a:bodyPr/>
          <a:lstStyle/>
          <a:p>
            <a:pPr algn="just">
              <a:buFont typeface="Arial" charset="0"/>
              <a:buNone/>
              <a:defRPr/>
            </a:pPr>
            <a:r>
              <a:rPr lang="pl-PL" sz="1400" dirty="0" smtClean="0">
                <a:solidFill>
                  <a:schemeClr val="bg1">
                    <a:lumMod val="50000"/>
                  </a:schemeClr>
                </a:solidFill>
                <a:latin typeface="Verdana" pitchFamily="34" charset="0"/>
              </a:rPr>
              <a:t>1. Kopia dokumentu rejestrowego – aktualny odpis z właściwego rejestru sądowego lub aktualne zaświadczenie o wpisie do ewidencji działalności gospodarczej wnioskodawcy (w przypadku spółki cywilnej należy dołączyć zaświadczenia o wpisie do EDG wszystkich wspólników oraz kopię umowy spółki) wystawiony nie wcześniej niż 3 miesiące przed dniem złożenia wniosku.</a:t>
            </a:r>
          </a:p>
          <a:p>
            <a:pPr algn="just">
              <a:buFont typeface="Arial" charset="0"/>
              <a:buNone/>
              <a:defRPr/>
            </a:pPr>
            <a:endParaRPr lang="pl-PL" sz="1400" dirty="0" smtClean="0">
              <a:solidFill>
                <a:schemeClr val="bg1">
                  <a:lumMod val="50000"/>
                </a:schemeClr>
              </a:solidFill>
              <a:latin typeface="Verdana" pitchFamily="34" charset="0"/>
            </a:endParaRPr>
          </a:p>
          <a:p>
            <a:pPr algn="just">
              <a:buFont typeface="Arial" charset="0"/>
              <a:buNone/>
              <a:defRPr/>
            </a:pPr>
            <a:r>
              <a:rPr lang="pl-PL" sz="1400" dirty="0" smtClean="0">
                <a:solidFill>
                  <a:schemeClr val="bg1">
                    <a:lumMod val="50000"/>
                  </a:schemeClr>
                </a:solidFill>
                <a:latin typeface="Verdana" pitchFamily="34" charset="0"/>
              </a:rPr>
              <a:t>2. Pisemne pełnomocnictwo do reprezentowania wnioskodawcy, jeżeli dokumentacja aplikacyjna nie została podpisana przez osoby upoważnione do reprezentowania wnioskodawcy zgodnie z dokumentami rejestrowymi.</a:t>
            </a:r>
          </a:p>
          <a:p>
            <a:pPr algn="just">
              <a:buFont typeface="Arial" charset="0"/>
              <a:buNone/>
              <a:defRPr/>
            </a:pPr>
            <a:endParaRPr lang="pl-PL" sz="1400" dirty="0" smtClean="0">
              <a:solidFill>
                <a:schemeClr val="bg1">
                  <a:lumMod val="50000"/>
                </a:schemeClr>
              </a:solidFill>
              <a:latin typeface="Verdana" pitchFamily="34" charset="0"/>
            </a:endParaRPr>
          </a:p>
          <a:p>
            <a:pPr algn="just">
              <a:buFont typeface="Arial" charset="0"/>
              <a:buNone/>
              <a:defRPr/>
            </a:pPr>
            <a:r>
              <a:rPr lang="pl-PL" sz="1400" dirty="0" smtClean="0">
                <a:solidFill>
                  <a:schemeClr val="bg1">
                    <a:lumMod val="50000"/>
                  </a:schemeClr>
                </a:solidFill>
                <a:latin typeface="Verdana" pitchFamily="34" charset="0"/>
              </a:rPr>
              <a:t>3. Kopie dokumentów finansowych za ostatnie 3 lata obrachunkowe.</a:t>
            </a:r>
          </a:p>
          <a:p>
            <a:pPr algn="just">
              <a:buFont typeface="Arial" charset="0"/>
              <a:buNone/>
              <a:defRPr/>
            </a:pPr>
            <a:endParaRPr lang="pl-PL" sz="1400" dirty="0" smtClean="0">
              <a:solidFill>
                <a:schemeClr val="bg1">
                  <a:lumMod val="50000"/>
                </a:schemeClr>
              </a:solidFill>
              <a:latin typeface="Verdana" pitchFamily="34" charset="0"/>
            </a:endParaRPr>
          </a:p>
          <a:p>
            <a:pPr algn="just">
              <a:buFont typeface="Arial" charset="0"/>
              <a:buNone/>
              <a:defRPr/>
            </a:pPr>
            <a:r>
              <a:rPr lang="pl-PL" sz="1400" dirty="0" smtClean="0">
                <a:solidFill>
                  <a:schemeClr val="bg1">
                    <a:lumMod val="50000"/>
                  </a:schemeClr>
                </a:solidFill>
                <a:latin typeface="Verdana" pitchFamily="34" charset="0"/>
              </a:rPr>
              <a:t>4. Inne niezbędne dokumenty wymagane prawem, kategorią wnioskodawcy, bądź charakterem projektu.</a:t>
            </a:r>
          </a:p>
          <a:p>
            <a:pPr algn="just">
              <a:buFont typeface="Arial" charset="0"/>
              <a:buNone/>
              <a:defRPr/>
            </a:pPr>
            <a:endParaRPr lang="pl-PL" sz="1400" dirty="0" smtClean="0">
              <a:solidFill>
                <a:schemeClr val="bg1">
                  <a:lumMod val="50000"/>
                </a:schemeClr>
              </a:solidFill>
              <a:latin typeface="Verdana" pitchFamily="34" charset="0"/>
            </a:endParaRPr>
          </a:p>
          <a:p>
            <a:pPr algn="just">
              <a:buFont typeface="Arial" charset="0"/>
              <a:buNone/>
              <a:defRPr/>
            </a:pPr>
            <a:r>
              <a:rPr lang="pl-PL" sz="1400" dirty="0" smtClean="0">
                <a:solidFill>
                  <a:schemeClr val="bg1">
                    <a:lumMod val="50000"/>
                  </a:schemeClr>
                </a:solidFill>
                <a:latin typeface="Verdana" pitchFamily="34" charset="0"/>
              </a:rPr>
              <a:t>5. Kopie dokumentów potwierdzających zewnętrzne finansowanie projektu (np.: kopia promesy kredytowej, kopia umowy kredytowej, kopia promesy zawarcia umowy leasingowej) aktualnych na dzień złożenia wniosku o dofinansowanie, jeżeli dotyczy.</a:t>
            </a:r>
          </a:p>
          <a:p>
            <a:pPr>
              <a:buFont typeface="Arial" charset="0"/>
              <a:buNone/>
              <a:defRPr/>
            </a:pPr>
            <a:endParaRPr lang="pl-PL" sz="1600" dirty="0" smtClean="0"/>
          </a:p>
          <a:p>
            <a:pPr>
              <a:buFont typeface="Arial" charset="0"/>
              <a:buNone/>
              <a:defRPr/>
            </a:pPr>
            <a:endParaRPr lang="pl-PL" sz="1600" dirty="0" smtClean="0"/>
          </a:p>
          <a:p>
            <a:pPr>
              <a:buFont typeface="Arial" charset="0"/>
              <a:buNone/>
              <a:defRPr/>
            </a:pPr>
            <a:endParaRPr lang="pl-PL" sz="16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57188" y="928688"/>
            <a:ext cx="5929312" cy="881062"/>
          </a:xfrm>
          <a:prstGeom prst="rect">
            <a:avLst/>
          </a:prstGeom>
          <a:noFill/>
          <a:ln w="9525">
            <a:noFill/>
            <a:round/>
            <a:headEnd/>
            <a:tailEnd/>
          </a:ln>
          <a:effectLst/>
        </p:spPr>
        <p:txBody>
          <a:bodyPr lIns="90000" tIns="46800" rIns="90000" bIns="46800" anchor="b"/>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l-PL" sz="2400" b="1" dirty="0">
              <a:solidFill>
                <a:schemeClr val="bg1">
                  <a:lumMod val="50000"/>
                </a:schemeClr>
              </a:solidFill>
              <a:latin typeface="Verdana" pitchFamily="34" charset="0"/>
              <a:ea typeface="+mn-ea"/>
            </a:endParaRPr>
          </a:p>
        </p:txBody>
      </p:sp>
      <p:sp>
        <p:nvSpPr>
          <p:cNvPr id="8" name="Tytuł 7"/>
          <p:cNvSpPr>
            <a:spLocks noGrp="1"/>
          </p:cNvSpPr>
          <p:nvPr>
            <p:ph type="title"/>
          </p:nvPr>
        </p:nvSpPr>
        <p:spPr>
          <a:xfrm>
            <a:off x="457200" y="1071563"/>
            <a:ext cx="8229600" cy="428625"/>
          </a:xfrm>
        </p:spPr>
        <p:txBody>
          <a:bodyPr/>
          <a:lstStyle/>
          <a:p>
            <a:pPr>
              <a:defRPr/>
            </a:pPr>
            <a:r>
              <a:rPr lang="pl-PL" sz="1800" b="1" dirty="0" smtClean="0">
                <a:solidFill>
                  <a:schemeClr val="tx2">
                    <a:lumMod val="60000"/>
                    <a:lumOff val="40000"/>
                  </a:schemeClr>
                </a:solidFill>
                <a:latin typeface="Verdana" pitchFamily="34" charset="0"/>
              </a:rPr>
              <a:t>Lista obowiązkowych załączników wymaganych na etapie składania wniosku </a:t>
            </a:r>
            <a:r>
              <a:rPr lang="pl-PL" sz="1800" b="1" dirty="0" err="1" smtClean="0">
                <a:solidFill>
                  <a:schemeClr val="tx2">
                    <a:lumMod val="60000"/>
                    <a:lumOff val="40000"/>
                  </a:schemeClr>
                </a:solidFill>
                <a:latin typeface="Verdana" pitchFamily="34" charset="0"/>
              </a:rPr>
              <a:t>cd</a:t>
            </a:r>
            <a:r>
              <a:rPr lang="pl-PL" sz="1800" b="1" dirty="0" smtClean="0">
                <a:solidFill>
                  <a:schemeClr val="tx2">
                    <a:lumMod val="60000"/>
                    <a:lumOff val="40000"/>
                  </a:schemeClr>
                </a:solidFill>
                <a:latin typeface="Verdana" pitchFamily="34" charset="0"/>
              </a:rPr>
              <a:t>.</a:t>
            </a:r>
            <a:endParaRPr lang="pl-PL" sz="1800" b="1" dirty="0">
              <a:solidFill>
                <a:schemeClr val="tx2">
                  <a:lumMod val="60000"/>
                  <a:lumOff val="40000"/>
                </a:schemeClr>
              </a:solidFill>
              <a:latin typeface="Verdana" pitchFamily="34" charset="0"/>
            </a:endParaRPr>
          </a:p>
        </p:txBody>
      </p:sp>
      <p:sp>
        <p:nvSpPr>
          <p:cNvPr id="9" name="Symbol zastępczy zawartości 8"/>
          <p:cNvSpPr>
            <a:spLocks noGrp="1"/>
          </p:cNvSpPr>
          <p:nvPr>
            <p:ph idx="1"/>
          </p:nvPr>
        </p:nvSpPr>
        <p:spPr>
          <a:xfrm>
            <a:off x="457200" y="1785938"/>
            <a:ext cx="8229600" cy="4429125"/>
          </a:xfrm>
        </p:spPr>
        <p:txBody>
          <a:bodyPr/>
          <a:lstStyle/>
          <a:p>
            <a:pPr>
              <a:buFont typeface="Arial" charset="0"/>
              <a:buNone/>
              <a:defRPr/>
            </a:pPr>
            <a:endParaRPr lang="pl-PL" sz="1100" dirty="0" smtClean="0"/>
          </a:p>
          <a:p>
            <a:pPr algn="just">
              <a:buFont typeface="Arial" charset="0"/>
              <a:buNone/>
              <a:defRPr/>
            </a:pPr>
            <a:r>
              <a:rPr lang="pl-PL" sz="1400" dirty="0" smtClean="0">
                <a:solidFill>
                  <a:schemeClr val="bg1">
                    <a:lumMod val="50000"/>
                  </a:schemeClr>
                </a:solidFill>
                <a:latin typeface="Verdana" pitchFamily="34" charset="0"/>
              </a:rPr>
              <a:t>6. Formularz informacji o pomocy publicznej</a:t>
            </a:r>
          </a:p>
          <a:p>
            <a:pPr algn="just">
              <a:buFont typeface="Arial" charset="0"/>
              <a:buNone/>
              <a:defRPr/>
            </a:pPr>
            <a:endParaRPr lang="pl-PL" sz="1400" dirty="0" smtClean="0">
              <a:solidFill>
                <a:schemeClr val="bg1">
                  <a:lumMod val="50000"/>
                </a:schemeClr>
              </a:solidFill>
              <a:latin typeface="Verdana" pitchFamily="34" charset="0"/>
            </a:endParaRPr>
          </a:p>
          <a:p>
            <a:pPr algn="just">
              <a:buFont typeface="Arial" charset="0"/>
              <a:buNone/>
              <a:defRPr/>
            </a:pPr>
            <a:r>
              <a:rPr lang="pl-PL" sz="1400" dirty="0" smtClean="0">
                <a:solidFill>
                  <a:schemeClr val="bg1">
                    <a:lumMod val="50000"/>
                  </a:schemeClr>
                </a:solidFill>
                <a:latin typeface="Verdana" pitchFamily="34" charset="0"/>
              </a:rPr>
              <a:t>7. Kopia pozwolenia na budowę z klauzulą ostateczności, kopia zgłoszenia budowy z pisemną akceptacją zgłoszenia, wystawioną przez właściwy organ udzielający pozwolenia lub potwierdzenie z właściwego organu, że pozwolenie na budowę oraz zgłoszenie robót budowlanych nie jest wymagane. Do pozwolenia na budowę należy dostarczyć kopie wszystkich zapisanych stron dziennika budowy, jeżeli wnioskodawca na dzień złożenia wniosku o dofinansowanie takowy posiada.</a:t>
            </a:r>
          </a:p>
          <a:p>
            <a:pPr algn="just">
              <a:buFont typeface="Arial" charset="0"/>
              <a:buNone/>
              <a:defRPr/>
            </a:pPr>
            <a:endParaRPr lang="pl-PL" sz="1400" dirty="0" smtClean="0">
              <a:solidFill>
                <a:schemeClr val="bg1">
                  <a:lumMod val="50000"/>
                </a:schemeClr>
              </a:solidFill>
              <a:latin typeface="Verdana" pitchFamily="34" charset="0"/>
            </a:endParaRPr>
          </a:p>
          <a:p>
            <a:pPr algn="just">
              <a:buFont typeface="Arial" charset="0"/>
              <a:buNone/>
              <a:defRPr/>
            </a:pPr>
            <a:r>
              <a:rPr lang="pl-PL" sz="1400" dirty="0" smtClean="0">
                <a:solidFill>
                  <a:schemeClr val="bg1">
                    <a:lumMod val="50000"/>
                  </a:schemeClr>
                </a:solidFill>
                <a:latin typeface="Verdana" pitchFamily="34" charset="0"/>
              </a:rPr>
              <a:t>8. Załączniki dotyczące ochrony środowiska:</a:t>
            </a:r>
          </a:p>
          <a:p>
            <a:pPr algn="just">
              <a:buFont typeface="Arial" charset="0"/>
              <a:buNone/>
              <a:defRPr/>
            </a:pPr>
            <a:r>
              <a:rPr lang="pl-PL" sz="1400" dirty="0" smtClean="0">
                <a:solidFill>
                  <a:schemeClr val="bg1">
                    <a:lumMod val="50000"/>
                  </a:schemeClr>
                </a:solidFill>
                <a:latin typeface="Verdana" pitchFamily="34" charset="0"/>
              </a:rPr>
              <a:t>8.a załącznik a – formularz do wniosku o dofinansowanie w zakresie OOŚ wraz z decyzją o środowiskowych uwarunkowaniach oraz raportem o oddziaływaniu na środowisko;</a:t>
            </a:r>
          </a:p>
          <a:p>
            <a:pPr algn="just">
              <a:buFont typeface="Arial" charset="0"/>
              <a:buNone/>
              <a:defRPr/>
            </a:pPr>
            <a:r>
              <a:rPr lang="pl-PL" sz="1400" dirty="0" smtClean="0">
                <a:solidFill>
                  <a:schemeClr val="bg1">
                    <a:lumMod val="50000"/>
                  </a:schemeClr>
                </a:solidFill>
                <a:latin typeface="Verdana" pitchFamily="34" charset="0"/>
              </a:rPr>
              <a:t>8.b załącznik b – zaświadczenie/informacja organu odpowiedzialnego za monitorowanie obszarów Natura 2000 - załącznik musi zostać dostarczony najpóźniej wraz z dokumentacją niezbędną do podpisania umowy o dofinansowanie;</a:t>
            </a:r>
          </a:p>
          <a:p>
            <a:pPr algn="just">
              <a:buFont typeface="Arial" charset="0"/>
              <a:buNone/>
              <a:defRPr/>
            </a:pPr>
            <a:r>
              <a:rPr lang="pl-PL" sz="1400" dirty="0" smtClean="0">
                <a:solidFill>
                  <a:schemeClr val="bg1">
                    <a:lumMod val="50000"/>
                  </a:schemeClr>
                </a:solidFill>
                <a:latin typeface="Verdana" pitchFamily="34" charset="0"/>
              </a:rPr>
              <a:t>8.c załącznik c - stosowny dokument potwierdzający, że dla danej inwestycji nie jest wymagane uzyskanie decyzji o środowiskowych uwarunkowaniach: opinia lub decyzja o umorzeniu postępowania – jeżeli dotyczy.</a:t>
            </a:r>
            <a:endParaRPr lang="pl-PL" sz="1400" dirty="0">
              <a:solidFill>
                <a:schemeClr val="bg1">
                  <a:lumMod val="50000"/>
                </a:schemeClr>
              </a:solidFill>
              <a:latin typeface="Verdana"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2106</TotalTime>
  <Words>1478</Words>
  <Application>Microsoft Office PowerPoint</Application>
  <PresentationFormat>Pokaz na ekranie (4:3)</PresentationFormat>
  <Paragraphs>223</Paragraphs>
  <Slides>14</Slides>
  <Notes>14</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14</vt:i4>
      </vt:variant>
    </vt:vector>
  </HeadingPairs>
  <TitlesOfParts>
    <vt:vector size="22" baseType="lpstr">
      <vt:lpstr>Arial</vt:lpstr>
      <vt:lpstr>Lucida Sans Unicode</vt:lpstr>
      <vt:lpstr>Times New Roman</vt:lpstr>
      <vt:lpstr>Calibri</vt:lpstr>
      <vt:lpstr>Verdana</vt:lpstr>
      <vt:lpstr>Wingdings</vt:lpstr>
      <vt:lpstr>Bookman Old Style</vt:lpstr>
      <vt:lpstr>Motyw pakietu Office</vt:lpstr>
      <vt:lpstr>Slajd 1</vt:lpstr>
      <vt:lpstr>Slajd 2</vt:lpstr>
      <vt:lpstr>Slajd 3</vt:lpstr>
      <vt:lpstr>Slajd 4</vt:lpstr>
      <vt:lpstr>Slajd 5</vt:lpstr>
      <vt:lpstr>Definicja mikro- , małe , średnie przedsiębiorstwo</vt:lpstr>
      <vt:lpstr>Maksymalny poziom dofinansowania projektów: - 60% kosztów kwalifikowalnych projektu dla Mikro- i Małych Przedsiębiorstw na projekty inwestycyjne; - 50% kosztów kwalifikowalnych projektu dla Średnich Przedsiębiorstw na projekty inwestycyjne.</vt:lpstr>
      <vt:lpstr>Lista obowiązkowych załączników wymaganych na etapie składania wniosku</vt:lpstr>
      <vt:lpstr>Lista obowiązkowych załączników wymaganych na etapie składania wniosku cd.</vt:lpstr>
      <vt:lpstr>Slajd 10</vt:lpstr>
      <vt:lpstr>Slajd 11</vt:lpstr>
      <vt:lpstr>Slajd 12</vt:lpstr>
      <vt:lpstr>Slajd 13</vt:lpstr>
      <vt:lpstr>Slajd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Szansa dla samorządów – ile środków unijnych zostało do pozyskania ?  Rola firm doradczych w pozyskiwaniu środków funduszy unijnych na budowę sieci szerokopasmowe.</dc:title>
  <dc:creator>Kopertowska</dc:creator>
  <cp:lastModifiedBy>Tadeusz</cp:lastModifiedBy>
  <cp:revision>119</cp:revision>
  <cp:lastPrinted>2011-03-24T13:23:41Z</cp:lastPrinted>
  <dcterms:created xsi:type="dcterms:W3CDTF">2010-11-06T03:06:59Z</dcterms:created>
  <dcterms:modified xsi:type="dcterms:W3CDTF">2016-02-03T15:08:54Z</dcterms:modified>
</cp:coreProperties>
</file>