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05" r:id="rId2"/>
    <p:sldId id="303" r:id="rId3"/>
    <p:sldId id="297" r:id="rId4"/>
    <p:sldId id="296" r:id="rId5"/>
    <p:sldId id="299" r:id="rId6"/>
    <p:sldId id="300" r:id="rId7"/>
    <p:sldId id="301" r:id="rId8"/>
    <p:sldId id="302" r:id="rId9"/>
    <p:sldId id="298" r:id="rId10"/>
    <p:sldId id="268" r:id="rId11"/>
    <p:sldId id="265" r:id="rId12"/>
    <p:sldId id="256" r:id="rId13"/>
    <p:sldId id="257" r:id="rId14"/>
    <p:sldId id="258" r:id="rId15"/>
    <p:sldId id="286" r:id="rId16"/>
    <p:sldId id="259" r:id="rId17"/>
    <p:sldId id="260" r:id="rId18"/>
    <p:sldId id="261" r:id="rId19"/>
    <p:sldId id="262" r:id="rId20"/>
    <p:sldId id="263" r:id="rId21"/>
    <p:sldId id="264" r:id="rId22"/>
    <p:sldId id="274" r:id="rId23"/>
    <p:sldId id="283" r:id="rId24"/>
    <p:sldId id="284" r:id="rId25"/>
    <p:sldId id="290" r:id="rId26"/>
    <p:sldId id="291" r:id="rId27"/>
    <p:sldId id="267" r:id="rId28"/>
    <p:sldId id="292" r:id="rId29"/>
    <p:sldId id="269" r:id="rId30"/>
    <p:sldId id="270" r:id="rId31"/>
    <p:sldId id="271" r:id="rId32"/>
    <p:sldId id="272" r:id="rId33"/>
    <p:sldId id="279" r:id="rId34"/>
    <p:sldId id="273" r:id="rId35"/>
    <p:sldId id="275" r:id="rId36"/>
    <p:sldId id="295" r:id="rId37"/>
    <p:sldId id="294" r:id="rId38"/>
    <p:sldId id="276" r:id="rId39"/>
    <p:sldId id="277" r:id="rId40"/>
    <p:sldId id="281" r:id="rId41"/>
    <p:sldId id="282" r:id="rId42"/>
    <p:sldId id="266" r:id="rId43"/>
    <p:sldId id="287" r:id="rId44"/>
    <p:sldId id="280" r:id="rId45"/>
    <p:sldId id="278" r:id="rId46"/>
    <p:sldId id="285" r:id="rId47"/>
    <p:sldId id="288" r:id="rId48"/>
    <p:sldId id="289" r:id="rId4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4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D6955-C60D-42B8-BE96-C33C35C3F086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5F56A-032E-40D3-94DC-C51849FA49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09147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5F56A-032E-40D3-94DC-C51849FA4991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844408" cy="2664296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FF0000"/>
                </a:solidFill>
              </a:rPr>
              <a:t>Praktyczne Szkolenie z Zakresu BHP na </a:t>
            </a:r>
            <a:r>
              <a:rPr lang="pl-PL" sz="4000" b="1" dirty="0">
                <a:solidFill>
                  <a:srgbClr val="FF0000"/>
                </a:solidFill>
              </a:rPr>
              <a:t>p</a:t>
            </a:r>
            <a:r>
              <a:rPr lang="pl-PL" sz="4000" b="1" dirty="0" smtClean="0">
                <a:solidFill>
                  <a:srgbClr val="FF0000"/>
                </a:solidFill>
              </a:rPr>
              <a:t>rzykładzie wniosków pokontrolnych i zaleceń PIP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016824" cy="1752600"/>
          </a:xfrm>
        </p:spPr>
        <p:txBody>
          <a:bodyPr>
            <a:normAutofit fontScale="925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Opracował:</a:t>
            </a:r>
          </a:p>
          <a:p>
            <a:r>
              <a:rPr lang="pl-PL" b="1" dirty="0" smtClean="0">
                <a:solidFill>
                  <a:srgbClr val="0070C0"/>
                </a:solidFill>
              </a:rPr>
              <a:t>Specjalista ds. BHP Bernadeta Leja</a:t>
            </a:r>
          </a:p>
          <a:p>
            <a:r>
              <a:rPr lang="pl-PL" b="1" dirty="0" smtClean="0">
                <a:solidFill>
                  <a:srgbClr val="0070C0"/>
                </a:solidFill>
              </a:rPr>
              <a:t>Specjalista ds. BHP i P-POŻ. Bogdan Żybura </a:t>
            </a:r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99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143108" y="2071678"/>
            <a:ext cx="49693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OCZYSZCZALNIA </a:t>
            </a:r>
          </a:p>
          <a:p>
            <a:pPr algn="ctr"/>
            <a:r>
              <a:rPr lang="pl-PL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ŚCIEKÓW</a:t>
            </a:r>
            <a:endParaRPr lang="pl-PL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57224" y="642918"/>
            <a:ext cx="7143800" cy="804862"/>
          </a:xfrm>
        </p:spPr>
        <p:txBody>
          <a:bodyPr>
            <a:normAutofit/>
          </a:bodyPr>
          <a:lstStyle/>
          <a:p>
            <a:pPr algn="just"/>
            <a:r>
              <a:rPr lang="pl-PL" sz="1800" dirty="0" smtClean="0"/>
              <a:t>Teren oczyszczalni zabezpieczyć przed możliwością dostępu osób nieupoważnionych.</a:t>
            </a:r>
            <a:endParaRPr lang="pl-PL" sz="1800" dirty="0"/>
          </a:p>
        </p:txBody>
      </p:sp>
      <p:pic>
        <p:nvPicPr>
          <p:cNvPr id="25602" name="Picture 2" descr="DSC_109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 bwMode="auto">
          <a:xfrm>
            <a:off x="1785918" y="1785926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trzałka w dół 6"/>
          <p:cNvSpPr/>
          <p:nvPr/>
        </p:nvSpPr>
        <p:spPr>
          <a:xfrm>
            <a:off x="3286116" y="4000504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00166" y="1000108"/>
            <a:ext cx="6143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Opracować zasady ruchu na drogach wewnątrzzakładowych.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714488"/>
            <a:ext cx="457203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 descr="DSC_015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>
          <a:xfrm>
            <a:off x="1714480" y="2214554"/>
            <a:ext cx="5486400" cy="411480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57224" y="857232"/>
            <a:ext cx="7215238" cy="804862"/>
          </a:xfrm>
        </p:spPr>
        <p:txBody>
          <a:bodyPr>
            <a:noAutofit/>
          </a:bodyPr>
          <a:lstStyle/>
          <a:p>
            <a:pPr algn="just"/>
            <a:r>
              <a:rPr lang="pl-PL" sz="1800" dirty="0" smtClean="0"/>
              <a:t>Zapewnić prawidłowe obarierowanie dojść i przejść  ( schody prowadzące na poziom komór reaktora biologicznego i płyta nad zbiornikiem od strony przestrzeni otwartej).</a:t>
            </a: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85786" y="642918"/>
            <a:ext cx="7500990" cy="804862"/>
          </a:xfrm>
        </p:spPr>
        <p:txBody>
          <a:bodyPr>
            <a:noAutofit/>
          </a:bodyPr>
          <a:lstStyle/>
          <a:p>
            <a:pPr algn="just"/>
            <a:r>
              <a:rPr lang="pl-PL" sz="1800" dirty="0" smtClean="0"/>
              <a:t>Uzupełnić brakujący sprzęt ratunkowy i gaśniczy będący na wyposażeniu oczyszczalni. </a:t>
            </a:r>
          </a:p>
          <a:p>
            <a:pPr algn="just"/>
            <a:endParaRPr lang="pl-PL" sz="1800" dirty="0"/>
          </a:p>
        </p:txBody>
      </p:sp>
      <p:pic>
        <p:nvPicPr>
          <p:cNvPr id="2050" name="Picture 2" descr="http://www.ospwielopolerybnik.pl/photos/podreczny_sprzet_gasniczy/bosak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125" b="3125"/>
          <a:stretch>
            <a:fillRect/>
          </a:stretch>
        </p:blipFill>
        <p:spPr bwMode="auto">
          <a:xfrm>
            <a:off x="2214546" y="2786058"/>
            <a:ext cx="2928958" cy="2286004"/>
          </a:xfrm>
          <a:prstGeom prst="rect">
            <a:avLst/>
          </a:prstGeom>
          <a:noFill/>
        </p:spPr>
      </p:pic>
      <p:sp>
        <p:nvSpPr>
          <p:cNvPr id="2052" name="AutoShape 4" descr="Znalezione obrazy dla zapytania ko&amp;lstrok;a ratunkowe"/>
          <p:cNvSpPr>
            <a:spLocks noChangeAspect="1" noChangeArrowheads="1"/>
          </p:cNvSpPr>
          <p:nvPr/>
        </p:nvSpPr>
        <p:spPr bwMode="auto">
          <a:xfrm>
            <a:off x="155575" y="-487363"/>
            <a:ext cx="1028700" cy="1028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Znalezione obrazy dla zapytania ko&amp;lstrok;a ratunkowe"/>
          <p:cNvSpPr>
            <a:spLocks noChangeAspect="1" noChangeArrowheads="1"/>
          </p:cNvSpPr>
          <p:nvPr/>
        </p:nvSpPr>
        <p:spPr bwMode="auto">
          <a:xfrm>
            <a:off x="155575" y="-487363"/>
            <a:ext cx="1028700" cy="1028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8" name="Picture 10" descr="https://encrypted-tbn0.gstatic.com/images?q=tbn:ANd9GcQD8yrXeYhxPPh2NJD8dXnygEyBVwxTt2DitA0q_1BANpg-iix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00174"/>
            <a:ext cx="3000396" cy="2786082"/>
          </a:xfrm>
          <a:prstGeom prst="rect">
            <a:avLst/>
          </a:prstGeom>
          <a:noFill/>
        </p:spPr>
      </p:pic>
      <p:pic>
        <p:nvPicPr>
          <p:cNvPr id="2060" name="Picture 12" descr="https://encrypted-tbn2.gstatic.com/images?q=tbn:ANd9GcSrcaHKJkF177yjcjyA_cvoLhgesn1tXfUjge5m2Jz0QR6Qy3v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14752"/>
            <a:ext cx="1804979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14348" y="642918"/>
            <a:ext cx="7429552" cy="804862"/>
          </a:xfrm>
        </p:spPr>
        <p:txBody>
          <a:bodyPr>
            <a:normAutofit/>
          </a:bodyPr>
          <a:lstStyle/>
          <a:p>
            <a:pPr algn="just"/>
            <a:r>
              <a:rPr lang="pl-PL" sz="1800" dirty="0" smtClean="0"/>
              <a:t>Prowadzić i dokumentować okresową (kwartalną) kontrolę stanu technicznego sprzętu  ratunkowego i  gaśniczego.</a:t>
            </a:r>
            <a:endParaRPr lang="pl-PL" sz="1800" dirty="0"/>
          </a:p>
        </p:txBody>
      </p:sp>
      <p:pic>
        <p:nvPicPr>
          <p:cNvPr id="46082" name="Picture 2" descr="https://encrypted-tbn0.gstatic.com/images?q=tbn:ANd9GcQ0Umn_zGKDiqpQfVxsZRl4uSGcs-iZZz_cUgpTvsVRoqswqyLH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1500166" y="2071678"/>
            <a:ext cx="4629164" cy="3400434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3000364" y="2428868"/>
            <a:ext cx="1928826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>
                <a:solidFill>
                  <a:schemeClr val="tx1"/>
                </a:solidFill>
              </a:rPr>
              <a:t>DZIENNIK KONTROLI SPRZĘTU RATUNKOWEGO I GAŚNICZEGO</a:t>
            </a:r>
            <a:endParaRPr lang="pl-PL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71472" y="571480"/>
            <a:ext cx="7643866" cy="80486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l-PL" sz="7200" dirty="0" smtClean="0"/>
              <a:t>Podjąć skuteczne działania zmierzające do wyeliminowania                                        w przyszłości możliwości zaistnienia sytuacji, polegającej na pozbawieniu pracowników eksploatowanej oczyszczalni ścieków detektorów </a:t>
            </a:r>
            <a:r>
              <a:rPr lang="pl-PL" sz="7200" dirty="0" err="1" smtClean="0"/>
              <a:t>wielogazowych</a:t>
            </a:r>
            <a:r>
              <a:rPr lang="pl-PL" sz="7200" dirty="0" smtClean="0"/>
              <a:t>.</a:t>
            </a:r>
          </a:p>
          <a:p>
            <a:pPr algn="just"/>
            <a:endParaRPr lang="pl-PL" dirty="0"/>
          </a:p>
        </p:txBody>
      </p:sp>
      <p:pic>
        <p:nvPicPr>
          <p:cNvPr id="12" name="Symbol zastępczy obrazu 11" descr="116622413_1_644x461_detektor-wielogazowy-msa-altair-4x-miernik-gazow-pozna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677" b="13677"/>
          <a:stretch>
            <a:fillRect/>
          </a:stretch>
        </p:blipFill>
        <p:spPr bwMode="auto">
          <a:xfrm>
            <a:off x="1714480" y="1928802"/>
            <a:ext cx="5486400" cy="2500313"/>
          </a:xfrm>
          <a:prstGeom prst="rect">
            <a:avLst/>
          </a:prstGeom>
          <a:noFill/>
        </p:spPr>
      </p:pic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571472" y="4800600"/>
            <a:ext cx="7715304" cy="566738"/>
          </a:xfrm>
        </p:spPr>
        <p:txBody>
          <a:bodyPr>
            <a:normAutofit/>
          </a:bodyPr>
          <a:lstStyle/>
          <a:p>
            <a:r>
              <a:rPr lang="pl-PL" sz="1800" b="0" dirty="0" smtClean="0"/>
              <a:t>Oczyszczalnia powinna być wyposażona w dwa detektory.</a:t>
            </a:r>
            <a:endParaRPr lang="pl-PL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5572140"/>
            <a:ext cx="7786742" cy="566738"/>
          </a:xfrm>
        </p:spPr>
        <p:txBody>
          <a:bodyPr>
            <a:normAutofit fontScale="90000"/>
          </a:bodyPr>
          <a:lstStyle/>
          <a:p>
            <a:pPr algn="just"/>
            <a:r>
              <a:rPr lang="pl-PL" b="0" dirty="0" smtClean="0"/>
              <a:t>Skażoną odzież należy magazynować, a następnie przekazać do unieszkodliwienia.</a:t>
            </a:r>
            <a:endParaRPr lang="pl-PL" b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2910" y="642918"/>
            <a:ext cx="7786742" cy="804862"/>
          </a:xfrm>
        </p:spPr>
        <p:txBody>
          <a:bodyPr>
            <a:noAutofit/>
          </a:bodyPr>
          <a:lstStyle/>
          <a:p>
            <a:pPr algn="just"/>
            <a:r>
              <a:rPr lang="pl-PL" sz="1800" dirty="0" smtClean="0"/>
              <a:t>Zapewnić bezpieczne warunki niszczenia odzieży oraz środków ochrony indywidualnej które uległy skażeniu materiałem biologicznie zakaźnym lub środkami chemicznymi.</a:t>
            </a:r>
            <a:endParaRPr lang="pl-PL" sz="1800" dirty="0"/>
          </a:p>
        </p:txBody>
      </p:sp>
      <p:pic>
        <p:nvPicPr>
          <p:cNvPr id="19462" name="Picture 6" descr="http://www.p19.edu.gorzow.pl/files/p19/fckeditor/Kubus/240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2000232" y="1785926"/>
            <a:ext cx="5143504" cy="3500462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4286248" y="2928934"/>
            <a:ext cx="14287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Pojemnik na skażoną odzież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4800600"/>
            <a:ext cx="7143800" cy="566738"/>
          </a:xfrm>
        </p:spPr>
        <p:txBody>
          <a:bodyPr>
            <a:normAutofit/>
          </a:bodyPr>
          <a:lstStyle/>
          <a:p>
            <a:r>
              <a:rPr lang="pl-PL" sz="1800" b="0" dirty="0" smtClean="0"/>
              <a:t>np. dezynfekcja ozonem.</a:t>
            </a:r>
            <a:endParaRPr lang="pl-PL" sz="1800" b="0" dirty="0"/>
          </a:p>
        </p:txBody>
      </p:sp>
      <p:pic>
        <p:nvPicPr>
          <p:cNvPr id="5" name="Symbol zastępczy obrazu 4" descr="ozanato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370" r="20370"/>
          <a:stretch>
            <a:fillRect/>
          </a:stretch>
        </p:blipFill>
        <p:spPr>
          <a:xfrm>
            <a:off x="2214546" y="1571612"/>
            <a:ext cx="4214842" cy="3186106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14348" y="642918"/>
            <a:ext cx="7715304" cy="804862"/>
          </a:xfrm>
        </p:spPr>
        <p:txBody>
          <a:bodyPr>
            <a:normAutofit/>
          </a:bodyPr>
          <a:lstStyle/>
          <a:p>
            <a:pPr algn="ctr"/>
            <a:r>
              <a:rPr lang="pl-PL" sz="1800" dirty="0" smtClean="0"/>
              <a:t>Zapewnić bezpieczne warunki odkażania odzieży i obuwia roboczego.</a:t>
            </a: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2910" y="642918"/>
            <a:ext cx="7786742" cy="804862"/>
          </a:xfrm>
        </p:spPr>
        <p:txBody>
          <a:bodyPr>
            <a:normAutofit/>
          </a:bodyPr>
          <a:lstStyle/>
          <a:p>
            <a:r>
              <a:rPr lang="pl-PL" sz="1800" dirty="0" smtClean="0"/>
              <a:t>Wyznaczyć miejsce do przechowywania środków ochrony indywidualnej.</a:t>
            </a:r>
            <a:endParaRPr lang="pl-PL" sz="1800" dirty="0"/>
          </a:p>
        </p:txBody>
      </p:sp>
      <p:pic>
        <p:nvPicPr>
          <p:cNvPr id="20482" name="Picture 2" descr="Szafa ubraniowo-pó&amp;lstrok;kowa BHP, 2-drzwiowa | KART-MAP, BHP800/2U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1571625" y="1571625"/>
            <a:ext cx="5486400" cy="41148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714744" y="2000240"/>
            <a:ext cx="1793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Środki     ochrony</a:t>
            </a:r>
          </a:p>
          <a:p>
            <a:r>
              <a:rPr lang="pl-PL" dirty="0" smtClean="0"/>
              <a:t>  indywi  dualnej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smtClean="0">
                <a:solidFill>
                  <a:srgbClr val="FF0000"/>
                </a:solidFill>
              </a:rPr>
              <a:t>Regulacje prawne z zakresu BHP</a:t>
            </a:r>
            <a:endParaRPr lang="pl-PL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40768"/>
            <a:ext cx="1045592" cy="148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411760" y="1275925"/>
            <a:ext cx="3730541" cy="484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98000"/>
              </a:lnSpc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en-GB" sz="2600" b="1" i="1" u="sng" dirty="0">
                <a:latin typeface="Times New Roman" pitchFamily="16" charset="0"/>
              </a:rPr>
              <a:t>KODEKS PRACY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211638" y="1822038"/>
            <a:ext cx="360362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6E6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GB"/>
            </a:defPPr>
            <a:lvl1pPr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4572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9144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3716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8288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3166806" y="2211803"/>
            <a:ext cx="2810385" cy="4579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lnSpc>
                <a:spcPct val="99000"/>
              </a:lnSpc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pl-PL" sz="2400" b="1" i="1" dirty="0" smtClean="0">
                <a:latin typeface="Times New Roman" pitchFamily="16" charset="0"/>
              </a:rPr>
              <a:t>ustawy branżowe</a:t>
            </a:r>
            <a:endParaRPr lang="pl-PL" sz="2400" b="1" i="1" dirty="0">
              <a:latin typeface="Times New Roman" pitchFamily="16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4211636" y="2703908"/>
            <a:ext cx="360362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6E6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GB"/>
            </a:defPPr>
            <a:lvl1pPr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4572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9144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3716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8288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2195736" y="3212976"/>
            <a:ext cx="5400600" cy="732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99000"/>
              </a:lnSpc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pl-PL" sz="2400" b="1" i="1" dirty="0" smtClean="0">
                <a:latin typeface="Times New Roman" pitchFamily="16" charset="0"/>
              </a:rPr>
              <a:t>rozporządzenia wykonawcze do K.P.</a:t>
            </a:r>
          </a:p>
          <a:p>
            <a:pPr lvl="1" algn="ctr">
              <a:lnSpc>
                <a:spcPct val="99000"/>
              </a:lnSpc>
              <a:buSzPct val="70000"/>
              <a:buBlip>
                <a:blip r:embed="rId3"/>
              </a:buBlip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pl-PL" b="1" i="1" dirty="0" smtClean="0">
                <a:latin typeface="Times New Roman" pitchFamily="16" charset="0"/>
              </a:rPr>
              <a:t>  rozporządzenia branżowe</a:t>
            </a:r>
            <a:endParaRPr lang="pl-PL" b="1" i="1" dirty="0">
              <a:latin typeface="Times New Roman" pitchFamily="16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54809" y="4339874"/>
            <a:ext cx="8136904" cy="82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99000"/>
              </a:lnSpc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pl-PL" sz="2400" b="1" i="1" dirty="0" smtClean="0">
                <a:latin typeface="Times New Roman" pitchFamily="16" charset="0"/>
              </a:rPr>
              <a:t>układy i porozumienia zbiorowe </a:t>
            </a:r>
            <a:r>
              <a:rPr lang="pl-PL" b="1" i="1" dirty="0" smtClean="0">
                <a:latin typeface="Times New Roman" pitchFamily="16" charset="0"/>
              </a:rPr>
              <a:t>(zakładowe lub ponadzakładowe)</a:t>
            </a:r>
          </a:p>
          <a:p>
            <a:pPr lvl="1" algn="ctr">
              <a:lnSpc>
                <a:spcPct val="99000"/>
              </a:lnSpc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pl-PL" sz="2400" b="1" i="1" dirty="0" smtClean="0">
                <a:latin typeface="Times New Roman" pitchFamily="16" charset="0"/>
              </a:rPr>
              <a:t>regulaminy, statuty</a:t>
            </a:r>
            <a:endParaRPr lang="pl-PL" sz="2400" b="1" i="1" dirty="0">
              <a:latin typeface="Times New Roman" pitchFamily="16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4197122" y="3979511"/>
            <a:ext cx="360362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6E6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GB"/>
            </a:defPPr>
            <a:lvl1pPr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4572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9144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3716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8288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3327068" y="5733256"/>
            <a:ext cx="2560316" cy="4579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lnSpc>
                <a:spcPct val="99000"/>
              </a:lnSpc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pl-PL" sz="2400" b="1" i="1" dirty="0" smtClean="0">
                <a:latin typeface="Times New Roman" pitchFamily="16" charset="0"/>
              </a:rPr>
              <a:t>umowy o pracę</a:t>
            </a:r>
            <a:endParaRPr lang="pl-PL" sz="2400" b="1" i="1" dirty="0">
              <a:latin typeface="Times New Roman" pitchFamily="16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4277030" y="5222839"/>
            <a:ext cx="360362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6E6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GB"/>
            </a:defPPr>
            <a:lvl1pPr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4572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9144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3716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8288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327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5715016"/>
            <a:ext cx="7643866" cy="566738"/>
          </a:xfrm>
        </p:spPr>
        <p:txBody>
          <a:bodyPr>
            <a:normAutofit fontScale="90000"/>
          </a:bodyPr>
          <a:lstStyle/>
          <a:p>
            <a:pPr algn="just"/>
            <a:r>
              <a:rPr lang="pl-PL" b="0" dirty="0" smtClean="0"/>
              <a:t>Pracownicy oczyszczalni ścieków z uwagi na możliwość sporadycznego wykonywania prac szczególnie niebezpiecznych mają odbywać szkolenie okresowe bhp co najmniej raz w roku.</a:t>
            </a:r>
            <a:endParaRPr lang="pl-PL" b="0" dirty="0"/>
          </a:p>
        </p:txBody>
      </p:sp>
      <p:pic>
        <p:nvPicPr>
          <p:cNvPr id="8" name="Symbol zastępczy obrazu 7" descr="paragraf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>
          <a:xfrm>
            <a:off x="1571604" y="1714488"/>
            <a:ext cx="4572012" cy="2643191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2910" y="642918"/>
            <a:ext cx="7715304" cy="804862"/>
          </a:xfrm>
        </p:spPr>
        <p:txBody>
          <a:bodyPr/>
          <a:lstStyle/>
          <a:p>
            <a:pPr algn="just"/>
            <a:r>
              <a:rPr lang="pl-PL" sz="1800" dirty="0" smtClean="0"/>
              <a:t>Szkolenia okresowe bhp pracowników zatrudnionych na oczyszczalni ścieków powinny odbywać się co najmniej raz w roku.</a:t>
            </a: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643042" y="2285992"/>
            <a:ext cx="55007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Szkolenia okresowe powinny się odbywać </a:t>
            </a:r>
            <a:r>
              <a:rPr lang="pl-PL" b="1" dirty="0" smtClean="0"/>
              <a:t>nie rzadziej</a:t>
            </a:r>
            <a:r>
              <a:rPr lang="pl-PL" dirty="0" smtClean="0"/>
              <a:t> niż:</a:t>
            </a:r>
          </a:p>
          <a:p>
            <a:r>
              <a:rPr lang="pl-PL" dirty="0" smtClean="0"/>
              <a:t>co 3 lata – w przypadku stanowisk robotniczych,</a:t>
            </a:r>
          </a:p>
          <a:p>
            <a:r>
              <a:rPr lang="pl-PL" dirty="0" smtClean="0"/>
              <a:t>co roku – w przypadku stanowisk, na których wykonywane są prace szczególnie niebezpieczne.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714348" y="642918"/>
            <a:ext cx="742955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smtClean="0"/>
              <a:t>Sporządzać kompletną dokumentację powypadkową zgodnie                              z obowiązującymi przepisami prawa: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l-PL" dirty="0" smtClean="0"/>
              <a:t>dołączanie </a:t>
            </a:r>
            <a:r>
              <a:rPr lang="pl-PL" u="sng" dirty="0" smtClean="0"/>
              <a:t>ponumerowanych </a:t>
            </a:r>
            <a:r>
              <a:rPr lang="pl-PL" dirty="0" smtClean="0"/>
              <a:t>załączników do protokołu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l-PL" dirty="0" smtClean="0"/>
              <a:t>dołączanie dokumentacji fotograficznej lub szkicu sytuacyjnego miejsca zdarzenia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l-PL" dirty="0" smtClean="0"/>
              <a:t>uwzględnienie wszystkich niezbędnych informacji i dowodów dotyczących zdarzenia. </a:t>
            </a:r>
            <a:endParaRPr lang="pl-PL" dirty="0"/>
          </a:p>
        </p:txBody>
      </p:sp>
      <p:sp>
        <p:nvSpPr>
          <p:cNvPr id="23554" name="AutoShape 2" descr="data:image/jpeg;base64,/9j/4AAQSkZJRgABAQAAAQABAAD/2wCEAAkGBxQQDxUUERQSEBQVFhQYFBUQEBUVFRQVFRQWFxUUFRUYHCggGBolHBUUITEhJSkrLi4uFx8zODMsNygtLisBCgoKDg0OFA8QGiscHR4vKy8sNzc3KywrLCwsLy4sKywsLCwsLCwsLSwsKy0sKywsLCw3KywrKywrKyssLCssK//AABEIANMA0wMBIgACEQEDEQH/xAAbAAEAAwEBAQEAAAAAAAAAAAAAAQIEAwUGB//EAD8QAAIBAgIECQkHBAMBAAAAAAABAgMREiEEMUFRBRRSYXGRkqHREyIycoGisdLwFSMzQlOCsmLB4eJDk/Fj/8QAGQEBAAMBAQAAAAAAAAAAAAAAAAECAwUE/8QAJREBAAEDAwMFAQEAAAAAAAAAAAECAxESFFEEE1IhMTNBgSIj/9oADAMBAAIRAxEAPwD9xAAAAAAQZpcIU1t5vRl3ZZgagZXp9Pf7svA6UNJjP0Xf2Na9WtAdgQLgSCLi4EggkACLi4HN6TC9scb+shxmHLj2l0nKvoUZZ2wvPOKSee3UUlwemrYn1R5+bnA7vSocuHaQ43Dlw3+mtW/WcJcHRbvdroUerUQ+DY29KXu82Wrp62Bo4zDlw2fmW3UWp1oydoyjJ80k/gZ+IRunfVsai1l7C2i6EqbbTburZ268kBqAAAAAAAAAAAAAQBchS7vjuAkAAcNOhOVNqlKNObtaUo4lHNXeHblc82rxzPDLRVk9anteUnnss/aeppFCFSLjNKS2p8xijwDoyd/I08rfl1WVl3JAcZR0u0rz0aLvFxspWwr8S9+lWOWnaPVlJPOTwRu6cmo3zvZX1G6XAmju16UHZJLLYtSIfAWjvXRg+lFqatM5UroiuMS8laLUepT7b+bnRPE6vJqdt+J68uB6Dhg8nHDe+G2V8vlXUc/sHR/0oa799/rpZp3p4hjtqeZZNA0arGom1JZS9OTte2V89406hUlUdsUrKKbhKyukr5J5GypwHo8nd0oXy2W9FWXURDgLR4ppUYJNWdla63Fe5OrU07MaNOZeY9Dq8mp234nucHxmo2nbJRw2vf0ViUr63e+ZwXAlD9KGbTatldYrO37mdtC4Op0W3ThGF0k8O5NtfyZFdc1Fu1FHtLUCQUaoJAAAAAAAAAAAAAAAKyinrMlbQaUpXlTi3teH6ubLlbvcuv8AwBi+zaH6cewyZcH0XrpxfTFmzPcut+Az3LrfgBk+z6OX3ccm2vNeTyu+5dRH2dQ/Tj2XrNme5db8BnuXW/ADjo9CnTvgio3te0Wr2Lz0iMfSko+tl8S6b3LrfgVlFvWovpf+AKccp8uPXuHHqfLj1o5eUn+j78Rjl+j70QO0NLhJ2Uot7k7s6Y1z9TOdJO18EYvpV+5F7vcut+AE41z9TGNc/Uxd7l1/4Ge5db8AHlFz9TGNc/UxnuXW/AZ7l1vwAY1z9TJUr/8AhF3uXW/AmLe23sd/7AWAAAAAAAAAAAAAQfO19GqucrKq83a03a13a3nH0RwnpcE7OUU92JX+JamrT6s7lvXGM4eDxStyavbfzHKopxlhl5RNq9nUd7Z52xasmfQ8ep2vjj24+JHHaevHDpxR8TTvTxDLbRzLxOKVuTV7b+YcVrcmr238x7nH6fLj2o6t+sPT6fLj24+I708QbaOZZ+BaU4xljxK8rrG7u2GPO9tzBpWjVXUm0qlnJ2tN2tzeceutPp8uHbj4hadT5ce1HxKRXMTMtKrUTTFOZ9Hg1KFWKbkqqS1t1Hl7xyjKTyvP/sefvdHWfSR0ynJ2Uot7lKLfVc6Ky1Rt0RL96eIZ7aOZfPcUrcmr238xs4JozjNueNRwv05Nq91zvnPYuY6lTG7akVquTMYxC1FiKZzmXmcJucqt448OCK82TSupTvknzozwo1XqVV/vfzH0iiox5jNo8km28iabsxGMQVWIqmZzLw61OpC2Lykb5K9R5vtE0qNSSvHyklvVR/MfSY4y3PpLxilqSXQT3p4hXbRzL5vilbk1e2/mNvBFCpGo3NTSw/nk2r3XOz2AVquzMYxC1NiKZzmUoEIkzbgAAAAAAAAAAg+e0ijWxy82o/OdrSytfLae/UTys7Zq9921GWpTrNvDOCWy9NtrvVy1NWn6UuUa4xnDxJ06q1qavqvNK+r+rnXWVoxqSzhjl6lRPX0SPbqaPVbvipOzdsVJtrPLPFzIUdHqxfp0s3nai02u0ad6eIZbaPKXmaJQqqpG8aiWJXvLK22+Z9AorcuoxzpV9lSns/4nr2/mNNCMkvPak98VZdRnVVq9WtFGiMZyt5Nbl1E4VuXUSCq6s7JXtq5iKc7q+otNXRiV5eatS+rga/Kx3o46RQ2xIeic/cUp1HB2eoCqk5NJs0PRVvZWvRvmi2izbWezaBXimevLoNMVYAAAAJAAAAAAAAAAAAAQZ6TjeVk08WeTV3ZZ85oMk/LYnh8lh2Xx32Wvb2gd/N5+8Zc/ecH5e3/Dfb6dtX/pan5XLF5Lnw4u64CpFNq0nHera+tFadOzzqSlrywpfBXO06Sk05Rg2tTebXRkVho0Yu8adOL3pJPrsBfLn7xePP3lrvm634GHSq05NKGHDniu3drmA1NxcXZvVznDRJLO+0toUnnq634Fa9KSd0l1vLuA05c/eZtMUbJ+JMNLltSf7v8ABW8qj1JLpeXcB20drCtfeUnDPKbiuTZP2Zq5VqunaPkcOy+O9vEpVoVJSbcdHlnk5RlfJ5Xe+3wA2Zc/eMufvM6de3/Cns9Nq/SPv/8A4+/7ANGXP3loW2f3M0nWsreSvne+Lmsl3nTR/KXePBbZgxd9wNAAAAAAAAAAAAACDyq/knNqU6id7OKnOKz3cx6plq1aqfm04yWxupa/Pa2QFFosFbz55Wteq9jvnnmRHQ4JWU6mq2dVv4vJnWjVqN+dTUVvVS/9uk74nu70BjhocFqnPdnWk9atvOlOhCMrqUtuuo2s+Zs0Ynu70cqdbykXaMktXnK3xA5VZKS82XT5xenTil6Wb/qOMJuErNd6NuJ7u8DFoclf0tnKNUpxSzl7xk0eo1LzlZ53V07c19pZylUeqy6UBap5OUW28ttpZ9xijxf9WeeX4lRd2zWerBWVku9Frvd3oCkbJelq/qJuuV7xzqaXhdnGb6INrrRelWxK6jJesrPqYE3XK94XXK94tie7vQxPd3oDjXpxmrOTXq1Gn1pldD0aMG7SlK+vFUctt7mjE93eiU+awFgEAAAAAAAAAAAAg8avpMMcvvK6z1RtZWedsj2WeZU4GjKTeOortuywWzd9sS1OnP8ATO5rx/DKtJh+rpHtw+B2XCUYxtGVRvfOKfwLfYcf1KnufKYtO4KnB/duUlbXKUV52eWUNWo0xa5llm/xDrV4Uk7Z5bbQd7Ew4TUdWPsoro3Bil6U5xfM4NdeAmfBSjKznUt+zV2Ri1zJm/xDrV4RhKN7zTTathW5P+6KR4VaVk2rcqHwsdHwHG2U53u3d4NqSt6OrI5Lgd3tjn7nykRFv7ymZvfUQ5rTryeJuz5MOu9zZDhOmlZOfYRWfAis7TqN2yvgWfO8BzocC3XnzlF7oyg+/AicWuZRm/xDR9rQ3z7KLUeEoSkopzu3ZXit1/7HL7Dj+pU9z5C9DgiMJxljqPC7pPBbU1naN9pExbx6ZTE3sxmIw21Yzt5rV/6ll3F8L3vu8DnWg8Lwt32ZmJwr7+9eBk9D0cL3vu8DPhq8qHUzFXq1YNY6kYX2SlFataRz47LL72nz/eRzJxKMxH29Sop5YXFb7r4WLUFPPG4vdhVus8ujpjxLFWhbb95A9LR9JhJ2hOMnrspJ5DEmqOWhAAhIAAAAAAAAAAIMlXR6jbaq4VsXk4u3tes6aVJJK6bzVrb1mYqtKnKTbjVTbu7Ta7lIpVcopnEzhOGji1T9Z/8AXH63miEJJZyUteuPdkzzuL07JYa1lqtOW392Z00dQh6Mantk38WV79vygxK+laPP8ii9d75GSpUranCOW+XcbuMrdU7vEiVaL1xm+rxHft+UGJRoFWck1JKNtW3LrNFWEmspYXvUU/ZmzPCrGKyVTu8S/GVuqfXtHft+UGJVejVc/vnr/ShlzHWhSnFedPHzuCXwZTjC3VPr2jjC3VPr2jv2/KDEtFnvXZ/ycqkqieUYyW+9u65TjC3VPr2jjC3VPr2jv2/KDEpjOrdXjFLb5x2s967L8TNOqpJpqpZ5a7d9znTwRk2o1Lv+pvubHft+UGJOEtBlVcWnHLFrutduncYKvBVRarS16nq6z1eMLdU+vaOMLdU+vaXp6ummMRVDKrp6apzMPIpcF1HrSj6z8DfwdwfKnNyk4vzWsr709vQaOMLdU+vaWo105WtJO1/OLbqK/wCdUSinp6KZzENKAAagAAAAAAAABAGThCmpKKeabaa/azLX0KE3eUbvpZt0vXHpf8WcjjdfP+v41o9mX7Pp2th734lFwXS5Lyv+eW32m0Hi1Suyvg6m3fDnr1vdbeFwdTz83XzvxNQGZGWPBtNO+HPnbfszeo0xjZWRIIyAJIAAAAAAAAAE0PxF6svjEgmh+IvVl8Yno6T5qVavZtAB32IAAAAAAAAQSQBn0zXHpf8AFnI66Zrj0v8AizmcXr/l/GtHsgEkHiXASAIAJAgEgCASQAAJAgEkACaP4i9WXxiQTR/EXqy+MT0dJ81KtXs2gA77EAAAAAAAAIJIAzaZrj0v+LOZ10zXHpf8Wcji9f8AL+NaPYAB4lwAAAAAAAAAAAAAAAAmh+IvVl8YkE0PxF6svjE9HSfNSrV7NqAQO+xAAAAAAAAAABl0zXHpf8WczrpcG0ra0919aa3reZqkaiTaV7J2tHXbd5+05nV9NcuV5paU1REOgMegV6lWmpOnOm25LDOnZ5OydnK9nrNShPd7n+55dle4W1wsCuCe7d+X/cYJ7t35f9xsr3BrhYFVTn9R/wByME93uf7jZXuDXC4JjQm1riumL+Yni8uVHsv5hsr3BrhUFuLy5Uey/mHF5cqPZfzDZXuDXCoL8Wlyo9l/MRxaXKj2X8w2V7g1wqC3F5cqPZfzE8Wnyo9l/MNle4NcKE0PxF6svjEni8uVHsv5i9Gg1K7aeTWUWtbXO9xv0/S3KLlNUx6IqqiYaQAdZkAAAAAAAAAACqJYAEEsAAAABAAEkgAAAAAAAgACQ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56" name="AutoShape 4" descr="data:image/jpeg;base64,/9j/4AAQSkZJRgABAQAAAQABAAD/2wCEAAkGBxQQDxUUERQSEBQVFhQYFBUQEBUVFRQVFRQWFxUUFRUYHCggGBolHBUUITEhJSkrLi4uFx8zODMsNygtLisBCgoKDg0OFA8QGiscHR4vKy8sNzc3KywrLCwsLy4sKywsLCwsLCwsLSwsKy0sKywsLCw3KywrKywrKyssLCssK//AABEIANMA0wMBIgACEQEDEQH/xAAbAAEAAwEBAQEAAAAAAAAAAAAAAQIEAwUGB//EAD8QAAIBAgIECQkHBAMBAAAAAAABAgMREiEEMUFRBRRSYXGRkqHREyIycoGisdLwFSMzQlOCsmLB4eJDk/Fj/8QAGQEBAAMBAQAAAAAAAAAAAAAAAAECAwUE/8QAJREBAAEDAwMFAQEAAAAAAAAAAAECAxESFFEEE1IhMTNBgSIj/9oADAMBAAIRAxEAPwD9xAAAAAAQZpcIU1t5vRl3ZZgagZXp9Pf7svA6UNJjP0Xf2Na9WtAdgQLgSCLi4EggkACLi4HN6TC9scb+shxmHLj2l0nKvoUZZ2wvPOKSee3UUlwemrYn1R5+bnA7vSocuHaQ43Dlw3+mtW/WcJcHRbvdroUerUQ+DY29KXu82Wrp62Bo4zDlw2fmW3UWp1oydoyjJ80k/gZ+IRunfVsai1l7C2i6EqbbTburZ268kBqAAAAAAAAAAAAAQBchS7vjuAkAAcNOhOVNqlKNObtaUo4lHNXeHblc82rxzPDLRVk9anteUnnss/aeppFCFSLjNKS2p8xijwDoyd/I08rfl1WVl3JAcZR0u0rz0aLvFxspWwr8S9+lWOWnaPVlJPOTwRu6cmo3zvZX1G6XAmju16UHZJLLYtSIfAWjvXRg+lFqatM5UroiuMS8laLUepT7b+bnRPE6vJqdt+J68uB6Dhg8nHDe+G2V8vlXUc/sHR/0oa799/rpZp3p4hjtqeZZNA0arGom1JZS9OTte2V89406hUlUdsUrKKbhKyukr5J5GypwHo8nd0oXy2W9FWXURDgLR4ppUYJNWdla63Fe5OrU07MaNOZeY9Dq8mp234nucHxmo2nbJRw2vf0ViUr63e+ZwXAlD9KGbTatldYrO37mdtC4Op0W3ThGF0k8O5NtfyZFdc1Fu1FHtLUCQUaoJAAAAAAAAAAAAAAAKyinrMlbQaUpXlTi3teH6ubLlbvcuv8AwBi+zaH6cewyZcH0XrpxfTFmzPcut+Az3LrfgBk+z6OX3ccm2vNeTyu+5dRH2dQ/Tj2XrNme5db8BnuXW/ADjo9CnTvgio3te0Wr2Lz0iMfSko+tl8S6b3LrfgVlFvWovpf+AKccp8uPXuHHqfLj1o5eUn+j78Rjl+j70QO0NLhJ2Uot7k7s6Y1z9TOdJO18EYvpV+5F7vcut+AE41z9TGNc/Uxd7l1/4Ge5db8AHlFz9TGNc/UxnuXW/AZ7l1vwAY1z9TJUr/8AhF3uXW/AmLe23sd/7AWAAAAAAAAAAAAAQfO19GqucrKq83a03a13a3nH0RwnpcE7OUU92JX+JamrT6s7lvXGM4eDxStyavbfzHKopxlhl5RNq9nUd7Z52xasmfQ8ep2vjj24+JHHaevHDpxR8TTvTxDLbRzLxOKVuTV7b+YcVrcmr238x7nH6fLj2o6t+sPT6fLj24+I708QbaOZZ+BaU4xljxK8rrG7u2GPO9tzBpWjVXUm0qlnJ2tN2tzeceutPp8uHbj4hadT5ce1HxKRXMTMtKrUTTFOZ9Hg1KFWKbkqqS1t1Hl7xyjKTyvP/sefvdHWfSR0ynJ2Uot7lKLfVc6Ky1Rt0RL96eIZ7aOZfPcUrcmr238xs4JozjNueNRwv05Nq91zvnPYuY6lTG7akVquTMYxC1FiKZzmXmcJucqt448OCK82TSupTvknzozwo1XqVV/vfzH0iiox5jNo8km28iabsxGMQVWIqmZzLw61OpC2Lykb5K9R5vtE0qNSSvHyklvVR/MfSY4y3PpLxilqSXQT3p4hXbRzL5vilbk1e2/mNvBFCpGo3NTSw/nk2r3XOz2AVquzMYxC1NiKZzmUoEIkzbgAAAAAAAAAAg+e0ijWxy82o/OdrSytfLae/UTys7Zq9921GWpTrNvDOCWy9NtrvVy1NWn6UuUa4xnDxJ06q1qavqvNK+r+rnXWVoxqSzhjl6lRPX0SPbqaPVbvipOzdsVJtrPLPFzIUdHqxfp0s3nai02u0ad6eIZbaPKXmaJQqqpG8aiWJXvLK22+Z9AorcuoxzpV9lSns/4nr2/mNNCMkvPak98VZdRnVVq9WtFGiMZyt5Nbl1E4VuXUSCq6s7JXtq5iKc7q+otNXRiV5eatS+rga/Kx3o46RQ2xIeic/cUp1HB2eoCqk5NJs0PRVvZWvRvmi2izbWezaBXimevLoNMVYAAAAJAAAAAAAAAAAAAQZ6TjeVk08WeTV3ZZ85oMk/LYnh8lh2Xx32Wvb2gd/N5+8Zc/ecH5e3/Dfb6dtX/pan5XLF5Lnw4u64CpFNq0nHera+tFadOzzqSlrywpfBXO06Sk05Rg2tTebXRkVho0Yu8adOL3pJPrsBfLn7xePP3lrvm634GHSq05NKGHDniu3drmA1NxcXZvVznDRJLO+0toUnnq634Fa9KSd0l1vLuA05c/eZtMUbJ+JMNLltSf7v8ABW8qj1JLpeXcB20drCtfeUnDPKbiuTZP2Zq5VqunaPkcOy+O9vEpVoVJSbcdHlnk5RlfJ5Xe+3wA2Zc/eMufvM6de3/Cns9Nq/SPv/8A4+/7ANGXP3loW2f3M0nWsreSvne+Lmsl3nTR/KXePBbZgxd9wNAAAAAAAAAAAAACDyq/knNqU6id7OKnOKz3cx6plq1aqfm04yWxupa/Pa2QFFosFbz55Wteq9jvnnmRHQ4JWU6mq2dVv4vJnWjVqN+dTUVvVS/9uk74nu70BjhocFqnPdnWk9atvOlOhCMrqUtuuo2s+Zs0Ynu70cqdbykXaMktXnK3xA5VZKS82XT5xenTil6Wb/qOMJuErNd6NuJ7u8DFoclf0tnKNUpxSzl7xk0eo1LzlZ53V07c19pZylUeqy6UBap5OUW28ttpZ9xijxf9WeeX4lRd2zWerBWVku9Frvd3oCkbJelq/qJuuV7xzqaXhdnGb6INrrRelWxK6jJesrPqYE3XK94XXK94tie7vQxPd3oDjXpxmrOTXq1Gn1pldD0aMG7SlK+vFUctt7mjE93eiU+awFgEAAAAAAAAAAAAg8avpMMcvvK6z1RtZWedsj2WeZU4GjKTeOortuywWzd9sS1OnP8ATO5rx/DKtJh+rpHtw+B2XCUYxtGVRvfOKfwLfYcf1KnufKYtO4KnB/duUlbXKUV52eWUNWo0xa5llm/xDrV4Uk7Z5bbQd7Ew4TUdWPsoro3Bil6U5xfM4NdeAmfBSjKznUt+zV2Ri1zJm/xDrV4RhKN7zTTathW5P+6KR4VaVk2rcqHwsdHwHG2U53u3d4NqSt6OrI5Lgd3tjn7nykRFv7ymZvfUQ5rTryeJuz5MOu9zZDhOmlZOfYRWfAis7TqN2yvgWfO8BzocC3XnzlF7oyg+/AicWuZRm/xDR9rQ3z7KLUeEoSkopzu3ZXit1/7HL7Dj+pU9z5C9DgiMJxljqPC7pPBbU1naN9pExbx6ZTE3sxmIw21Yzt5rV/6ll3F8L3vu8DnWg8Lwt32ZmJwr7+9eBk9D0cL3vu8DPhq8qHUzFXq1YNY6kYX2SlFataRz47LL72nz/eRzJxKMxH29Sop5YXFb7r4WLUFPPG4vdhVus8ujpjxLFWhbb95A9LR9JhJ2hOMnrspJ5DEmqOWhAAhIAAAAAAAAAAIMlXR6jbaq4VsXk4u3tes6aVJJK6bzVrb1mYqtKnKTbjVTbu7Ta7lIpVcopnEzhOGji1T9Z/8AXH63miEJJZyUteuPdkzzuL07JYa1lqtOW392Z00dQh6Mantk38WV79vygxK+laPP8ii9d75GSpUranCOW+XcbuMrdU7vEiVaL1xm+rxHft+UGJRoFWck1JKNtW3LrNFWEmspYXvUU/ZmzPCrGKyVTu8S/GVuqfXtHft+UGJVejVc/vnr/ShlzHWhSnFedPHzuCXwZTjC3VPr2jjC3VPr2jv2/KDEtFnvXZ/ycqkqieUYyW+9u65TjC3VPr2jjC3VPr2jv2/KDEpjOrdXjFLb5x2s967L8TNOqpJpqpZ5a7d9znTwRk2o1Lv+pvubHft+UGJOEtBlVcWnHLFrutduncYKvBVRarS16nq6z1eMLdU+vaOMLdU+vaXp6ummMRVDKrp6apzMPIpcF1HrSj6z8DfwdwfKnNyk4vzWsr709vQaOMLdU+vaWo105WtJO1/OLbqK/wCdUSinp6KZzENKAAagAAAAAAAABAGThCmpKKeabaa/azLX0KE3eUbvpZt0vXHpf8WcjjdfP+v41o9mX7Pp2th734lFwXS5Lyv+eW32m0Hi1Suyvg6m3fDnr1vdbeFwdTz83XzvxNQGZGWPBtNO+HPnbfszeo0xjZWRIIyAJIAAAAAAAAAE0PxF6svjEgmh+IvVl8Yno6T5qVavZtAB32IAAAAAAAAQSQBn0zXHpf8AFnI66Zrj0v8AizmcXr/l/GtHsgEkHiXASAIAJAgEgCASQAAJAgEkACaP4i9WXxiQTR/EXqy+MT0dJ81KtXs2gA77EAAAAAAAAIJIAzaZrj0v+LOZ10zXHpf8Wcji9f8AL+NaPYAB4lwAAAAAAAAAAAAAAAAmh+IvVl8YkE0PxF6svjE9HSfNSrV7NqAQO+xAAAAAAAAAABl0zXHpf8WczrpcG0ra0919aa3reZqkaiTaV7J2tHXbd5+05nV9NcuV5paU1REOgMegV6lWmpOnOm25LDOnZ5OydnK9nrNShPd7n+55dle4W1wsCuCe7d+X/cYJ7t35f9xsr3BrhYFVTn9R/wByME93uf7jZXuDXC4JjQm1riumL+Yni8uVHsv5hsr3BrhUFuLy5Uey/mHF5cqPZfzDZXuDXCoL8Wlyo9l/MRxaXKj2X8w2V7g1wqC3F5cqPZfzE8Wnyo9l/MNle4NcKE0PxF6svjEni8uVHsv5i9Gg1K7aeTWUWtbXO9xv0/S3KLlNUx6IqqiYaQAdZkAAAAAAAAAACqJYAEEsAAAABAAEkgAAAAAAAgACQ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3558" name="Picture 6" descr="http://www.sklep-remib.eu/1463-large_default/protokol-powypadko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714752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28662" y="928670"/>
            <a:ext cx="7215238" cy="80486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1800" dirty="0" smtClean="0"/>
              <a:t>Zidentyfikować i uwzględnić w dokumentacji oceny ryzyka zawodowego wszystkie znaczące, dotychczas nie zidentyfikowane, zagrożenia występujące na poszczególnych stanowiskach pracy: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1600" dirty="0" smtClean="0"/>
              <a:t>KOLIZJA ŚRODKÓW TRANSPORTU WJEŻDŻAJĄCYCH NA OCZYSZCZALNIĘ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1600" dirty="0" smtClean="0"/>
              <a:t>NIEODPOWIEDNIE OŚWIETLENIE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1600" dirty="0" smtClean="0"/>
              <a:t>STRES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1600" dirty="0" smtClean="0"/>
              <a:t>LOBBING</a:t>
            </a:r>
          </a:p>
        </p:txBody>
      </p:sp>
      <p:pic>
        <p:nvPicPr>
          <p:cNvPr id="26626" name="Picture 2" descr="http://nf.pl/media/images/articles/10376_banner_700x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286124"/>
            <a:ext cx="502442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obrazu 6" descr="imag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4" r="64"/>
          <a:stretch>
            <a:fillRect/>
          </a:stretch>
        </p:blipFill>
        <p:spPr>
          <a:xfrm>
            <a:off x="1714500" y="1714500"/>
            <a:ext cx="5486400" cy="411480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57224" y="642918"/>
            <a:ext cx="7358114" cy="804862"/>
          </a:xfrm>
        </p:spPr>
        <p:txBody>
          <a:bodyPr>
            <a:noAutofit/>
          </a:bodyPr>
          <a:lstStyle/>
          <a:p>
            <a:pPr algn="just"/>
            <a:r>
              <a:rPr lang="pl-PL" sz="1800" dirty="0" smtClean="0"/>
              <a:t>Uwzględnić w ocenie narażenia pracowników na czynniki biologiczne wskazówki PIS oraz jednostek służby medycyny pracy.</a:t>
            </a: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ocena-ryzyka-zawodoweg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2214546" y="2428868"/>
            <a:ext cx="3986202" cy="2786082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28662" y="642918"/>
            <a:ext cx="7215238" cy="80486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l-PL" sz="8000" dirty="0" smtClean="0"/>
              <a:t>Zapewnić udział przedstawicieli lekarza medycyny pracy                    w ocenie ryzyka zawodowego na stanowiskach pracy.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endParaRPr lang="pl-PL" sz="4500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 descr="10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1714480" y="2428868"/>
            <a:ext cx="4557726" cy="3043241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85786" y="642918"/>
            <a:ext cx="7572428" cy="804862"/>
          </a:xfrm>
        </p:spPr>
        <p:txBody>
          <a:bodyPr/>
          <a:lstStyle/>
          <a:p>
            <a:pPr algn="just"/>
            <a:r>
              <a:rPr lang="pl-PL" sz="1800" dirty="0" smtClean="0"/>
              <a:t>Dokonać kompleksowej oceny ryzyka związanego z możliwością wystąpienia                  w miejscach pracy na oczyszczalni ścieków atmosfery wybuchowej. 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obrazu 5" descr="indek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297" b="16297"/>
          <a:stretch>
            <a:fillRect/>
          </a:stretch>
        </p:blipFill>
        <p:spPr>
          <a:xfrm>
            <a:off x="2000232" y="2143116"/>
            <a:ext cx="4486288" cy="3471858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14348" y="642918"/>
            <a:ext cx="7500990" cy="804862"/>
          </a:xfrm>
        </p:spPr>
        <p:txBody>
          <a:bodyPr/>
          <a:lstStyle/>
          <a:p>
            <a:pPr algn="just"/>
            <a:r>
              <a:rPr lang="pl-PL" sz="1800" dirty="0" smtClean="0"/>
              <a:t>Dla oczyszczalni ścieków opracować dokument zabezpieczenia stanowisk pracy przed wybuchem. 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428860" y="1714488"/>
            <a:ext cx="451886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ZAKŁAD </a:t>
            </a:r>
          </a:p>
          <a:p>
            <a:pPr algn="ctr"/>
            <a:r>
              <a:rPr lang="pl-PL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OCZYSZCZANIA</a:t>
            </a:r>
          </a:p>
          <a:p>
            <a:pPr algn="ctr"/>
            <a:r>
              <a:rPr lang="pl-PL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MIASTA</a:t>
            </a:r>
            <a:endParaRPr lang="pl-PL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414162">
            <a:off x="668164" y="2972011"/>
            <a:ext cx="7666919" cy="92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85786" y="785794"/>
            <a:ext cx="7643866" cy="804862"/>
          </a:xfrm>
        </p:spPr>
        <p:txBody>
          <a:bodyPr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18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ZAKAZUJĘ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8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Prowadzenia ręcznych prac transportowych związanych z ładowaniem                               i rozładowywaniem odpadów w sposób: 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l-PL" sz="18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zagrażający upadkowi z wysokości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l-PL" sz="18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zagrażający uderzeniem przez spadające odpady i skaleczenia 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l-PL" sz="18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bez zapewnienia bezpiecznego wejścia na poziom skrzyni ładunkowej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l-PL" sz="18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na wysokość powyżej 1,5 m od poziomu otaczającego terenu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l-PL" sz="18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z przekroczeniem norm podnoszenia ciężarów 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l-PL" sz="18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naruszający przepisy kodeksu drogowego 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l-PL" sz="18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na drogach publicznych od strony jezdni oraz do pojazdu ustawionego po przeciwnej stronie jezdni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l-PL" sz="18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pozostawania na stopniach komory ładunkowej lub skrzyni ładunkowej pojazdów podczas transportu odpadów </a:t>
            </a:r>
            <a:br>
              <a:rPr lang="pl-PL" sz="18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</a:br>
            <a:endParaRPr lang="pl-PL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14348" y="785794"/>
            <a:ext cx="7500990" cy="804862"/>
          </a:xfrm>
        </p:spPr>
        <p:txBody>
          <a:bodyPr>
            <a:noAutofit/>
          </a:bodyPr>
          <a:lstStyle/>
          <a:p>
            <a:pPr algn="just"/>
            <a:r>
              <a:rPr lang="pl-PL" sz="1800" dirty="0" smtClean="0"/>
              <a:t>Stwierdzono, że pracownicy zajmujący się zbieraniem odpadów prowadzą zbiórkę z obu stron jezdni drogi powiatowej podczas normalnego ruchu drogowego, przechodząc przez drogę. </a:t>
            </a:r>
            <a:endParaRPr lang="pl-PL" sz="1800" dirty="0"/>
          </a:p>
        </p:txBody>
      </p:sp>
      <p:pic>
        <p:nvPicPr>
          <p:cNvPr id="10241" name="Picture 1" descr="PC02051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857364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trzałka w dół 5"/>
          <p:cNvSpPr/>
          <p:nvPr/>
        </p:nvSpPr>
        <p:spPr>
          <a:xfrm>
            <a:off x="4500562" y="3286124"/>
            <a:ext cx="42862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51520" y="1423514"/>
            <a:ext cx="8892480" cy="398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9000"/>
              </a:lnSpc>
              <a:tabLst>
                <a:tab pos="3159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pl-PL" sz="2000" dirty="0" smtClean="0">
              <a:solidFill>
                <a:srgbClr val="2300DC"/>
              </a:solidFill>
              <a:latin typeface="Times New Roman" pitchFamily="16" charset="0"/>
            </a:endParaRPr>
          </a:p>
          <a:p>
            <a:pPr>
              <a:lnSpc>
                <a:spcPct val="99000"/>
              </a:lnSpc>
              <a:tabLst>
                <a:tab pos="3159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3600" b="1" dirty="0" smtClean="0">
                <a:solidFill>
                  <a:srgbClr val="2300DC"/>
                </a:solidFill>
                <a:latin typeface="Times New Roman" pitchFamily="16" charset="0"/>
              </a:rPr>
              <a:t>Organy nadzoru wewnętrznego</a:t>
            </a:r>
            <a:r>
              <a:rPr lang="pl-PL" sz="3600" dirty="0" smtClean="0">
                <a:solidFill>
                  <a:srgbClr val="2300DC"/>
                </a:solidFill>
                <a:latin typeface="Times New Roman" pitchFamily="16" charset="0"/>
              </a:rPr>
              <a:t>:</a:t>
            </a:r>
          </a:p>
          <a:p>
            <a:pPr>
              <a:lnSpc>
                <a:spcPct val="99000"/>
              </a:lnSpc>
              <a:tabLst>
                <a:tab pos="3159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pl-PL" sz="2000" dirty="0" smtClean="0">
              <a:solidFill>
                <a:srgbClr val="2300DC"/>
              </a:solidFill>
              <a:latin typeface="Times New Roman" pitchFamily="16" charset="0"/>
            </a:endParaRPr>
          </a:p>
          <a:p>
            <a:pPr>
              <a:lnSpc>
                <a:spcPct val="148000"/>
              </a:lnSpc>
              <a:buSzPct val="52000"/>
              <a:buBlip>
                <a:blip r:embed="rId2"/>
              </a:buBlip>
              <a:tabLst>
                <a:tab pos="3159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2400" b="1" dirty="0" smtClean="0">
                <a:solidFill>
                  <a:srgbClr val="FF6633"/>
                </a:solidFill>
                <a:latin typeface="Times New Roman" pitchFamily="16" charset="0"/>
              </a:rPr>
              <a:t>Służba bhp</a:t>
            </a:r>
          </a:p>
          <a:p>
            <a:pPr>
              <a:lnSpc>
                <a:spcPct val="148000"/>
              </a:lnSpc>
              <a:buSzPct val="52000"/>
              <a:buBlip>
                <a:blip r:embed="rId2"/>
              </a:buBlip>
              <a:tabLst>
                <a:tab pos="3159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2400" b="1" dirty="0" smtClean="0">
                <a:solidFill>
                  <a:srgbClr val="FF6633"/>
                </a:solidFill>
                <a:latin typeface="Times New Roman" pitchFamily="16" charset="0"/>
              </a:rPr>
              <a:t>Komisja bhp (u pracodawców zatrudniających więcej niż 250 pracowników)</a:t>
            </a:r>
          </a:p>
          <a:p>
            <a:pPr>
              <a:lnSpc>
                <a:spcPct val="148000"/>
              </a:lnSpc>
              <a:buSzPct val="52000"/>
              <a:buBlip>
                <a:blip r:embed="rId2"/>
              </a:buBlip>
              <a:tabLst>
                <a:tab pos="3159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2400" b="1" dirty="0" smtClean="0">
                <a:solidFill>
                  <a:srgbClr val="FF6633"/>
                </a:solidFill>
                <a:latin typeface="Times New Roman" pitchFamily="16" charset="0"/>
              </a:rPr>
              <a:t>Społeczna inspekcja pracy</a:t>
            </a:r>
          </a:p>
          <a:p>
            <a:pPr>
              <a:lnSpc>
                <a:spcPct val="148000"/>
              </a:lnSpc>
              <a:buSzPct val="52000"/>
              <a:buBlip>
                <a:blip r:embed="rId2"/>
              </a:buBlip>
              <a:tabLst>
                <a:tab pos="3159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2400" b="1" dirty="0" smtClean="0">
                <a:solidFill>
                  <a:srgbClr val="FF6633"/>
                </a:solidFill>
                <a:latin typeface="Times New Roman" pitchFamily="16" charset="0"/>
              </a:rPr>
              <a:t>Rady pracownicze (w zakładach pracy powyżej 50 pracowników)</a:t>
            </a:r>
            <a:endParaRPr lang="pl-PL" sz="2400" b="1" dirty="0">
              <a:solidFill>
                <a:srgbClr val="FF6633"/>
              </a:solidFill>
              <a:latin typeface="Times New Roman" pitchFamily="16" charset="0"/>
            </a:endParaRPr>
          </a:p>
        </p:txBody>
      </p:sp>
      <p:sp>
        <p:nvSpPr>
          <p:cNvPr id="7" name="Rectangle 1"/>
          <p:cNvSpPr>
            <a:spLocks noGrp="1" noChangeArrowheads="1"/>
          </p:cNvSpPr>
          <p:nvPr/>
        </p:nvSpPr>
        <p:spPr bwMode="auto">
          <a:xfrm>
            <a:off x="13493" y="792"/>
            <a:ext cx="9130507" cy="835919"/>
          </a:xfrm>
          <a:prstGeom prst="rect">
            <a:avLst/>
          </a:prstGeom>
          <a:solidFill>
            <a:srgbClr val="E6E6FF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Verdana" pitchFamily="32" charset="0"/>
              <a:defRPr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Verdana" pitchFamily="32" charset="0"/>
              <a:defRPr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Gothic" charset="-128"/>
              </a:defRPr>
            </a:lvl2pPr>
            <a:lvl3pPr algn="l" defTabSz="449263" rtl="0" eaLnBrk="0" fontAlgn="base" hangingPunct="0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Verdana" pitchFamily="32" charset="0"/>
              <a:defRPr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Gothic" charset="-128"/>
              </a:defRPr>
            </a:lvl3pPr>
            <a:lvl4pPr algn="l" defTabSz="449263" rtl="0" eaLnBrk="0" fontAlgn="base" hangingPunct="0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Verdana" pitchFamily="32" charset="0"/>
              <a:defRPr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Gothic" charset="-128"/>
              </a:defRPr>
            </a:lvl4pPr>
            <a:lvl5pPr algn="l" defTabSz="449263" rtl="0" eaLnBrk="0" fontAlgn="base" hangingPunct="0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Verdana" pitchFamily="32" charset="0"/>
              <a:defRPr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Gothic" charset="-128"/>
              </a:defRPr>
            </a:lvl5pPr>
            <a:lvl6pPr marL="457200" algn="l" defTabSz="449263" rtl="0" fontAlgn="base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Verdana" pitchFamily="32" charset="0"/>
              <a:defRPr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Gothic" charset="-128"/>
              </a:defRPr>
            </a:lvl6pPr>
            <a:lvl7pPr marL="914400" algn="l" defTabSz="449263" rtl="0" fontAlgn="base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Verdana" pitchFamily="32" charset="0"/>
              <a:defRPr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Gothic" charset="-128"/>
              </a:defRPr>
            </a:lvl7pPr>
            <a:lvl8pPr marL="1371600" algn="l" defTabSz="449263" rtl="0" fontAlgn="base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Verdana" pitchFamily="32" charset="0"/>
              <a:defRPr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Gothic" charset="-128"/>
              </a:defRPr>
            </a:lvl8pPr>
            <a:lvl9pPr marL="1828800" algn="l" defTabSz="449263" rtl="0" fontAlgn="base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Verdana" pitchFamily="32" charset="0"/>
              <a:defRPr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Gothic" charset="-128"/>
              </a:defRPr>
            </a:lvl9pPr>
          </a:lstStyle>
          <a:p>
            <a:pPr algn="ctr" eaLnBrk="1" hangingPunct="1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</a:rPr>
              <a:t>REGULACJE PRAWNE Z ZAKRESU BHP</a:t>
            </a:r>
          </a:p>
        </p:txBody>
      </p:sp>
    </p:spTree>
    <p:extLst>
      <p:ext uri="{BB962C8B-B14F-4D97-AF65-F5344CB8AC3E}">
        <p14:creationId xmlns:p14="http://schemas.microsoft.com/office/powerpoint/2010/main" xmlns="" val="26091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85786" y="571480"/>
            <a:ext cx="7358114" cy="804862"/>
          </a:xfrm>
        </p:spPr>
        <p:txBody>
          <a:bodyPr>
            <a:noAutofit/>
          </a:bodyPr>
          <a:lstStyle/>
          <a:p>
            <a:pPr algn="just"/>
            <a:r>
              <a:rPr lang="pl-PL" sz="1800" dirty="0" smtClean="0"/>
              <a:t>Stwierdzono przypadki podjeżdżania samochodu specjalnego na sąsiedni pas ruchu („pod prąd”), dla ułatwienia załadunku worków i pojemników przez ładowaczy, utrudniając tym samym normalny ruch pojazdów po drodze.</a:t>
            </a:r>
            <a:endParaRPr lang="pl-PL" sz="1800" dirty="0"/>
          </a:p>
        </p:txBody>
      </p:sp>
      <p:pic>
        <p:nvPicPr>
          <p:cNvPr id="9217" name="Picture 1" descr="PC04051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85926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trzałka w dół 5"/>
          <p:cNvSpPr/>
          <p:nvPr/>
        </p:nvSpPr>
        <p:spPr>
          <a:xfrm>
            <a:off x="2857488" y="1857364"/>
            <a:ext cx="57150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57224" y="642918"/>
            <a:ext cx="7358114" cy="804862"/>
          </a:xfrm>
        </p:spPr>
        <p:txBody>
          <a:bodyPr>
            <a:noAutofit/>
          </a:bodyPr>
          <a:lstStyle/>
          <a:p>
            <a:pPr algn="just"/>
            <a:r>
              <a:rPr lang="pl-PL" sz="1800" dirty="0" smtClean="0"/>
              <a:t>Stwierdzono, że ładowacze podczas przemieszczania się pomiędzy posesjami przebywali na stopniach jadącego samochodu specjalnego w trakcie poruszania się drogą publiczną.</a:t>
            </a:r>
            <a:endParaRPr lang="pl-PL" sz="1800" dirty="0"/>
          </a:p>
        </p:txBody>
      </p:sp>
      <p:pic>
        <p:nvPicPr>
          <p:cNvPr id="8199" name="Picture 7" descr="http://bi.gazeta.pl/im/58/10/ba/z12193880Q,Wywoz-smiec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484" r="5484"/>
          <a:stretch>
            <a:fillRect/>
          </a:stretch>
        </p:blipFill>
        <p:spPr bwMode="auto">
          <a:xfrm>
            <a:off x="1643042" y="1643050"/>
            <a:ext cx="5486400" cy="4114800"/>
          </a:xfrm>
          <a:prstGeom prst="rect">
            <a:avLst/>
          </a:prstGeom>
          <a:noFill/>
        </p:spPr>
      </p:pic>
      <p:sp>
        <p:nvSpPr>
          <p:cNvPr id="9" name="Elipsa 8"/>
          <p:cNvSpPr/>
          <p:nvPr/>
        </p:nvSpPr>
        <p:spPr>
          <a:xfrm>
            <a:off x="3000364" y="3143248"/>
            <a:ext cx="428628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5572132" y="321468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prawo 10"/>
          <p:cNvSpPr/>
          <p:nvPr/>
        </p:nvSpPr>
        <p:spPr>
          <a:xfrm>
            <a:off x="4214810" y="5286388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 descr="hel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1785918" y="1857364"/>
            <a:ext cx="5486400" cy="411480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00100" y="642918"/>
            <a:ext cx="7286676" cy="804862"/>
          </a:xfrm>
        </p:spPr>
        <p:txBody>
          <a:bodyPr>
            <a:noAutofit/>
          </a:bodyPr>
          <a:lstStyle/>
          <a:p>
            <a:pPr algn="just"/>
            <a:r>
              <a:rPr lang="pl-PL" sz="1800" dirty="0" smtClean="0"/>
              <a:t>Stwierdzono, że ładowacze podczas obsługi urządzeń do załadunku pojemników nie stosują środków ochrony indywidualnej głowy.</a:t>
            </a: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85786" y="928670"/>
            <a:ext cx="7358114" cy="804862"/>
          </a:xfrm>
        </p:spPr>
        <p:txBody>
          <a:bodyPr/>
          <a:lstStyle/>
          <a:p>
            <a:pPr algn="just"/>
            <a:r>
              <a:rPr lang="pl-PL" sz="1800" dirty="0" smtClean="0"/>
              <a:t>Stwierdzono, że ładowacze podczas obsługi urządzeń do załadunku pojemników nie stosują środków ochrony indywidualnej oczu.</a:t>
            </a:r>
          </a:p>
          <a:p>
            <a:endParaRPr lang="pl-PL" dirty="0"/>
          </a:p>
        </p:txBody>
      </p:sp>
      <p:pic>
        <p:nvPicPr>
          <p:cNvPr id="1028" name="Picture 4" descr="OKULARY PRZECIWODPRYSKOW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1714480" y="1857364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Symbol zastępczy obrazu 7" descr="maseczka-przeciwpylowa-z-zaworkiem-P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125" b="16125"/>
          <a:stretch>
            <a:fillRect/>
          </a:stretch>
        </p:blipFill>
        <p:spPr>
          <a:xfrm>
            <a:off x="1643042" y="1643050"/>
            <a:ext cx="5486400" cy="411480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71472" y="642918"/>
            <a:ext cx="7500990" cy="804862"/>
          </a:xfrm>
        </p:spPr>
        <p:txBody>
          <a:bodyPr>
            <a:normAutofit/>
          </a:bodyPr>
          <a:lstStyle/>
          <a:p>
            <a:pPr algn="just"/>
            <a:r>
              <a:rPr lang="pl-PL" sz="1800" dirty="0" smtClean="0"/>
              <a:t>Stwierdzono, że ładowacze nie zostali wyposażeni w środki ochrony dróg oddechowych.</a:t>
            </a: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28662" y="785794"/>
            <a:ext cx="7286676" cy="804862"/>
          </a:xfrm>
        </p:spPr>
        <p:txBody>
          <a:bodyPr>
            <a:noAutofit/>
          </a:bodyPr>
          <a:lstStyle/>
          <a:p>
            <a:pPr algn="just"/>
            <a:r>
              <a:rPr lang="pl-PL" sz="1800" dirty="0" smtClean="0"/>
              <a:t>Ustalono, że pracodawca nie zapewnił możliwości prania odzieży roboczej       w okresie zimowym, ponieważ niemożliwe jest systematyczne „pranie                          i odpylanie odzieży roboczej” z częstotliwością „zależną od stopnia zabrudzenia” w sytuacji, gdy na okres zimowy pracownikom przydzielono tylko jeden komplet odzieży roboczej.</a:t>
            </a:r>
            <a:endParaRPr lang="pl-PL" sz="1800" dirty="0"/>
          </a:p>
        </p:txBody>
      </p:sp>
      <p:pic>
        <p:nvPicPr>
          <p:cNvPr id="5122" name="Picture 2" descr="https://encrypted-tbn0.gstatic.com/images?q=tbn:ANd9GcTKMzO6QciYc1pfxaD6iHnNqbw5RugnZpHzwAxBV4DwKdxzHTlv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000372"/>
            <a:ext cx="1581150" cy="2886076"/>
          </a:xfrm>
          <a:prstGeom prst="rect">
            <a:avLst/>
          </a:prstGeom>
          <a:noFill/>
        </p:spPr>
      </p:pic>
      <p:pic>
        <p:nvPicPr>
          <p:cNvPr id="5124" name="Picture 4" descr="https://encrypted-tbn0.gstatic.com/images?q=tbn:ANd9GcTKMzO6QciYc1pfxaD6iHnNqbw5RugnZpHzwAxBV4DwKdxzHTlv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928934"/>
            <a:ext cx="1581150" cy="2886076"/>
          </a:xfrm>
          <a:prstGeom prst="rect">
            <a:avLst/>
          </a:prstGeom>
          <a:noFill/>
        </p:spPr>
      </p:pic>
      <p:pic>
        <p:nvPicPr>
          <p:cNvPr id="5126" name="Picture 6" descr="http://explico.vcard.pl/UBRANIA%20PROFESS/ubranie%20profess%20ocieplane%20prz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143248"/>
            <a:ext cx="1571636" cy="2733666"/>
          </a:xfrm>
          <a:prstGeom prst="rect">
            <a:avLst/>
          </a:prstGeom>
          <a:noFill/>
        </p:spPr>
      </p:pic>
      <p:pic>
        <p:nvPicPr>
          <p:cNvPr id="5128" name="Picture 8" descr="http://explico.vcard.pl/UBRANIA%20PROFESS/ubranie%20profess%20ocieplane%20prz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143248"/>
            <a:ext cx="1666870" cy="2733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57224" y="571480"/>
            <a:ext cx="7143800" cy="804862"/>
          </a:xfrm>
        </p:spPr>
        <p:txBody>
          <a:bodyPr/>
          <a:lstStyle/>
          <a:p>
            <a:pPr algn="just"/>
            <a:r>
              <a:rPr lang="pl-PL" sz="1800" dirty="0" smtClean="0"/>
              <a:t>Wyznaczyć pasy, kierunki ruchu i postawić znaki ograniczające dopuszczalną prędkość poruszania się, na drogach składowiska odpadów.</a:t>
            </a:r>
          </a:p>
          <a:p>
            <a:endParaRPr lang="pl-PL" dirty="0"/>
          </a:p>
        </p:txBody>
      </p:sp>
      <p:pic>
        <p:nvPicPr>
          <p:cNvPr id="56322" name="Picture 2" descr="https://encrypted-tbn2.gstatic.com/images?q=tbn:ANd9GcTPKxrUav_25X7pqqwPd0LxOAiVsCuYwuhYzGmTH_SurJsQuCLIM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797" r="5797"/>
          <a:stretch>
            <a:fillRect/>
          </a:stretch>
        </p:blipFill>
        <p:spPr bwMode="auto">
          <a:xfrm>
            <a:off x="1785938" y="2143116"/>
            <a:ext cx="5486400" cy="368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00100" y="642918"/>
            <a:ext cx="7286676" cy="80486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sz="1900" dirty="0" smtClean="0"/>
              <a:t>Ustalić stanowiska pracy, na których zatrudnieni pracownicy, wykonujący prace na otwartej przestrzeni w okresie od dnia 1 listopada do dnia 31 marca, powinni otrzymywać posiłki i napoje profilaktyczne.</a:t>
            </a:r>
          </a:p>
          <a:p>
            <a:endParaRPr lang="pl-PL" dirty="0"/>
          </a:p>
        </p:txBody>
      </p:sp>
      <p:pic>
        <p:nvPicPr>
          <p:cNvPr id="54274" name="Picture 2" descr="http://cateringwaw.pl/regener/reg-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143116"/>
            <a:ext cx="4857764" cy="2971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571604" y="2357430"/>
            <a:ext cx="58363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CIEPŁOWNICTWO</a:t>
            </a:r>
            <a:endParaRPr lang="pl-PL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7429552" cy="566738"/>
          </a:xfrm>
        </p:spPr>
        <p:txBody>
          <a:bodyPr>
            <a:normAutofit fontScale="90000"/>
          </a:bodyPr>
          <a:lstStyle/>
          <a:p>
            <a:r>
              <a:rPr lang="pl-PL" b="0" dirty="0" smtClean="0"/>
              <a:t>Wyposażyć wejście drzwi do kotłowni gazowej w urządzenie umożliwiające ich otwarcie od wewnątrz pod naciskiem ciała osoby się tam znajdującej.</a:t>
            </a:r>
            <a:endParaRPr lang="pl-PL" b="0" dirty="0"/>
          </a:p>
        </p:txBody>
      </p:sp>
      <p:pic>
        <p:nvPicPr>
          <p:cNvPr id="5" name="Symbol zastępczy obrazu 4" descr="pc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1643042" y="1857364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242093" y="900906"/>
            <a:ext cx="8532813" cy="542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5913" indent="-315913" algn="l" defTabSz="449263" rtl="0" eaLnBrk="0" fontAlgn="base" hangingPunct="0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32" charset="0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15963" indent="-258763" algn="l" defTabSz="449263" rtl="0" eaLnBrk="0" fontAlgn="base" hangingPunct="0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0066CC"/>
              </a:buClr>
              <a:buSzPct val="100000"/>
              <a:buFont typeface="Wingdings" charset="2"/>
              <a:buChar char="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Wingdings" charset="2"/>
              <a:buChar char="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0066CC"/>
              </a:buClr>
              <a:buSzPct val="100000"/>
              <a:buFont typeface="Wingdings" charset="2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0066CC"/>
              </a:buClr>
              <a:buSzPct val="100000"/>
              <a:buFont typeface="Verdana" pitchFamily="32" charset="0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5pPr>
            <a:lvl6pPr marL="2514600" indent="-228600" algn="l" defTabSz="449263" rtl="0" fontAlgn="base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0066CC"/>
              </a:buClr>
              <a:buSzPct val="100000"/>
              <a:buFont typeface="Verdana" pitchFamily="32" charset="0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6pPr>
            <a:lvl7pPr marL="2971800" indent="-228600" algn="l" defTabSz="449263" rtl="0" fontAlgn="base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0066CC"/>
              </a:buClr>
              <a:buSzPct val="100000"/>
              <a:buFont typeface="Verdana" pitchFamily="32" charset="0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7pPr>
            <a:lvl8pPr marL="3429000" indent="-228600" algn="l" defTabSz="449263" rtl="0" fontAlgn="base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0066CC"/>
              </a:buClr>
              <a:buSzPct val="100000"/>
              <a:buFont typeface="Verdana" pitchFamily="32" charset="0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8pPr>
            <a:lvl9pPr marL="3886200" indent="-228600" algn="l" defTabSz="449263" rtl="0" fontAlgn="base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0066CC"/>
              </a:buClr>
              <a:buSzPct val="100000"/>
              <a:buFont typeface="Verdana" pitchFamily="32" charset="0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endParaRPr lang="pl-PL" smtClean="0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2353468" y="1135856"/>
            <a:ext cx="4319588" cy="665162"/>
          </a:xfrm>
          <a:prstGeom prst="roundRect">
            <a:avLst>
              <a:gd name="adj" fmla="val 16667"/>
            </a:avLst>
          </a:prstGeom>
          <a:solidFill>
            <a:srgbClr val="E6E6FF"/>
          </a:solidFill>
          <a:ln w="9360">
            <a:solidFill>
              <a:srgbClr val="E6E6FF"/>
            </a:solidFill>
            <a:miter lim="800000"/>
            <a:headEnd/>
            <a:tailEnd/>
          </a:ln>
        </p:spPr>
        <p:txBody>
          <a:bodyPr wrap="none" lIns="34920" tIns="17640" rIns="34920" bIns="17640" anchor="ctr"/>
          <a:lstStyle>
            <a:defPPr>
              <a:defRPr lang="en-GB"/>
            </a:defPPr>
            <a:lvl1pPr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4572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9144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3716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8288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u="sng">
                <a:solidFill>
                  <a:srgbClr val="000000"/>
                </a:solidFill>
                <a:latin typeface="Arial" charset="0"/>
              </a:rPr>
              <a:t>Państwowy nadzór </a:t>
            </a:r>
          </a:p>
          <a:p>
            <a:pPr algn="ctr"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u="sng">
                <a:solidFill>
                  <a:srgbClr val="000000"/>
                </a:solidFill>
                <a:latin typeface="Arial" charset="0"/>
              </a:rPr>
              <a:t>nad przestrzeganiem przepisów bhp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46881" y="2259806"/>
            <a:ext cx="2446337" cy="620712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360">
            <a:solidFill>
              <a:srgbClr val="FF9966"/>
            </a:solidFill>
            <a:miter lim="800000"/>
            <a:headEnd/>
            <a:tailEnd/>
          </a:ln>
        </p:spPr>
        <p:txBody>
          <a:bodyPr wrap="none" lIns="34920" tIns="17640" rIns="34920" bIns="17640" anchor="ctr"/>
          <a:lstStyle>
            <a:defPPr>
              <a:defRPr lang="en-GB"/>
            </a:defPPr>
            <a:lvl1pPr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4572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9144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3716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8288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>
                <a:solidFill>
                  <a:srgbClr val="000000"/>
                </a:solidFill>
                <a:latin typeface="Arial" charset="0"/>
              </a:rPr>
              <a:t>Państwowa Inspekcja Pracy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253581" y="2256631"/>
            <a:ext cx="2457450" cy="625475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360">
            <a:solidFill>
              <a:srgbClr val="FF9966"/>
            </a:solidFill>
            <a:miter lim="800000"/>
            <a:headEnd/>
            <a:tailEnd/>
          </a:ln>
        </p:spPr>
        <p:txBody>
          <a:bodyPr wrap="none" lIns="34920" tIns="17640" rIns="34920" bIns="17640" anchor="ctr"/>
          <a:lstStyle>
            <a:defPPr>
              <a:defRPr lang="en-GB"/>
            </a:defPPr>
            <a:lvl1pPr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4572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9144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3716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8288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>
                <a:solidFill>
                  <a:srgbClr val="000000"/>
                </a:solidFill>
                <a:latin typeface="Arial" charset="0"/>
              </a:rPr>
              <a:t>Państwowa Inspekcja Sanitarna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6026943" y="2256631"/>
            <a:ext cx="2625725" cy="625475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 w="9360">
            <a:solidFill>
              <a:srgbClr val="FF9966"/>
            </a:solidFill>
            <a:miter lim="800000"/>
            <a:headEnd/>
            <a:tailEnd/>
          </a:ln>
        </p:spPr>
        <p:txBody>
          <a:bodyPr wrap="none" lIns="34920" tIns="17640" rIns="34920" bIns="17640" anchor="ctr"/>
          <a:lstStyle>
            <a:defPPr>
              <a:defRPr lang="en-GB"/>
            </a:defPPr>
            <a:lvl1pPr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4572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9144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3716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8288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>
                <a:solidFill>
                  <a:srgbClr val="000000"/>
                </a:solidFill>
                <a:latin typeface="Arial" charset="0"/>
              </a:rPr>
              <a:t>Inne organy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669631" y="3240881"/>
            <a:ext cx="2365375" cy="282575"/>
          </a:xfrm>
          <a:prstGeom prst="roundRect">
            <a:avLst>
              <a:gd name="adj" fmla="val 16667"/>
            </a:avLst>
          </a:prstGeom>
          <a:solidFill>
            <a:srgbClr val="FF9966">
              <a:alpha val="39999"/>
            </a:srgbClr>
          </a:solidFill>
          <a:ln w="9360">
            <a:solidFill>
              <a:srgbClr val="FF9966"/>
            </a:solidFill>
            <a:miter lim="800000"/>
            <a:headEnd/>
            <a:tailEnd/>
          </a:ln>
        </p:spPr>
        <p:txBody>
          <a:bodyPr wrap="none" lIns="48240" tIns="24120" rIns="48240" bIns="24120" anchor="ctr"/>
          <a:lstStyle>
            <a:defPPr>
              <a:defRPr lang="en-GB"/>
            </a:defPPr>
            <a:lvl1pPr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4572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9144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3716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8288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FF33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>
                <a:solidFill>
                  <a:srgbClr val="000000"/>
                </a:solidFill>
                <a:latin typeface="Arial" charset="0"/>
              </a:rPr>
              <a:t>Urząd Dozoru Technicznego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4669631" y="3780631"/>
            <a:ext cx="2365375" cy="282575"/>
          </a:xfrm>
          <a:prstGeom prst="roundRect">
            <a:avLst>
              <a:gd name="adj" fmla="val 16667"/>
            </a:avLst>
          </a:prstGeom>
          <a:solidFill>
            <a:srgbClr val="FF9966">
              <a:alpha val="39999"/>
            </a:srgbClr>
          </a:solidFill>
          <a:ln w="9360">
            <a:solidFill>
              <a:srgbClr val="FF9966"/>
            </a:solidFill>
            <a:miter lim="800000"/>
            <a:headEnd/>
            <a:tailEnd/>
          </a:ln>
        </p:spPr>
        <p:txBody>
          <a:bodyPr wrap="none" lIns="48240" tIns="24120" rIns="48240" bIns="24120" anchor="ctr"/>
          <a:lstStyle>
            <a:defPPr>
              <a:defRPr lang="en-GB"/>
            </a:defPPr>
            <a:lvl1pPr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4572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9144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3716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8288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>
                <a:solidFill>
                  <a:srgbClr val="000000"/>
                </a:solidFill>
                <a:latin typeface="Arial" charset="0"/>
              </a:rPr>
              <a:t>Urzędy górnicze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4693443" y="4320381"/>
            <a:ext cx="2365375" cy="282575"/>
          </a:xfrm>
          <a:prstGeom prst="roundRect">
            <a:avLst>
              <a:gd name="adj" fmla="val 16667"/>
            </a:avLst>
          </a:prstGeom>
          <a:solidFill>
            <a:srgbClr val="FF9966">
              <a:alpha val="39999"/>
            </a:srgbClr>
          </a:solidFill>
          <a:ln w="9360">
            <a:solidFill>
              <a:srgbClr val="FF9966"/>
            </a:solidFill>
            <a:miter lim="800000"/>
            <a:headEnd/>
            <a:tailEnd/>
          </a:ln>
        </p:spPr>
        <p:txBody>
          <a:bodyPr wrap="none" lIns="48240" tIns="24120" rIns="48240" bIns="24120" anchor="ctr"/>
          <a:lstStyle>
            <a:defPPr>
              <a:defRPr lang="en-GB"/>
            </a:defPPr>
            <a:lvl1pPr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4572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9144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3716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8288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>
                <a:solidFill>
                  <a:srgbClr val="000000"/>
                </a:solidFill>
                <a:latin typeface="Arial" charset="0"/>
              </a:rPr>
              <a:t>Ograny nadzoru budowlanego</a:t>
            </a: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4693443" y="4860131"/>
            <a:ext cx="2365375" cy="282575"/>
          </a:xfrm>
          <a:prstGeom prst="roundRect">
            <a:avLst>
              <a:gd name="adj" fmla="val 16667"/>
            </a:avLst>
          </a:prstGeom>
          <a:solidFill>
            <a:srgbClr val="FF9966">
              <a:alpha val="39999"/>
            </a:srgbClr>
          </a:solidFill>
          <a:ln w="9360">
            <a:solidFill>
              <a:srgbClr val="FF9966"/>
            </a:solidFill>
            <a:miter lim="800000"/>
            <a:headEnd/>
            <a:tailEnd/>
          </a:ln>
        </p:spPr>
        <p:txBody>
          <a:bodyPr wrap="none" lIns="48240" tIns="24120" rIns="48240" bIns="24120" anchor="ctr"/>
          <a:lstStyle>
            <a:defPPr>
              <a:defRPr lang="en-GB"/>
            </a:defPPr>
            <a:lvl1pPr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4572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9144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3716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8288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>
                <a:solidFill>
                  <a:srgbClr val="000000"/>
                </a:solidFill>
                <a:latin typeface="Arial" charset="0"/>
              </a:rPr>
              <a:t>Inspekcja Ochrony Środowiska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4693443" y="5401468"/>
            <a:ext cx="2365375" cy="282575"/>
          </a:xfrm>
          <a:prstGeom prst="roundRect">
            <a:avLst>
              <a:gd name="adj" fmla="val 16667"/>
            </a:avLst>
          </a:prstGeom>
          <a:solidFill>
            <a:srgbClr val="FF9966">
              <a:alpha val="39999"/>
            </a:srgbClr>
          </a:solidFill>
          <a:ln w="9360">
            <a:solidFill>
              <a:srgbClr val="FF9966"/>
            </a:solidFill>
            <a:miter lim="800000"/>
            <a:headEnd/>
            <a:tailEnd/>
          </a:ln>
        </p:spPr>
        <p:txBody>
          <a:bodyPr wrap="none" lIns="48240" tIns="24120" rIns="48240" bIns="24120" anchor="ctr"/>
          <a:lstStyle>
            <a:defPPr>
              <a:defRPr lang="en-GB"/>
            </a:defPPr>
            <a:lvl1pPr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4572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9144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3716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8288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>
                <a:solidFill>
                  <a:srgbClr val="000000"/>
                </a:solidFill>
                <a:latin typeface="Arial" charset="0"/>
              </a:rPr>
              <a:t>Straż pożarna, policja</a:t>
            </a: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4514056" y="1801018"/>
            <a:ext cx="1587" cy="360363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4572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9144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3716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8288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1453356" y="1980406"/>
            <a:ext cx="5940425" cy="158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4572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9144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3716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8288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V="1">
            <a:off x="1453356" y="1956593"/>
            <a:ext cx="1587" cy="2301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4572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9144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3716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8288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7393781" y="1956593"/>
            <a:ext cx="1587" cy="2301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4572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9144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3716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8288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7393781" y="2880518"/>
            <a:ext cx="1587" cy="270033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4572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9144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3716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8288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H="1">
            <a:off x="7188993" y="5580856"/>
            <a:ext cx="230188" cy="158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4572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9144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3716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8288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H="1">
            <a:off x="7188993" y="5041106"/>
            <a:ext cx="230188" cy="158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4572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9144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3716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8288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H="1">
            <a:off x="7188993" y="4501356"/>
            <a:ext cx="230188" cy="158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4572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9144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3716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8288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 flipH="1">
            <a:off x="7188993" y="3960018"/>
            <a:ext cx="230188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4572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9144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3716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8288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H="1">
            <a:off x="7188993" y="3420268"/>
            <a:ext cx="230188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GB"/>
            </a:defPPr>
            <a:lvl1pPr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4572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9144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3716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8288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235110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643174" y="2643182"/>
            <a:ext cx="3764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WODOCIĄGI</a:t>
            </a:r>
            <a:endParaRPr lang="pl-PL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57224" y="642918"/>
            <a:ext cx="7143800" cy="804862"/>
          </a:xfrm>
        </p:spPr>
        <p:txBody>
          <a:bodyPr/>
          <a:lstStyle/>
          <a:p>
            <a:r>
              <a:rPr lang="pl-PL" sz="1800" dirty="0" smtClean="0"/>
              <a:t>Zapewnić w pomieszczeniu dozowania chloru myjkę do przemywania oczu.</a:t>
            </a:r>
          </a:p>
          <a:p>
            <a:endParaRPr lang="pl-PL" dirty="0"/>
          </a:p>
        </p:txBody>
      </p:sp>
      <p:pic>
        <p:nvPicPr>
          <p:cNvPr id="40962" name="Picture 2" descr="http://secubox.pl/images/SecuBox/Plumzastosowanie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333" b="8333"/>
          <a:stretch>
            <a:fillRect/>
          </a:stretch>
        </p:blipFill>
        <p:spPr bwMode="auto">
          <a:xfrm>
            <a:off x="1785938" y="1643063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14348" y="714356"/>
            <a:ext cx="7572428" cy="804862"/>
          </a:xfrm>
        </p:spPr>
        <p:txBody>
          <a:bodyPr>
            <a:normAutofit/>
          </a:bodyPr>
          <a:lstStyle/>
          <a:p>
            <a:r>
              <a:rPr lang="pl-PL" sz="1800" dirty="0" smtClean="0"/>
              <a:t>Oznakować odpowiednio miejsca niebezpieczne na terenie zakładu.</a:t>
            </a:r>
            <a:endParaRPr lang="pl-PL" sz="1800" dirty="0"/>
          </a:p>
        </p:txBody>
      </p:sp>
      <p:pic>
        <p:nvPicPr>
          <p:cNvPr id="24578" name="Picture 2" descr="PC02055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00174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trzałka w dół 5"/>
          <p:cNvSpPr/>
          <p:nvPr/>
        </p:nvSpPr>
        <p:spPr>
          <a:xfrm>
            <a:off x="4929190" y="2714620"/>
            <a:ext cx="785818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857232"/>
            <a:ext cx="7215238" cy="566738"/>
          </a:xfrm>
        </p:spPr>
        <p:txBody>
          <a:bodyPr>
            <a:normAutofit fontScale="90000"/>
          </a:bodyPr>
          <a:lstStyle/>
          <a:p>
            <a:pPr algn="just"/>
            <a:r>
              <a:rPr lang="pl-PL" b="0" dirty="0" smtClean="0"/>
              <a:t>Wyposażyć drzwi do pomieszczeń ustępów  w urządzenia zapewniające samoczynne ich zamykanie.</a:t>
            </a:r>
            <a:endParaRPr lang="pl-PL" b="0" dirty="0"/>
          </a:p>
        </p:txBody>
      </p:sp>
      <p:pic>
        <p:nvPicPr>
          <p:cNvPr id="5" name="Symbol zastępczy obrazu 4" descr="20150121_11251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2367745" y="2418545"/>
            <a:ext cx="3573463" cy="31654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357554" y="2571744"/>
            <a:ext cx="2059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BIURO</a:t>
            </a:r>
            <a:endParaRPr lang="pl-PL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85786" y="571480"/>
            <a:ext cx="7286676" cy="804862"/>
          </a:xfrm>
        </p:spPr>
        <p:txBody>
          <a:bodyPr/>
          <a:lstStyle/>
          <a:p>
            <a:pPr algn="just"/>
            <a:r>
              <a:rPr lang="pl-PL" sz="1800" dirty="0" smtClean="0"/>
              <a:t>Zapewnić we wszystkich pomieszczeniach pracy wentylację, zapewniająca skuteczną wymianę powietrza zgodnie z obowiązującymi unormowaniami.</a:t>
            </a:r>
          </a:p>
          <a:p>
            <a:endParaRPr lang="pl-PL" dirty="0"/>
          </a:p>
        </p:txBody>
      </p:sp>
      <p:pic>
        <p:nvPicPr>
          <p:cNvPr id="2050" name="Picture 2" descr="http://sklep.instalmarko.pl/789-575-large/kratka-wentylacyjna-nw-100c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1785938" y="2214554"/>
            <a:ext cx="5486400" cy="3400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ANd9GcQn1dPW1p_dbaRWHWRoZsiR0MylRuVmLpzY7RcpmCpNvnhmCnMuY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1785938" y="1643063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00100" y="642918"/>
            <a:ext cx="7000924" cy="80486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sz="1900" dirty="0" smtClean="0"/>
              <a:t>Przestrzegać obowiązku przeprowadzania szkoleń wstępnych z zakresu bhp w wymiarze czasu nie mniejszym niż minimalny czas określony w aktualnych przepisach.</a:t>
            </a:r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143240" y="328612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295640" y="343852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928926" y="3286124"/>
            <a:ext cx="39020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Czas trwania:</a:t>
            </a:r>
            <a:endParaRPr kumimoji="0" lang="pl-P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instruktażu ogólnego - </a:t>
            </a:r>
            <a:r>
              <a:rPr kumimoji="0" lang="pl-P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minimum 3 godziny</a:t>
            </a:r>
            <a:endParaRPr kumimoji="0" lang="pl-P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instruktaż stanowiskowy - </a:t>
            </a:r>
            <a:r>
              <a:rPr kumimoji="0" lang="pl-P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minimum 8 godzin</a:t>
            </a:r>
            <a:endParaRPr kumimoji="0" lang="pl-P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 godzinach lekcyjnych trwających 45 minut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928926" y="3286124"/>
            <a:ext cx="4071966" cy="107157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214678" y="3357562"/>
            <a:ext cx="3379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Czas trwania:</a:t>
            </a:r>
            <a:endParaRPr kumimoji="0" 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Instruktaż</a:t>
            </a:r>
            <a:r>
              <a:rPr kumimoji="0" lang="pl-PL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ogólny- 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minimum 3 godziny</a:t>
            </a:r>
            <a:endParaRPr kumimoji="0" 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instruktaż stanowiskowy - 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minimum 8 godzin</a:t>
            </a:r>
            <a:endParaRPr kumimoji="0" 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 godzinach lekcyjnych trwających 45 minut.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57224" y="642918"/>
            <a:ext cx="7286676" cy="804862"/>
          </a:xfrm>
        </p:spPr>
        <p:txBody>
          <a:bodyPr>
            <a:noAutofit/>
          </a:bodyPr>
          <a:lstStyle/>
          <a:p>
            <a:pPr algn="just"/>
            <a:r>
              <a:rPr lang="pl-PL" sz="1800" dirty="0" smtClean="0"/>
              <a:t>Podjąć skuteczne działania mające na celu wdrożenie w zakładzie procedur gwarantujących niezwłoczne informowanie pracodawcy o zdarzeniach wypadkowych mających miejsce na terenie zakładu i w miejscach wykonywania prac przez pracowników zakładu.</a:t>
            </a:r>
            <a:endParaRPr lang="pl-PL" sz="1800" dirty="0"/>
          </a:p>
        </p:txBody>
      </p:sp>
      <p:pic>
        <p:nvPicPr>
          <p:cNvPr id="2050" name="Picture 2" descr="http://e-learning.wshe.pl/BHP/124818/wypade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295" r="8295"/>
          <a:stretch>
            <a:fillRect/>
          </a:stretch>
        </p:blipFill>
        <p:spPr bwMode="auto">
          <a:xfrm>
            <a:off x="1785938" y="1928813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 rot="10800000" flipV="1">
            <a:off x="1500166" y="2714620"/>
            <a:ext cx="61446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DZIĘKUJĘ ZA UWAGĘ</a:t>
            </a:r>
            <a:endParaRPr lang="pl-P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305593" y="998538"/>
            <a:ext cx="8532813" cy="486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Verdana" pitchFamily="32" charset="0"/>
              <a:defRPr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Verdana" pitchFamily="32" charset="0"/>
              <a:defRPr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Gothic" charset="-128"/>
              </a:defRPr>
            </a:lvl2pPr>
            <a:lvl3pPr algn="l" defTabSz="449263" rtl="0" eaLnBrk="0" fontAlgn="base" hangingPunct="0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Verdana" pitchFamily="32" charset="0"/>
              <a:defRPr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Gothic" charset="-128"/>
              </a:defRPr>
            </a:lvl3pPr>
            <a:lvl4pPr algn="l" defTabSz="449263" rtl="0" eaLnBrk="0" fontAlgn="base" hangingPunct="0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Verdana" pitchFamily="32" charset="0"/>
              <a:defRPr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Gothic" charset="-128"/>
              </a:defRPr>
            </a:lvl4pPr>
            <a:lvl5pPr algn="l" defTabSz="449263" rtl="0" eaLnBrk="0" fontAlgn="base" hangingPunct="0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Verdana" pitchFamily="32" charset="0"/>
              <a:defRPr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Gothic" charset="-128"/>
              </a:defRPr>
            </a:lvl5pPr>
            <a:lvl6pPr marL="457200" algn="l" defTabSz="449263" rtl="0" fontAlgn="base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Verdana" pitchFamily="32" charset="0"/>
              <a:defRPr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Gothic" charset="-128"/>
              </a:defRPr>
            </a:lvl6pPr>
            <a:lvl7pPr marL="914400" algn="l" defTabSz="449263" rtl="0" fontAlgn="base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Verdana" pitchFamily="32" charset="0"/>
              <a:defRPr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Gothic" charset="-128"/>
              </a:defRPr>
            </a:lvl7pPr>
            <a:lvl8pPr marL="1371600" algn="l" defTabSz="449263" rtl="0" fontAlgn="base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Verdana" pitchFamily="32" charset="0"/>
              <a:defRPr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Gothic" charset="-128"/>
              </a:defRPr>
            </a:lvl8pPr>
            <a:lvl9pPr marL="1828800" algn="l" defTabSz="449263" rtl="0" fontAlgn="base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Verdana" pitchFamily="32" charset="0"/>
              <a:defRPr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Gothic" charset="-128"/>
              </a:defRPr>
            </a:lvl9pPr>
          </a:lstStyle>
          <a:p>
            <a:pPr marL="315913" indent="-315913" algn="ctr" eaLnBrk="1" hangingPunct="1">
              <a:lnSpc>
                <a:spcPct val="98000"/>
              </a:lnSpc>
              <a:spcBef>
                <a:spcPts val="400"/>
              </a:spcBef>
              <a:buClr>
                <a:srgbClr val="000000"/>
              </a:buClr>
              <a:tabLst>
                <a:tab pos="3159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6000" b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PODSTAWOWE OBOWIĄZKI PRACODAWCY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92161" y="4148931"/>
            <a:ext cx="7559675" cy="143986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4572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9144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3716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8288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 eaLnBrk="1" hangingPunct="1">
              <a:lnSpc>
                <a:spcPct val="96000"/>
              </a:lnSpc>
            </a:pPr>
            <a:r>
              <a:rPr lang="en-GB">
                <a:solidFill>
                  <a:srgbClr val="000000"/>
                </a:solidFill>
              </a:rPr>
              <a:t>Obowiązki pracodawców w zakresie bhp regulują przepisy Kodeksu pracy </a:t>
            </a:r>
          </a:p>
          <a:p>
            <a:pPr algn="ctr" eaLnBrk="1" hangingPunct="1">
              <a:lnSpc>
                <a:spcPct val="96000"/>
              </a:lnSpc>
            </a:pPr>
            <a:r>
              <a:rPr lang="en-GB">
                <a:solidFill>
                  <a:srgbClr val="000000"/>
                </a:solidFill>
              </a:rPr>
              <a:t>(art. 94, 94</a:t>
            </a:r>
            <a:r>
              <a:rPr lang="en-GB">
                <a:solidFill>
                  <a:srgbClr val="000000"/>
                </a:solidFill>
                <a:cs typeface="Times New Roman" pitchFamily="16" charset="0"/>
              </a:rPr>
              <a:t>¹, 94³, 207)</a:t>
            </a:r>
          </a:p>
        </p:txBody>
      </p:sp>
    </p:spTree>
    <p:extLst>
      <p:ext uri="{BB962C8B-B14F-4D97-AF65-F5344CB8AC3E}">
        <p14:creationId xmlns:p14="http://schemas.microsoft.com/office/powerpoint/2010/main" xmlns="" val="4174703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79511" y="404664"/>
            <a:ext cx="8784977" cy="6120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5913" indent="-315913" algn="l" defTabSz="449263" rtl="0" eaLnBrk="0" fontAlgn="base" hangingPunct="0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32" charset="0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15963" indent="-258763" algn="l" defTabSz="449263" rtl="0" eaLnBrk="0" fontAlgn="base" hangingPunct="0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0066CC"/>
              </a:buClr>
              <a:buSzPct val="100000"/>
              <a:buFont typeface="Wingdings" charset="2"/>
              <a:buChar char="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Wingdings" charset="2"/>
              <a:buChar char="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0066CC"/>
              </a:buClr>
              <a:buSzPct val="100000"/>
              <a:buFont typeface="Wingdings" charset="2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0066CC"/>
              </a:buClr>
              <a:buSzPct val="100000"/>
              <a:buFont typeface="Verdana" pitchFamily="32" charset="0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5pPr>
            <a:lvl6pPr marL="2514600" indent="-228600" algn="l" defTabSz="449263" rtl="0" fontAlgn="base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0066CC"/>
              </a:buClr>
              <a:buSzPct val="100000"/>
              <a:buFont typeface="Verdana" pitchFamily="32" charset="0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6pPr>
            <a:lvl7pPr marL="2971800" indent="-228600" algn="l" defTabSz="449263" rtl="0" fontAlgn="base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0066CC"/>
              </a:buClr>
              <a:buSzPct val="100000"/>
              <a:buFont typeface="Verdana" pitchFamily="32" charset="0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7pPr>
            <a:lvl8pPr marL="3429000" indent="-228600" algn="l" defTabSz="449263" rtl="0" fontAlgn="base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0066CC"/>
              </a:buClr>
              <a:buSzPct val="100000"/>
              <a:buFont typeface="Verdana" pitchFamily="32" charset="0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8pPr>
            <a:lvl9pPr marL="3886200" indent="-228600" algn="l" defTabSz="449263" rtl="0" fontAlgn="base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0066CC"/>
              </a:buClr>
              <a:buSzPct val="100000"/>
              <a:buFont typeface="Verdana" pitchFamily="32" charset="0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3000"/>
              <a:buFont typeface="Verdana" pitchFamily="32" charset="0"/>
              <a:buBlip>
                <a:blip r:embed="rId2"/>
              </a:buBlip>
              <a:tabLst>
                <a:tab pos="3159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3200" dirty="0" smtClean="0">
                <a:latin typeface="Times New Roman" pitchFamily="16" charset="0"/>
              </a:rPr>
              <a:t>zapewnić bezpieczne i higieniczne warunki pracy 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3000"/>
              <a:buFont typeface="Verdana" pitchFamily="32" charset="0"/>
              <a:buBlip>
                <a:blip r:embed="rId2"/>
              </a:buBlip>
              <a:tabLst>
                <a:tab pos="3159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3200" dirty="0" smtClean="0">
                <a:latin typeface="Times New Roman" pitchFamily="16" charset="0"/>
              </a:rPr>
              <a:t>prowadzić systematyczne szkolenie w zakresie bezpieczeństwa i higieny pracy 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3000"/>
              <a:buFont typeface="Verdana" pitchFamily="32" charset="0"/>
              <a:buBlip>
                <a:blip r:embed="rId2"/>
              </a:buBlip>
              <a:tabLst>
                <a:tab pos="3159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3200" dirty="0" smtClean="0">
                <a:latin typeface="Times New Roman" pitchFamily="16" charset="0"/>
              </a:rPr>
              <a:t>zapoznać pracownika z regulaminem pracy                           i innymi aktami obowiązującymi w zakładzie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3000"/>
              <a:buFont typeface="Verdana" pitchFamily="32" charset="0"/>
              <a:buBlip>
                <a:blip r:embed="rId2"/>
              </a:buBlip>
              <a:tabLst>
                <a:tab pos="3159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3200" dirty="0" smtClean="0">
                <a:latin typeface="Times New Roman" pitchFamily="16" charset="0"/>
              </a:rPr>
              <a:t>ocenianie i dokumentowanie ryzyka zawodowego na stanowisku pracy oraz stosowanie niezbędnych środków profilaktycznych zmniejszających ryzyko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SzPct val="93000"/>
              <a:buFont typeface="Verdana" pitchFamily="32" charset="0"/>
              <a:buBlip>
                <a:blip r:embed="rId2"/>
              </a:buBlip>
              <a:tabLst>
                <a:tab pos="3159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3200" dirty="0" smtClean="0">
                <a:latin typeface="Times New Roman" pitchFamily="16" charset="0"/>
              </a:rPr>
              <a:t>informowanie pracowników o istniejących zagrożeniach oraz zasadach ochrony przed nimi</a:t>
            </a:r>
          </a:p>
        </p:txBody>
      </p:sp>
    </p:spTree>
    <p:extLst>
      <p:ext uri="{BB962C8B-B14F-4D97-AF65-F5344CB8AC3E}">
        <p14:creationId xmlns:p14="http://schemas.microsoft.com/office/powerpoint/2010/main" xmlns="" val="925112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107505" y="188640"/>
            <a:ext cx="8856984" cy="57525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5913" indent="-315913" algn="l" defTabSz="449263" rtl="0" eaLnBrk="0" fontAlgn="base" hangingPunct="0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32" charset="0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15963" indent="-258763" algn="l" defTabSz="449263" rtl="0" eaLnBrk="0" fontAlgn="base" hangingPunct="0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0066CC"/>
              </a:buClr>
              <a:buSzPct val="100000"/>
              <a:buFont typeface="Wingdings" charset="2"/>
              <a:buChar char="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Wingdings" charset="2"/>
              <a:buChar char="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0066CC"/>
              </a:buClr>
              <a:buSzPct val="100000"/>
              <a:buFont typeface="Wingdings" charset="2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0066CC"/>
              </a:buClr>
              <a:buSzPct val="100000"/>
              <a:buFont typeface="Verdana" pitchFamily="32" charset="0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5pPr>
            <a:lvl6pPr marL="2514600" indent="-228600" algn="l" defTabSz="449263" rtl="0" fontAlgn="base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0066CC"/>
              </a:buClr>
              <a:buSzPct val="100000"/>
              <a:buFont typeface="Verdana" pitchFamily="32" charset="0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6pPr>
            <a:lvl7pPr marL="2971800" indent="-228600" algn="l" defTabSz="449263" rtl="0" fontAlgn="base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0066CC"/>
              </a:buClr>
              <a:buSzPct val="100000"/>
              <a:buFont typeface="Verdana" pitchFamily="32" charset="0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7pPr>
            <a:lvl8pPr marL="3429000" indent="-228600" algn="l" defTabSz="449263" rtl="0" fontAlgn="base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0066CC"/>
              </a:buClr>
              <a:buSzPct val="100000"/>
              <a:buFont typeface="Verdana" pitchFamily="32" charset="0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8pPr>
            <a:lvl9pPr marL="3886200" indent="-228600" algn="l" defTabSz="449263" rtl="0" fontAlgn="base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0066CC"/>
              </a:buClr>
              <a:buSzPct val="100000"/>
              <a:buFont typeface="Verdana" pitchFamily="32" charset="0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0"/>
              </a:spcBef>
              <a:buSzPct val="93000"/>
              <a:buFont typeface="Verdana" pitchFamily="32" charset="0"/>
              <a:buBlip>
                <a:blip r:embed="rId2"/>
              </a:buBlip>
              <a:tabLst>
                <a:tab pos="3159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2800" dirty="0" smtClean="0">
                <a:latin typeface="Times New Roman" pitchFamily="16" charset="0"/>
              </a:rPr>
              <a:t>kontrolowanie stanu bezpieczeństwa i higieny pracy (organizacji procesów pracy, stanu technicznego maszyn i urządzeń technicznych, ustalanie sposobów rejestracji nieprawidłowości i metody ich usuwania)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SzPct val="93000"/>
              <a:buFont typeface="Verdana" pitchFamily="32" charset="0"/>
              <a:buBlip>
                <a:blip r:embed="rId2"/>
              </a:buBlip>
              <a:tabLst>
                <a:tab pos="3159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2800" dirty="0" smtClean="0">
                <a:latin typeface="Times New Roman" pitchFamily="16" charset="0"/>
              </a:rPr>
              <a:t>udostępnianie pracownikom niezbędnych środków ochrony indywidualnej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SzPct val="93000"/>
              <a:buFont typeface="Verdana" pitchFamily="32" charset="0"/>
              <a:buBlip>
                <a:blip r:embed="rId2"/>
              </a:buBlip>
              <a:tabLst>
                <a:tab pos="3159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2800" dirty="0" smtClean="0">
                <a:latin typeface="Times New Roman" pitchFamily="16" charset="0"/>
              </a:rPr>
              <a:t> zapewnienie pracownikom pierwszej pomocy                    w razie wypadku 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buSzPct val="93000"/>
              <a:buBlip>
                <a:blip r:embed="rId2"/>
              </a:buBlip>
              <a:tabLst>
                <a:tab pos="3159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2800" dirty="0" smtClean="0">
                <a:latin typeface="Times New Roman" pitchFamily="16" charset="0"/>
              </a:rPr>
              <a:t>zapewniać wykonanie nakazów, wystąpień, decyzji i zarządzeń wydawanych przez organy nadzoru nad warunkami pracy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1486" y="4976381"/>
            <a:ext cx="1471834" cy="160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976063"/>
            <a:ext cx="1516260" cy="160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98251"/>
            <a:ext cx="1527206" cy="152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6186" y="4998251"/>
            <a:ext cx="1418797" cy="149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6676"/>
            <a:ext cx="1437248" cy="163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/>
        </p:nvSpPr>
        <p:spPr bwMode="auto">
          <a:xfrm>
            <a:off x="29594" y="4365104"/>
            <a:ext cx="8531225" cy="1081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5913" indent="-315913" algn="l" defTabSz="449263" rtl="0" eaLnBrk="0" fontAlgn="base" hangingPunct="0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32" charset="0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15963" indent="-258763" algn="l" defTabSz="449263" rtl="0" eaLnBrk="0" fontAlgn="base" hangingPunct="0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0066CC"/>
              </a:buClr>
              <a:buSzPct val="100000"/>
              <a:buFont typeface="Wingdings" charset="2"/>
              <a:buChar char="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Wingdings" charset="2"/>
              <a:buChar char="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0066CC"/>
              </a:buClr>
              <a:buSzPct val="100000"/>
              <a:buFont typeface="Wingdings" charset="2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0066CC"/>
              </a:buClr>
              <a:buSzPct val="100000"/>
              <a:buFont typeface="Verdana" pitchFamily="32" charset="0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5pPr>
            <a:lvl6pPr marL="2514600" indent="-228600" algn="l" defTabSz="449263" rtl="0" fontAlgn="base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0066CC"/>
              </a:buClr>
              <a:buSzPct val="100000"/>
              <a:buFont typeface="Verdana" pitchFamily="32" charset="0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6pPr>
            <a:lvl7pPr marL="2971800" indent="-228600" algn="l" defTabSz="449263" rtl="0" fontAlgn="base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0066CC"/>
              </a:buClr>
              <a:buSzPct val="100000"/>
              <a:buFont typeface="Verdana" pitchFamily="32" charset="0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7pPr>
            <a:lvl8pPr marL="3429000" indent="-228600" algn="l" defTabSz="449263" rtl="0" fontAlgn="base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0066CC"/>
              </a:buClr>
              <a:buSzPct val="100000"/>
              <a:buFont typeface="Verdana" pitchFamily="32" charset="0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8pPr>
            <a:lvl9pPr marL="3886200" indent="-228600" algn="l" defTabSz="449263" rtl="0" fontAlgn="base">
              <a:lnSpc>
                <a:spcPct val="117000"/>
              </a:lnSpc>
              <a:spcBef>
                <a:spcPts val="400"/>
              </a:spcBef>
              <a:spcAft>
                <a:spcPct val="0"/>
              </a:spcAft>
              <a:buClr>
                <a:srgbClr val="0066CC"/>
              </a:buClr>
              <a:buSzPct val="100000"/>
              <a:buFont typeface="Verdana" pitchFamily="32" charset="0"/>
              <a:defRPr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 algn="just" eaLnBrk="1" hangingPunct="1">
              <a:lnSpc>
                <a:spcPct val="98000"/>
              </a:lnSpc>
              <a:buSzPct val="93000"/>
              <a:tabLst>
                <a:tab pos="3159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latin typeface="Times New Roman" pitchFamily="1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07718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52475" y="908720"/>
            <a:ext cx="7639050" cy="19442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>
            <a:defPPr>
              <a:defRPr lang="en-GB"/>
            </a:defPPr>
            <a:lvl1pPr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4572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9144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3716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1828800" algn="l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715963" lvl="1" indent="-258763" algn="ctr">
              <a:lnSpc>
                <a:spcPct val="98000"/>
              </a:lnSpc>
              <a:spcBef>
                <a:spcPts val="400"/>
              </a:spcBef>
              <a:buClr>
                <a:srgbClr val="0066CC"/>
              </a:buClr>
              <a:buFont typeface="Wingdings" charset="2"/>
              <a:buNone/>
              <a:tabLst>
                <a:tab pos="715963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  <a:tab pos="9699625" algn="l"/>
              </a:tabLst>
              <a:defRPr/>
            </a:pPr>
            <a:r>
              <a:rPr lang="en-GB" sz="4400">
                <a:solidFill>
                  <a:srgbClr val="2300D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Pracodawca ma obowiązek powiadomienia PIP i PIS o: </a:t>
            </a:r>
          </a:p>
        </p:txBody>
      </p:sp>
      <p:sp>
        <p:nvSpPr>
          <p:cNvPr id="3" name="Prostokąt 2"/>
          <p:cNvSpPr/>
          <p:nvPr/>
        </p:nvSpPr>
        <p:spPr>
          <a:xfrm>
            <a:off x="467544" y="2564904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8763" indent="-258763" algn="just">
              <a:lnSpc>
                <a:spcPct val="150000"/>
              </a:lnSpc>
              <a:buClr>
                <a:srgbClr val="0066CC"/>
              </a:buClr>
              <a:buSzPct val="93000"/>
              <a:buFont typeface="Times New Roman" pitchFamily="16" charset="0"/>
              <a:buBlip>
                <a:blip r:embed="rId2"/>
              </a:buBlip>
              <a:tabLst>
                <a:tab pos="715963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  <a:tab pos="9699625" algn="l"/>
              </a:tabLst>
              <a:defRPr/>
            </a:pPr>
            <a:r>
              <a:rPr lang="pl-PL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rozpoczęciu działalności</a:t>
            </a:r>
          </a:p>
          <a:p>
            <a:pPr marL="258763" indent="-258763" algn="just">
              <a:lnSpc>
                <a:spcPct val="150000"/>
              </a:lnSpc>
              <a:buClr>
                <a:srgbClr val="0066CC"/>
              </a:buClr>
              <a:buSzPct val="93000"/>
              <a:buFont typeface="Times New Roman" pitchFamily="16" charset="0"/>
              <a:buBlip>
                <a:blip r:embed="rId2"/>
              </a:buBlip>
              <a:tabLst>
                <a:tab pos="715963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  <a:tab pos="9699625" algn="l"/>
              </a:tabLst>
              <a:defRPr/>
            </a:pPr>
            <a:r>
              <a:rPr lang="pl-PL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zmianie miejsca prowadzenia działalności,    rodzaju i zakresie prowadzonej działalności</a:t>
            </a:r>
          </a:p>
          <a:p>
            <a:pPr marL="258763" indent="-258763" algn="just">
              <a:lnSpc>
                <a:spcPct val="150000"/>
              </a:lnSpc>
              <a:buClr>
                <a:srgbClr val="0066CC"/>
              </a:buClr>
              <a:buSzPct val="93000"/>
              <a:buFont typeface="Times New Roman" pitchFamily="16" charset="0"/>
              <a:buBlip>
                <a:blip r:embed="rId2"/>
              </a:buBlip>
              <a:tabLst>
                <a:tab pos="715963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  <a:tab pos="9699625" algn="l"/>
              </a:tabLst>
              <a:defRPr/>
            </a:pPr>
            <a:r>
              <a:rPr lang="pl-PL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zaprzestaniu działalności</a:t>
            </a:r>
            <a:endParaRPr lang="pl-PL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948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332656"/>
            <a:ext cx="741682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ZALECENIA</a:t>
            </a:r>
            <a:r>
              <a:rPr lang="pl-PL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pl-PL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PIP</a:t>
            </a:r>
          </a:p>
          <a:p>
            <a:pPr algn="ctr"/>
            <a:r>
              <a:rPr lang="pl-PL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 ZAKŁADACH </a:t>
            </a:r>
          </a:p>
          <a:p>
            <a:pPr algn="ctr"/>
            <a:r>
              <a:rPr lang="pl-PL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KOMUNALNYCH</a:t>
            </a:r>
          </a:p>
          <a:p>
            <a:pPr algn="ctr"/>
            <a:r>
              <a:rPr lang="pl-PL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NA PRZYKŁADZIE </a:t>
            </a:r>
            <a:r>
              <a:rPr lang="pl-PL" sz="6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PGKiM</a:t>
            </a:r>
            <a:r>
              <a:rPr lang="pl-PL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Sp. z o.o.</a:t>
            </a:r>
          </a:p>
          <a:p>
            <a:pPr algn="ctr"/>
            <a:r>
              <a:rPr lang="pl-PL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 Strzyżowie </a:t>
            </a:r>
            <a:endParaRPr lang="pl-PL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37796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1037</Words>
  <Application>Microsoft Office PowerPoint</Application>
  <PresentationFormat>Pokaz na ekranie (4:3)</PresentationFormat>
  <Paragraphs>132</Paragraphs>
  <Slides>48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49" baseType="lpstr">
      <vt:lpstr>Motyw pakietu Office</vt:lpstr>
      <vt:lpstr>Praktyczne Szkolenie z Zakresu BHP na przykładzie wniosków pokontrolnych i zaleceń PIP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Oczyszczalnia powinna być wyposażona w dwa detektory.</vt:lpstr>
      <vt:lpstr>Skażoną odzież należy magazynować, a następnie przekazać do unieszkodliwienia.</vt:lpstr>
      <vt:lpstr>np. dezynfekcja ozonem.</vt:lpstr>
      <vt:lpstr>Slajd 19</vt:lpstr>
      <vt:lpstr>Pracownicy oczyszczalni ścieków z uwagi na możliwość sporadycznego wykonywania prac szczególnie niebezpiecznych mają odbywać szkolenie okresowe bhp co najmniej raz w roku.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Wyposażyć wejście drzwi do kotłowni gazowej w urządzenie umożliwiające ich otwarcie od wewnątrz pod naciskiem ciała osoby się tam znajdującej.</vt:lpstr>
      <vt:lpstr>Slajd 40</vt:lpstr>
      <vt:lpstr>Slajd 41</vt:lpstr>
      <vt:lpstr>Slajd 42</vt:lpstr>
      <vt:lpstr>Wyposażyć drzwi do pomieszczeń ustępów  w urządzenia zapewniające samoczynne ich zamykanie.</vt:lpstr>
      <vt:lpstr>Slajd 44</vt:lpstr>
      <vt:lpstr>Slajd 45</vt:lpstr>
      <vt:lpstr>Slajd 46</vt:lpstr>
      <vt:lpstr>Slajd 47</vt:lpstr>
      <vt:lpstr>Slajd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Andrzej Prezes</dc:creator>
  <cp:lastModifiedBy>AguŚka</cp:lastModifiedBy>
  <cp:revision>52</cp:revision>
  <dcterms:modified xsi:type="dcterms:W3CDTF">2015-02-10T09:43:05Z</dcterms:modified>
</cp:coreProperties>
</file>