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66" r:id="rId2"/>
    <p:sldId id="256" r:id="rId3"/>
    <p:sldId id="264" r:id="rId4"/>
    <p:sldId id="257" r:id="rId5"/>
    <p:sldId id="258" r:id="rId6"/>
    <p:sldId id="260" r:id="rId7"/>
    <p:sldId id="261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F1-B734-4936-BFAE-072203D33502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8C3F-8449-40F4-B416-F38AAAFD68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59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A8C3F-8449-40F4-B416-F38AAAFD684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35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 b="1"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85BECB-B689-40A3-812D-6EDB27F600ED}" type="datetimeFigureOut">
              <a:rPr lang="pl-PL" smtClean="0"/>
              <a:t>2016-02-04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EC1DB6-1B66-4F18-A84B-371EF128CAA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ki xperia\DSC_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2716"/>
            <a:ext cx="8650388" cy="48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pPr algn="l"/>
            <a:r>
              <a:rPr lang="pl-PL" sz="3200" i="1" dirty="0" smtClean="0"/>
              <a:t>                           sprawdzony partner w pozyskaniu      </a:t>
            </a:r>
            <a:br>
              <a:rPr lang="pl-PL" sz="3200" i="1" dirty="0" smtClean="0"/>
            </a:br>
            <a:r>
              <a:rPr lang="pl-PL" sz="3200" i="1" dirty="0"/>
              <a:t> </a:t>
            </a:r>
            <a:r>
              <a:rPr lang="pl-PL" sz="3200" i="1" dirty="0" smtClean="0"/>
              <a:t>                                 dotacji  i  realizacji  projektu….</a:t>
            </a:r>
            <a:endParaRPr lang="pl-PL" sz="3200" i="1" dirty="0"/>
          </a:p>
        </p:txBody>
      </p:sp>
      <p:pic>
        <p:nvPicPr>
          <p:cNvPr id="4" name="Obraz 3" descr="C:\Users\nowy\Documents\nowa firma\materiały graficzne\eurogrant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" y="188640"/>
            <a:ext cx="2088232" cy="122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Acer\AppData\Local\Temp\Rar$DIa0.597\logo_FE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41" y="5635444"/>
            <a:ext cx="1414780" cy="79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5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5065" y="620688"/>
            <a:ext cx="3812645" cy="199788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Eurogrant Sp.  z o.o.</a:t>
            </a:r>
            <a:br>
              <a:rPr lang="pl-PL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>ul. Krakowska 25/2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>33-100 Tarnów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tel. 14 657 14 65</a:t>
            </a:r>
            <a:r>
              <a:rPr lang="pl-PL" sz="2200" dirty="0" smtClean="0">
                <a:latin typeface="Calibri" panose="020F0502020204030204" pitchFamily="34" charset="0"/>
              </a:rPr>
              <a:t/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biuro@eurogrant.pl</a:t>
            </a:r>
            <a:endParaRPr lang="pl-PL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2987824" y="4797152"/>
            <a:ext cx="5621005" cy="547745"/>
          </a:xfrm>
        </p:spPr>
        <p:txBody>
          <a:bodyPr>
            <a:noAutofit/>
          </a:bodyPr>
          <a:lstStyle/>
          <a:p>
            <a:pPr algn="r"/>
            <a:r>
              <a:rPr lang="pl-PL" sz="32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Dziękuję za uwagę</a:t>
            </a:r>
            <a:endParaRPr lang="pl-PL" sz="3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braz 8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32"/>
            <a:ext cx="1728192" cy="10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tekstu 5"/>
          <p:cNvSpPr txBox="1">
            <a:spLocks/>
          </p:cNvSpPr>
          <p:nvPr/>
        </p:nvSpPr>
        <p:spPr>
          <a:xfrm>
            <a:off x="710548" y="3140968"/>
            <a:ext cx="7632848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4000" b="1" dirty="0" smtClean="0">
                <a:latin typeface="Calibri" panose="020F0502020204030204" pitchFamily="34" charset="0"/>
              </a:rPr>
              <a:t>ZAPRASZAMY DO WSPÓŁPRACY</a:t>
            </a:r>
          </a:p>
        </p:txBody>
      </p:sp>
    </p:spTree>
    <p:extLst>
      <p:ext uri="{BB962C8B-B14F-4D97-AF65-F5344CB8AC3E}">
        <p14:creationId xmlns:p14="http://schemas.microsoft.com/office/powerpoint/2010/main" val="35175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780108"/>
          </a:xfrm>
        </p:spPr>
        <p:txBody>
          <a:bodyPr anchor="t">
            <a:normAutofit fontScale="90000"/>
          </a:bodyPr>
          <a:lstStyle/>
          <a:p>
            <a:r>
              <a:rPr lang="pl-PL" sz="4000" dirty="0" smtClean="0"/>
              <a:t>Prezentacja   firmy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dirty="0" smtClean="0"/>
              <a:t>EUROGRANT  Sp.  z o.o.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27984" y="4653136"/>
            <a:ext cx="4320952" cy="4572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www.eurogrant.pl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1728192" cy="104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2060848"/>
            <a:ext cx="792088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</a:rPr>
              <a:t>Firma </a:t>
            </a:r>
            <a:r>
              <a:rPr lang="pl-PL" b="1" dirty="0" smtClean="0">
                <a:latin typeface="Calibri" panose="020F0502020204030204" pitchFamily="34" charset="0"/>
              </a:rPr>
              <a:t>EUROGRANT</a:t>
            </a:r>
            <a:r>
              <a:rPr lang="pl-PL" dirty="0" smtClean="0">
                <a:latin typeface="Calibri" panose="020F0502020204030204" pitchFamily="34" charset="0"/>
              </a:rPr>
              <a:t> została utworzona przez grupę osób, które posiadają bogate doświadczenie zdobyte  w poprzedniej perspektywy finansowej UE (2007 – 2013)</a:t>
            </a:r>
          </a:p>
          <a:p>
            <a:endParaRPr lang="pl-PL" dirty="0" smtClean="0">
              <a:latin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</a:rPr>
              <a:t>Doświadczenie naszego zespołu obejmuje wykonane projekty infrastrukturalne (drogi, sieci ICT, rewitalizacje, termomodernizacje, sieci </a:t>
            </a:r>
            <a:r>
              <a:rPr lang="pl-PL" dirty="0" err="1" smtClean="0">
                <a:latin typeface="Calibri" panose="020F0502020204030204" pitchFamily="34" charset="0"/>
              </a:rPr>
              <a:t>wod-kan</a:t>
            </a:r>
            <a:r>
              <a:rPr lang="pl-PL" dirty="0" smtClean="0">
                <a:latin typeface="Calibri" panose="020F0502020204030204" pitchFamily="34" charset="0"/>
              </a:rPr>
              <a:t>, energia odnawialna, termomodernizacja i inne.) które były finansowane  z wykorzystaniem środków finansowych z :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1560" y="4383839"/>
            <a:ext cx="676875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</a:rPr>
              <a:t>Regionalnych Programów Operacyjnych;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</a:rPr>
              <a:t>Programu Operacyjnego Innowacyjna Gospodarka;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</a:rPr>
              <a:t>Programu Operacyjnego Infrastruktura i Środowisko;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</a:rPr>
              <a:t>Programu Rozwoju Obszarów Wiejskich;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</a:rPr>
              <a:t>Norweskiego Mechanizmu Finansowego.</a:t>
            </a:r>
            <a:endParaRPr lang="pl-PL" sz="2000" dirty="0">
              <a:latin typeface="Calibri" panose="020F0502020204030204" pitchFamily="34" charset="0"/>
            </a:endParaRPr>
          </a:p>
        </p:txBody>
      </p:sp>
      <p:pic>
        <p:nvPicPr>
          <p:cNvPr id="6" name="Obraz 5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4524"/>
            <a:ext cx="1728192" cy="104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nowy\AppData\Local\Temp\Rar$DI85.720\UE_EFSI_rgb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35" y="5478527"/>
            <a:ext cx="1916430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15" y="4315612"/>
            <a:ext cx="1784669" cy="67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15" y="4920573"/>
            <a:ext cx="1777926" cy="4476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6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707088" cy="1252728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 </a:t>
            </a:r>
            <a:r>
              <a:rPr lang="pl-PL" dirty="0" smtClean="0"/>
              <a:t>  </a:t>
            </a:r>
            <a:r>
              <a:rPr lang="pl-PL" sz="4000" dirty="0" smtClean="0"/>
              <a:t>Świadczymy usługi dla… </a:t>
            </a:r>
            <a:endParaRPr lang="pl-PL" sz="4000" dirty="0"/>
          </a:p>
        </p:txBody>
      </p:sp>
      <p:pic>
        <p:nvPicPr>
          <p:cNvPr id="4" name="Obraz 3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53773"/>
            <a:ext cx="1512168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4" y="1950954"/>
            <a:ext cx="8064896" cy="357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4" y="1968232"/>
            <a:ext cx="7888502" cy="358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4" y="1997330"/>
            <a:ext cx="8064896" cy="364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8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1728192" cy="104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8020"/>
            <a:ext cx="1512168" cy="831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4427984" y="361637"/>
            <a:ext cx="4118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Nasze specjalizacje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7" y="1469473"/>
            <a:ext cx="8510582" cy="52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nowy\Documents\nowa firma\materiały graficzne\eurogrant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1728192" cy="104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C:\Users\nowy\Documents\nowa firma\materiały graficzne\eurogrant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1368152" cy="715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4139952" y="34563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Nasze </a:t>
            </a:r>
            <a:r>
              <a:rPr lang="pl-PL" sz="3200" b="1" dirty="0" smtClean="0">
                <a:solidFill>
                  <a:schemeClr val="bg1"/>
                </a:solidFill>
              </a:rPr>
              <a:t>specjalizacje</a:t>
            </a:r>
            <a:r>
              <a:rPr lang="pl-PL" sz="3200" dirty="0" smtClean="0">
                <a:solidFill>
                  <a:schemeClr val="bg1"/>
                </a:solidFill>
              </a:rPr>
              <a:t>  </a:t>
            </a:r>
            <a:r>
              <a:rPr lang="pl-PL" sz="3200" b="1" dirty="0" smtClean="0">
                <a:solidFill>
                  <a:schemeClr val="bg1"/>
                </a:solidFill>
              </a:rPr>
              <a:t>c.d.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2" y="1575729"/>
            <a:ext cx="7937216" cy="516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4524"/>
            <a:ext cx="1728192" cy="10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347636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pl-PL" sz="4000" dirty="0" smtClean="0"/>
              <a:t>Zakres usług</a:t>
            </a:r>
            <a:endParaRPr lang="pl-PL" sz="4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381642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2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900" b="1" dirty="0" smtClean="0">
                <a:solidFill>
                  <a:schemeClr val="tx1"/>
                </a:solidFill>
              </a:rPr>
              <a:t> </a:t>
            </a:r>
            <a:r>
              <a:rPr lang="pl-PL" sz="8000" b="1" dirty="0" smtClean="0">
                <a:solidFill>
                  <a:schemeClr val="tx1"/>
                </a:solidFill>
              </a:rPr>
              <a:t>Kompleksowe </a:t>
            </a:r>
            <a:r>
              <a:rPr lang="pl-PL" sz="8000" b="1" dirty="0">
                <a:solidFill>
                  <a:schemeClr val="tx1"/>
                </a:solidFill>
              </a:rPr>
              <a:t>opracowanie dokumentacji i obsługę procesu aplikacyjnego </a:t>
            </a:r>
            <a:r>
              <a:rPr lang="pl-PL" sz="29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pl-PL" b="1" i="1" u="sng" dirty="0" smtClean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b="1" dirty="0" smtClean="0"/>
          </a:p>
          <a:p>
            <a:pPr marL="0" indent="0">
              <a:buNone/>
            </a:pPr>
            <a:r>
              <a:rPr lang="pl-PL" sz="7200" dirty="0"/>
              <a:t> </a:t>
            </a:r>
            <a:r>
              <a:rPr lang="pl-PL" sz="7200" dirty="0" smtClean="0"/>
              <a:t>                 </a:t>
            </a:r>
            <a:r>
              <a:rPr lang="pl-PL" sz="7200" b="1" dirty="0" smtClean="0"/>
              <a:t>Pomoc </a:t>
            </a:r>
            <a:r>
              <a:rPr lang="pl-PL" sz="7200" b="1" dirty="0"/>
              <a:t>w zakresie określenia zakresu rzeczowego projektu w celu </a:t>
            </a:r>
            <a:r>
              <a:rPr lang="pl-PL" sz="7200" b="1" dirty="0" smtClean="0"/>
              <a:t> </a:t>
            </a:r>
          </a:p>
          <a:p>
            <a:pPr marL="0" indent="0">
              <a:buNone/>
            </a:pPr>
            <a:r>
              <a:rPr lang="pl-PL" sz="7200" dirty="0"/>
              <a:t> </a:t>
            </a:r>
            <a:r>
              <a:rPr lang="pl-PL" sz="7200" dirty="0" smtClean="0"/>
              <a:t>                 </a:t>
            </a:r>
            <a:r>
              <a:rPr lang="pl-PL" sz="7200" b="1" dirty="0" smtClean="0"/>
              <a:t>maksymalizacji  punktacji </a:t>
            </a:r>
            <a:r>
              <a:rPr lang="pl-PL" sz="7200" b="1" dirty="0"/>
              <a:t>przyznanej </a:t>
            </a:r>
            <a:r>
              <a:rPr lang="pl-PL" sz="7200" b="1" dirty="0" smtClean="0"/>
              <a:t>   dokumentacji </a:t>
            </a:r>
            <a:r>
              <a:rPr lang="pl-PL" sz="7200" b="1" dirty="0"/>
              <a:t>aplikacyjnej na </a:t>
            </a:r>
            <a:r>
              <a:rPr lang="pl-PL" sz="7200" b="1" dirty="0" smtClean="0"/>
              <a:t> </a:t>
            </a:r>
          </a:p>
          <a:p>
            <a:pPr marL="0" indent="0">
              <a:buNone/>
            </a:pPr>
            <a:r>
              <a:rPr lang="pl-PL" sz="7200" dirty="0"/>
              <a:t> </a:t>
            </a:r>
            <a:r>
              <a:rPr lang="pl-PL" sz="7200" dirty="0" smtClean="0"/>
              <a:t>                  </a:t>
            </a:r>
            <a:r>
              <a:rPr lang="pl-PL" sz="7200" b="1" dirty="0" smtClean="0"/>
              <a:t>ocenie </a:t>
            </a:r>
            <a:r>
              <a:rPr lang="pl-PL" sz="7200" dirty="0" smtClean="0"/>
              <a:t> </a:t>
            </a:r>
            <a:r>
              <a:rPr lang="pl-PL" sz="7200" b="1" dirty="0" smtClean="0"/>
              <a:t>merytorycznej przeprowadzanej </a:t>
            </a:r>
            <a:r>
              <a:rPr lang="pl-PL" sz="7200" b="1" dirty="0"/>
              <a:t>przez </a:t>
            </a:r>
            <a:r>
              <a:rPr lang="pl-PL" sz="7200" b="1" dirty="0" smtClean="0"/>
              <a:t>IZ,</a:t>
            </a:r>
          </a:p>
          <a:p>
            <a:endParaRPr lang="pl-PL" sz="7200" b="1" dirty="0"/>
          </a:p>
          <a:p>
            <a:pPr marL="0" indent="0">
              <a:buNone/>
            </a:pPr>
            <a:r>
              <a:rPr lang="pl-PL" sz="7200" b="1" dirty="0" smtClean="0"/>
              <a:t>                 </a:t>
            </a:r>
            <a:r>
              <a:rPr lang="pl-PL" sz="7200" dirty="0" smtClean="0"/>
              <a:t> </a:t>
            </a:r>
            <a:r>
              <a:rPr lang="pl-PL" sz="7200" b="1" dirty="0" smtClean="0"/>
              <a:t>Weryfikacja </a:t>
            </a:r>
            <a:r>
              <a:rPr lang="pl-PL" sz="7200" b="1" dirty="0"/>
              <a:t>kwalifikowalności kosztowej i podmiotowej</a:t>
            </a:r>
            <a:r>
              <a:rPr lang="pl-PL" sz="7200" b="1" dirty="0" smtClean="0"/>
              <a:t>,</a:t>
            </a:r>
          </a:p>
          <a:p>
            <a:pPr marL="0" indent="0">
              <a:buNone/>
            </a:pPr>
            <a:r>
              <a:rPr lang="pl-PL" sz="7200" dirty="0"/>
              <a:t> </a:t>
            </a:r>
            <a:r>
              <a:rPr lang="pl-PL" sz="7200" dirty="0" smtClean="0"/>
              <a:t>             </a:t>
            </a:r>
            <a:endParaRPr lang="pl-PL" sz="7200" b="1" dirty="0" smtClean="0"/>
          </a:p>
          <a:p>
            <a:pPr marL="0" indent="0">
              <a:buNone/>
            </a:pPr>
            <a:r>
              <a:rPr lang="pl-PL" sz="7200" dirty="0"/>
              <a:t> </a:t>
            </a:r>
            <a:r>
              <a:rPr lang="pl-PL" sz="7200" dirty="0" smtClean="0"/>
              <a:t>                 Opracowanie </a:t>
            </a:r>
            <a:r>
              <a:rPr lang="pl-PL" sz="7200" dirty="0"/>
              <a:t>analizy potrzeb dla projektu wraz z  </a:t>
            </a:r>
            <a:r>
              <a:rPr lang="pl-PL" sz="7200" dirty="0" smtClean="0"/>
              <a:t>analizą finansową</a:t>
            </a:r>
          </a:p>
          <a:p>
            <a:pPr marL="0" indent="0">
              <a:buNone/>
            </a:pPr>
            <a:endParaRPr lang="pl-PL" sz="7200" dirty="0" smtClean="0"/>
          </a:p>
          <a:p>
            <a:pPr marL="0" indent="0">
              <a:buNone/>
            </a:pPr>
            <a:r>
              <a:rPr lang="pl-PL" sz="7200" dirty="0"/>
              <a:t> </a:t>
            </a:r>
            <a:r>
              <a:rPr lang="pl-PL" sz="7200" dirty="0" smtClean="0"/>
              <a:t>                 Wyliczenie </a:t>
            </a:r>
            <a:r>
              <a:rPr lang="pl-PL" sz="7200" dirty="0"/>
              <a:t>poziomu luki finansowej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10" name="Strzałka w prawo 9"/>
          <p:cNvSpPr/>
          <p:nvPr/>
        </p:nvSpPr>
        <p:spPr>
          <a:xfrm>
            <a:off x="640159" y="3053706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628284" y="4168844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653950" y="4750957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657781" y="5229200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6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4524"/>
            <a:ext cx="1728192" cy="10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2728"/>
          </a:xfrm>
        </p:spPr>
        <p:txBody>
          <a:bodyPr/>
          <a:lstStyle/>
          <a:p>
            <a:pPr algn="l"/>
            <a:r>
              <a:rPr lang="pl-PL" sz="4000" dirty="0" smtClean="0"/>
              <a:t>Zakres usług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2564904"/>
            <a:ext cx="8334331" cy="41764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b="1" i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900" b="1" dirty="0" smtClean="0"/>
              <a:t>                Opracowanie </a:t>
            </a:r>
            <a:r>
              <a:rPr lang="pl-PL" sz="1900" b="1" dirty="0"/>
              <a:t>edytowalnych załączników do wniosku </a:t>
            </a:r>
            <a:r>
              <a:rPr lang="pl-PL" sz="1900" b="1" dirty="0" smtClean="0"/>
              <a:t>aplikacyjnego</a:t>
            </a:r>
          </a:p>
          <a:p>
            <a:endParaRPr lang="pl-PL" sz="1900" b="1" dirty="0"/>
          </a:p>
          <a:p>
            <a:pPr marL="0" indent="0">
              <a:buNone/>
            </a:pPr>
            <a:r>
              <a:rPr lang="pl-PL" sz="1900" b="1" dirty="0" smtClean="0"/>
              <a:t>                 Pomoc </a:t>
            </a:r>
            <a:r>
              <a:rPr lang="pl-PL" sz="1900" b="1" dirty="0"/>
              <a:t>w przygotowaniu załączników nieedytowalnych oraz przy </a:t>
            </a:r>
            <a:endParaRPr lang="pl-PL" sz="1900" b="1" dirty="0" smtClean="0"/>
          </a:p>
          <a:p>
            <a:pPr marL="0" indent="0">
              <a:buNone/>
            </a:pPr>
            <a:r>
              <a:rPr lang="pl-PL" sz="1900" dirty="0"/>
              <a:t> </a:t>
            </a:r>
            <a:r>
              <a:rPr lang="pl-PL" sz="1900" dirty="0" smtClean="0"/>
              <a:t>                </a:t>
            </a:r>
            <a:r>
              <a:rPr lang="pl-PL" sz="1900" b="1" dirty="0" smtClean="0"/>
              <a:t>kompletowaniu </a:t>
            </a:r>
            <a:r>
              <a:rPr lang="pl-PL" sz="1900" b="1" dirty="0"/>
              <a:t>dokumentacji aplikacyjnej celem złożenia jej w </a:t>
            </a:r>
            <a:r>
              <a:rPr lang="pl-PL" sz="1900" b="1" dirty="0" smtClean="0"/>
              <a:t>IZ</a:t>
            </a:r>
          </a:p>
          <a:p>
            <a:endParaRPr lang="pl-PL" sz="1900" b="1" dirty="0"/>
          </a:p>
          <a:p>
            <a:pPr marL="0" indent="0">
              <a:buNone/>
            </a:pPr>
            <a:r>
              <a:rPr lang="pl-PL" sz="1900" b="1" dirty="0" smtClean="0"/>
              <a:t>                 Weryfikacja </a:t>
            </a:r>
            <a:r>
              <a:rPr lang="pl-PL" sz="1900" b="1" dirty="0"/>
              <a:t>prawidłowości podpisanej dokumentacji przed jej </a:t>
            </a:r>
            <a:endParaRPr lang="pl-PL" sz="1900" b="1" dirty="0" smtClean="0"/>
          </a:p>
          <a:p>
            <a:pPr marL="0" indent="0">
              <a:buNone/>
            </a:pPr>
            <a:r>
              <a:rPr lang="pl-PL" sz="1900" dirty="0"/>
              <a:t> </a:t>
            </a:r>
            <a:r>
              <a:rPr lang="pl-PL" sz="1900" dirty="0" smtClean="0"/>
              <a:t>                </a:t>
            </a:r>
            <a:r>
              <a:rPr lang="pl-PL" sz="1900" b="1" dirty="0" smtClean="0"/>
              <a:t>złożeniem </a:t>
            </a:r>
            <a:r>
              <a:rPr lang="pl-PL" sz="1900" b="1" dirty="0"/>
              <a:t>w </a:t>
            </a:r>
            <a:r>
              <a:rPr lang="pl-PL" sz="1900" b="1" dirty="0" smtClean="0"/>
              <a:t>IZ</a:t>
            </a:r>
          </a:p>
          <a:p>
            <a:pPr marL="0" indent="0">
              <a:buNone/>
            </a:pPr>
            <a:r>
              <a:rPr lang="pl-PL" sz="1900" dirty="0"/>
              <a:t> </a:t>
            </a:r>
            <a:endParaRPr lang="pl-PL" sz="1900" dirty="0" smtClean="0"/>
          </a:p>
          <a:p>
            <a:pPr marL="0" indent="0">
              <a:buNone/>
            </a:pPr>
            <a:r>
              <a:rPr lang="pl-PL" sz="1900" b="1" dirty="0"/>
              <a:t> </a:t>
            </a:r>
            <a:r>
              <a:rPr lang="pl-PL" sz="1900" b="1" dirty="0" smtClean="0"/>
              <a:t>               Opracowanie </a:t>
            </a:r>
            <a:r>
              <a:rPr lang="pl-PL" sz="1900" b="1" dirty="0"/>
              <a:t>niezbędnych korekt, poprawek, uzupełnień w studium </a:t>
            </a:r>
            <a:r>
              <a:rPr lang="pl-PL" sz="1900" b="1" dirty="0" smtClean="0"/>
              <a:t>  </a:t>
            </a:r>
          </a:p>
          <a:p>
            <a:pPr marL="0" indent="0">
              <a:buNone/>
            </a:pPr>
            <a:r>
              <a:rPr lang="pl-PL" sz="1900" dirty="0"/>
              <a:t> </a:t>
            </a:r>
            <a:r>
              <a:rPr lang="pl-PL" sz="1900" dirty="0" smtClean="0"/>
              <a:t>                </a:t>
            </a:r>
            <a:r>
              <a:rPr lang="pl-PL" sz="1900" b="1" dirty="0" smtClean="0"/>
              <a:t>wykonalności </a:t>
            </a:r>
            <a:r>
              <a:rPr lang="pl-PL" sz="1900" b="1" dirty="0"/>
              <a:t>i załącznikach wynikających z wytycznych </a:t>
            </a:r>
            <a:r>
              <a:rPr lang="pl-PL" sz="1900" b="1" dirty="0" smtClean="0"/>
              <a:t>IZ</a:t>
            </a:r>
            <a:endParaRPr lang="pl-PL" b="1" dirty="0"/>
          </a:p>
          <a:p>
            <a:endParaRPr lang="pl-PL" b="1" dirty="0"/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5" name="Strzałka w prawo 4"/>
          <p:cNvSpPr/>
          <p:nvPr/>
        </p:nvSpPr>
        <p:spPr>
          <a:xfrm>
            <a:off x="565819" y="2901074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565819" y="4641674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565819" y="3573016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565819" y="5661248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0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15530" y="2609478"/>
            <a:ext cx="828092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      przejrzystość działania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       komunikatywność </a:t>
            </a:r>
            <a:r>
              <a:rPr lang="pl-PL" dirty="0"/>
              <a:t>i zrozumienie indywidualnych </a:t>
            </a:r>
            <a:r>
              <a:rPr lang="pl-PL" dirty="0" smtClean="0"/>
              <a:t>potrzeb</a:t>
            </a:r>
          </a:p>
          <a:p>
            <a:pPr marL="0" indent="0">
              <a:buNone/>
            </a:pPr>
            <a:r>
              <a:rPr lang="pl-PL" dirty="0" smtClean="0"/>
              <a:t>      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     zaangażowanie </a:t>
            </a:r>
            <a:r>
              <a:rPr lang="pl-PL" dirty="0"/>
              <a:t>oraz  terminowość świadczonych </a:t>
            </a:r>
            <a:r>
              <a:rPr lang="pl-PL" dirty="0" smtClean="0"/>
              <a:t>usług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       kompleksowe </a:t>
            </a:r>
            <a:r>
              <a:rPr lang="pl-PL" dirty="0"/>
              <a:t>wsparcie Klienta  podczas realizacji </a:t>
            </a:r>
            <a:r>
              <a:rPr lang="pl-PL" dirty="0" smtClean="0"/>
              <a:t>umów.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16224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</a:rPr>
              <a:t/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Firma </a:t>
            </a:r>
            <a:r>
              <a:rPr lang="pl-PL" sz="2400" b="1" dirty="0">
                <a:solidFill>
                  <a:schemeClr val="bg1"/>
                </a:solidFill>
              </a:rPr>
              <a:t>EUROGRANT powstała </a:t>
            </a:r>
            <a:r>
              <a:rPr lang="pl-PL" sz="2400" b="1" dirty="0" smtClean="0">
                <a:solidFill>
                  <a:schemeClr val="bg1"/>
                </a:solidFill>
              </a:rPr>
              <a:t>jako </a:t>
            </a:r>
            <a:r>
              <a:rPr lang="pl-PL" sz="2400" b="1" dirty="0">
                <a:solidFill>
                  <a:schemeClr val="bg1"/>
                </a:solidFill>
              </a:rPr>
              <a:t>odpowiedź na rosnące </a:t>
            </a:r>
            <a:r>
              <a:rPr lang="pl-PL" sz="2400" b="1" dirty="0" smtClean="0">
                <a:solidFill>
                  <a:schemeClr val="bg1"/>
                </a:solidFill>
              </a:rPr>
              <a:t>zapotrzebowanie  rynku </a:t>
            </a:r>
            <a:r>
              <a:rPr lang="pl-PL" sz="2400" b="1" dirty="0">
                <a:solidFill>
                  <a:schemeClr val="bg1"/>
                </a:solidFill>
              </a:rPr>
              <a:t>na wysokiej jakości usługi </a:t>
            </a:r>
            <a:r>
              <a:rPr lang="pl-PL" sz="2400" b="1" dirty="0" smtClean="0">
                <a:solidFill>
                  <a:schemeClr val="bg1"/>
                </a:solidFill>
              </a:rPr>
              <a:t>doradcze </a:t>
            </a:r>
            <a:r>
              <a:rPr lang="pl-PL" sz="2000" b="1" dirty="0" smtClean="0">
                <a:solidFill>
                  <a:schemeClr val="tx1"/>
                </a:solidFill>
              </a:rPr>
              <a:t/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Dlatego  w</a:t>
            </a: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</a:rPr>
              <a:t>realizacji usług kierujemy się zasadami:</a:t>
            </a:r>
            <a:br>
              <a:rPr lang="pl-PL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/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/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b="1" dirty="0" smtClean="0">
                <a:solidFill>
                  <a:schemeClr val="tx1"/>
                </a:solidFill>
              </a:rPr>
              <a:t/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 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4" name="Obraz 3" descr="C:\Users\nowy\Documents\nowa firma\materiały graficzne\eurogrant 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512168" cy="8230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wiazda 5-ramienna 4"/>
          <p:cNvSpPr/>
          <p:nvPr/>
        </p:nvSpPr>
        <p:spPr>
          <a:xfrm>
            <a:off x="531987" y="2708920"/>
            <a:ext cx="360040" cy="3383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5-ramienna 5"/>
          <p:cNvSpPr/>
          <p:nvPr/>
        </p:nvSpPr>
        <p:spPr>
          <a:xfrm>
            <a:off x="531987" y="3573016"/>
            <a:ext cx="360040" cy="3383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531987" y="4437112"/>
            <a:ext cx="360040" cy="3383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532992" y="5301208"/>
            <a:ext cx="360040" cy="33833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</TotalTime>
  <Words>179</Words>
  <Application>Microsoft Office PowerPoint</Application>
  <PresentationFormat>Pokaz na ekranie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Kształt fali</vt:lpstr>
      <vt:lpstr>                           sprawdzony partner w pozyskaniu                                         dotacji  i  realizacji  projektu….</vt:lpstr>
      <vt:lpstr>Prezentacja   firmy  EUROGRANT  Sp.  z o.o.</vt:lpstr>
      <vt:lpstr>Prezentacja programu PowerPoint</vt:lpstr>
      <vt:lpstr>   Świadczymy usługi dla… </vt:lpstr>
      <vt:lpstr>Prezentacja programu PowerPoint</vt:lpstr>
      <vt:lpstr>Prezentacja programu PowerPoint</vt:lpstr>
      <vt:lpstr>Zakres usług</vt:lpstr>
      <vt:lpstr>Zakres usług</vt:lpstr>
      <vt:lpstr>    Firma EUROGRANT powstała jako odpowiedź na rosnące zapotrzebowanie  rynku na wysokiej jakości usługi doradcze    Dlatego  w realizacji usług kierujemy się zasadami:      </vt:lpstr>
      <vt:lpstr>Eurogrant Sp.  z o.o. ul. Krakowska 25/2 33-100 Tarnów tel. 14 657 14 65 biuro@eurogrant.pl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Lucyna</dc:creator>
  <cp:lastModifiedBy>Wacław Olko</cp:lastModifiedBy>
  <cp:revision>31</cp:revision>
  <dcterms:created xsi:type="dcterms:W3CDTF">2016-02-03T12:04:16Z</dcterms:created>
  <dcterms:modified xsi:type="dcterms:W3CDTF">2016-02-04T12:13:42Z</dcterms:modified>
</cp:coreProperties>
</file>