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94"/>
  </p:notesMasterIdLst>
  <p:sldIdLst>
    <p:sldId id="256" r:id="rId2"/>
    <p:sldId id="259" r:id="rId3"/>
    <p:sldId id="299" r:id="rId4"/>
    <p:sldId id="300" r:id="rId5"/>
    <p:sldId id="301" r:id="rId6"/>
    <p:sldId id="332" r:id="rId7"/>
    <p:sldId id="306" r:id="rId8"/>
    <p:sldId id="307" r:id="rId9"/>
    <p:sldId id="308" r:id="rId10"/>
    <p:sldId id="309" r:id="rId11"/>
    <p:sldId id="310" r:id="rId12"/>
    <p:sldId id="302" r:id="rId13"/>
    <p:sldId id="304" r:id="rId14"/>
    <p:sldId id="305" r:id="rId15"/>
    <p:sldId id="261" r:id="rId16"/>
    <p:sldId id="316" r:id="rId17"/>
    <p:sldId id="317" r:id="rId18"/>
    <p:sldId id="319" r:id="rId19"/>
    <p:sldId id="315" r:id="rId20"/>
    <p:sldId id="311" r:id="rId21"/>
    <p:sldId id="318" r:id="rId22"/>
    <p:sldId id="312" r:id="rId23"/>
    <p:sldId id="313" r:id="rId24"/>
    <p:sldId id="314" r:id="rId25"/>
    <p:sldId id="333" r:id="rId26"/>
    <p:sldId id="303" r:id="rId27"/>
    <p:sldId id="262" r:id="rId28"/>
    <p:sldId id="320" r:id="rId29"/>
    <p:sldId id="321" r:id="rId30"/>
    <p:sldId id="325" r:id="rId31"/>
    <p:sldId id="326" r:id="rId32"/>
    <p:sldId id="324" r:id="rId33"/>
    <p:sldId id="322" r:id="rId34"/>
    <p:sldId id="323" r:id="rId35"/>
    <p:sldId id="334" r:id="rId36"/>
    <p:sldId id="327" r:id="rId37"/>
    <p:sldId id="260" r:id="rId38"/>
    <p:sldId id="328" r:id="rId39"/>
    <p:sldId id="329" r:id="rId40"/>
    <p:sldId id="330" r:id="rId41"/>
    <p:sldId id="331" r:id="rId42"/>
    <p:sldId id="335" r:id="rId43"/>
    <p:sldId id="336" r:id="rId44"/>
    <p:sldId id="337" r:id="rId45"/>
    <p:sldId id="263" r:id="rId46"/>
    <p:sldId id="338" r:id="rId47"/>
    <p:sldId id="264" r:id="rId48"/>
    <p:sldId id="342" r:id="rId49"/>
    <p:sldId id="341" r:id="rId50"/>
    <p:sldId id="343" r:id="rId51"/>
    <p:sldId id="344" r:id="rId52"/>
    <p:sldId id="345" r:id="rId53"/>
    <p:sldId id="346" r:id="rId54"/>
    <p:sldId id="340" r:id="rId55"/>
    <p:sldId id="339" r:id="rId56"/>
    <p:sldId id="348" r:id="rId57"/>
    <p:sldId id="347" r:id="rId58"/>
    <p:sldId id="349" r:id="rId59"/>
    <p:sldId id="350" r:id="rId60"/>
    <p:sldId id="351" r:id="rId61"/>
    <p:sldId id="352" r:id="rId62"/>
    <p:sldId id="353" r:id="rId63"/>
    <p:sldId id="354" r:id="rId64"/>
    <p:sldId id="265" r:id="rId65"/>
    <p:sldId id="355" r:id="rId66"/>
    <p:sldId id="356" r:id="rId67"/>
    <p:sldId id="357" r:id="rId68"/>
    <p:sldId id="358" r:id="rId69"/>
    <p:sldId id="380" r:id="rId70"/>
    <p:sldId id="372" r:id="rId71"/>
    <p:sldId id="374" r:id="rId72"/>
    <p:sldId id="376" r:id="rId73"/>
    <p:sldId id="375" r:id="rId74"/>
    <p:sldId id="377" r:id="rId75"/>
    <p:sldId id="378" r:id="rId76"/>
    <p:sldId id="379" r:id="rId77"/>
    <p:sldId id="359" r:id="rId78"/>
    <p:sldId id="373" r:id="rId79"/>
    <p:sldId id="266" r:id="rId80"/>
    <p:sldId id="360" r:id="rId81"/>
    <p:sldId id="361" r:id="rId82"/>
    <p:sldId id="363" r:id="rId83"/>
    <p:sldId id="362" r:id="rId84"/>
    <p:sldId id="364" r:id="rId85"/>
    <p:sldId id="365" r:id="rId86"/>
    <p:sldId id="366" r:id="rId87"/>
    <p:sldId id="367" r:id="rId88"/>
    <p:sldId id="267" r:id="rId89"/>
    <p:sldId id="268" r:id="rId90"/>
    <p:sldId id="368" r:id="rId91"/>
    <p:sldId id="369" r:id="rId92"/>
    <p:sldId id="269" r:id="rId9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B9730F-7B61-42F8-80BE-14CDBB67F6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93423BBE-A42C-49F7-91C0-AA8CB53BC092}">
      <dgm:prSet phldrT="[Tekst]"/>
      <dgm:spPr>
        <a:solidFill>
          <a:schemeClr val="accent3">
            <a:lumMod val="40000"/>
            <a:lumOff val="60000"/>
          </a:schemeClr>
        </a:solidFill>
      </dgm:spPr>
      <dgm:t>
        <a:bodyPr/>
        <a:lstStyle/>
        <a:p>
          <a:pPr algn="just"/>
          <a:endParaRPr lang="pl-PL" dirty="0">
            <a:solidFill>
              <a:schemeClr val="tx1"/>
            </a:solidFill>
          </a:endParaRPr>
        </a:p>
      </dgm:t>
    </dgm:pt>
    <dgm:pt modelId="{AC3FB2B5-6337-4EBC-9481-898C2470FA0F}" type="parTrans" cxnId="{A9839F22-1B77-4228-9447-6B8AF326AD1A}">
      <dgm:prSet/>
      <dgm:spPr/>
      <dgm:t>
        <a:bodyPr/>
        <a:lstStyle/>
        <a:p>
          <a:endParaRPr lang="pl-PL"/>
        </a:p>
      </dgm:t>
    </dgm:pt>
    <dgm:pt modelId="{062841BB-BA2D-402A-8019-20095EBB91C5}" type="sibTrans" cxnId="{A9839F22-1B77-4228-9447-6B8AF326AD1A}">
      <dgm:prSet/>
      <dgm:spPr/>
      <dgm:t>
        <a:bodyPr/>
        <a:lstStyle/>
        <a:p>
          <a:endParaRPr lang="pl-PL"/>
        </a:p>
      </dgm:t>
    </dgm:pt>
    <dgm:pt modelId="{9A9908F5-0EF1-44FE-989F-62E9C803E605}" type="pres">
      <dgm:prSet presAssocID="{2EB9730F-7B61-42F8-80BE-14CDBB67F68E}" presName="linear" presStyleCnt="0">
        <dgm:presLayoutVars>
          <dgm:animLvl val="lvl"/>
          <dgm:resizeHandles val="exact"/>
        </dgm:presLayoutVars>
      </dgm:prSet>
      <dgm:spPr/>
      <dgm:t>
        <a:bodyPr/>
        <a:lstStyle/>
        <a:p>
          <a:endParaRPr lang="pl-PL"/>
        </a:p>
      </dgm:t>
    </dgm:pt>
    <dgm:pt modelId="{B25B7B69-EE25-4154-8A64-98E9675513BD}" type="pres">
      <dgm:prSet presAssocID="{93423BBE-A42C-49F7-91C0-AA8CB53BC092}" presName="parentText" presStyleLbl="node1" presStyleIdx="0" presStyleCnt="1" custScaleY="399226" custLinFactNeighborY="-17613">
        <dgm:presLayoutVars>
          <dgm:chMax val="0"/>
          <dgm:bulletEnabled val="1"/>
        </dgm:presLayoutVars>
      </dgm:prSet>
      <dgm:spPr/>
      <dgm:t>
        <a:bodyPr/>
        <a:lstStyle/>
        <a:p>
          <a:endParaRPr lang="pl-PL"/>
        </a:p>
      </dgm:t>
    </dgm:pt>
  </dgm:ptLst>
  <dgm:cxnLst>
    <dgm:cxn modelId="{A9839F22-1B77-4228-9447-6B8AF326AD1A}" srcId="{2EB9730F-7B61-42F8-80BE-14CDBB67F68E}" destId="{93423BBE-A42C-49F7-91C0-AA8CB53BC092}" srcOrd="0" destOrd="0" parTransId="{AC3FB2B5-6337-4EBC-9481-898C2470FA0F}" sibTransId="{062841BB-BA2D-402A-8019-20095EBB91C5}"/>
    <dgm:cxn modelId="{3CEDDCA7-98F1-4C1E-A4CA-5D7C95C1571F}" type="presOf" srcId="{2EB9730F-7B61-42F8-80BE-14CDBB67F68E}" destId="{9A9908F5-0EF1-44FE-989F-62E9C803E605}" srcOrd="0" destOrd="0" presId="urn:microsoft.com/office/officeart/2005/8/layout/vList2"/>
    <dgm:cxn modelId="{D8CF3E3B-D95D-4CDA-A4BB-B01567CAD021}" type="presOf" srcId="{93423BBE-A42C-49F7-91C0-AA8CB53BC092}" destId="{B25B7B69-EE25-4154-8A64-98E9675513BD}" srcOrd="0" destOrd="0" presId="urn:microsoft.com/office/officeart/2005/8/layout/vList2"/>
    <dgm:cxn modelId="{81CB4A39-2431-41D1-81D4-0521A2AB4885}" type="presParOf" srcId="{9A9908F5-0EF1-44FE-989F-62E9C803E605}" destId="{B25B7B69-EE25-4154-8A64-98E9675513BD}"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1DE5FD-B48D-45EA-B1A7-F3C25B5CF1D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pl-PL"/>
        </a:p>
      </dgm:t>
    </dgm:pt>
    <dgm:pt modelId="{9E95AB1D-C35A-4B7B-B9B8-BF1292CD8B82}">
      <dgm:prSet phldrT="[Tekst]"/>
      <dgm:spPr/>
      <dgm:t>
        <a:bodyPr/>
        <a:lstStyle/>
        <a:p>
          <a:r>
            <a:rPr lang="pl-PL" dirty="0" smtClean="0"/>
            <a:t>.</a:t>
          </a:r>
          <a:endParaRPr lang="pl-PL" dirty="0"/>
        </a:p>
      </dgm:t>
    </dgm:pt>
    <dgm:pt modelId="{09B76B2A-A3E8-4024-A4B8-32C6C85F5E6E}" type="parTrans" cxnId="{0945EE69-8370-4CBB-9881-D9923A3E75E4}">
      <dgm:prSet/>
      <dgm:spPr/>
      <dgm:t>
        <a:bodyPr/>
        <a:lstStyle/>
        <a:p>
          <a:endParaRPr lang="pl-PL"/>
        </a:p>
      </dgm:t>
    </dgm:pt>
    <dgm:pt modelId="{D639D494-D16A-47EB-9EAE-690280B883D1}" type="sibTrans" cxnId="{0945EE69-8370-4CBB-9881-D9923A3E75E4}">
      <dgm:prSet/>
      <dgm:spPr/>
      <dgm:t>
        <a:bodyPr/>
        <a:lstStyle/>
        <a:p>
          <a:endParaRPr lang="pl-PL"/>
        </a:p>
      </dgm:t>
    </dgm:pt>
    <dgm:pt modelId="{CDD6D829-B2ED-47B9-B97D-E8BD5FC3C4EB}">
      <dgm:prSet phldrT="[Tekst]"/>
      <dgm:spPr/>
      <dgm:t>
        <a:bodyPr/>
        <a:lstStyle/>
        <a:p>
          <a:r>
            <a:rPr lang="pl-PL" dirty="0" smtClean="0"/>
            <a:t>.</a:t>
          </a:r>
          <a:endParaRPr lang="pl-PL" dirty="0"/>
        </a:p>
      </dgm:t>
    </dgm:pt>
    <dgm:pt modelId="{ACB002F7-875F-42C6-BECC-59F1255D8A9C}" type="parTrans" cxnId="{AE9A724A-48CF-48DA-AC4C-2EF07AA31EA0}">
      <dgm:prSet/>
      <dgm:spPr/>
      <dgm:t>
        <a:bodyPr/>
        <a:lstStyle/>
        <a:p>
          <a:endParaRPr lang="pl-PL"/>
        </a:p>
      </dgm:t>
    </dgm:pt>
    <dgm:pt modelId="{93788EE9-83C0-4EF2-8BF7-C4FC20251AF0}" type="sibTrans" cxnId="{AE9A724A-48CF-48DA-AC4C-2EF07AA31EA0}">
      <dgm:prSet/>
      <dgm:spPr/>
      <dgm:t>
        <a:bodyPr/>
        <a:lstStyle/>
        <a:p>
          <a:endParaRPr lang="pl-PL"/>
        </a:p>
      </dgm:t>
    </dgm:pt>
    <dgm:pt modelId="{28EB3398-0AB3-47E3-A196-B120B75E6D84}">
      <dgm:prSet phldrT="[Tekst]" custT="1"/>
      <dgm:spPr/>
      <dgm:t>
        <a:bodyPr/>
        <a:lstStyle/>
        <a:p>
          <a:r>
            <a:rPr lang="pl-PL" sz="1200" dirty="0"/>
            <a:t>Zamawiający </a:t>
          </a:r>
          <a:r>
            <a:rPr lang="pl-PL" sz="1200" b="1" dirty="0">
              <a:solidFill>
                <a:srgbClr val="FF0000"/>
              </a:solidFill>
            </a:rPr>
            <a:t>może wybrać kilka ofert </a:t>
          </a:r>
          <a:r>
            <a:rPr lang="pl-PL" sz="1200" dirty="0"/>
            <a:t>złożonych przez kilku wykonawców.</a:t>
          </a:r>
        </a:p>
      </dgm:t>
    </dgm:pt>
    <dgm:pt modelId="{31814FC4-BE46-4D1F-AC99-AF0F69928803}" type="parTrans" cxnId="{A5EC71DB-4E5F-4B3E-8778-5709A3895718}">
      <dgm:prSet/>
      <dgm:spPr/>
      <dgm:t>
        <a:bodyPr/>
        <a:lstStyle/>
        <a:p>
          <a:endParaRPr lang="pl-PL"/>
        </a:p>
      </dgm:t>
    </dgm:pt>
    <dgm:pt modelId="{E63C6FAA-9018-4A3D-A347-08A1BB91C9D6}" type="sibTrans" cxnId="{A5EC71DB-4E5F-4B3E-8778-5709A3895718}">
      <dgm:prSet/>
      <dgm:spPr/>
      <dgm:t>
        <a:bodyPr/>
        <a:lstStyle/>
        <a:p>
          <a:endParaRPr lang="pl-PL"/>
        </a:p>
      </dgm:t>
    </dgm:pt>
    <dgm:pt modelId="{211D5607-93A2-4D2B-A6B5-DF7C8325EE9E}">
      <dgm:prSet phldrT="[Tekst]"/>
      <dgm:spPr/>
      <dgm:t>
        <a:bodyPr/>
        <a:lstStyle/>
        <a:p>
          <a:r>
            <a:rPr lang="pl-PL" dirty="0" smtClean="0"/>
            <a:t>.</a:t>
          </a:r>
          <a:endParaRPr lang="pl-PL" dirty="0"/>
        </a:p>
      </dgm:t>
    </dgm:pt>
    <dgm:pt modelId="{DFE08DC7-5D25-46E4-8680-1A2C48C21229}" type="parTrans" cxnId="{ADDA195A-D69B-43D2-A92A-F28E010C07A1}">
      <dgm:prSet/>
      <dgm:spPr/>
      <dgm:t>
        <a:bodyPr/>
        <a:lstStyle/>
        <a:p>
          <a:endParaRPr lang="pl-PL"/>
        </a:p>
      </dgm:t>
    </dgm:pt>
    <dgm:pt modelId="{03AA3427-32EA-4B9D-BA0A-75AA3101E481}" type="sibTrans" cxnId="{ADDA195A-D69B-43D2-A92A-F28E010C07A1}">
      <dgm:prSet/>
      <dgm:spPr/>
      <dgm:t>
        <a:bodyPr/>
        <a:lstStyle/>
        <a:p>
          <a:endParaRPr lang="pl-PL"/>
        </a:p>
      </dgm:t>
    </dgm:pt>
    <dgm:pt modelId="{CAF8925F-BF59-4858-957C-2AC8CB2A64E5}">
      <dgm:prSet phldrT="[Tekst]" custT="1"/>
      <dgm:spPr/>
      <dgm:t>
        <a:bodyPr/>
        <a:lstStyle/>
        <a:p>
          <a:r>
            <a:rPr lang="pl-PL" sz="1200" dirty="0"/>
            <a:t>Partnerstwo innowacyjne </a:t>
          </a:r>
          <a:r>
            <a:rPr lang="pl-PL" sz="1200" b="1" dirty="0">
              <a:solidFill>
                <a:srgbClr val="FF0000"/>
              </a:solidFill>
            </a:rPr>
            <a:t>składa się z etapów </a:t>
          </a:r>
          <a:r>
            <a:rPr lang="pl-PL" sz="1200" dirty="0"/>
            <a:t>odpowiadających kolejności działań w procesie badawczo-rozwojowym, w szczególności może obejmować opracowanie prototypów oraz wytworzenie produktów, świadczenie usług lub ukończenie robót budowlanych.</a:t>
          </a:r>
        </a:p>
      </dgm:t>
    </dgm:pt>
    <dgm:pt modelId="{782C651F-3C49-49A2-832F-0274E38E97B8}" type="parTrans" cxnId="{B417A424-98FF-44D7-8058-D06F49D4B8BC}">
      <dgm:prSet/>
      <dgm:spPr/>
      <dgm:t>
        <a:bodyPr/>
        <a:lstStyle/>
        <a:p>
          <a:endParaRPr lang="pl-PL"/>
        </a:p>
      </dgm:t>
    </dgm:pt>
    <dgm:pt modelId="{55C2BF8A-C35A-4F85-8E47-0CFEEED17D9E}" type="sibTrans" cxnId="{B417A424-98FF-44D7-8058-D06F49D4B8BC}">
      <dgm:prSet/>
      <dgm:spPr/>
      <dgm:t>
        <a:bodyPr/>
        <a:lstStyle/>
        <a:p>
          <a:endParaRPr lang="pl-PL"/>
        </a:p>
      </dgm:t>
    </dgm:pt>
    <dgm:pt modelId="{F4C817A6-FC68-4B9C-B47A-2B139A19A5FA}">
      <dgm:prSet/>
      <dgm:spPr/>
      <dgm:t>
        <a:bodyPr/>
        <a:lstStyle/>
        <a:p>
          <a:endParaRPr lang="pl-PL" dirty="0"/>
        </a:p>
      </dgm:t>
    </dgm:pt>
    <dgm:pt modelId="{F4917245-579D-414A-BBC8-31391CFB653F}" type="parTrans" cxnId="{A24F7C66-02F8-43F4-9CD5-F78F68047E52}">
      <dgm:prSet/>
      <dgm:spPr/>
      <dgm:t>
        <a:bodyPr/>
        <a:lstStyle/>
        <a:p>
          <a:endParaRPr lang="pl-PL"/>
        </a:p>
      </dgm:t>
    </dgm:pt>
    <dgm:pt modelId="{B949E711-63B5-4166-AF30-6BB96396C837}" type="sibTrans" cxnId="{A24F7C66-02F8-43F4-9CD5-F78F68047E52}">
      <dgm:prSet/>
      <dgm:spPr/>
      <dgm:t>
        <a:bodyPr/>
        <a:lstStyle/>
        <a:p>
          <a:endParaRPr lang="pl-PL"/>
        </a:p>
      </dgm:t>
    </dgm:pt>
    <dgm:pt modelId="{C473022B-54BC-499A-A01C-47235AB729D6}">
      <dgm:prSet/>
      <dgm:spPr/>
      <dgm:t>
        <a:bodyPr/>
        <a:lstStyle/>
        <a:p>
          <a:endParaRPr lang="pl-PL" dirty="0"/>
        </a:p>
      </dgm:t>
    </dgm:pt>
    <dgm:pt modelId="{AB32D6D8-095E-4CB2-851C-0F2338A295A9}" type="parTrans" cxnId="{52BE274D-2BF7-4A04-98FC-32B475FDF9BE}">
      <dgm:prSet/>
      <dgm:spPr/>
      <dgm:t>
        <a:bodyPr/>
        <a:lstStyle/>
        <a:p>
          <a:endParaRPr lang="pl-PL"/>
        </a:p>
      </dgm:t>
    </dgm:pt>
    <dgm:pt modelId="{4406DAE7-9EDB-4F84-B17A-BD5ABD82D717}" type="sibTrans" cxnId="{52BE274D-2BF7-4A04-98FC-32B475FDF9BE}">
      <dgm:prSet/>
      <dgm:spPr/>
      <dgm:t>
        <a:bodyPr/>
        <a:lstStyle/>
        <a:p>
          <a:endParaRPr lang="pl-PL"/>
        </a:p>
      </dgm:t>
    </dgm:pt>
    <dgm:pt modelId="{CB933C7C-9BD6-46BC-B4BA-C78D9D408ADA}">
      <dgm:prSet custT="1"/>
      <dgm:spPr/>
      <dgm:t>
        <a:bodyPr/>
        <a:lstStyle/>
        <a:p>
          <a:r>
            <a:rPr lang="pl-PL" sz="1200" dirty="0"/>
            <a:t>W ramach partnerstwa innowacyjnego zamawiający </a:t>
          </a:r>
          <a:r>
            <a:rPr lang="pl-PL" sz="1200" b="1" dirty="0">
              <a:solidFill>
                <a:srgbClr val="FF0000"/>
              </a:solidFill>
            </a:rPr>
            <a:t>ustala cele pośrednie</a:t>
          </a:r>
          <a:r>
            <a:rPr lang="pl-PL" sz="1200" dirty="0"/>
            <a:t>, które mają osiągnąć partnerzy, oraz przewiduje wynagrodzenie w częściach uwzględniających etapy partnerstwa lub cele pośrednie.</a:t>
          </a:r>
        </a:p>
      </dgm:t>
    </dgm:pt>
    <dgm:pt modelId="{D17010B7-1AC3-41B5-B748-788CB638D094}" type="parTrans" cxnId="{CD7DC13D-6BFA-44B9-97B2-A9802E324EDF}">
      <dgm:prSet/>
      <dgm:spPr/>
      <dgm:t>
        <a:bodyPr/>
        <a:lstStyle/>
        <a:p>
          <a:endParaRPr lang="pl-PL"/>
        </a:p>
      </dgm:t>
    </dgm:pt>
    <dgm:pt modelId="{AFD22BA4-81BB-4D33-AED0-BE2E021270B8}" type="sibTrans" cxnId="{CD7DC13D-6BFA-44B9-97B2-A9802E324EDF}">
      <dgm:prSet/>
      <dgm:spPr/>
      <dgm:t>
        <a:bodyPr/>
        <a:lstStyle/>
        <a:p>
          <a:endParaRPr lang="pl-PL"/>
        </a:p>
      </dgm:t>
    </dgm:pt>
    <dgm:pt modelId="{DAEE3AC2-9F5E-464E-AA09-9CB283F22C81}">
      <dgm:prSet custT="1"/>
      <dgm:spPr/>
      <dgm:t>
        <a:bodyPr/>
        <a:lstStyle/>
        <a:p>
          <a:r>
            <a:rPr lang="pl-PL" sz="1200" dirty="0"/>
            <a:t>Zamawiający </a:t>
          </a:r>
          <a:r>
            <a:rPr lang="pl-PL" sz="1200" b="1" dirty="0">
              <a:solidFill>
                <a:srgbClr val="FF0000"/>
              </a:solidFill>
            </a:rPr>
            <a:t>może po każdym etapie zakończyć partnerstwo </a:t>
          </a:r>
          <a:r>
            <a:rPr lang="pl-PL" sz="1200" dirty="0"/>
            <a:t>innowacyjne lub, w przypadku partnerstwa innowacyjnego z kilkoma partnerami, </a:t>
          </a:r>
          <a:r>
            <a:rPr lang="pl-PL" sz="1200" b="1" dirty="0">
              <a:solidFill>
                <a:srgbClr val="FF0000"/>
              </a:solidFill>
            </a:rPr>
            <a:t>zmniejszyć liczbę partnerów</a:t>
          </a:r>
          <a:r>
            <a:rPr lang="pl-PL" sz="1200" dirty="0"/>
            <a:t> przez rozwiązanie poszczególnych umów, pod warunkiem że zamawiający wskazał w specyfikacji istotnych warunków zamówienia taką możliwość oraz określił warunki skorzystania z niej. </a:t>
          </a:r>
        </a:p>
      </dgm:t>
    </dgm:pt>
    <dgm:pt modelId="{68185170-4B43-4BB6-B75C-56996BE21715}" type="parTrans" cxnId="{32E1E47B-9804-4C84-85D6-F7AE6A169125}">
      <dgm:prSet/>
      <dgm:spPr/>
      <dgm:t>
        <a:bodyPr/>
        <a:lstStyle/>
        <a:p>
          <a:endParaRPr lang="pl-PL"/>
        </a:p>
      </dgm:t>
    </dgm:pt>
    <dgm:pt modelId="{64FFC8FA-E337-4D6F-9A11-FDFCECF4F6FA}" type="sibTrans" cxnId="{32E1E47B-9804-4C84-85D6-F7AE6A169125}">
      <dgm:prSet/>
      <dgm:spPr/>
      <dgm:t>
        <a:bodyPr/>
        <a:lstStyle/>
        <a:p>
          <a:endParaRPr lang="pl-PL"/>
        </a:p>
      </dgm:t>
    </dgm:pt>
    <dgm:pt modelId="{21DF2CD6-DC5B-4E97-984B-1EBBADD73685}">
      <dgm:prSet phldrT="[Tekst]" custT="1"/>
      <dgm:spPr/>
      <dgm:t>
        <a:bodyPr/>
        <a:lstStyle/>
        <a:p>
          <a:r>
            <a:rPr lang="pl-PL" sz="1200" dirty="0"/>
            <a:t>W oparciu o tryb </a:t>
          </a:r>
          <a:r>
            <a:rPr lang="pl-PL" sz="1200" b="1" dirty="0">
              <a:solidFill>
                <a:srgbClr val="FF0000"/>
              </a:solidFill>
            </a:rPr>
            <a:t>negocjacji z ogłoszeniem</a:t>
          </a:r>
          <a:r>
            <a:rPr lang="pl-PL" sz="1200" dirty="0"/>
            <a:t>, zamawiający wybiera najkorzystniejszą ofertę (najkorzystniejszy bilans ceny lub kosztu i innych kryteriów odnoszących się do przedmiotu zamówienia);</a:t>
          </a:r>
        </a:p>
      </dgm:t>
    </dgm:pt>
    <dgm:pt modelId="{1A241898-7DC7-4E64-A4F9-106C539969EA}" type="sibTrans" cxnId="{CA07A944-64A5-41C3-BA73-A84D66D175E8}">
      <dgm:prSet/>
      <dgm:spPr/>
      <dgm:t>
        <a:bodyPr/>
        <a:lstStyle/>
        <a:p>
          <a:endParaRPr lang="pl-PL"/>
        </a:p>
      </dgm:t>
    </dgm:pt>
    <dgm:pt modelId="{B2652524-5CC1-4686-92FE-8D50F985C06D}" type="parTrans" cxnId="{CA07A944-64A5-41C3-BA73-A84D66D175E8}">
      <dgm:prSet/>
      <dgm:spPr/>
      <dgm:t>
        <a:bodyPr/>
        <a:lstStyle/>
        <a:p>
          <a:endParaRPr lang="pl-PL"/>
        </a:p>
      </dgm:t>
    </dgm:pt>
    <dgm:pt modelId="{79D8F125-D877-4DB2-9D18-44E150346BAA}" type="pres">
      <dgm:prSet presAssocID="{B91DE5FD-B48D-45EA-B1A7-F3C25B5CF1D0}" presName="linearFlow" presStyleCnt="0">
        <dgm:presLayoutVars>
          <dgm:dir/>
          <dgm:animLvl val="lvl"/>
          <dgm:resizeHandles val="exact"/>
        </dgm:presLayoutVars>
      </dgm:prSet>
      <dgm:spPr/>
      <dgm:t>
        <a:bodyPr/>
        <a:lstStyle/>
        <a:p>
          <a:endParaRPr lang="pl-PL"/>
        </a:p>
      </dgm:t>
    </dgm:pt>
    <dgm:pt modelId="{C86C2C5A-B2AB-4CD7-A074-397C748DCDA7}" type="pres">
      <dgm:prSet presAssocID="{9E95AB1D-C35A-4B7B-B9B8-BF1292CD8B82}" presName="composite" presStyleCnt="0"/>
      <dgm:spPr/>
    </dgm:pt>
    <dgm:pt modelId="{085874EE-9358-4C4A-B860-0570E646DAA5}" type="pres">
      <dgm:prSet presAssocID="{9E95AB1D-C35A-4B7B-B9B8-BF1292CD8B82}" presName="parentText" presStyleLbl="alignNode1" presStyleIdx="0" presStyleCnt="5">
        <dgm:presLayoutVars>
          <dgm:chMax val="1"/>
          <dgm:bulletEnabled val="1"/>
        </dgm:presLayoutVars>
      </dgm:prSet>
      <dgm:spPr/>
      <dgm:t>
        <a:bodyPr/>
        <a:lstStyle/>
        <a:p>
          <a:endParaRPr lang="pl-PL"/>
        </a:p>
      </dgm:t>
    </dgm:pt>
    <dgm:pt modelId="{C1865C1F-260B-4B1A-85AF-EEBFCE805036}" type="pres">
      <dgm:prSet presAssocID="{9E95AB1D-C35A-4B7B-B9B8-BF1292CD8B82}" presName="descendantText" presStyleLbl="alignAcc1" presStyleIdx="0" presStyleCnt="5" custLinFactNeighborX="0" custLinFactNeighborY="-671">
        <dgm:presLayoutVars>
          <dgm:bulletEnabled val="1"/>
        </dgm:presLayoutVars>
      </dgm:prSet>
      <dgm:spPr/>
      <dgm:t>
        <a:bodyPr/>
        <a:lstStyle/>
        <a:p>
          <a:endParaRPr lang="pl-PL"/>
        </a:p>
      </dgm:t>
    </dgm:pt>
    <dgm:pt modelId="{A78AC459-B4A7-4EFE-9EAF-1D7CF32C1C77}" type="pres">
      <dgm:prSet presAssocID="{D639D494-D16A-47EB-9EAE-690280B883D1}" presName="sp" presStyleCnt="0"/>
      <dgm:spPr/>
    </dgm:pt>
    <dgm:pt modelId="{58CCB1F4-D71F-47D6-9088-8A83BA771B64}" type="pres">
      <dgm:prSet presAssocID="{CDD6D829-B2ED-47B9-B97D-E8BD5FC3C4EB}" presName="composite" presStyleCnt="0"/>
      <dgm:spPr/>
    </dgm:pt>
    <dgm:pt modelId="{AF8A5F09-9B27-48BE-A342-8F27141C16A5}" type="pres">
      <dgm:prSet presAssocID="{CDD6D829-B2ED-47B9-B97D-E8BD5FC3C4EB}" presName="parentText" presStyleLbl="alignNode1" presStyleIdx="1" presStyleCnt="5">
        <dgm:presLayoutVars>
          <dgm:chMax val="1"/>
          <dgm:bulletEnabled val="1"/>
        </dgm:presLayoutVars>
      </dgm:prSet>
      <dgm:spPr/>
      <dgm:t>
        <a:bodyPr/>
        <a:lstStyle/>
        <a:p>
          <a:endParaRPr lang="pl-PL"/>
        </a:p>
      </dgm:t>
    </dgm:pt>
    <dgm:pt modelId="{04F19BA3-97D4-4E54-83B7-2726BF93B5A9}" type="pres">
      <dgm:prSet presAssocID="{CDD6D829-B2ED-47B9-B97D-E8BD5FC3C4EB}" presName="descendantText" presStyleLbl="alignAcc1" presStyleIdx="1" presStyleCnt="5">
        <dgm:presLayoutVars>
          <dgm:bulletEnabled val="1"/>
        </dgm:presLayoutVars>
      </dgm:prSet>
      <dgm:spPr/>
      <dgm:t>
        <a:bodyPr/>
        <a:lstStyle/>
        <a:p>
          <a:endParaRPr lang="pl-PL"/>
        </a:p>
      </dgm:t>
    </dgm:pt>
    <dgm:pt modelId="{34FBDE3C-2BC2-41A6-8BED-56D00AF7950A}" type="pres">
      <dgm:prSet presAssocID="{93788EE9-83C0-4EF2-8BF7-C4FC20251AF0}" presName="sp" presStyleCnt="0"/>
      <dgm:spPr/>
    </dgm:pt>
    <dgm:pt modelId="{8A83A1A8-A9FC-4D6C-8255-A95F2F1507BF}" type="pres">
      <dgm:prSet presAssocID="{211D5607-93A2-4D2B-A6B5-DF7C8325EE9E}" presName="composite" presStyleCnt="0"/>
      <dgm:spPr/>
    </dgm:pt>
    <dgm:pt modelId="{B87F2454-0B33-4AF1-B517-F11E54B472F3}" type="pres">
      <dgm:prSet presAssocID="{211D5607-93A2-4D2B-A6B5-DF7C8325EE9E}" presName="parentText" presStyleLbl="alignNode1" presStyleIdx="2" presStyleCnt="5">
        <dgm:presLayoutVars>
          <dgm:chMax val="1"/>
          <dgm:bulletEnabled val="1"/>
        </dgm:presLayoutVars>
      </dgm:prSet>
      <dgm:spPr/>
      <dgm:t>
        <a:bodyPr/>
        <a:lstStyle/>
        <a:p>
          <a:endParaRPr lang="pl-PL"/>
        </a:p>
      </dgm:t>
    </dgm:pt>
    <dgm:pt modelId="{A6246387-2C2A-4D4E-B419-65BE36811628}" type="pres">
      <dgm:prSet presAssocID="{211D5607-93A2-4D2B-A6B5-DF7C8325EE9E}" presName="descendantText" presStyleLbl="alignAcc1" presStyleIdx="2" presStyleCnt="5" custScaleY="129024">
        <dgm:presLayoutVars>
          <dgm:bulletEnabled val="1"/>
        </dgm:presLayoutVars>
      </dgm:prSet>
      <dgm:spPr/>
      <dgm:t>
        <a:bodyPr/>
        <a:lstStyle/>
        <a:p>
          <a:endParaRPr lang="pl-PL"/>
        </a:p>
      </dgm:t>
    </dgm:pt>
    <dgm:pt modelId="{4D2CDDA7-CD6A-4820-A435-5F2ECE6239C9}" type="pres">
      <dgm:prSet presAssocID="{03AA3427-32EA-4B9D-BA0A-75AA3101E481}" presName="sp" presStyleCnt="0"/>
      <dgm:spPr/>
    </dgm:pt>
    <dgm:pt modelId="{1D515007-40BA-422F-8DDB-08309C8C8C5C}" type="pres">
      <dgm:prSet presAssocID="{F4C817A6-FC68-4B9C-B47A-2B139A19A5FA}" presName="composite" presStyleCnt="0"/>
      <dgm:spPr/>
    </dgm:pt>
    <dgm:pt modelId="{C1382828-2C3F-4B14-8AFE-8AC7D222690D}" type="pres">
      <dgm:prSet presAssocID="{F4C817A6-FC68-4B9C-B47A-2B139A19A5FA}" presName="parentText" presStyleLbl="alignNode1" presStyleIdx="3" presStyleCnt="5">
        <dgm:presLayoutVars>
          <dgm:chMax val="1"/>
          <dgm:bulletEnabled val="1"/>
        </dgm:presLayoutVars>
      </dgm:prSet>
      <dgm:spPr/>
      <dgm:t>
        <a:bodyPr/>
        <a:lstStyle/>
        <a:p>
          <a:endParaRPr lang="pl-PL"/>
        </a:p>
      </dgm:t>
    </dgm:pt>
    <dgm:pt modelId="{CBDCCC05-A741-4A72-B4E6-90159BD11367}" type="pres">
      <dgm:prSet presAssocID="{F4C817A6-FC68-4B9C-B47A-2B139A19A5FA}" presName="descendantText" presStyleLbl="alignAcc1" presStyleIdx="3" presStyleCnt="5">
        <dgm:presLayoutVars>
          <dgm:bulletEnabled val="1"/>
        </dgm:presLayoutVars>
      </dgm:prSet>
      <dgm:spPr/>
      <dgm:t>
        <a:bodyPr/>
        <a:lstStyle/>
        <a:p>
          <a:endParaRPr lang="pl-PL"/>
        </a:p>
      </dgm:t>
    </dgm:pt>
    <dgm:pt modelId="{5B386B93-A68D-42AC-B7F9-C167F350303F}" type="pres">
      <dgm:prSet presAssocID="{B949E711-63B5-4166-AF30-6BB96396C837}" presName="sp" presStyleCnt="0"/>
      <dgm:spPr/>
    </dgm:pt>
    <dgm:pt modelId="{08E4F932-2E46-4342-B5E4-4E33C3430DEA}" type="pres">
      <dgm:prSet presAssocID="{C473022B-54BC-499A-A01C-47235AB729D6}" presName="composite" presStyleCnt="0"/>
      <dgm:spPr/>
    </dgm:pt>
    <dgm:pt modelId="{31211FA6-872B-4BD8-8D3B-4DB3CDFCF1DA}" type="pres">
      <dgm:prSet presAssocID="{C473022B-54BC-499A-A01C-47235AB729D6}" presName="parentText" presStyleLbl="alignNode1" presStyleIdx="4" presStyleCnt="5">
        <dgm:presLayoutVars>
          <dgm:chMax val="1"/>
          <dgm:bulletEnabled val="1"/>
        </dgm:presLayoutVars>
      </dgm:prSet>
      <dgm:spPr/>
      <dgm:t>
        <a:bodyPr/>
        <a:lstStyle/>
        <a:p>
          <a:endParaRPr lang="pl-PL"/>
        </a:p>
      </dgm:t>
    </dgm:pt>
    <dgm:pt modelId="{B8805339-E2B0-4FD7-AEFC-3ABAF204E04E}" type="pres">
      <dgm:prSet presAssocID="{C473022B-54BC-499A-A01C-47235AB729D6}" presName="descendantText" presStyleLbl="alignAcc1" presStyleIdx="4" presStyleCnt="5" custScaleY="165614">
        <dgm:presLayoutVars>
          <dgm:bulletEnabled val="1"/>
        </dgm:presLayoutVars>
      </dgm:prSet>
      <dgm:spPr/>
      <dgm:t>
        <a:bodyPr/>
        <a:lstStyle/>
        <a:p>
          <a:endParaRPr lang="pl-PL"/>
        </a:p>
      </dgm:t>
    </dgm:pt>
  </dgm:ptLst>
  <dgm:cxnLst>
    <dgm:cxn modelId="{ADDA195A-D69B-43D2-A92A-F28E010C07A1}" srcId="{B91DE5FD-B48D-45EA-B1A7-F3C25B5CF1D0}" destId="{211D5607-93A2-4D2B-A6B5-DF7C8325EE9E}" srcOrd="2" destOrd="0" parTransId="{DFE08DC7-5D25-46E4-8680-1A2C48C21229}" sibTransId="{03AA3427-32EA-4B9D-BA0A-75AA3101E481}"/>
    <dgm:cxn modelId="{8569E299-8720-426F-B96A-CFB5D284996B}" type="presOf" srcId="{B91DE5FD-B48D-45EA-B1A7-F3C25B5CF1D0}" destId="{79D8F125-D877-4DB2-9D18-44E150346BAA}" srcOrd="0" destOrd="0" presId="urn:microsoft.com/office/officeart/2005/8/layout/chevron2"/>
    <dgm:cxn modelId="{A5EC71DB-4E5F-4B3E-8778-5709A3895718}" srcId="{CDD6D829-B2ED-47B9-B97D-E8BD5FC3C4EB}" destId="{28EB3398-0AB3-47E3-A196-B120B75E6D84}" srcOrd="0" destOrd="0" parTransId="{31814FC4-BE46-4D1F-AC99-AF0F69928803}" sibTransId="{E63C6FAA-9018-4A3D-A347-08A1BB91C9D6}"/>
    <dgm:cxn modelId="{0945EE69-8370-4CBB-9881-D9923A3E75E4}" srcId="{B91DE5FD-B48D-45EA-B1A7-F3C25B5CF1D0}" destId="{9E95AB1D-C35A-4B7B-B9B8-BF1292CD8B82}" srcOrd="0" destOrd="0" parTransId="{09B76B2A-A3E8-4024-A4B8-32C6C85F5E6E}" sibTransId="{D639D494-D16A-47EB-9EAE-690280B883D1}"/>
    <dgm:cxn modelId="{0C3A0FA6-980F-48E9-9E63-42DC251DF443}" type="presOf" srcId="{DAEE3AC2-9F5E-464E-AA09-9CB283F22C81}" destId="{B8805339-E2B0-4FD7-AEFC-3ABAF204E04E}" srcOrd="0" destOrd="0" presId="urn:microsoft.com/office/officeart/2005/8/layout/chevron2"/>
    <dgm:cxn modelId="{AE9A724A-48CF-48DA-AC4C-2EF07AA31EA0}" srcId="{B91DE5FD-B48D-45EA-B1A7-F3C25B5CF1D0}" destId="{CDD6D829-B2ED-47B9-B97D-E8BD5FC3C4EB}" srcOrd="1" destOrd="0" parTransId="{ACB002F7-875F-42C6-BECC-59F1255D8A9C}" sibTransId="{93788EE9-83C0-4EF2-8BF7-C4FC20251AF0}"/>
    <dgm:cxn modelId="{52BE274D-2BF7-4A04-98FC-32B475FDF9BE}" srcId="{B91DE5FD-B48D-45EA-B1A7-F3C25B5CF1D0}" destId="{C473022B-54BC-499A-A01C-47235AB729D6}" srcOrd="4" destOrd="0" parTransId="{AB32D6D8-095E-4CB2-851C-0F2338A295A9}" sibTransId="{4406DAE7-9EDB-4F84-B17A-BD5ABD82D717}"/>
    <dgm:cxn modelId="{B3BA93E5-7DE0-4F88-97DE-100AAEB7AD6D}" type="presOf" srcId="{CDD6D829-B2ED-47B9-B97D-E8BD5FC3C4EB}" destId="{AF8A5F09-9B27-48BE-A342-8F27141C16A5}" srcOrd="0" destOrd="0" presId="urn:microsoft.com/office/officeart/2005/8/layout/chevron2"/>
    <dgm:cxn modelId="{C00200AF-DB3C-4372-8AF4-B61B709C7998}" type="presOf" srcId="{CAF8925F-BF59-4858-957C-2AC8CB2A64E5}" destId="{A6246387-2C2A-4D4E-B419-65BE36811628}" srcOrd="0" destOrd="0" presId="urn:microsoft.com/office/officeart/2005/8/layout/chevron2"/>
    <dgm:cxn modelId="{5CC34D06-65EC-4B9F-95F8-C8334B494DA4}" type="presOf" srcId="{28EB3398-0AB3-47E3-A196-B120B75E6D84}" destId="{04F19BA3-97D4-4E54-83B7-2726BF93B5A9}" srcOrd="0" destOrd="0" presId="urn:microsoft.com/office/officeart/2005/8/layout/chevron2"/>
    <dgm:cxn modelId="{A32E640F-8364-47A7-BDAC-8E7F5768B861}" type="presOf" srcId="{9E95AB1D-C35A-4B7B-B9B8-BF1292CD8B82}" destId="{085874EE-9358-4C4A-B860-0570E646DAA5}" srcOrd="0" destOrd="0" presId="urn:microsoft.com/office/officeart/2005/8/layout/chevron2"/>
    <dgm:cxn modelId="{445D57A1-C64B-4135-9112-A3E70D105B19}" type="presOf" srcId="{211D5607-93A2-4D2B-A6B5-DF7C8325EE9E}" destId="{B87F2454-0B33-4AF1-B517-F11E54B472F3}" srcOrd="0" destOrd="0" presId="urn:microsoft.com/office/officeart/2005/8/layout/chevron2"/>
    <dgm:cxn modelId="{8F5C5BD7-138A-4CBC-80C6-477549E5A249}" type="presOf" srcId="{CB933C7C-9BD6-46BC-B4BA-C78D9D408ADA}" destId="{CBDCCC05-A741-4A72-B4E6-90159BD11367}" srcOrd="0" destOrd="0" presId="urn:microsoft.com/office/officeart/2005/8/layout/chevron2"/>
    <dgm:cxn modelId="{CA07A944-64A5-41C3-BA73-A84D66D175E8}" srcId="{9E95AB1D-C35A-4B7B-B9B8-BF1292CD8B82}" destId="{21DF2CD6-DC5B-4E97-984B-1EBBADD73685}" srcOrd="0" destOrd="0" parTransId="{B2652524-5CC1-4686-92FE-8D50F985C06D}" sibTransId="{1A241898-7DC7-4E64-A4F9-106C539969EA}"/>
    <dgm:cxn modelId="{A24F7C66-02F8-43F4-9CD5-F78F68047E52}" srcId="{B91DE5FD-B48D-45EA-B1A7-F3C25B5CF1D0}" destId="{F4C817A6-FC68-4B9C-B47A-2B139A19A5FA}" srcOrd="3" destOrd="0" parTransId="{F4917245-579D-414A-BBC8-31391CFB653F}" sibTransId="{B949E711-63B5-4166-AF30-6BB96396C837}"/>
    <dgm:cxn modelId="{69C3774C-4D12-4564-84CA-85E420BE9943}" type="presOf" srcId="{F4C817A6-FC68-4B9C-B47A-2B139A19A5FA}" destId="{C1382828-2C3F-4B14-8AFE-8AC7D222690D}" srcOrd="0" destOrd="0" presId="urn:microsoft.com/office/officeart/2005/8/layout/chevron2"/>
    <dgm:cxn modelId="{8DE06B34-8915-4ECB-9FD1-460587EFBE1D}" type="presOf" srcId="{C473022B-54BC-499A-A01C-47235AB729D6}" destId="{31211FA6-872B-4BD8-8D3B-4DB3CDFCF1DA}" srcOrd="0" destOrd="0" presId="urn:microsoft.com/office/officeart/2005/8/layout/chevron2"/>
    <dgm:cxn modelId="{B417A424-98FF-44D7-8058-D06F49D4B8BC}" srcId="{211D5607-93A2-4D2B-A6B5-DF7C8325EE9E}" destId="{CAF8925F-BF59-4858-957C-2AC8CB2A64E5}" srcOrd="0" destOrd="0" parTransId="{782C651F-3C49-49A2-832F-0274E38E97B8}" sibTransId="{55C2BF8A-C35A-4F85-8E47-0CFEEED17D9E}"/>
    <dgm:cxn modelId="{32E1E47B-9804-4C84-85D6-F7AE6A169125}" srcId="{C473022B-54BC-499A-A01C-47235AB729D6}" destId="{DAEE3AC2-9F5E-464E-AA09-9CB283F22C81}" srcOrd="0" destOrd="0" parTransId="{68185170-4B43-4BB6-B75C-56996BE21715}" sibTransId="{64FFC8FA-E337-4D6F-9A11-FDFCECF4F6FA}"/>
    <dgm:cxn modelId="{DC4CC655-89DA-4359-B924-165E84FE48D5}" type="presOf" srcId="{21DF2CD6-DC5B-4E97-984B-1EBBADD73685}" destId="{C1865C1F-260B-4B1A-85AF-EEBFCE805036}" srcOrd="0" destOrd="0" presId="urn:microsoft.com/office/officeart/2005/8/layout/chevron2"/>
    <dgm:cxn modelId="{CD7DC13D-6BFA-44B9-97B2-A9802E324EDF}" srcId="{F4C817A6-FC68-4B9C-B47A-2B139A19A5FA}" destId="{CB933C7C-9BD6-46BC-B4BA-C78D9D408ADA}" srcOrd="0" destOrd="0" parTransId="{D17010B7-1AC3-41B5-B748-788CB638D094}" sibTransId="{AFD22BA4-81BB-4D33-AED0-BE2E021270B8}"/>
    <dgm:cxn modelId="{B315211E-F7DD-49BD-8187-0BA6C0A20C61}" type="presParOf" srcId="{79D8F125-D877-4DB2-9D18-44E150346BAA}" destId="{C86C2C5A-B2AB-4CD7-A074-397C748DCDA7}" srcOrd="0" destOrd="0" presId="urn:microsoft.com/office/officeart/2005/8/layout/chevron2"/>
    <dgm:cxn modelId="{70DAEDC2-176E-4568-9686-596F749854F6}" type="presParOf" srcId="{C86C2C5A-B2AB-4CD7-A074-397C748DCDA7}" destId="{085874EE-9358-4C4A-B860-0570E646DAA5}" srcOrd="0" destOrd="0" presId="urn:microsoft.com/office/officeart/2005/8/layout/chevron2"/>
    <dgm:cxn modelId="{5D7B6569-A237-41F5-912B-575A5F10B97A}" type="presParOf" srcId="{C86C2C5A-B2AB-4CD7-A074-397C748DCDA7}" destId="{C1865C1F-260B-4B1A-85AF-EEBFCE805036}" srcOrd="1" destOrd="0" presId="urn:microsoft.com/office/officeart/2005/8/layout/chevron2"/>
    <dgm:cxn modelId="{9A639E1C-D149-4B53-9FCE-39143F68EA73}" type="presParOf" srcId="{79D8F125-D877-4DB2-9D18-44E150346BAA}" destId="{A78AC459-B4A7-4EFE-9EAF-1D7CF32C1C77}" srcOrd="1" destOrd="0" presId="urn:microsoft.com/office/officeart/2005/8/layout/chevron2"/>
    <dgm:cxn modelId="{84D10541-6F47-4FCC-994F-AFD0DAA28F69}" type="presParOf" srcId="{79D8F125-D877-4DB2-9D18-44E150346BAA}" destId="{58CCB1F4-D71F-47D6-9088-8A83BA771B64}" srcOrd="2" destOrd="0" presId="urn:microsoft.com/office/officeart/2005/8/layout/chevron2"/>
    <dgm:cxn modelId="{03C56332-0DA6-47F7-AF5B-103018E28EC9}" type="presParOf" srcId="{58CCB1F4-D71F-47D6-9088-8A83BA771B64}" destId="{AF8A5F09-9B27-48BE-A342-8F27141C16A5}" srcOrd="0" destOrd="0" presId="urn:microsoft.com/office/officeart/2005/8/layout/chevron2"/>
    <dgm:cxn modelId="{288C1A5B-821C-472F-80A3-1E11B0FCC3F7}" type="presParOf" srcId="{58CCB1F4-D71F-47D6-9088-8A83BA771B64}" destId="{04F19BA3-97D4-4E54-83B7-2726BF93B5A9}" srcOrd="1" destOrd="0" presId="urn:microsoft.com/office/officeart/2005/8/layout/chevron2"/>
    <dgm:cxn modelId="{CF831779-6ACF-4110-AA2F-8D17BBCEEEB6}" type="presParOf" srcId="{79D8F125-D877-4DB2-9D18-44E150346BAA}" destId="{34FBDE3C-2BC2-41A6-8BED-56D00AF7950A}" srcOrd="3" destOrd="0" presId="urn:microsoft.com/office/officeart/2005/8/layout/chevron2"/>
    <dgm:cxn modelId="{906B1EDD-309C-477E-9805-5172CC113A0C}" type="presParOf" srcId="{79D8F125-D877-4DB2-9D18-44E150346BAA}" destId="{8A83A1A8-A9FC-4D6C-8255-A95F2F1507BF}" srcOrd="4" destOrd="0" presId="urn:microsoft.com/office/officeart/2005/8/layout/chevron2"/>
    <dgm:cxn modelId="{D1AFCDB4-9BD7-499D-8F5D-56E3870D7E65}" type="presParOf" srcId="{8A83A1A8-A9FC-4D6C-8255-A95F2F1507BF}" destId="{B87F2454-0B33-4AF1-B517-F11E54B472F3}" srcOrd="0" destOrd="0" presId="urn:microsoft.com/office/officeart/2005/8/layout/chevron2"/>
    <dgm:cxn modelId="{CF28D4CD-03F6-4023-9C60-F387F9B6F5FA}" type="presParOf" srcId="{8A83A1A8-A9FC-4D6C-8255-A95F2F1507BF}" destId="{A6246387-2C2A-4D4E-B419-65BE36811628}" srcOrd="1" destOrd="0" presId="urn:microsoft.com/office/officeart/2005/8/layout/chevron2"/>
    <dgm:cxn modelId="{549A4DAA-6785-4DC4-878E-C65B7C6FF09C}" type="presParOf" srcId="{79D8F125-D877-4DB2-9D18-44E150346BAA}" destId="{4D2CDDA7-CD6A-4820-A435-5F2ECE6239C9}" srcOrd="5" destOrd="0" presId="urn:microsoft.com/office/officeart/2005/8/layout/chevron2"/>
    <dgm:cxn modelId="{BF492F34-C875-4BB7-A4AE-DC8E2D2B53C5}" type="presParOf" srcId="{79D8F125-D877-4DB2-9D18-44E150346BAA}" destId="{1D515007-40BA-422F-8DDB-08309C8C8C5C}" srcOrd="6" destOrd="0" presId="urn:microsoft.com/office/officeart/2005/8/layout/chevron2"/>
    <dgm:cxn modelId="{F3E3C44F-8C40-4960-8646-0093D75F508B}" type="presParOf" srcId="{1D515007-40BA-422F-8DDB-08309C8C8C5C}" destId="{C1382828-2C3F-4B14-8AFE-8AC7D222690D}" srcOrd="0" destOrd="0" presId="urn:microsoft.com/office/officeart/2005/8/layout/chevron2"/>
    <dgm:cxn modelId="{624446D3-3D8E-473B-8FED-66FD2B5D6D94}" type="presParOf" srcId="{1D515007-40BA-422F-8DDB-08309C8C8C5C}" destId="{CBDCCC05-A741-4A72-B4E6-90159BD11367}" srcOrd="1" destOrd="0" presId="urn:microsoft.com/office/officeart/2005/8/layout/chevron2"/>
    <dgm:cxn modelId="{D57EC806-1B62-4E12-BF1C-2E9B7E1B1723}" type="presParOf" srcId="{79D8F125-D877-4DB2-9D18-44E150346BAA}" destId="{5B386B93-A68D-42AC-B7F9-C167F350303F}" srcOrd="7" destOrd="0" presId="urn:microsoft.com/office/officeart/2005/8/layout/chevron2"/>
    <dgm:cxn modelId="{98D28475-8822-4D45-AF73-2EF874F84A3B}" type="presParOf" srcId="{79D8F125-D877-4DB2-9D18-44E150346BAA}" destId="{08E4F932-2E46-4342-B5E4-4E33C3430DEA}" srcOrd="8" destOrd="0" presId="urn:microsoft.com/office/officeart/2005/8/layout/chevron2"/>
    <dgm:cxn modelId="{F95C1C1D-CF36-489A-9C4D-D8C2ACCA2C9A}" type="presParOf" srcId="{08E4F932-2E46-4342-B5E4-4E33C3430DEA}" destId="{31211FA6-872B-4BD8-8D3B-4DB3CDFCF1DA}" srcOrd="0" destOrd="0" presId="urn:microsoft.com/office/officeart/2005/8/layout/chevron2"/>
    <dgm:cxn modelId="{F26B0CA6-53D2-4E18-9BAE-15A22366DC78}" type="presParOf" srcId="{08E4F932-2E46-4342-B5E4-4E33C3430DEA}" destId="{B8805339-E2B0-4FD7-AEFC-3ABAF204E04E}"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5B7B69-EE25-4154-8A64-98E9675513BD}">
      <dsp:nvSpPr>
        <dsp:cNvPr id="0" name=""/>
        <dsp:cNvSpPr/>
      </dsp:nvSpPr>
      <dsp:spPr>
        <a:xfrm>
          <a:off x="0" y="0"/>
          <a:ext cx="7429552" cy="4857781"/>
        </a:xfrm>
        <a:prstGeom prst="roundRect">
          <a:avLst/>
        </a:prstGeom>
        <a:solidFill>
          <a:schemeClr val="accent3">
            <a:lumMod val="40000"/>
            <a:lumOff val="60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just" defTabSz="2889250">
            <a:lnSpc>
              <a:spcPct val="90000"/>
            </a:lnSpc>
            <a:spcBef>
              <a:spcPct val="0"/>
            </a:spcBef>
            <a:spcAft>
              <a:spcPct val="35000"/>
            </a:spcAft>
          </a:pPr>
          <a:endParaRPr lang="pl-PL" sz="6500" kern="1200" dirty="0">
            <a:solidFill>
              <a:schemeClr val="tx1"/>
            </a:solidFill>
          </a:endParaRPr>
        </a:p>
      </dsp:txBody>
      <dsp:txXfrm>
        <a:off x="237137" y="237137"/>
        <a:ext cx="6955278" cy="43835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5874EE-9358-4C4A-B860-0570E646DAA5}">
      <dsp:nvSpPr>
        <dsp:cNvPr id="0" name=""/>
        <dsp:cNvSpPr/>
      </dsp:nvSpPr>
      <dsp:spPr>
        <a:xfrm rot="5400000">
          <a:off x="-123944" y="127547"/>
          <a:ext cx="826294" cy="578406"/>
        </a:xfrm>
        <a:prstGeom prst="chevron">
          <a:avLst/>
        </a:prstGeom>
        <a:solidFill>
          <a:schemeClr val="accent1">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pl-PL" sz="1700" kern="1200" dirty="0" smtClean="0"/>
            <a:t>.</a:t>
          </a:r>
          <a:endParaRPr lang="pl-PL" sz="1700" kern="1200" dirty="0"/>
        </a:p>
      </dsp:txBody>
      <dsp:txXfrm rot="-5400000">
        <a:off x="0" y="292806"/>
        <a:ext cx="578406" cy="247888"/>
      </dsp:txXfrm>
    </dsp:sp>
    <dsp:sp modelId="{C1865C1F-260B-4B1A-85AF-EEBFCE805036}">
      <dsp:nvSpPr>
        <dsp:cNvPr id="0" name=""/>
        <dsp:cNvSpPr/>
      </dsp:nvSpPr>
      <dsp:spPr>
        <a:xfrm rot="5400000">
          <a:off x="3785235" y="-3206829"/>
          <a:ext cx="537091" cy="6950749"/>
        </a:xfrm>
        <a:prstGeom prst="round2Same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pl-PL" sz="1200" kern="1200" dirty="0"/>
            <a:t>W oparciu o tryb </a:t>
          </a:r>
          <a:r>
            <a:rPr lang="pl-PL" sz="1200" b="1" kern="1200" dirty="0">
              <a:solidFill>
                <a:srgbClr val="FF0000"/>
              </a:solidFill>
            </a:rPr>
            <a:t>negocjacji z ogłoszeniem</a:t>
          </a:r>
          <a:r>
            <a:rPr lang="pl-PL" sz="1200" kern="1200" dirty="0"/>
            <a:t>, zamawiający wybiera najkorzystniejszą ofertę (najkorzystniejszy bilans ceny lub kosztu i innych kryteriów odnoszących się do przedmiotu zamówienia);</a:t>
          </a:r>
        </a:p>
      </dsp:txBody>
      <dsp:txXfrm rot="-5400000">
        <a:off x="578407" y="26218"/>
        <a:ext cx="6924530" cy="484653"/>
      </dsp:txXfrm>
    </dsp:sp>
    <dsp:sp modelId="{AF8A5F09-9B27-48BE-A342-8F27141C16A5}">
      <dsp:nvSpPr>
        <dsp:cNvPr id="0" name=""/>
        <dsp:cNvSpPr/>
      </dsp:nvSpPr>
      <dsp:spPr>
        <a:xfrm rot="5400000">
          <a:off x="-123944" y="841611"/>
          <a:ext cx="826294" cy="578406"/>
        </a:xfrm>
        <a:prstGeom prst="chevron">
          <a:avLst/>
        </a:prstGeom>
        <a:solidFill>
          <a:schemeClr val="accent1">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pl-PL" sz="1700" kern="1200" dirty="0" smtClean="0"/>
            <a:t>.</a:t>
          </a:r>
          <a:endParaRPr lang="pl-PL" sz="1700" kern="1200" dirty="0"/>
        </a:p>
      </dsp:txBody>
      <dsp:txXfrm rot="-5400000">
        <a:off x="0" y="1006870"/>
        <a:ext cx="578406" cy="247888"/>
      </dsp:txXfrm>
    </dsp:sp>
    <dsp:sp modelId="{04F19BA3-97D4-4E54-83B7-2726BF93B5A9}">
      <dsp:nvSpPr>
        <dsp:cNvPr id="0" name=""/>
        <dsp:cNvSpPr/>
      </dsp:nvSpPr>
      <dsp:spPr>
        <a:xfrm rot="5400000">
          <a:off x="3785235" y="-2489162"/>
          <a:ext cx="537091" cy="6950749"/>
        </a:xfrm>
        <a:prstGeom prst="round2Same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pl-PL" sz="1200" kern="1200" dirty="0"/>
            <a:t>Zamawiający </a:t>
          </a:r>
          <a:r>
            <a:rPr lang="pl-PL" sz="1200" b="1" kern="1200" dirty="0">
              <a:solidFill>
                <a:srgbClr val="FF0000"/>
              </a:solidFill>
            </a:rPr>
            <a:t>może wybrać kilka ofert </a:t>
          </a:r>
          <a:r>
            <a:rPr lang="pl-PL" sz="1200" kern="1200" dirty="0"/>
            <a:t>złożonych przez kilku wykonawców.</a:t>
          </a:r>
        </a:p>
      </dsp:txBody>
      <dsp:txXfrm rot="-5400000">
        <a:off x="578407" y="743885"/>
        <a:ext cx="6924530" cy="484653"/>
      </dsp:txXfrm>
    </dsp:sp>
    <dsp:sp modelId="{B87F2454-0B33-4AF1-B517-F11E54B472F3}">
      <dsp:nvSpPr>
        <dsp:cNvPr id="0" name=""/>
        <dsp:cNvSpPr/>
      </dsp:nvSpPr>
      <dsp:spPr>
        <a:xfrm rot="5400000">
          <a:off x="-123944" y="1633616"/>
          <a:ext cx="826294" cy="578406"/>
        </a:xfrm>
        <a:prstGeom prst="chevron">
          <a:avLst/>
        </a:prstGeom>
        <a:solidFill>
          <a:schemeClr val="accent1">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pl-PL" sz="1700" kern="1200" dirty="0" smtClean="0"/>
            <a:t>.</a:t>
          </a:r>
          <a:endParaRPr lang="pl-PL" sz="1700" kern="1200" dirty="0"/>
        </a:p>
      </dsp:txBody>
      <dsp:txXfrm rot="-5400000">
        <a:off x="0" y="1798875"/>
        <a:ext cx="578406" cy="247888"/>
      </dsp:txXfrm>
    </dsp:sp>
    <dsp:sp modelId="{A6246387-2C2A-4D4E-B419-65BE36811628}">
      <dsp:nvSpPr>
        <dsp:cNvPr id="0" name=""/>
        <dsp:cNvSpPr/>
      </dsp:nvSpPr>
      <dsp:spPr>
        <a:xfrm rot="5400000">
          <a:off x="3707292" y="-1697156"/>
          <a:ext cx="692976" cy="6950749"/>
        </a:xfrm>
        <a:prstGeom prst="round2Same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pl-PL" sz="1200" kern="1200" dirty="0"/>
            <a:t>Partnerstwo innowacyjne </a:t>
          </a:r>
          <a:r>
            <a:rPr lang="pl-PL" sz="1200" b="1" kern="1200" dirty="0">
              <a:solidFill>
                <a:srgbClr val="FF0000"/>
              </a:solidFill>
            </a:rPr>
            <a:t>składa się z etapów </a:t>
          </a:r>
          <a:r>
            <a:rPr lang="pl-PL" sz="1200" kern="1200" dirty="0"/>
            <a:t>odpowiadających kolejności działań w procesie badawczo-rozwojowym, w szczególności może obejmować opracowanie prototypów oraz wytworzenie produktów, świadczenie usług lub ukończenie robót budowlanych.</a:t>
          </a:r>
        </a:p>
      </dsp:txBody>
      <dsp:txXfrm rot="-5400000">
        <a:off x="578406" y="1465558"/>
        <a:ext cx="6916921" cy="625320"/>
      </dsp:txXfrm>
    </dsp:sp>
    <dsp:sp modelId="{C1382828-2C3F-4B14-8AFE-8AC7D222690D}">
      <dsp:nvSpPr>
        <dsp:cNvPr id="0" name=""/>
        <dsp:cNvSpPr/>
      </dsp:nvSpPr>
      <dsp:spPr>
        <a:xfrm rot="5400000">
          <a:off x="-123944" y="2347680"/>
          <a:ext cx="826294" cy="578406"/>
        </a:xfrm>
        <a:prstGeom prst="chevron">
          <a:avLst/>
        </a:prstGeom>
        <a:solidFill>
          <a:schemeClr val="accent1">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endParaRPr lang="pl-PL" sz="1700" kern="1200" dirty="0"/>
        </a:p>
      </dsp:txBody>
      <dsp:txXfrm rot="-5400000">
        <a:off x="0" y="2512939"/>
        <a:ext cx="578406" cy="247888"/>
      </dsp:txXfrm>
    </dsp:sp>
    <dsp:sp modelId="{CBDCCC05-A741-4A72-B4E6-90159BD11367}">
      <dsp:nvSpPr>
        <dsp:cNvPr id="0" name=""/>
        <dsp:cNvSpPr/>
      </dsp:nvSpPr>
      <dsp:spPr>
        <a:xfrm rot="5400000">
          <a:off x="3785235" y="-983093"/>
          <a:ext cx="537091" cy="6950749"/>
        </a:xfrm>
        <a:prstGeom prst="round2Same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pl-PL" sz="1200" kern="1200" dirty="0"/>
            <a:t>W ramach partnerstwa innowacyjnego zamawiający </a:t>
          </a:r>
          <a:r>
            <a:rPr lang="pl-PL" sz="1200" b="1" kern="1200" dirty="0">
              <a:solidFill>
                <a:srgbClr val="FF0000"/>
              </a:solidFill>
            </a:rPr>
            <a:t>ustala cele pośrednie</a:t>
          </a:r>
          <a:r>
            <a:rPr lang="pl-PL" sz="1200" kern="1200" dirty="0"/>
            <a:t>, które mają osiągnąć partnerzy, oraz przewiduje wynagrodzenie w częściach uwzględniających etapy partnerstwa lub cele pośrednie.</a:t>
          </a:r>
        </a:p>
      </dsp:txBody>
      <dsp:txXfrm rot="-5400000">
        <a:off x="578407" y="2249954"/>
        <a:ext cx="6924530" cy="484653"/>
      </dsp:txXfrm>
    </dsp:sp>
    <dsp:sp modelId="{31211FA6-872B-4BD8-8D3B-4DB3CDFCF1DA}">
      <dsp:nvSpPr>
        <dsp:cNvPr id="0" name=""/>
        <dsp:cNvSpPr/>
      </dsp:nvSpPr>
      <dsp:spPr>
        <a:xfrm rot="5400000">
          <a:off x="-123944" y="3237946"/>
          <a:ext cx="826294" cy="578406"/>
        </a:xfrm>
        <a:prstGeom prst="chevron">
          <a:avLst/>
        </a:prstGeom>
        <a:solidFill>
          <a:schemeClr val="accent1">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endParaRPr lang="pl-PL" sz="1700" kern="1200" dirty="0"/>
        </a:p>
      </dsp:txBody>
      <dsp:txXfrm rot="-5400000">
        <a:off x="0" y="3403205"/>
        <a:ext cx="578406" cy="247888"/>
      </dsp:txXfrm>
    </dsp:sp>
    <dsp:sp modelId="{B8805339-E2B0-4FD7-AEFC-3ABAF204E04E}">
      <dsp:nvSpPr>
        <dsp:cNvPr id="0" name=""/>
        <dsp:cNvSpPr/>
      </dsp:nvSpPr>
      <dsp:spPr>
        <a:xfrm rot="5400000">
          <a:off x="3609031" y="-92826"/>
          <a:ext cx="889498" cy="6950749"/>
        </a:xfrm>
        <a:prstGeom prst="round2Same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pl-PL" sz="1200" kern="1200" dirty="0"/>
            <a:t>Zamawiający </a:t>
          </a:r>
          <a:r>
            <a:rPr lang="pl-PL" sz="1200" b="1" kern="1200" dirty="0">
              <a:solidFill>
                <a:srgbClr val="FF0000"/>
              </a:solidFill>
            </a:rPr>
            <a:t>może po każdym etapie zakończyć partnerstwo </a:t>
          </a:r>
          <a:r>
            <a:rPr lang="pl-PL" sz="1200" kern="1200" dirty="0"/>
            <a:t>innowacyjne lub, w przypadku partnerstwa innowacyjnego z kilkoma partnerami, </a:t>
          </a:r>
          <a:r>
            <a:rPr lang="pl-PL" sz="1200" b="1" kern="1200" dirty="0">
              <a:solidFill>
                <a:srgbClr val="FF0000"/>
              </a:solidFill>
            </a:rPr>
            <a:t>zmniejszyć liczbę partnerów</a:t>
          </a:r>
          <a:r>
            <a:rPr lang="pl-PL" sz="1200" kern="1200" dirty="0"/>
            <a:t> przez rozwiązanie poszczególnych umów, pod warunkiem że zamawiający wskazał w specyfikacji istotnych warunków zamówienia taką możliwość oraz określił warunki skorzystania z niej. </a:t>
          </a:r>
        </a:p>
      </dsp:txBody>
      <dsp:txXfrm rot="-5400000">
        <a:off x="578406" y="2981221"/>
        <a:ext cx="6907327" cy="80265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AC8346-380F-430D-951D-BAF30B0EA0B3}" type="datetimeFigureOut">
              <a:rPr lang="pl-PL" smtClean="0"/>
              <a:t>2018-02-07</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81555F-6F31-4D36-BA09-E1D1B95F3DA7}" type="slidenum">
              <a:rPr lang="pl-PL" smtClean="0"/>
              <a:t>‹#›</a:t>
            </a:fld>
            <a:endParaRPr lang="pl-PL"/>
          </a:p>
        </p:txBody>
      </p:sp>
    </p:spTree>
    <p:extLst>
      <p:ext uri="{BB962C8B-B14F-4D97-AF65-F5344CB8AC3E}">
        <p14:creationId xmlns:p14="http://schemas.microsoft.com/office/powerpoint/2010/main" val="2697191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D3AB3AC-5C69-47FD-B752-ECB933B68B41}" type="datetimeFigureOut">
              <a:rPr lang="pl-PL" smtClean="0"/>
              <a:t>2018-02-07</a:t>
            </a:fld>
            <a:endParaRPr lang="pl-PL"/>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pl-PL"/>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F6674B1-6BEB-4CAB-8E7F-4D22D40DC900}"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2D3AB3AC-5C69-47FD-B752-ECB933B68B41}" type="datetimeFigureOut">
              <a:rPr lang="pl-PL" smtClean="0"/>
              <a:t>2018-02-07</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1F6674B1-6BEB-4CAB-8E7F-4D22D40DC900}"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2D3AB3AC-5C69-47FD-B752-ECB933B68B41}" type="datetimeFigureOut">
              <a:rPr lang="pl-PL" smtClean="0"/>
              <a:t>2018-02-07</a:t>
            </a:fld>
            <a:endParaRPr lang="pl-PL"/>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pl-PL"/>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F6674B1-6BEB-4CAB-8E7F-4D22D40DC900}"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dirty="0"/>
          </a:p>
        </p:txBody>
      </p:sp>
      <p:sp>
        <p:nvSpPr>
          <p:cNvPr id="5" name="Symbol zastępczy stopki 4"/>
          <p:cNvSpPr>
            <a:spLocks noGrp="1"/>
          </p:cNvSpPr>
          <p:nvPr>
            <p:ph type="ftr" sz="quarter" idx="11"/>
          </p:nvPr>
        </p:nvSpPr>
        <p:spPr>
          <a:xfrm>
            <a:off x="457200" y="6215082"/>
            <a:ext cx="7472386" cy="571464"/>
          </a:xfrm>
        </p:spPr>
        <p:txBody>
          <a:bodyPr/>
          <a:lstStyle>
            <a:extLst/>
          </a:lstStyle>
          <a:p>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D3AB3AC-5C69-47FD-B752-ECB933B68B41}" type="datetimeFigureOut">
              <a:rPr lang="pl-PL" smtClean="0"/>
              <a:t>2018-02-07</a:t>
            </a:fld>
            <a:endParaRPr lang="pl-PL"/>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pl-PL"/>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1F6674B1-6BEB-4CAB-8E7F-4D22D40DC900}"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2D3AB3AC-5C69-47FD-B752-ECB933B68B41}" type="datetimeFigureOut">
              <a:rPr lang="pl-PL" smtClean="0"/>
              <a:t>2018-02-07</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1F6674B1-6BEB-4CAB-8E7F-4D22D40DC900}"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2D3AB3AC-5C69-47FD-B752-ECB933B68B41}" type="datetimeFigureOut">
              <a:rPr lang="pl-PL" smtClean="0"/>
              <a:t>2018-02-07</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1F6674B1-6BEB-4CAB-8E7F-4D22D40DC900}"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2D3AB3AC-5C69-47FD-B752-ECB933B68B41}" type="datetimeFigureOut">
              <a:rPr lang="pl-PL" smtClean="0"/>
              <a:t>2018-02-07</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1F6674B1-6BEB-4CAB-8E7F-4D22D40DC900}"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2D3AB3AC-5C69-47FD-B752-ECB933B68B41}" type="datetimeFigureOut">
              <a:rPr lang="pl-PL" smtClean="0"/>
              <a:t>2018-02-07</a:t>
            </a:fld>
            <a:endParaRPr lang="pl-PL"/>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pl-PL"/>
          </a:p>
        </p:txBody>
      </p:sp>
      <p:sp>
        <p:nvSpPr>
          <p:cNvPr id="4" name="Symbol zastępczy numeru slajdu 3"/>
          <p:cNvSpPr>
            <a:spLocks noGrp="1"/>
          </p:cNvSpPr>
          <p:nvPr>
            <p:ph type="sldNum" sz="quarter" idx="12"/>
          </p:nvPr>
        </p:nvSpPr>
        <p:spPr/>
        <p:txBody>
          <a:bodyPr/>
          <a:lstStyle>
            <a:extLst/>
          </a:lstStyle>
          <a:p>
            <a:fld id="{1F6674B1-6BEB-4CAB-8E7F-4D22D40DC900}"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2D3AB3AC-5C69-47FD-B752-ECB933B68B41}" type="datetimeFigureOut">
              <a:rPr lang="pl-PL" smtClean="0"/>
              <a:t>2018-02-07</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1F6674B1-6BEB-4CAB-8E7F-4D22D40DC900}"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2D3AB3AC-5C69-47FD-B752-ECB933B68B41}" type="datetimeFigureOut">
              <a:rPr lang="pl-PL" smtClean="0"/>
              <a:t>2018-02-07</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1F6674B1-6BEB-4CAB-8E7F-4D22D40DC900}" type="slidenum">
              <a:rPr lang="pl-PL" smtClean="0"/>
              <a:t>‹#›</a:t>
            </a:fld>
            <a:endParaRPr lang="pl-PL"/>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D3AB3AC-5C69-47FD-B752-ECB933B68B41}" type="datetimeFigureOut">
              <a:rPr lang="pl-PL" smtClean="0"/>
              <a:t>2018-02-07</a:t>
            </a:fld>
            <a:endParaRPr lang="pl-PL"/>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pl-PL"/>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F6674B1-6BEB-4CAB-8E7F-4D22D40DC900}"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jpeg"/><Relationship Id="rId7"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jpeg"/><Relationship Id="rId7" Type="http://schemas.openxmlformats.org/officeDocument/2006/relationships/diagramColors" Target="../diagrams/colors2.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4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8.jpg"/></Relationships>
</file>

<file path=ppt/slides/_rels/slide5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9.jpg"/></Relationships>
</file>

<file path=ppt/slides/_rels/slide5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6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6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6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857488" y="533400"/>
            <a:ext cx="5614780" cy="2868168"/>
          </a:xfrm>
        </p:spPr>
        <p:txBody>
          <a:bodyPr/>
          <a:lstStyle/>
          <a:p>
            <a:r>
              <a:rPr lang="pl-PL" sz="4800" dirty="0" smtClean="0"/>
              <a:t>PRAWO zamówień publicznych</a:t>
            </a:r>
            <a:endParaRPr lang="pl-PL" sz="4800" dirty="0"/>
          </a:p>
        </p:txBody>
      </p:sp>
      <p:sp>
        <p:nvSpPr>
          <p:cNvPr id="3" name="Podtytuł 2"/>
          <p:cNvSpPr>
            <a:spLocks noGrp="1"/>
          </p:cNvSpPr>
          <p:nvPr>
            <p:ph type="subTitle" idx="1"/>
          </p:nvPr>
        </p:nvSpPr>
        <p:spPr>
          <a:xfrm>
            <a:off x="3357554" y="3857628"/>
            <a:ext cx="5114778" cy="1101248"/>
          </a:xfrm>
        </p:spPr>
        <p:txBody>
          <a:bodyPr/>
          <a:lstStyle/>
          <a:p>
            <a:r>
              <a:rPr lang="pl-PL" dirty="0" smtClean="0"/>
              <a:t>Szkolenie 8 lutego 2018, Polańczyk</a:t>
            </a:r>
            <a:endParaRPr lang="pl-PL" dirty="0"/>
          </a:p>
        </p:txBody>
      </p:sp>
      <p:pic>
        <p:nvPicPr>
          <p:cNvPr id="4" name="Obraz 3" descr="170219 logo jwrp (1)"/>
          <p:cNvPicPr/>
          <p:nvPr/>
        </p:nvPicPr>
        <p:blipFill>
          <a:blip r:embed="rId2"/>
          <a:srcRect/>
          <a:stretch>
            <a:fillRect/>
          </a:stretch>
        </p:blipFill>
        <p:spPr bwMode="auto">
          <a:xfrm>
            <a:off x="142844" y="714356"/>
            <a:ext cx="2517682" cy="585956"/>
          </a:xfrm>
          <a:prstGeom prst="rect">
            <a:avLst/>
          </a:prstGeom>
          <a:noFill/>
          <a:ln w="9525">
            <a:noFill/>
            <a:miter lim="800000"/>
            <a:headEnd/>
            <a:tailEnd/>
          </a:ln>
        </p:spPr>
      </p:pic>
      <p:pic>
        <p:nvPicPr>
          <p:cNvPr id="6" name="Obraz 5" descr="logo FRDL POST.jpg"/>
          <p:cNvPicPr>
            <a:picLocks noChangeAspect="1"/>
          </p:cNvPicPr>
          <p:nvPr/>
        </p:nvPicPr>
        <p:blipFill>
          <a:blip r:embed="rId3"/>
          <a:srcRect l="3077" r="4615"/>
          <a:stretch>
            <a:fillRect/>
          </a:stretch>
        </p:blipFill>
        <p:spPr>
          <a:xfrm>
            <a:off x="0" y="5572140"/>
            <a:ext cx="2648578" cy="1071570"/>
          </a:xfrm>
          <a:prstGeom prst="rect">
            <a:avLst/>
          </a:prstGeom>
        </p:spPr>
      </p:pic>
      <p:pic>
        <p:nvPicPr>
          <p:cNvPr id="7" name="Symbol zastępczy zawartości 5" descr="logo-FRDL_JPG.jpg"/>
          <p:cNvPicPr>
            <a:picLocks noChangeAspect="1"/>
          </p:cNvPicPr>
          <p:nvPr/>
        </p:nvPicPr>
        <p:blipFill>
          <a:blip r:embed="rId4"/>
          <a:srcRect l="8502" t="15280" r="10141" b="16271"/>
          <a:stretch>
            <a:fillRect/>
          </a:stretch>
        </p:blipFill>
        <p:spPr>
          <a:xfrm>
            <a:off x="571472" y="5072074"/>
            <a:ext cx="1358546" cy="1143008"/>
          </a:xfrm>
          <a:prstGeom prst="rect">
            <a:avLst/>
          </a:prstGeom>
          <a:effectLst>
            <a:softEdge rad="3175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 – IMPLEMENTACJA PRAWA UNIJNEGO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9" name="Symbol zastępczy zawartości 8"/>
          <p:cNvSpPr>
            <a:spLocks noGrp="1"/>
          </p:cNvSpPr>
          <p:nvPr>
            <p:ph idx="1"/>
          </p:nvPr>
        </p:nvSpPr>
        <p:spPr>
          <a:xfrm>
            <a:off x="571472" y="1357298"/>
            <a:ext cx="7239000" cy="4572032"/>
          </a:xfrm>
        </p:spPr>
        <p:txBody>
          <a:bodyPr>
            <a:noAutofit/>
          </a:bodyPr>
          <a:lstStyle/>
          <a:p>
            <a:pPr algn="just">
              <a:buNone/>
            </a:pPr>
            <a:r>
              <a:rPr lang="pl-PL" sz="1300" b="1" dirty="0" smtClean="0">
                <a:latin typeface="Calibri" pitchFamily="34" charset="0"/>
              </a:rPr>
              <a:t>Ad a)</a:t>
            </a:r>
          </a:p>
          <a:p>
            <a:pPr algn="ctr">
              <a:buNone/>
            </a:pPr>
            <a:r>
              <a:rPr lang="pl-PL" sz="1400" b="1" dirty="0" smtClean="0">
                <a:solidFill>
                  <a:schemeClr val="tx2"/>
                </a:solidFill>
              </a:rPr>
              <a:t>Tryby negocjacyjne – istotne modyfikacje:</a:t>
            </a:r>
          </a:p>
          <a:p>
            <a:pPr algn="ctr">
              <a:buNone/>
            </a:pPr>
            <a:endParaRPr lang="pl-PL" sz="1200" b="1" dirty="0" smtClean="0">
              <a:solidFill>
                <a:schemeClr val="tx2"/>
              </a:solidFill>
              <a:latin typeface="Calibri" pitchFamily="34" charset="0"/>
            </a:endParaRPr>
          </a:p>
          <a:p>
            <a:pPr algn="ctr">
              <a:buNone/>
            </a:pPr>
            <a:endParaRPr lang="pl-PL" sz="1400" b="1" dirty="0" smtClean="0">
              <a:solidFill>
                <a:schemeClr val="tx2"/>
              </a:solidFill>
            </a:endParaRPr>
          </a:p>
        </p:txBody>
      </p:sp>
      <p:graphicFrame>
        <p:nvGraphicFramePr>
          <p:cNvPr id="8" name="Tabela 7"/>
          <p:cNvGraphicFramePr>
            <a:graphicFrameLocks noGrp="1"/>
          </p:cNvGraphicFramePr>
          <p:nvPr/>
        </p:nvGraphicFramePr>
        <p:xfrm>
          <a:off x="785786" y="2143115"/>
          <a:ext cx="7215238" cy="3326554"/>
        </p:xfrm>
        <a:graphic>
          <a:graphicData uri="http://schemas.openxmlformats.org/drawingml/2006/table">
            <a:tbl>
              <a:tblPr firstRow="1" bandRow="1">
                <a:tableStyleId>{F5AB1C69-6EDB-4FF4-983F-18BD219EF322}</a:tableStyleId>
              </a:tblPr>
              <a:tblGrid>
                <a:gridCol w="7215238">
                  <a:extLst>
                    <a:ext uri="{9D8B030D-6E8A-4147-A177-3AD203B41FA5}">
                      <a16:colId xmlns:a16="http://schemas.microsoft.com/office/drawing/2014/main" xmlns="" val="20000"/>
                    </a:ext>
                  </a:extLst>
                </a:gridCol>
              </a:tblGrid>
              <a:tr h="420158">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pl-PL" dirty="0" smtClean="0"/>
                        <a:t>NEGOCJACJE</a:t>
                      </a:r>
                      <a:r>
                        <a:rPr lang="pl-PL" baseline="0" dirty="0" smtClean="0"/>
                        <a:t> Z OGŁOSZENIEM I DIALOG KONKURENCYJNY </a:t>
                      </a:r>
                    </a:p>
                    <a:p>
                      <a:pPr marL="0" marR="0" lvl="1" indent="0" algn="ctr" defTabSz="914400" rtl="0" eaLnBrk="1" fontAlgn="auto" latinLnBrk="0" hangingPunct="1">
                        <a:lnSpc>
                          <a:spcPct val="100000"/>
                        </a:lnSpc>
                        <a:spcBef>
                          <a:spcPts val="0"/>
                        </a:spcBef>
                        <a:spcAft>
                          <a:spcPts val="0"/>
                        </a:spcAft>
                        <a:buClrTx/>
                        <a:buSzTx/>
                        <a:buFontTx/>
                        <a:buNone/>
                        <a:tabLst/>
                        <a:defRPr/>
                      </a:pPr>
                      <a:r>
                        <a:rPr lang="pl-PL" dirty="0" smtClean="0"/>
                        <a:t>nowe przesłanki zastosowania trybów (od 28.07.2016):</a:t>
                      </a:r>
                      <a:endParaRPr lang="pl-PL" b="1" dirty="0">
                        <a:solidFill>
                          <a:schemeClr val="bg1"/>
                        </a:solidFill>
                      </a:endParaRPr>
                    </a:p>
                  </a:txBody>
                  <a:tcPr/>
                </a:tc>
                <a:extLst>
                  <a:ext uri="{0D108BD9-81ED-4DB2-BD59-A6C34878D82A}">
                    <a16:rowId xmlns:a16="http://schemas.microsoft.com/office/drawing/2014/main" xmlns="" val="10000"/>
                  </a:ext>
                </a:extLst>
              </a:tr>
              <a:tr h="892837">
                <a:tc>
                  <a:txBody>
                    <a:bodyPr/>
                    <a:lstStyle/>
                    <a:p>
                      <a:pPr algn="just"/>
                      <a:r>
                        <a:rPr lang="pl-PL" sz="1500" dirty="0"/>
                        <a:t>zamówienie nie może zostać udzielone bez wcześniejszych negocjacji z uwagi na szczególne okoliczności dotyczące jego charakteru, stopnia złożoności lub uwarunkowań prawnych lub finansowych lub z uwagi na ryzyko związane z robotami budowlanymi, dostawami lub usługami;</a:t>
                      </a:r>
                    </a:p>
                  </a:txBody>
                  <a:tcPr/>
                </a:tc>
                <a:extLst>
                  <a:ext uri="{0D108BD9-81ED-4DB2-BD59-A6C34878D82A}">
                    <a16:rowId xmlns:a16="http://schemas.microsoft.com/office/drawing/2014/main" xmlns="" val="10003"/>
                  </a:ext>
                </a:extLst>
              </a:tr>
              <a:tr h="1680634">
                <a:tc>
                  <a:txBody>
                    <a:bodyPr/>
                    <a:lstStyle/>
                    <a:p>
                      <a:r>
                        <a:rPr lang="pl-PL" sz="1500" dirty="0"/>
                        <a:t>jeżeli zamawiający nie może opisać przedmiotu zamówienia w wystarczająco precyzyjny sposób przez odniesienie do:</a:t>
                      </a:r>
                    </a:p>
                    <a:p>
                      <a:pPr lvl="1">
                        <a:buFont typeface="Arial" pitchFamily="34" charset="0"/>
                        <a:buChar char="•"/>
                      </a:pPr>
                      <a:r>
                        <a:rPr lang="pl-PL" sz="1500" baseline="0" dirty="0"/>
                        <a:t> </a:t>
                      </a:r>
                      <a:r>
                        <a:rPr lang="pl-PL" sz="1500" dirty="0"/>
                        <a:t>określonej normy, </a:t>
                      </a:r>
                    </a:p>
                    <a:p>
                      <a:pPr lvl="1">
                        <a:buFont typeface="Arial" pitchFamily="34" charset="0"/>
                        <a:buChar char="•"/>
                      </a:pPr>
                      <a:r>
                        <a:rPr lang="pl-PL" sz="1500" dirty="0"/>
                        <a:t> europejskiej oceny technicznej, </a:t>
                      </a:r>
                      <a:r>
                        <a:rPr lang="pl-PL" sz="1200" dirty="0"/>
                        <a:t>o której mowa w art. 30 ust. 1 pkt 2 lit. c, </a:t>
                      </a:r>
                      <a:endParaRPr lang="pl-PL" sz="1500" dirty="0"/>
                    </a:p>
                    <a:p>
                      <a:pPr lvl="1">
                        <a:buFont typeface="Arial" pitchFamily="34" charset="0"/>
                        <a:buChar char="•"/>
                      </a:pPr>
                      <a:r>
                        <a:rPr lang="pl-PL" sz="1500" dirty="0"/>
                        <a:t> wspólnej specyfikacji technicznej, </a:t>
                      </a:r>
                      <a:r>
                        <a:rPr lang="pl-PL" sz="1200" dirty="0"/>
                        <a:t>o której mowa w art. 30 ust. 1 pkt 2 lit. d, </a:t>
                      </a:r>
                      <a:endParaRPr lang="pl-PL" sz="1500" dirty="0"/>
                    </a:p>
                    <a:p>
                      <a:pPr lvl="1">
                        <a:buFont typeface="Arial" pitchFamily="34" charset="0"/>
                        <a:buChar char="•"/>
                      </a:pPr>
                      <a:r>
                        <a:rPr lang="pl-PL" sz="1500" dirty="0"/>
                        <a:t> lub referencji technicznej.</a:t>
                      </a:r>
                    </a:p>
                  </a:txBody>
                  <a:tcPr/>
                </a:tc>
                <a:extLst>
                  <a:ext uri="{0D108BD9-81ED-4DB2-BD59-A6C34878D82A}">
                    <a16:rowId xmlns:a16="http://schemas.microsoft.com/office/drawing/2014/main" xmlns="" val="10004"/>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 – IMPLEMENTACJA PRAWA UNIJNEGO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9" name="Symbol zastępczy zawartości 8"/>
          <p:cNvSpPr>
            <a:spLocks noGrp="1"/>
          </p:cNvSpPr>
          <p:nvPr>
            <p:ph idx="1"/>
          </p:nvPr>
        </p:nvSpPr>
        <p:spPr>
          <a:xfrm>
            <a:off x="571472" y="1357298"/>
            <a:ext cx="7239000" cy="4572032"/>
          </a:xfrm>
        </p:spPr>
        <p:txBody>
          <a:bodyPr>
            <a:noAutofit/>
          </a:bodyPr>
          <a:lstStyle/>
          <a:p>
            <a:pPr algn="just">
              <a:buNone/>
            </a:pPr>
            <a:r>
              <a:rPr lang="pl-PL" sz="1300" b="1" dirty="0" smtClean="0">
                <a:latin typeface="Calibri" pitchFamily="34" charset="0"/>
              </a:rPr>
              <a:t>Ad a)</a:t>
            </a:r>
          </a:p>
          <a:p>
            <a:pPr algn="ctr">
              <a:buNone/>
            </a:pPr>
            <a:r>
              <a:rPr lang="pl-PL" sz="1400" b="1" dirty="0" smtClean="0">
                <a:solidFill>
                  <a:schemeClr val="tx2"/>
                </a:solidFill>
              </a:rPr>
              <a:t>Tryby negocjacyjne – istotne modyfikacje:</a:t>
            </a:r>
          </a:p>
          <a:p>
            <a:pPr algn="ctr">
              <a:buNone/>
            </a:pPr>
            <a:endParaRPr lang="pl-PL" sz="1200" b="1" dirty="0" smtClean="0">
              <a:solidFill>
                <a:schemeClr val="tx2"/>
              </a:solidFill>
              <a:latin typeface="Calibri" pitchFamily="34" charset="0"/>
            </a:endParaRPr>
          </a:p>
          <a:p>
            <a:pPr algn="ctr">
              <a:buNone/>
            </a:pPr>
            <a:endParaRPr lang="pl-PL" sz="1400" b="1" dirty="0" smtClean="0">
              <a:solidFill>
                <a:schemeClr val="tx2"/>
              </a:solidFill>
            </a:endParaRPr>
          </a:p>
        </p:txBody>
      </p:sp>
      <p:graphicFrame>
        <p:nvGraphicFramePr>
          <p:cNvPr id="7" name="Tabela 6"/>
          <p:cNvGraphicFramePr>
            <a:graphicFrameLocks noGrp="1"/>
          </p:cNvGraphicFramePr>
          <p:nvPr/>
        </p:nvGraphicFramePr>
        <p:xfrm>
          <a:off x="714348" y="2285992"/>
          <a:ext cx="6786610" cy="2786082"/>
        </p:xfrm>
        <a:graphic>
          <a:graphicData uri="http://schemas.openxmlformats.org/drawingml/2006/table">
            <a:tbl>
              <a:tblPr firstRow="1" bandRow="1">
                <a:tableStyleId>{7DF18680-E054-41AD-8BC1-D1AEF772440D}</a:tableStyleId>
              </a:tblPr>
              <a:tblGrid>
                <a:gridCol w="6786610"/>
              </a:tblGrid>
              <a:tr h="2786082">
                <a:tc>
                  <a:txBody>
                    <a:bodyPr/>
                    <a:lstStyle/>
                    <a:p>
                      <a:pPr>
                        <a:spcAft>
                          <a:spcPts val="600"/>
                        </a:spcAft>
                        <a:buFont typeface="Arial" pitchFamily="34" charset="0"/>
                        <a:buNone/>
                      </a:pPr>
                      <a:r>
                        <a:rPr lang="pl-PL" sz="1800" dirty="0" smtClean="0">
                          <a:solidFill>
                            <a:schemeClr val="tx1"/>
                          </a:solidFill>
                        </a:rPr>
                        <a:t>DIALOG KONKURENCYJNY - </a:t>
                      </a:r>
                      <a:r>
                        <a:rPr lang="pl-PL" sz="1400" dirty="0" smtClean="0">
                          <a:solidFill>
                            <a:schemeClr val="tx1"/>
                          </a:solidFill>
                        </a:rPr>
                        <a:t>negocjowanie ostatecznych warunków umowy (dołożony art. 60f)</a:t>
                      </a:r>
                    </a:p>
                    <a:p>
                      <a:pPr algn="just">
                        <a:spcAft>
                          <a:spcPts val="600"/>
                        </a:spcAft>
                        <a:buNone/>
                      </a:pPr>
                      <a:r>
                        <a:rPr lang="pl-PL" sz="1400" b="0" dirty="0" smtClean="0">
                          <a:solidFill>
                            <a:schemeClr val="tx1"/>
                          </a:solidFill>
                        </a:rPr>
                        <a:t>Zamawiający po wyborze najkorzystniejszej oferty może w celu potwierdzenia zobowiązań finansowych lub innych warunków zawartych w ofercie negocjować z wykonawcą, którego oferta została wybrana jako najkorzystniejsza, ostateczne warunki umowy, o ile:</a:t>
                      </a:r>
                    </a:p>
                    <a:p>
                      <a:pPr lvl="1">
                        <a:spcAft>
                          <a:spcPts val="0"/>
                        </a:spcAft>
                      </a:pPr>
                      <a:r>
                        <a:rPr lang="pl-PL" sz="1400" b="0" dirty="0" smtClean="0">
                          <a:solidFill>
                            <a:schemeClr val="tx1"/>
                          </a:solidFill>
                        </a:rPr>
                        <a:t>nie skutkuje to zmianami istotnych elementów oferty </a:t>
                      </a:r>
                    </a:p>
                    <a:p>
                      <a:pPr lvl="1">
                        <a:spcAft>
                          <a:spcPts val="0"/>
                        </a:spcAft>
                      </a:pPr>
                      <a:r>
                        <a:rPr lang="pl-PL" sz="1400" b="0" dirty="0" smtClean="0">
                          <a:solidFill>
                            <a:schemeClr val="tx1"/>
                          </a:solidFill>
                        </a:rPr>
                        <a:t>nie skutkuje to zmianami potrzeb i wymogów określonych w ogłoszeniu o zamówieniu</a:t>
                      </a:r>
                    </a:p>
                    <a:p>
                      <a:pPr lvl="1">
                        <a:spcAft>
                          <a:spcPts val="0"/>
                        </a:spcAft>
                      </a:pPr>
                      <a:r>
                        <a:rPr lang="pl-PL" sz="1400" b="0" dirty="0" smtClean="0">
                          <a:solidFill>
                            <a:schemeClr val="tx1"/>
                          </a:solidFill>
                        </a:rPr>
                        <a:t>nie prowadzi to do zakłócenia konkurencji</a:t>
                      </a:r>
                    </a:p>
                    <a:p>
                      <a:pPr lvl="1">
                        <a:spcAft>
                          <a:spcPts val="0"/>
                        </a:spcAft>
                      </a:pPr>
                      <a:r>
                        <a:rPr lang="pl-PL" sz="1400" b="0" dirty="0" smtClean="0">
                          <a:solidFill>
                            <a:schemeClr val="tx1"/>
                          </a:solidFill>
                        </a:rPr>
                        <a:t>nie prowadzi to do dyskryminacji wykonawców.</a:t>
                      </a:r>
                    </a:p>
                  </a:txBody>
                  <a:tcPr>
                    <a:solidFill>
                      <a:schemeClr val="accent3">
                        <a:lumMod val="40000"/>
                        <a:lumOff val="60000"/>
                      </a:schemeClr>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 – IMPLEMENTACJA PRAWA UNIJNEGO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9" name="Symbol zastępczy zawartości 8"/>
          <p:cNvSpPr>
            <a:spLocks noGrp="1"/>
          </p:cNvSpPr>
          <p:nvPr>
            <p:ph idx="1"/>
          </p:nvPr>
        </p:nvSpPr>
        <p:spPr>
          <a:xfrm>
            <a:off x="571472" y="1357298"/>
            <a:ext cx="7239000" cy="4572032"/>
          </a:xfrm>
        </p:spPr>
        <p:txBody>
          <a:bodyPr>
            <a:noAutofit/>
          </a:bodyPr>
          <a:lstStyle/>
          <a:p>
            <a:pPr algn="just">
              <a:buNone/>
            </a:pPr>
            <a:r>
              <a:rPr lang="pl-PL" sz="1550" b="1" dirty="0" smtClean="0">
                <a:latin typeface="Calibri" pitchFamily="34" charset="0"/>
              </a:rPr>
              <a:t>Ad b)</a:t>
            </a:r>
          </a:p>
          <a:p>
            <a:pPr algn="ctr">
              <a:buNone/>
            </a:pPr>
            <a:r>
              <a:rPr lang="pl-PL" sz="1550" b="1" dirty="0" smtClean="0">
                <a:solidFill>
                  <a:schemeClr val="tx2"/>
                </a:solidFill>
              </a:rPr>
              <a:t>Procedura odwrócona – art. 24aa:</a:t>
            </a:r>
          </a:p>
          <a:p>
            <a:pPr algn="ctr">
              <a:buNone/>
            </a:pPr>
            <a:endParaRPr lang="pl-PL" sz="1550" b="1" dirty="0" smtClean="0">
              <a:solidFill>
                <a:schemeClr val="tx2"/>
              </a:solidFill>
            </a:endParaRPr>
          </a:p>
          <a:p>
            <a:pPr algn="just">
              <a:spcAft>
                <a:spcPts val="600"/>
              </a:spcAft>
              <a:buNone/>
            </a:pPr>
            <a:r>
              <a:rPr lang="pl-PL" sz="1550" b="1" dirty="0" smtClean="0"/>
              <a:t>Art.  24aa.  [Badanie wystąpienia przesłanek wykluczenia po ocenie ofert]</a:t>
            </a:r>
          </a:p>
          <a:p>
            <a:pPr algn="just">
              <a:spcAft>
                <a:spcPts val="600"/>
              </a:spcAft>
              <a:buNone/>
            </a:pPr>
            <a:r>
              <a:rPr lang="pl-PL" sz="1550" dirty="0" smtClean="0"/>
              <a:t>1.	Zamawiający może, w postępowaniu prowadzonym </a:t>
            </a:r>
            <a:r>
              <a:rPr lang="pl-PL" sz="1550" b="1" dirty="0" smtClean="0">
                <a:solidFill>
                  <a:srgbClr val="FF0000"/>
                </a:solidFill>
              </a:rPr>
              <a:t>w trybie przetargu nieograniczonego, najpierw dokonać oceny ofert, a następnie zbadać, czy wykonawca, którego oferta została oceniona jako najkorzystniejsza, nie podlega wykluczeniu oraz spełnia warunki udziału w postępowaniu</a:t>
            </a:r>
            <a:r>
              <a:rPr lang="pl-PL" sz="1550" dirty="0" smtClean="0"/>
              <a:t>, o ile taka możliwość została przewidziana w specyfikacji istotnych warunków zamówienia lub w ogłoszeniu o zamówieniu.</a:t>
            </a:r>
          </a:p>
          <a:p>
            <a:pPr algn="just">
              <a:spcAft>
                <a:spcPts val="600"/>
              </a:spcAft>
              <a:buNone/>
            </a:pPr>
            <a:r>
              <a:rPr lang="pl-PL" sz="1550" dirty="0" smtClean="0"/>
              <a:t>2.  Jeżeli wykonawca, o którym mowa w ust. 1, uchyla się od zawarcia umowy lub nie wnosi wymaganego zabezpieczenia należytego wykonania umowy, zamawiający może zbadać, czy nie podlega wykluczeniu oraz czy spełnia warunki udziału w postępowaniu wykonawca, który złożył ofertę najwyżej ocenioną </a:t>
            </a:r>
            <a:r>
              <a:rPr lang="pl-PL" sz="1550" b="1" dirty="0" smtClean="0"/>
              <a:t>spośród pozostałych ofert</a:t>
            </a:r>
            <a:r>
              <a:rPr lang="pl-PL" sz="1550" dirty="0" smtClean="0"/>
              <a:t>.</a:t>
            </a:r>
          </a:p>
          <a:p>
            <a:pPr algn="ctr">
              <a:spcAft>
                <a:spcPts val="600"/>
              </a:spcAft>
              <a:buNone/>
            </a:pPr>
            <a:r>
              <a:rPr lang="pl-PL" sz="1500" b="1" dirty="0" smtClean="0">
                <a:solidFill>
                  <a:srgbClr val="FF0000"/>
                </a:solidFill>
                <a:latin typeface="Calibri" pitchFamily="34" charset="0"/>
              </a:rPr>
              <a:t>CEL</a:t>
            </a:r>
            <a:r>
              <a:rPr lang="pl-PL" sz="1500" b="1" dirty="0" smtClean="0">
                <a:solidFill>
                  <a:srgbClr val="FF0000"/>
                </a:solidFill>
                <a:latin typeface="Calibri" pitchFamily="34" charset="0"/>
              </a:rPr>
              <a:t>: MAKSYMALNE PRZYSPIESZENIE POSTĘPOWANIA</a:t>
            </a:r>
          </a:p>
          <a:p>
            <a:pPr algn="just">
              <a:buNone/>
            </a:pPr>
            <a:endParaRPr lang="pl-PL" sz="1200" dirty="0">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 – IMPLEMENTACJA PRAWA UNIJNEGO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9" name="Symbol zastępczy zawartości 8"/>
          <p:cNvSpPr>
            <a:spLocks noGrp="1"/>
          </p:cNvSpPr>
          <p:nvPr>
            <p:ph idx="1"/>
          </p:nvPr>
        </p:nvSpPr>
        <p:spPr>
          <a:xfrm>
            <a:off x="571472" y="1214422"/>
            <a:ext cx="7239000" cy="4714908"/>
          </a:xfrm>
        </p:spPr>
        <p:txBody>
          <a:bodyPr>
            <a:noAutofit/>
          </a:bodyPr>
          <a:lstStyle/>
          <a:p>
            <a:pPr algn="just">
              <a:buNone/>
            </a:pPr>
            <a:r>
              <a:rPr lang="pl-PL" sz="1600" b="1" dirty="0" smtClean="0">
                <a:latin typeface="Calibri" pitchFamily="34" charset="0"/>
              </a:rPr>
              <a:t>Ad b)</a:t>
            </a:r>
          </a:p>
          <a:p>
            <a:pPr algn="ctr">
              <a:buNone/>
            </a:pPr>
            <a:r>
              <a:rPr lang="pl-PL" sz="1600" b="1" dirty="0" smtClean="0">
                <a:solidFill>
                  <a:schemeClr val="tx2"/>
                </a:solidFill>
                <a:latin typeface="Calibri" pitchFamily="34" charset="0"/>
              </a:rPr>
              <a:t>Procedura odwrócona – art. 24aa:</a:t>
            </a:r>
          </a:p>
          <a:p>
            <a:pPr>
              <a:buNone/>
            </a:pPr>
            <a:r>
              <a:rPr lang="pl-PL" sz="1600" b="1" dirty="0" smtClean="0">
                <a:solidFill>
                  <a:schemeClr val="tx2"/>
                </a:solidFill>
                <a:latin typeface="Calibri" pitchFamily="34" charset="0"/>
              </a:rPr>
              <a:t>	URZĄD ZAMÓWIEŃ PUBLICZNYCH:</a:t>
            </a:r>
          </a:p>
          <a:p>
            <a:pPr algn="just">
              <a:buNone/>
            </a:pPr>
            <a:r>
              <a:rPr lang="pl-PL" sz="1600" dirty="0" smtClean="0">
                <a:latin typeface="Calibri" pitchFamily="34" charset="0"/>
              </a:rPr>
              <a:t>	Procedura ta polega zatem na tym, że zamawiający w toku czynności oceny ofert </a:t>
            </a:r>
            <a:r>
              <a:rPr lang="pl-PL" sz="1600" b="1" dirty="0" smtClean="0">
                <a:latin typeface="Calibri" pitchFamily="34" charset="0"/>
              </a:rPr>
              <a:t>nie dokonuje podmiotowej oceny wszystkich wykonawców </a:t>
            </a:r>
            <a:r>
              <a:rPr lang="pl-PL" sz="1600" dirty="0" smtClean="0">
                <a:latin typeface="Calibri" pitchFamily="34" charset="0"/>
              </a:rPr>
              <a:t>(ocena spełniania warunków udziału w postępowaniu, braku podstaw do wykluczenia), nie badając nawet wszystkich wstępnych oświadczeń wykonawców, składanych w szczególności w formie jednolitego europejskiego dokumentu zamówienia. </a:t>
            </a:r>
          </a:p>
          <a:p>
            <a:pPr algn="just">
              <a:buNone/>
            </a:pPr>
            <a:r>
              <a:rPr lang="pl-PL" sz="1600" dirty="0" smtClean="0">
                <a:latin typeface="Calibri" pitchFamily="34" charset="0"/>
              </a:rPr>
              <a:t>	W pierwszej kolejności dokonuje on oceny ofert pod kątem przesłanek odrzucenia oferty (art. 89 ust. 1 ustawy Pzp) oraz kryteriów oceny ofert opisanych w SIWZ, po czym dopiero </a:t>
            </a:r>
            <a:r>
              <a:rPr lang="pl-PL" sz="1600" b="1" dirty="0" smtClean="0">
                <a:latin typeface="Calibri" pitchFamily="34" charset="0"/>
              </a:rPr>
              <a:t>wyłącznie w odniesieniu do wykonawcy, którego oferta została oceniona jako najkorzystniejsza </a:t>
            </a:r>
            <a:r>
              <a:rPr lang="pl-PL" sz="1600" dirty="0" smtClean="0">
                <a:latin typeface="Calibri" pitchFamily="34" charset="0"/>
              </a:rPr>
              <a:t>(uplasowała się na najwyższej pozycji rankingowej), dokonuje oceny podmiotowej wykonawcy, tj. bada oświadczenie wstępne, </a:t>
            </a:r>
            <a:r>
              <a:rPr lang="pl-PL" sz="1600" b="1" dirty="0" smtClean="0">
                <a:latin typeface="Calibri" pitchFamily="34" charset="0"/>
              </a:rPr>
              <a:t>a następnie żąda przedłożenia dokumentów w trybie art. 26 ust. 1 lub 2 ustawy Pzp</a:t>
            </a:r>
            <a:r>
              <a:rPr lang="pl-PL" sz="1600" dirty="0" smtClean="0">
                <a:latin typeface="Calibri" pitchFamily="34" charset="0"/>
              </a:rPr>
              <a:t>.</a:t>
            </a:r>
            <a:r>
              <a:rPr lang="pl-PL" sz="1600" b="1" dirty="0" smtClean="0">
                <a:latin typeface="Calibri" pitchFamily="34" charset="0"/>
              </a:rPr>
              <a:t> </a:t>
            </a:r>
          </a:p>
          <a:p>
            <a:pPr algn="r">
              <a:buNone/>
            </a:pPr>
            <a:r>
              <a:rPr lang="pl-PL" sz="800" dirty="0" smtClean="0">
                <a:latin typeface="Calibri" pitchFamily="34" charset="0"/>
              </a:rPr>
              <a:t>https://www.uzp.gov.pl/baza-wiedzy/interpretacja-przepisow/pytania-i-odpowiedzi-dotyczace-nowelizacji-ustawy-prawo-zamowien-publicznych/procedura-uregulowana-w-art.-24aa-ustawy-pzp,-tzw.-procedura-odwrocona</a:t>
            </a:r>
          </a:p>
          <a:p>
            <a:pPr algn="ctr">
              <a:buNone/>
            </a:pPr>
            <a:endParaRPr lang="pl-PL" sz="1400" b="1" dirty="0" smtClean="0">
              <a:solidFill>
                <a:schemeClr val="tx2"/>
              </a:solidFill>
            </a:endParaRPr>
          </a:p>
          <a:p>
            <a:pPr algn="just">
              <a:buNone/>
            </a:pPr>
            <a:endParaRPr lang="pl-PL" sz="1200" dirty="0">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 – IMPLEMENTACJA PRAWA UNIJNEGO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9" name="Symbol zastępczy zawartości 8"/>
          <p:cNvSpPr>
            <a:spLocks noGrp="1"/>
          </p:cNvSpPr>
          <p:nvPr>
            <p:ph idx="1"/>
          </p:nvPr>
        </p:nvSpPr>
        <p:spPr>
          <a:xfrm>
            <a:off x="571472" y="1357298"/>
            <a:ext cx="7215238" cy="4572032"/>
          </a:xfrm>
        </p:spPr>
        <p:txBody>
          <a:bodyPr>
            <a:noAutofit/>
          </a:bodyPr>
          <a:lstStyle/>
          <a:p>
            <a:pPr algn="just">
              <a:buNone/>
            </a:pPr>
            <a:r>
              <a:rPr lang="pl-PL" sz="1300" b="1" dirty="0" smtClean="0">
                <a:latin typeface="Calibri" pitchFamily="34" charset="0"/>
              </a:rPr>
              <a:t>Ad b)</a:t>
            </a:r>
          </a:p>
          <a:p>
            <a:pPr algn="ctr">
              <a:buNone/>
            </a:pPr>
            <a:r>
              <a:rPr lang="pl-PL" sz="1400" b="1" dirty="0" smtClean="0">
                <a:solidFill>
                  <a:schemeClr val="tx2"/>
                </a:solidFill>
              </a:rPr>
              <a:t>Procedura odwrócona – art. 24aa:</a:t>
            </a:r>
          </a:p>
          <a:p>
            <a:pPr algn="just">
              <a:buNone/>
            </a:pPr>
            <a:r>
              <a:rPr lang="pl-PL" sz="1400" dirty="0" smtClean="0"/>
              <a:t>	</a:t>
            </a:r>
          </a:p>
          <a:p>
            <a:pPr algn="just">
              <a:buNone/>
            </a:pPr>
            <a:r>
              <a:rPr lang="pl-PL" sz="1400" dirty="0" smtClean="0"/>
              <a:t>	Wykonawca dołącza do oferty oświadczenie aktualne na dzień składania ofert w zakresie wskazanym przez zamawiającego w ogłoszeniu o zamówieniu lub w SIWZ. Informacje zawarte w oświadczeniu stanowią </a:t>
            </a:r>
            <a:r>
              <a:rPr lang="pl-PL" sz="1400" b="1" dirty="0" smtClean="0"/>
              <a:t>wstępne potwierdzenie, że wykonawca nie podlega wykluczeniu oraz spełnia warunki udziału w postępowaniu</a:t>
            </a:r>
            <a:r>
              <a:rPr lang="pl-PL" sz="1400" dirty="0" smtClean="0"/>
              <a:t>. </a:t>
            </a:r>
          </a:p>
          <a:p>
            <a:pPr algn="just">
              <a:buNone/>
            </a:pPr>
            <a:endParaRPr lang="pl-PL" sz="1400" dirty="0" smtClean="0"/>
          </a:p>
          <a:p>
            <a:pPr algn="just">
              <a:buNone/>
            </a:pPr>
            <a:endParaRPr lang="pl-PL" sz="1400" b="1" dirty="0" smtClean="0">
              <a:solidFill>
                <a:schemeClr val="tx2"/>
              </a:solidFill>
            </a:endParaRPr>
          </a:p>
          <a:p>
            <a:pPr algn="ctr">
              <a:buNone/>
            </a:pPr>
            <a:endParaRPr lang="pl-PL" sz="1400" b="1" dirty="0" smtClean="0">
              <a:solidFill>
                <a:schemeClr val="tx2"/>
              </a:solidFill>
            </a:endParaRPr>
          </a:p>
          <a:p>
            <a:pPr algn="just">
              <a:buNone/>
            </a:pPr>
            <a:endParaRPr lang="pl-PL" sz="1200" dirty="0">
              <a:latin typeface="Calibri" pitchFamily="34" charset="0"/>
            </a:endParaRPr>
          </a:p>
        </p:txBody>
      </p:sp>
      <p:graphicFrame>
        <p:nvGraphicFramePr>
          <p:cNvPr id="7" name="Tabela 6"/>
          <p:cNvGraphicFramePr>
            <a:graphicFrameLocks noGrp="1"/>
          </p:cNvGraphicFramePr>
          <p:nvPr/>
        </p:nvGraphicFramePr>
        <p:xfrm>
          <a:off x="928662" y="3571876"/>
          <a:ext cx="6786610" cy="1767840"/>
        </p:xfrm>
        <a:graphic>
          <a:graphicData uri="http://schemas.openxmlformats.org/drawingml/2006/table">
            <a:tbl>
              <a:tblPr firstRow="1" bandRow="1">
                <a:tableStyleId>{5C22544A-7EE6-4342-B048-85BDC9FD1C3A}</a:tableStyleId>
              </a:tblPr>
              <a:tblGrid>
                <a:gridCol w="3393305"/>
                <a:gridCol w="3393305"/>
              </a:tblGrid>
              <a:tr h="286641">
                <a:tc>
                  <a:txBody>
                    <a:bodyPr/>
                    <a:lstStyle/>
                    <a:p>
                      <a:r>
                        <a:rPr lang="pl-PL" sz="1400" dirty="0" smtClean="0"/>
                        <a:t>Wartość</a:t>
                      </a:r>
                      <a:r>
                        <a:rPr lang="pl-PL" sz="1400" baseline="0" dirty="0" smtClean="0"/>
                        <a:t> zamówienia poniżej progów</a:t>
                      </a:r>
                      <a:endParaRPr lang="pl-PL" sz="1400" dirty="0"/>
                    </a:p>
                  </a:txBody>
                  <a:tcPr/>
                </a:tc>
                <a:tc>
                  <a:txBody>
                    <a:bodyPr/>
                    <a:lstStyle/>
                    <a:p>
                      <a:r>
                        <a:rPr lang="pl-PL" sz="1400" dirty="0" smtClean="0"/>
                        <a:t>Wartość zamówienia powyżej progów</a:t>
                      </a:r>
                      <a:endParaRPr lang="pl-PL" sz="1400" dirty="0"/>
                    </a:p>
                  </a:txBody>
                  <a:tcPr/>
                </a:tc>
              </a:tr>
              <a:tr h="532333">
                <a:tc>
                  <a:txBody>
                    <a:bodyPr/>
                    <a:lstStyle/>
                    <a:p>
                      <a:r>
                        <a:rPr lang="pl-PL" sz="1400" dirty="0" smtClean="0"/>
                        <a:t>oświadczenie wykonawca składa w formie jednolitego europejskiego dokumentu zamówienia (</a:t>
                      </a:r>
                      <a:r>
                        <a:rPr lang="pl-PL" sz="1400" b="1" dirty="0" smtClean="0"/>
                        <a:t>JEDZ</a:t>
                      </a:r>
                      <a:r>
                        <a:rPr lang="pl-PL" sz="1400" dirty="0" smtClean="0"/>
                        <a:t>)</a:t>
                      </a:r>
                      <a:endParaRPr lang="pl-PL" sz="1400" dirty="0"/>
                    </a:p>
                  </a:txBody>
                  <a:tcPr/>
                </a:tc>
                <a:tc>
                  <a:txBody>
                    <a:bodyPr/>
                    <a:lstStyle/>
                    <a:p>
                      <a:r>
                        <a:rPr lang="pl-PL" sz="1400" dirty="0" smtClean="0"/>
                        <a:t>„zwykłe” oświadczenie</a:t>
                      </a:r>
                      <a:endParaRPr lang="pl-PL" sz="1400" dirty="0"/>
                    </a:p>
                  </a:txBody>
                  <a:tcPr/>
                </a:tc>
              </a:tr>
              <a:tr h="655180">
                <a:tc gridSpan="2">
                  <a:txBody>
                    <a:bodyPr/>
                    <a:lstStyle/>
                    <a:p>
                      <a:pPr algn="just"/>
                      <a:r>
                        <a:rPr lang="pl-PL" sz="1400" dirty="0" smtClean="0"/>
                        <a:t>oświadczenia są składane wraz z ofertą, choć w tej szczególnej procedurze podlegają ocenie dopiero na zakończenie oceny ofert i to wyłącznie w odniesieniu do wykonawcy, którego oferta została oceniona jako najkorzystniejsza </a:t>
                      </a:r>
                      <a:endParaRPr lang="pl-PL" sz="1400" dirty="0"/>
                    </a:p>
                  </a:txBody>
                  <a:tcPr/>
                </a:tc>
                <a:tc hMerge="1">
                  <a:txBody>
                    <a:bodyPr/>
                    <a:lstStyle/>
                    <a:p>
                      <a:endParaRPr lang="pl-PL"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pPr>
            <a:r>
              <a:rPr lang="pl-PL" sz="2400" b="1" cap="all" dirty="0">
                <a:ln w="500">
                  <a:solidFill>
                    <a:schemeClr val="tx2">
                      <a:shade val="20000"/>
                      <a:satMod val="120000"/>
                    </a:schemeClr>
                  </a:solidFill>
                </a:ln>
                <a:solidFill>
                  <a:schemeClr val="accent3">
                    <a:lumMod val="50000"/>
                  </a:schemeClr>
                </a:solidFill>
                <a:latin typeface="+mj-lt"/>
                <a:ea typeface="+mj-ea"/>
                <a:cs typeface="+mj-cs"/>
              </a:rPr>
              <a:t>JEDZ - Jednolity europejski dokument zamówienia (ESPD)</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graphicFrame>
        <p:nvGraphicFramePr>
          <p:cNvPr id="8" name="Tabela 7"/>
          <p:cNvGraphicFramePr>
            <a:graphicFrameLocks noGrp="1"/>
          </p:cNvGraphicFramePr>
          <p:nvPr/>
        </p:nvGraphicFramePr>
        <p:xfrm>
          <a:off x="714348" y="1397000"/>
          <a:ext cx="7215238" cy="2529840"/>
        </p:xfrm>
        <a:graphic>
          <a:graphicData uri="http://schemas.openxmlformats.org/drawingml/2006/table">
            <a:tbl>
              <a:tblPr firstRow="1" bandRow="1">
                <a:tableStyleId>{5C22544A-7EE6-4342-B048-85BDC9FD1C3A}</a:tableStyleId>
              </a:tblPr>
              <a:tblGrid>
                <a:gridCol w="7215238"/>
              </a:tblGrid>
              <a:tr h="224631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l-PL" sz="1600" b="0" i="1" dirty="0" smtClean="0">
                          <a:solidFill>
                            <a:schemeClr val="tx1"/>
                          </a:solidFill>
                          <a:latin typeface="Calibri" pitchFamily="34" charset="0"/>
                        </a:rPr>
                        <a:t>Wielu wykonawców, zwłaszcza MŚP, uważa, że jedną z głównych przeszkód dla ich uczestnictwa w zamówieniach publicznych są obciążenia administracyjne wynikające z konieczności przedstawienia znacznej liczby zaświadczeń lub innych dokumentów dotyczących kryteriów wykluczenia i kwalifikacji. Ograniczenie takich wymogów, na przykład przez zastosowanie jednolitego europejskiego dokumentu zamówienia obejmującego zaktualizowane oświadczenie własne, mogłoby w znacznym stopniu uprościć procedurę z korzyścią zarówno dla instytucji zamawiających, jak i wykonawców</a:t>
                      </a:r>
                      <a:r>
                        <a:rPr lang="pl-PL" sz="1600" b="0" dirty="0" smtClean="0">
                          <a:solidFill>
                            <a:schemeClr val="tx1"/>
                          </a:solidFill>
                          <a:latin typeface="Calibri" pitchFamily="34" charset="0"/>
                        </a:rPr>
                        <a:t>. </a:t>
                      </a:r>
                    </a:p>
                    <a:p>
                      <a:pPr marL="0" marR="0" indent="0" algn="r" defTabSz="914400" rtl="0" eaLnBrk="1" fontAlgn="auto" latinLnBrk="0" hangingPunct="1">
                        <a:lnSpc>
                          <a:spcPct val="100000"/>
                        </a:lnSpc>
                        <a:spcBef>
                          <a:spcPts val="0"/>
                        </a:spcBef>
                        <a:spcAft>
                          <a:spcPts val="0"/>
                        </a:spcAft>
                        <a:buClrTx/>
                        <a:buSzTx/>
                        <a:buFontTx/>
                        <a:buNone/>
                        <a:tabLst/>
                        <a:defRPr/>
                      </a:pPr>
                      <a:r>
                        <a:rPr lang="pl-PL" sz="1600" b="0" dirty="0" smtClean="0">
                          <a:solidFill>
                            <a:schemeClr val="tx1"/>
                          </a:solidFill>
                          <a:latin typeface="Calibri" pitchFamily="34" charset="0"/>
                        </a:rPr>
                        <a:t>(Dyrektywa klasyczna, motyw 84)</a:t>
                      </a:r>
                    </a:p>
                  </a:txBody>
                  <a:tcPr>
                    <a:solidFill>
                      <a:schemeClr val="accent3">
                        <a:lumMod val="40000"/>
                        <a:lumOff val="60000"/>
                      </a:schemeClr>
                    </a:solidFill>
                  </a:tcPr>
                </a:tc>
              </a:tr>
            </a:tbl>
          </a:graphicData>
        </a:graphic>
      </p:graphicFrame>
      <p:sp>
        <p:nvSpPr>
          <p:cNvPr id="9" name="Prostokąt 8"/>
          <p:cNvSpPr/>
          <p:nvPr/>
        </p:nvSpPr>
        <p:spPr>
          <a:xfrm>
            <a:off x="714348" y="3643314"/>
            <a:ext cx="7215238" cy="2308324"/>
          </a:xfrm>
          <a:prstGeom prst="rect">
            <a:avLst/>
          </a:prstGeom>
        </p:spPr>
        <p:txBody>
          <a:bodyPr wrap="square">
            <a:spAutoFit/>
          </a:bodyPr>
          <a:lstStyle/>
          <a:p>
            <a:endParaRPr lang="pl-PL" sz="1600" b="1" dirty="0" smtClean="0">
              <a:latin typeface="Calibri" pitchFamily="34" charset="0"/>
            </a:endParaRPr>
          </a:p>
          <a:p>
            <a:pPr algn="just"/>
            <a:endParaRPr lang="pl-PL" sz="1600" dirty="0" smtClean="0">
              <a:latin typeface="Calibri" pitchFamily="34" charset="0"/>
            </a:endParaRPr>
          </a:p>
          <a:p>
            <a:pPr algn="just"/>
            <a:r>
              <a:rPr lang="pl-PL" sz="1600" dirty="0" smtClean="0">
                <a:latin typeface="Calibri" pitchFamily="34" charset="0"/>
              </a:rPr>
              <a:t>JEDZ = zaktualizowane formalne oświadczenie własne wykonawcy, który będzie dowodem wstępnym zastępującym zaświadczenia i inne dokumenty wydawane przez organy publiczne lub osoby trzecie.</a:t>
            </a:r>
          </a:p>
          <a:p>
            <a:pPr algn="just"/>
            <a:endParaRPr lang="pl-PL" sz="1600" dirty="0" smtClean="0">
              <a:latin typeface="Calibri" pitchFamily="34" charset="0"/>
            </a:endParaRPr>
          </a:p>
          <a:p>
            <a:pPr algn="just"/>
            <a:r>
              <a:rPr lang="pl-PL" sz="1600" dirty="0" smtClean="0">
                <a:latin typeface="Calibri" pitchFamily="34" charset="0"/>
              </a:rPr>
              <a:t>1. Wykonawcy w postępowaniach nie będą zobowiązani do składania </a:t>
            </a:r>
            <a:r>
              <a:rPr lang="pl-PL" sz="1600" b="1" dirty="0" smtClean="0">
                <a:latin typeface="Calibri" pitchFamily="34" charset="0"/>
              </a:rPr>
              <a:t>dowodów na potwierdzenie spełnienia warunków udziału </a:t>
            </a:r>
            <a:r>
              <a:rPr lang="pl-PL" sz="1600" dirty="0" smtClean="0">
                <a:latin typeface="Calibri" pitchFamily="34" charset="0"/>
              </a:rPr>
              <a:t>z chwilą przystępowania do postępowania.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pPr>
            <a:r>
              <a:rPr lang="pl-PL" sz="2400" b="1" cap="all" dirty="0">
                <a:ln w="500">
                  <a:solidFill>
                    <a:schemeClr val="tx2">
                      <a:shade val="20000"/>
                      <a:satMod val="120000"/>
                    </a:schemeClr>
                  </a:solidFill>
                </a:ln>
                <a:solidFill>
                  <a:schemeClr val="accent3">
                    <a:lumMod val="50000"/>
                  </a:schemeClr>
                </a:solidFill>
                <a:latin typeface="+mj-lt"/>
                <a:ea typeface="+mj-ea"/>
                <a:cs typeface="+mj-cs"/>
              </a:rPr>
              <a:t>JEDZ - Jednolity europejski dokument zamówienia (ESPD)</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428596" y="1285860"/>
            <a:ext cx="7429552" cy="4524315"/>
          </a:xfrm>
          <a:prstGeom prst="rect">
            <a:avLst/>
          </a:prstGeom>
          <a:noFill/>
        </p:spPr>
        <p:txBody>
          <a:bodyPr wrap="square" rtlCol="0">
            <a:spAutoFit/>
          </a:bodyPr>
          <a:lstStyle/>
          <a:p>
            <a:endParaRPr lang="pl-PL" sz="1600" dirty="0" smtClean="0">
              <a:latin typeface="Calibri" pitchFamily="34" charset="0"/>
            </a:endParaRPr>
          </a:p>
          <a:p>
            <a:pPr algn="just"/>
            <a:r>
              <a:rPr lang="pl-PL" sz="1700" dirty="0" smtClean="0">
                <a:latin typeface="Calibri" pitchFamily="34" charset="0"/>
              </a:rPr>
              <a:t>2. Do oferty w przetargu nieograniczonym lub wniosku o dopuszczenie do udziału w postępowaniu wykonawca dołącza aktualne oświadczenie w zakresie wskazanym przez zamawiającego w ogłoszeniu o zamówieniu lub w specyfikacji istotnych warunków zamówienia.</a:t>
            </a:r>
          </a:p>
          <a:p>
            <a:endParaRPr lang="pl-PL" sz="1700" dirty="0" smtClean="0">
              <a:latin typeface="Calibri" pitchFamily="34" charset="0"/>
            </a:endParaRPr>
          </a:p>
          <a:p>
            <a:pPr algn="just"/>
            <a:r>
              <a:rPr lang="pl-PL" sz="1700" dirty="0" smtClean="0">
                <a:latin typeface="Calibri" pitchFamily="34" charset="0"/>
              </a:rPr>
              <a:t>3. Jeżeli </a:t>
            </a:r>
            <a:r>
              <a:rPr lang="pl-PL" sz="1700" dirty="0">
                <a:latin typeface="Calibri" pitchFamily="34" charset="0"/>
              </a:rPr>
              <a:t>zamawiający będzie mógł uzyskać dany dokument potwierdzający bezpośrednio za pomocą bezpłatnej krajowej bazy danych (np. CEIDG, KRS, KRK), jednolity dokument będzie zawierać </a:t>
            </a:r>
            <a:r>
              <a:rPr lang="pl-PL" sz="1700" b="1" dirty="0">
                <a:latin typeface="Calibri" pitchFamily="34" charset="0"/>
              </a:rPr>
              <a:t>adres internetowy takiej bazy danych</a:t>
            </a:r>
            <a:r>
              <a:rPr lang="pl-PL" sz="1700" dirty="0">
                <a:latin typeface="Calibri" pitchFamily="34" charset="0"/>
              </a:rPr>
              <a:t> i wszelkie inne dane identyfikacyjne oraz, w stosownych przypadkach, niezbędne oświadczenie o wyrażeniu zgody na uzyskanie przez zamawiającego informacji na temat wykonawcy (zob. oświadczenia na końcu formularza). Wykonawcy nie będą zobowiązani do przedstawiania dokumentów potwierdzających, jeżeli zamawiający będzie mógł je uzyskać za pomocą bezpłatnych baz danych. Ponadto wykonawcy nie będą zobowiązani do przedstawiania dokumentów potwierdzających, jeżeli zamawiający, który udzielił zamówienia lub zawarł umowę ramową, </a:t>
            </a:r>
            <a:r>
              <a:rPr lang="pl-PL" sz="1700" b="1" dirty="0">
                <a:latin typeface="Calibri" pitchFamily="34" charset="0"/>
              </a:rPr>
              <a:t>już takie dokumenty posiada</a:t>
            </a:r>
            <a:r>
              <a:rPr lang="pl-PL" sz="1700" dirty="0" smtClean="0">
                <a:latin typeface="Calibri" pitchFamily="34" charset="0"/>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pPr>
            <a:r>
              <a:rPr lang="pl-PL" sz="2400" b="1" cap="all" dirty="0">
                <a:ln w="500">
                  <a:solidFill>
                    <a:schemeClr val="tx2">
                      <a:shade val="20000"/>
                      <a:satMod val="120000"/>
                    </a:schemeClr>
                  </a:solidFill>
                </a:ln>
                <a:solidFill>
                  <a:schemeClr val="accent3">
                    <a:lumMod val="50000"/>
                  </a:schemeClr>
                </a:solidFill>
                <a:latin typeface="+mj-lt"/>
                <a:ea typeface="+mj-ea"/>
                <a:cs typeface="+mj-cs"/>
              </a:rPr>
              <a:t>JEDZ - Jednolity europejski dokument zamówienia (ESPD)</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571472" y="2029935"/>
            <a:ext cx="7429552" cy="3393237"/>
          </a:xfrm>
          <a:prstGeom prst="rect">
            <a:avLst/>
          </a:prstGeom>
          <a:noFill/>
        </p:spPr>
        <p:txBody>
          <a:bodyPr wrap="square" rtlCol="0">
            <a:spAutoFit/>
          </a:bodyPr>
          <a:lstStyle/>
          <a:p>
            <a:pPr algn="just"/>
            <a:r>
              <a:rPr lang="pl-PL" sz="1650" dirty="0" smtClean="0">
                <a:latin typeface="Calibri" pitchFamily="34" charset="0"/>
              </a:rPr>
              <a:t>4. Wykonawca może wykorzystać informacje zawarte w jednolitym dokumencie </a:t>
            </a:r>
            <a:r>
              <a:rPr lang="pl-PL" sz="1650" b="1" dirty="0" smtClean="0">
                <a:latin typeface="Calibri" pitchFamily="34" charset="0"/>
              </a:rPr>
              <a:t>w innym postępowaniu</a:t>
            </a:r>
            <a:r>
              <a:rPr lang="pl-PL" sz="1650" dirty="0" smtClean="0">
                <a:latin typeface="Calibri" pitchFamily="34" charset="0"/>
              </a:rPr>
              <a:t> o udzielenie zamówienia, pod warunkiem że potwierdzi aktualność tych informacji.</a:t>
            </a:r>
          </a:p>
          <a:p>
            <a:pPr algn="just"/>
            <a:endParaRPr lang="pl-PL" sz="1650" dirty="0" smtClean="0">
              <a:latin typeface="Calibri" pitchFamily="34" charset="0"/>
            </a:endParaRPr>
          </a:p>
          <a:p>
            <a:pPr algn="just"/>
            <a:r>
              <a:rPr lang="pl-PL" sz="1650" dirty="0" smtClean="0">
                <a:latin typeface="Calibri" pitchFamily="34" charset="0"/>
              </a:rPr>
              <a:t>5. </a:t>
            </a:r>
            <a:r>
              <a:rPr lang="pl-PL" sz="1650" dirty="0" smtClean="0">
                <a:latin typeface="Calibri" pitchFamily="34" charset="0"/>
              </a:rPr>
              <a:t>Zamawiający – możliwość </a:t>
            </a:r>
            <a:r>
              <a:rPr lang="pl-PL" sz="1650" dirty="0" smtClean="0">
                <a:latin typeface="Calibri" pitchFamily="34" charset="0"/>
              </a:rPr>
              <a:t>zwrócenia się do wykonawców na każdym etapie postępowania o przedłożenie wszystkich lub niektórych dokumentów potwierdzających spełnianie warunków udziału lub kryteriów selekcji, jeżeli będzie to </a:t>
            </a:r>
            <a:r>
              <a:rPr lang="pl-PL" sz="1650" b="1" dirty="0" smtClean="0">
                <a:latin typeface="Calibri" pitchFamily="34" charset="0"/>
              </a:rPr>
              <a:t>niezbędne do zapewnienia odpowiedniego przebiegu postępowania</a:t>
            </a:r>
            <a:r>
              <a:rPr lang="pl-PL" sz="1650" dirty="0" smtClean="0">
                <a:latin typeface="Calibri" pitchFamily="34" charset="0"/>
              </a:rPr>
              <a:t>.</a:t>
            </a:r>
          </a:p>
          <a:p>
            <a:pPr algn="just"/>
            <a:endParaRPr lang="pl-PL" sz="1650" dirty="0" smtClean="0">
              <a:latin typeface="Calibri" pitchFamily="34" charset="0"/>
            </a:endParaRPr>
          </a:p>
          <a:p>
            <a:pPr algn="just"/>
            <a:r>
              <a:rPr lang="pl-PL" sz="1650" dirty="0" smtClean="0">
                <a:latin typeface="Calibri" pitchFamily="34" charset="0"/>
              </a:rPr>
              <a:t>6. Zamawiający – </a:t>
            </a:r>
            <a:r>
              <a:rPr lang="pl-PL" sz="1650" b="1" dirty="0" smtClean="0">
                <a:latin typeface="Calibri" pitchFamily="34" charset="0"/>
              </a:rPr>
              <a:t>obowiązek korzystania z systemu e-</a:t>
            </a:r>
            <a:r>
              <a:rPr lang="pl-PL" sz="1650" b="1" dirty="0" err="1" smtClean="0">
                <a:latin typeface="Calibri" pitchFamily="34" charset="0"/>
              </a:rPr>
              <a:t>Certis</a:t>
            </a:r>
            <a:r>
              <a:rPr lang="pl-PL" sz="1650" b="1" dirty="0" smtClean="0">
                <a:latin typeface="Calibri" pitchFamily="34" charset="0"/>
              </a:rPr>
              <a:t> </a:t>
            </a:r>
            <a:r>
              <a:rPr lang="pl-PL" sz="1650" dirty="0" smtClean="0">
                <a:latin typeface="Calibri" pitchFamily="34" charset="0"/>
              </a:rPr>
              <a:t>i wymagania przede wszystkim takich rodzajów zaświadczeń lub dowodów w formie dokumentów, które są objęte e-</a:t>
            </a:r>
            <a:r>
              <a:rPr lang="pl-PL" sz="1650" dirty="0" err="1" smtClean="0">
                <a:latin typeface="Calibri" pitchFamily="34" charset="0"/>
              </a:rPr>
              <a:t>Certis</a:t>
            </a:r>
            <a:r>
              <a:rPr lang="pl-PL" sz="1650" dirty="0" smtClean="0">
                <a:latin typeface="Calibri" pitchFamily="34" charset="0"/>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pPr>
            <a:r>
              <a:rPr lang="pl-PL" sz="2400" b="1" cap="all" dirty="0">
                <a:ln w="500">
                  <a:solidFill>
                    <a:schemeClr val="tx2">
                      <a:shade val="20000"/>
                      <a:satMod val="120000"/>
                    </a:schemeClr>
                  </a:solidFill>
                </a:ln>
                <a:solidFill>
                  <a:schemeClr val="accent3">
                    <a:lumMod val="50000"/>
                  </a:schemeClr>
                </a:solidFill>
                <a:latin typeface="+mj-lt"/>
                <a:ea typeface="+mj-ea"/>
                <a:cs typeface="+mj-cs"/>
              </a:rPr>
              <a:t>JEDZ - Jednolity europejski dokument zamówienia (ESPD)</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467544" y="1857364"/>
            <a:ext cx="7429552" cy="3600986"/>
          </a:xfrm>
          <a:prstGeom prst="rect">
            <a:avLst/>
          </a:prstGeom>
          <a:noFill/>
        </p:spPr>
        <p:txBody>
          <a:bodyPr wrap="square" rtlCol="0">
            <a:spAutoFit/>
          </a:bodyPr>
          <a:lstStyle/>
          <a:p>
            <a:pPr algn="just"/>
            <a:r>
              <a:rPr lang="pl-PL" sz="1650" dirty="0">
                <a:latin typeface="Calibri" pitchFamily="34" charset="0"/>
              </a:rPr>
              <a:t>7. </a:t>
            </a:r>
            <a:r>
              <a:rPr lang="pl-PL" sz="1650" dirty="0"/>
              <a:t>Wykonawcy, którzy wprowadzą w poważny błąd zamawiającego w zakresie wskazanych w JEDZ informacji, mogą zostać </a:t>
            </a:r>
            <a:r>
              <a:rPr lang="pl-PL" sz="1650" b="1" dirty="0"/>
              <a:t>wykluczeni</a:t>
            </a:r>
            <a:r>
              <a:rPr lang="pl-PL" sz="1650" dirty="0"/>
              <a:t> z postępowania lub podlegać </a:t>
            </a:r>
            <a:r>
              <a:rPr lang="pl-PL" sz="1650" b="1" dirty="0"/>
              <a:t>odpowiedzialności karnej</a:t>
            </a:r>
            <a:r>
              <a:rPr lang="pl-PL" sz="1650" dirty="0"/>
              <a:t>. Odpowiedzialność karna grozi wykonawcy w zakresie wynikającym z obowiązujących przepisów krajowych</a:t>
            </a:r>
            <a:r>
              <a:rPr lang="pl-PL" sz="1650" dirty="0" smtClean="0"/>
              <a:t>.</a:t>
            </a:r>
          </a:p>
          <a:p>
            <a:pPr algn="just"/>
            <a:endParaRPr lang="pl-PL" sz="1650" dirty="0">
              <a:latin typeface="Calibri" pitchFamily="34" charset="0"/>
            </a:endParaRPr>
          </a:p>
          <a:p>
            <a:pPr algn="just"/>
            <a:r>
              <a:rPr lang="pl-PL" sz="1600" dirty="0" smtClean="0">
                <a:latin typeface="Calibri" pitchFamily="34" charset="0"/>
              </a:rPr>
              <a:t>8. </a:t>
            </a:r>
            <a:r>
              <a:rPr lang="pl-PL" sz="1600" dirty="0">
                <a:latin typeface="Calibri" pitchFamily="34" charset="0"/>
              </a:rPr>
              <a:t>Konsorcjum – JEDZ składa każdy z konsorcjantów</a:t>
            </a:r>
          </a:p>
          <a:p>
            <a:pPr algn="just"/>
            <a:endParaRPr lang="pl-PL" sz="1650" dirty="0" smtClean="0">
              <a:latin typeface="Calibri" pitchFamily="34" charset="0"/>
            </a:endParaRPr>
          </a:p>
          <a:p>
            <a:pPr algn="just"/>
            <a:r>
              <a:rPr lang="pl-PL" sz="1650" dirty="0">
                <a:latin typeface="Calibri" pitchFamily="34" charset="0"/>
              </a:rPr>
              <a:t>9</a:t>
            </a:r>
            <a:r>
              <a:rPr lang="pl-PL" sz="1650" dirty="0" smtClean="0">
                <a:latin typeface="Calibri" pitchFamily="34" charset="0"/>
              </a:rPr>
              <a:t>. JEDZ </a:t>
            </a:r>
            <a:r>
              <a:rPr lang="pl-PL" sz="1600" dirty="0" smtClean="0"/>
              <a:t>sporządza </a:t>
            </a:r>
            <a:r>
              <a:rPr lang="pl-PL" sz="1600" dirty="0"/>
              <a:t>się, </a:t>
            </a:r>
            <a:r>
              <a:rPr lang="pl-PL" sz="1600" b="1" dirty="0"/>
              <a:t>pod rygorem nieważności, w postaci elektronicznej</a:t>
            </a:r>
            <a:r>
              <a:rPr lang="pl-PL" sz="1600" dirty="0"/>
              <a:t>, i opatruje się kwalifikowanym podpisem </a:t>
            </a:r>
            <a:r>
              <a:rPr lang="pl-PL" sz="1600" dirty="0" smtClean="0"/>
              <a:t>elektronicznym – tak art. 10a ust. 5 </a:t>
            </a:r>
            <a:r>
              <a:rPr lang="pl-PL" sz="1600" dirty="0" err="1" smtClean="0"/>
              <a:t>pzp</a:t>
            </a:r>
            <a:r>
              <a:rPr lang="pl-PL" sz="1600" dirty="0" smtClean="0"/>
              <a:t>; zasada ta </a:t>
            </a:r>
            <a:r>
              <a:rPr lang="pl-PL" sz="1600" b="1" dirty="0" smtClean="0">
                <a:solidFill>
                  <a:srgbClr val="FF0000"/>
                </a:solidFill>
              </a:rPr>
              <a:t>wchodzi w życie 18 kwietnia 2018 roku</a:t>
            </a:r>
            <a:r>
              <a:rPr lang="pl-PL" sz="1600" dirty="0" smtClean="0"/>
              <a:t>.</a:t>
            </a:r>
          </a:p>
          <a:p>
            <a:pPr algn="just"/>
            <a:endParaRPr lang="pl-PL" sz="1600" dirty="0" smtClean="0">
              <a:latin typeface="Calibri" pitchFamily="34" charset="0"/>
            </a:endParaRPr>
          </a:p>
          <a:p>
            <a:r>
              <a:rPr lang="pl-PL" sz="1600" dirty="0" smtClean="0">
                <a:latin typeface="Calibri" pitchFamily="34" charset="0"/>
              </a:rPr>
              <a:t/>
            </a:r>
            <a:br>
              <a:rPr lang="pl-PL" sz="1600" dirty="0" smtClean="0">
                <a:latin typeface="Calibri" pitchFamily="34" charset="0"/>
              </a:rPr>
            </a:br>
            <a:endParaRPr lang="pl-PL" sz="1600" dirty="0" smtClean="0">
              <a:latin typeface="Calibri" pitchFamily="34" charset="0"/>
            </a:endParaRPr>
          </a:p>
        </p:txBody>
      </p:sp>
    </p:spTree>
    <p:extLst>
      <p:ext uri="{BB962C8B-B14F-4D97-AF65-F5344CB8AC3E}">
        <p14:creationId xmlns:p14="http://schemas.microsoft.com/office/powerpoint/2010/main" val="180278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pPr>
            <a:r>
              <a:rPr lang="pl-PL" sz="2400" b="1" cap="all" dirty="0">
                <a:ln w="500">
                  <a:solidFill>
                    <a:schemeClr val="tx2">
                      <a:shade val="20000"/>
                      <a:satMod val="120000"/>
                    </a:schemeClr>
                  </a:solidFill>
                </a:ln>
                <a:solidFill>
                  <a:schemeClr val="accent3">
                    <a:lumMod val="50000"/>
                  </a:schemeClr>
                </a:solidFill>
                <a:latin typeface="+mj-lt"/>
                <a:ea typeface="+mj-ea"/>
                <a:cs typeface="+mj-cs"/>
              </a:rPr>
              <a:t>JEDZ - Jednolity europejski dokument zamówienia (ESPD)</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642910" y="1357298"/>
            <a:ext cx="7429552" cy="3693319"/>
          </a:xfrm>
          <a:prstGeom prst="rect">
            <a:avLst/>
          </a:prstGeom>
          <a:noFill/>
        </p:spPr>
        <p:txBody>
          <a:bodyPr wrap="square" rtlCol="0">
            <a:spAutoFit/>
          </a:bodyPr>
          <a:lstStyle/>
          <a:p>
            <a:endParaRPr lang="pl-PL" dirty="0" smtClean="0">
              <a:latin typeface="Calibri" pitchFamily="34" charset="0"/>
            </a:endParaRPr>
          </a:p>
          <a:p>
            <a:r>
              <a:rPr lang="pl-PL" b="1" dirty="0" smtClean="0">
                <a:latin typeface="Calibri" pitchFamily="34" charset="0"/>
              </a:rPr>
              <a:t>Część I: </a:t>
            </a:r>
            <a:r>
              <a:rPr lang="pl-PL" dirty="0" smtClean="0">
                <a:latin typeface="Calibri" pitchFamily="34" charset="0"/>
              </a:rPr>
              <a:t>Informacje dotyczące postępowania o udzielenie zamówienia oraz instytucji zamawiającej lub podmiotu zamawiającego</a:t>
            </a:r>
          </a:p>
          <a:p>
            <a:endParaRPr lang="pl-PL" dirty="0" smtClean="0">
              <a:latin typeface="Calibri" pitchFamily="34" charset="0"/>
            </a:endParaRPr>
          </a:p>
          <a:p>
            <a:r>
              <a:rPr lang="pl-PL" b="1" dirty="0" smtClean="0">
                <a:latin typeface="Calibri" pitchFamily="34" charset="0"/>
              </a:rPr>
              <a:t>Część II: </a:t>
            </a:r>
            <a:r>
              <a:rPr lang="pl-PL" dirty="0" smtClean="0">
                <a:latin typeface="Calibri" pitchFamily="34" charset="0"/>
              </a:rPr>
              <a:t>Informacje dotyczące wykonawcy</a:t>
            </a:r>
          </a:p>
          <a:p>
            <a:endParaRPr lang="pl-PL" dirty="0" smtClean="0">
              <a:latin typeface="Calibri" pitchFamily="34" charset="0"/>
            </a:endParaRPr>
          </a:p>
          <a:p>
            <a:pPr lvl="1"/>
            <a:r>
              <a:rPr lang="pl-PL" b="1" dirty="0" smtClean="0">
                <a:latin typeface="Calibri" pitchFamily="34" charset="0"/>
              </a:rPr>
              <a:t>A</a:t>
            </a:r>
            <a:r>
              <a:rPr lang="pl-PL" dirty="0" smtClean="0">
                <a:latin typeface="Calibri" pitchFamily="34" charset="0"/>
              </a:rPr>
              <a:t>: INFORMACJE NA TEMAT WYKONAWCY</a:t>
            </a:r>
          </a:p>
          <a:p>
            <a:pPr lvl="1"/>
            <a:r>
              <a:rPr lang="pl-PL" b="1" dirty="0" smtClean="0">
                <a:latin typeface="Calibri" pitchFamily="34" charset="0"/>
              </a:rPr>
              <a:t>B</a:t>
            </a:r>
            <a:r>
              <a:rPr lang="pl-PL" dirty="0" smtClean="0">
                <a:latin typeface="Calibri" pitchFamily="34" charset="0"/>
              </a:rPr>
              <a:t>: INFORMACJE NA TEMAT PRZEDSTAWICIELI WYKONAWCY</a:t>
            </a:r>
          </a:p>
          <a:p>
            <a:pPr lvl="1"/>
            <a:r>
              <a:rPr lang="pl-PL" b="1" dirty="0" smtClean="0">
                <a:latin typeface="Calibri" pitchFamily="34" charset="0"/>
              </a:rPr>
              <a:t>C</a:t>
            </a:r>
            <a:r>
              <a:rPr lang="pl-PL" dirty="0" smtClean="0">
                <a:latin typeface="Calibri" pitchFamily="34" charset="0"/>
              </a:rPr>
              <a:t>: INFORMACJE NA TEMAT POLEGANIA NA ZDOLNOŚCI INNYCH PODMIOTÓW</a:t>
            </a:r>
          </a:p>
          <a:p>
            <a:pPr lvl="1"/>
            <a:r>
              <a:rPr lang="pl-PL" b="1" dirty="0" smtClean="0">
                <a:latin typeface="Calibri" pitchFamily="34" charset="0"/>
              </a:rPr>
              <a:t>D</a:t>
            </a:r>
            <a:r>
              <a:rPr lang="pl-PL" dirty="0" smtClean="0">
                <a:latin typeface="Calibri" pitchFamily="34" charset="0"/>
              </a:rPr>
              <a:t>: INFORMACJE DOTYCZĄCE PODWYKONAWCÓW, NA KTÓRYCH ZDOLNOŚCI WYKONAWCA NIE POLEGA</a:t>
            </a:r>
          </a:p>
          <a:p>
            <a:pPr lvl="1"/>
            <a:endParaRPr lang="pl-PL" dirty="0" smtClean="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 </a:t>
            </a:r>
            <a:endPar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9" name="Symbol zastępczy zawartości 8"/>
          <p:cNvSpPr>
            <a:spLocks noGrp="1"/>
          </p:cNvSpPr>
          <p:nvPr>
            <p:ph idx="1"/>
          </p:nvPr>
        </p:nvSpPr>
        <p:spPr>
          <a:xfrm>
            <a:off x="500034" y="1428736"/>
            <a:ext cx="7239000" cy="4786346"/>
          </a:xfrm>
        </p:spPr>
        <p:txBody>
          <a:bodyPr>
            <a:noAutofit/>
          </a:bodyPr>
          <a:lstStyle/>
          <a:p>
            <a:pPr algn="just"/>
            <a:r>
              <a:rPr lang="pl-PL" sz="1800" dirty="0" smtClean="0">
                <a:latin typeface="Calibri" pitchFamily="34" charset="0"/>
              </a:rPr>
              <a:t>Najobszerniejsza z ostatnich nowelizacji – ustawa z dnia 22 czerwca 2016 roku, która weszła w życie 28 lipca 2016 roku.</a:t>
            </a:r>
          </a:p>
          <a:p>
            <a:pPr algn="just"/>
            <a:r>
              <a:rPr lang="pl-PL" sz="1800" dirty="0" smtClean="0">
                <a:latin typeface="Calibri" pitchFamily="34" charset="0"/>
              </a:rPr>
              <a:t>Pozostałe nowelizacje (od tego czasu) miały w większości charakter porządkujący, dostosowujący PZP do zmian w innych ustawach (np. ustawy o działach administracji rządowej, minimalnym wynagrodzeniu za pracę)</a:t>
            </a:r>
          </a:p>
          <a:p>
            <a:pPr algn="just"/>
            <a:r>
              <a:rPr lang="pl-PL" sz="1800" dirty="0" smtClean="0">
                <a:latin typeface="Calibri" pitchFamily="34" charset="0"/>
              </a:rPr>
              <a:t>Zasadniczy cel dużej nowelizacji z 2016: wprowadzenie do polskiego porządku prawnego przepisów </a:t>
            </a:r>
            <a:r>
              <a:rPr lang="pl-PL" sz="1800" b="1" dirty="0" smtClean="0">
                <a:latin typeface="Calibri" pitchFamily="34" charset="0"/>
              </a:rPr>
              <a:t>dyrektywy Parlamentu Europejskiego i Rady</a:t>
            </a:r>
            <a:r>
              <a:rPr lang="pl-PL" sz="1800" dirty="0" smtClean="0">
                <a:latin typeface="Calibri" pitchFamily="34" charset="0"/>
              </a:rPr>
              <a:t> </a:t>
            </a:r>
            <a:r>
              <a:rPr lang="pl-PL" sz="1800" b="1" dirty="0" smtClean="0">
                <a:latin typeface="Calibri" pitchFamily="34" charset="0"/>
              </a:rPr>
              <a:t>2014/24/UE z dnia 26 lutego 2014 r. w sprawie zamówień publicznych</a:t>
            </a:r>
            <a:r>
              <a:rPr lang="pl-PL" sz="1800" dirty="0" smtClean="0">
                <a:latin typeface="Calibri" pitchFamily="34" charset="0"/>
              </a:rPr>
              <a:t>, uchylającej dyrektywę 2004/18/WE – tzw. „</a:t>
            </a:r>
            <a:r>
              <a:rPr lang="pl-PL" sz="1800" b="1" dirty="0" smtClean="0">
                <a:solidFill>
                  <a:srgbClr val="FF0000"/>
                </a:solidFill>
                <a:latin typeface="Calibri" pitchFamily="34" charset="0"/>
              </a:rPr>
              <a:t>DYRKETYWA KLASYCZNA</a:t>
            </a:r>
            <a:r>
              <a:rPr lang="pl-PL" sz="1800" dirty="0" smtClean="0">
                <a:latin typeface="Calibri" pitchFamily="34" charset="0"/>
              </a:rPr>
              <a:t>” oraz </a:t>
            </a:r>
            <a:r>
              <a:rPr lang="pl-PL" sz="1800" b="1" dirty="0" smtClean="0">
                <a:latin typeface="Calibri" pitchFamily="34" charset="0"/>
              </a:rPr>
              <a:t>dyrektywy Parlamentu Europejskiego i Rady 2014/25/UE z dnia 26 lutego 2014 r. w sprawie udzielania zamówień przez podmioty działające w sektorach gospodarki wodnej, energetyki, transportu i usług pocztowych</a:t>
            </a:r>
            <a:r>
              <a:rPr lang="pl-PL" sz="1800" dirty="0" smtClean="0">
                <a:latin typeface="Calibri" pitchFamily="34" charset="0"/>
              </a:rPr>
              <a:t>, uchylającej dyrektywę 2004/17/WE –  tzw. „</a:t>
            </a:r>
            <a:r>
              <a:rPr lang="pl-PL" sz="1800" b="1" dirty="0" smtClean="0">
                <a:solidFill>
                  <a:srgbClr val="FF0000"/>
                </a:solidFill>
                <a:latin typeface="Calibri" pitchFamily="34" charset="0"/>
              </a:rPr>
              <a:t>DYREKTYWA SEKTOROWA</a:t>
            </a:r>
            <a:r>
              <a:rPr lang="pl-PL" sz="1800" dirty="0" smtClean="0">
                <a:latin typeface="Calibri" pitchFamily="34" charset="0"/>
              </a:rPr>
              <a:t>”. </a:t>
            </a:r>
          </a:p>
          <a:p>
            <a:pPr algn="just"/>
            <a:endParaRPr lang="pl-PL" sz="1300" dirty="0" smtClean="0">
              <a:latin typeface="Calibri" pitchFamily="34" charset="0"/>
            </a:endParaRPr>
          </a:p>
          <a:p>
            <a:pPr algn="just"/>
            <a:endParaRPr lang="pl-PL" sz="1300" dirty="0">
              <a:latin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pPr>
            <a:r>
              <a:rPr lang="pl-PL" sz="2400" b="1" cap="all" dirty="0">
                <a:ln w="500">
                  <a:solidFill>
                    <a:schemeClr val="tx2">
                      <a:shade val="20000"/>
                      <a:satMod val="120000"/>
                    </a:schemeClr>
                  </a:solidFill>
                </a:ln>
                <a:solidFill>
                  <a:schemeClr val="accent3">
                    <a:lumMod val="50000"/>
                  </a:schemeClr>
                </a:solidFill>
              </a:rPr>
              <a:t>JEDZ - Jednolity europejski dokument zamówienia (ESPD)</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642910" y="1357298"/>
            <a:ext cx="7429552" cy="4670509"/>
          </a:xfrm>
          <a:prstGeom prst="rect">
            <a:avLst/>
          </a:prstGeom>
          <a:noFill/>
        </p:spPr>
        <p:txBody>
          <a:bodyPr wrap="square" rtlCol="0">
            <a:spAutoFit/>
          </a:bodyPr>
          <a:lstStyle/>
          <a:p>
            <a:endParaRPr lang="pl-PL" sz="1750" b="1" dirty="0" smtClean="0">
              <a:latin typeface="Calibri" pitchFamily="34" charset="0"/>
            </a:endParaRPr>
          </a:p>
          <a:p>
            <a:r>
              <a:rPr lang="pl-PL" sz="1750" b="1" dirty="0" smtClean="0">
                <a:latin typeface="Calibri" pitchFamily="34" charset="0"/>
              </a:rPr>
              <a:t>Część </a:t>
            </a:r>
            <a:r>
              <a:rPr lang="pl-PL" sz="1750" b="1" dirty="0" smtClean="0">
                <a:latin typeface="Calibri" pitchFamily="34" charset="0"/>
              </a:rPr>
              <a:t>III: Podstawy wykluczenia</a:t>
            </a:r>
          </a:p>
          <a:p>
            <a:pPr lvl="1"/>
            <a:endParaRPr lang="pl-PL" sz="1750" b="1" dirty="0" smtClean="0">
              <a:latin typeface="Calibri" pitchFamily="34" charset="0"/>
            </a:endParaRPr>
          </a:p>
          <a:p>
            <a:pPr lvl="1"/>
            <a:r>
              <a:rPr lang="pl-PL" sz="1750" b="1" dirty="0" smtClean="0">
                <a:latin typeface="Calibri" pitchFamily="34" charset="0"/>
              </a:rPr>
              <a:t>A</a:t>
            </a:r>
            <a:r>
              <a:rPr lang="pl-PL" sz="1750" dirty="0" smtClean="0">
                <a:latin typeface="Calibri" pitchFamily="34" charset="0"/>
              </a:rPr>
              <a:t>: PODSTAWY ZWIĄZANE Z WYROKAMI SKAZUJĄCYMI ZA PRZESTĘPSTWO</a:t>
            </a:r>
          </a:p>
          <a:p>
            <a:pPr lvl="1"/>
            <a:endParaRPr lang="pl-PL" sz="1750" b="1" dirty="0" smtClean="0">
              <a:latin typeface="Calibri" pitchFamily="34" charset="0"/>
            </a:endParaRPr>
          </a:p>
          <a:p>
            <a:pPr lvl="1"/>
            <a:r>
              <a:rPr lang="pl-PL" sz="1750" b="1" dirty="0" smtClean="0">
                <a:latin typeface="Calibri" pitchFamily="34" charset="0"/>
              </a:rPr>
              <a:t>B</a:t>
            </a:r>
            <a:r>
              <a:rPr lang="pl-PL" sz="1750" dirty="0" smtClean="0">
                <a:latin typeface="Calibri" pitchFamily="34" charset="0"/>
              </a:rPr>
              <a:t>: PODSTAWY ZWIĄZANE Z PŁATNOŚCIĄ PODATKÓW LUB SKŁADEK NA UBEZPIECZENIE SPOŁECZNE </a:t>
            </a:r>
          </a:p>
          <a:p>
            <a:pPr lvl="1"/>
            <a:endParaRPr lang="pl-PL" sz="1750" b="1" dirty="0" smtClean="0">
              <a:latin typeface="Calibri" pitchFamily="34" charset="0"/>
            </a:endParaRPr>
          </a:p>
          <a:p>
            <a:pPr lvl="1"/>
            <a:r>
              <a:rPr lang="pl-PL" sz="1750" b="1" dirty="0" smtClean="0">
                <a:latin typeface="Calibri" pitchFamily="34" charset="0"/>
              </a:rPr>
              <a:t>C</a:t>
            </a:r>
            <a:r>
              <a:rPr lang="pl-PL" sz="1750" dirty="0" smtClean="0">
                <a:latin typeface="Calibri" pitchFamily="34" charset="0"/>
              </a:rPr>
              <a:t>: PODSTAWY ZWIĄZANE Z NIEWYPŁACALNOŚCIĄ, KONFLIKTEM INTERESÓW LUB WYKROCZENIAMI ZAWODOWYMI </a:t>
            </a:r>
          </a:p>
          <a:p>
            <a:pPr lvl="1"/>
            <a:endParaRPr lang="pl-PL" sz="1750" b="1" dirty="0" smtClean="0">
              <a:latin typeface="Calibri" pitchFamily="34" charset="0"/>
            </a:endParaRPr>
          </a:p>
          <a:p>
            <a:pPr lvl="1"/>
            <a:r>
              <a:rPr lang="pl-PL" sz="1750" b="1" dirty="0" smtClean="0">
                <a:latin typeface="Calibri" pitchFamily="34" charset="0"/>
              </a:rPr>
              <a:t>D</a:t>
            </a:r>
            <a:r>
              <a:rPr lang="pl-PL" sz="1750" dirty="0" smtClean="0">
                <a:latin typeface="Calibri" pitchFamily="34" charset="0"/>
              </a:rPr>
              <a:t>: INNE PODSTAWY WYKLUCZENIA, KTÓRE MOGĄ BYĆ PRZEWIDZIANE W PRZEPISACH KRAJOWYCH PAŃSTWA CZŁONKOWSKIEGO INSTYTUCJI ZAMAWIAJĄCEJ LUB PODMIOTU </a:t>
            </a:r>
            <a:r>
              <a:rPr lang="pl-PL" sz="1750" dirty="0" smtClean="0">
                <a:latin typeface="Calibri" pitchFamily="34" charset="0"/>
              </a:rPr>
              <a:t>ZAMAWIAJĄCEGO</a:t>
            </a:r>
            <a:endParaRPr lang="pl-PL" sz="1750" dirty="0" smtClean="0">
              <a:latin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pPr>
            <a:r>
              <a:rPr lang="pl-PL" sz="2400" b="1" cap="all" dirty="0">
                <a:ln w="500">
                  <a:solidFill>
                    <a:schemeClr val="tx2">
                      <a:shade val="20000"/>
                      <a:satMod val="120000"/>
                    </a:schemeClr>
                  </a:solidFill>
                </a:ln>
                <a:solidFill>
                  <a:schemeClr val="accent3">
                    <a:lumMod val="50000"/>
                  </a:schemeClr>
                </a:solidFill>
              </a:rPr>
              <a:t>JEDZ - Jednolity europejski dokument zamówienia (ESPD)</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642910" y="1357298"/>
            <a:ext cx="7429552" cy="3593291"/>
          </a:xfrm>
          <a:prstGeom prst="rect">
            <a:avLst/>
          </a:prstGeom>
          <a:noFill/>
        </p:spPr>
        <p:txBody>
          <a:bodyPr wrap="square" rtlCol="0">
            <a:spAutoFit/>
          </a:bodyPr>
          <a:lstStyle/>
          <a:p>
            <a:endParaRPr lang="pl-PL" sz="1750" b="1" dirty="0" smtClean="0">
              <a:latin typeface="Calibri" pitchFamily="34" charset="0"/>
            </a:endParaRPr>
          </a:p>
          <a:p>
            <a:r>
              <a:rPr lang="pl-PL" sz="1750" b="1" dirty="0" smtClean="0">
                <a:latin typeface="Calibri" pitchFamily="34" charset="0"/>
              </a:rPr>
              <a:t>Część </a:t>
            </a:r>
            <a:r>
              <a:rPr lang="pl-PL" sz="1750" b="1" dirty="0" smtClean="0">
                <a:latin typeface="Calibri" pitchFamily="34" charset="0"/>
              </a:rPr>
              <a:t>IV: Kryteria kwalifikacji</a:t>
            </a:r>
          </a:p>
          <a:p>
            <a:r>
              <a:rPr lang="pl-PL" sz="1750" dirty="0" smtClean="0">
                <a:latin typeface="Calibri" pitchFamily="34" charset="0"/>
              </a:rPr>
              <a:t>OGÓLNE OŚWIADCZENIE DOTYCZĄCE WSZYSTKICH KRYTERIÓW KWALIFIKACJI</a:t>
            </a:r>
          </a:p>
          <a:p>
            <a:pPr lvl="1"/>
            <a:endParaRPr lang="pl-PL" sz="1750" b="1" dirty="0" smtClean="0">
              <a:latin typeface="Calibri" pitchFamily="34" charset="0"/>
            </a:endParaRPr>
          </a:p>
          <a:p>
            <a:pPr lvl="1"/>
            <a:r>
              <a:rPr lang="pl-PL" sz="1750" b="1" dirty="0" smtClean="0">
                <a:latin typeface="Calibri" pitchFamily="34" charset="0"/>
              </a:rPr>
              <a:t>A</a:t>
            </a:r>
            <a:r>
              <a:rPr lang="pl-PL" sz="1750" dirty="0" smtClean="0">
                <a:latin typeface="Calibri" pitchFamily="34" charset="0"/>
              </a:rPr>
              <a:t>: KOMPETENCJE</a:t>
            </a:r>
          </a:p>
          <a:p>
            <a:pPr lvl="1"/>
            <a:endParaRPr lang="pl-PL" sz="1750" b="1" dirty="0" smtClean="0">
              <a:latin typeface="Calibri" pitchFamily="34" charset="0"/>
            </a:endParaRPr>
          </a:p>
          <a:p>
            <a:pPr lvl="1"/>
            <a:r>
              <a:rPr lang="pl-PL" sz="1750" b="1" dirty="0" smtClean="0">
                <a:latin typeface="Calibri" pitchFamily="34" charset="0"/>
              </a:rPr>
              <a:t>B</a:t>
            </a:r>
            <a:r>
              <a:rPr lang="pl-PL" sz="1750" dirty="0" smtClean="0">
                <a:latin typeface="Calibri" pitchFamily="34" charset="0"/>
              </a:rPr>
              <a:t>: SYTUACJA EKONOMICZNA I FINANSOWA</a:t>
            </a:r>
          </a:p>
          <a:p>
            <a:pPr lvl="1"/>
            <a:endParaRPr lang="pl-PL" sz="1750" b="1" dirty="0" smtClean="0">
              <a:latin typeface="Calibri" pitchFamily="34" charset="0"/>
            </a:endParaRPr>
          </a:p>
          <a:p>
            <a:pPr lvl="1"/>
            <a:r>
              <a:rPr lang="pl-PL" sz="1750" b="1" dirty="0" smtClean="0">
                <a:latin typeface="Calibri" pitchFamily="34" charset="0"/>
              </a:rPr>
              <a:t>C</a:t>
            </a:r>
            <a:r>
              <a:rPr lang="pl-PL" sz="1750" dirty="0" smtClean="0">
                <a:latin typeface="Calibri" pitchFamily="34" charset="0"/>
              </a:rPr>
              <a:t>: ZDOLNOŚĆ TECHNICZNA I ZAWODOWA</a:t>
            </a:r>
          </a:p>
          <a:p>
            <a:pPr lvl="1"/>
            <a:endParaRPr lang="pl-PL" sz="1750" b="1" dirty="0" smtClean="0">
              <a:latin typeface="Calibri" pitchFamily="34" charset="0"/>
            </a:endParaRPr>
          </a:p>
          <a:p>
            <a:pPr lvl="1"/>
            <a:r>
              <a:rPr lang="pl-PL" sz="1750" b="1" dirty="0" smtClean="0">
                <a:latin typeface="Calibri" pitchFamily="34" charset="0"/>
              </a:rPr>
              <a:t>D</a:t>
            </a:r>
            <a:r>
              <a:rPr lang="pl-PL" sz="1750" dirty="0" smtClean="0">
                <a:latin typeface="Calibri" pitchFamily="34" charset="0"/>
              </a:rPr>
              <a:t>: SYSTEMY ZAPEWNIANIA JAKOŚCI I NORMY ZARZĄDZANIA ŚRODOWISKOWEGO</a:t>
            </a:r>
          </a:p>
        </p:txBody>
      </p:sp>
    </p:spTree>
    <p:extLst>
      <p:ext uri="{BB962C8B-B14F-4D97-AF65-F5344CB8AC3E}">
        <p14:creationId xmlns:p14="http://schemas.microsoft.com/office/powerpoint/2010/main" val="26821779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pPr>
            <a:r>
              <a:rPr lang="pl-PL" sz="2400" b="1" cap="all" dirty="0">
                <a:ln w="500">
                  <a:solidFill>
                    <a:schemeClr val="tx2">
                      <a:shade val="20000"/>
                      <a:satMod val="120000"/>
                    </a:schemeClr>
                  </a:solidFill>
                </a:ln>
                <a:solidFill>
                  <a:schemeClr val="accent3">
                    <a:lumMod val="50000"/>
                  </a:schemeClr>
                </a:solidFill>
              </a:rPr>
              <a:t>JEDZ - Jednolity europejski dokument zamówienia (ESPD)</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642910" y="1357298"/>
            <a:ext cx="7429552" cy="5355312"/>
          </a:xfrm>
          <a:prstGeom prst="rect">
            <a:avLst/>
          </a:prstGeom>
          <a:noFill/>
        </p:spPr>
        <p:txBody>
          <a:bodyPr wrap="square" rtlCol="0">
            <a:spAutoFit/>
          </a:bodyPr>
          <a:lstStyle/>
          <a:p>
            <a:r>
              <a:rPr lang="pl-PL" b="1" dirty="0" smtClean="0">
                <a:latin typeface="Calibri" pitchFamily="34" charset="0"/>
              </a:rPr>
              <a:t>Część V: Ograniczanie liczby kwalifikujących się kandydatów</a:t>
            </a:r>
          </a:p>
          <a:p>
            <a:endParaRPr lang="pl-PL" b="1" dirty="0" smtClean="0">
              <a:latin typeface="Calibri" pitchFamily="34" charset="0"/>
            </a:endParaRPr>
          </a:p>
          <a:p>
            <a:r>
              <a:rPr lang="pl-PL" b="1" dirty="0" smtClean="0">
                <a:latin typeface="Calibri" pitchFamily="34" charset="0"/>
              </a:rPr>
              <a:t>Część VI: Oświadczenia końcowe</a:t>
            </a:r>
          </a:p>
          <a:p>
            <a:pPr algn="just"/>
            <a:endParaRPr lang="pl-PL" dirty="0" smtClean="0">
              <a:latin typeface="Calibri" pitchFamily="34" charset="0"/>
            </a:endParaRPr>
          </a:p>
          <a:p>
            <a:pPr algn="just"/>
            <a:r>
              <a:rPr lang="pl-PL" dirty="0" smtClean="0">
                <a:latin typeface="Calibri" pitchFamily="34" charset="0"/>
              </a:rPr>
              <a:t>Niżej podpisany(-a)(-i) oficjalnie oświadcza(-ją), że informacje podane powyżej w częściach </a:t>
            </a:r>
            <a:r>
              <a:rPr lang="pl-PL" dirty="0" err="1" smtClean="0">
                <a:latin typeface="Calibri" pitchFamily="34" charset="0"/>
              </a:rPr>
              <a:t>II–V</a:t>
            </a:r>
            <a:r>
              <a:rPr lang="pl-PL" dirty="0" smtClean="0">
                <a:latin typeface="Calibri" pitchFamily="34" charset="0"/>
              </a:rPr>
              <a:t> są </a:t>
            </a:r>
            <a:r>
              <a:rPr lang="pl-PL" b="1" dirty="0" smtClean="0">
                <a:latin typeface="Calibri" pitchFamily="34" charset="0"/>
              </a:rPr>
              <a:t>dokładne i prawidłowe oraz że zostały przedstawione z pełną świadomością konsekwencji poważnego wprowadzenia w błąd</a:t>
            </a:r>
            <a:r>
              <a:rPr lang="pl-PL" dirty="0" smtClean="0">
                <a:latin typeface="Calibri" pitchFamily="34" charset="0"/>
              </a:rPr>
              <a:t>.</a:t>
            </a:r>
          </a:p>
          <a:p>
            <a:pPr algn="just"/>
            <a:endParaRPr lang="pl-PL" dirty="0" smtClean="0">
              <a:latin typeface="Calibri" pitchFamily="34" charset="0"/>
            </a:endParaRPr>
          </a:p>
          <a:p>
            <a:pPr algn="just"/>
            <a:r>
              <a:rPr lang="pl-PL" dirty="0" smtClean="0">
                <a:latin typeface="Calibri" pitchFamily="34" charset="0"/>
              </a:rPr>
              <a:t>Niżej podpisany(-a)(-i) oficjalnie oświadcza(-ją), że jest (są) w stanie, </a:t>
            </a:r>
            <a:r>
              <a:rPr lang="pl-PL" b="1" dirty="0" smtClean="0">
                <a:latin typeface="Calibri" pitchFamily="34" charset="0"/>
              </a:rPr>
              <a:t>na żądanie i bez zwłoki, przedstawić zaświadczenia i inne rodzaje dowodów w formie dokumentów,</a:t>
            </a:r>
            <a:r>
              <a:rPr lang="pl-PL" dirty="0" smtClean="0">
                <a:latin typeface="Calibri" pitchFamily="34" charset="0"/>
              </a:rPr>
              <a:t> z wyjątkiem przypadków, w których:</a:t>
            </a:r>
          </a:p>
          <a:p>
            <a:pPr lvl="1"/>
            <a:r>
              <a:rPr lang="pl-PL" dirty="0" smtClean="0">
                <a:latin typeface="Calibri" pitchFamily="34" charset="0"/>
              </a:rPr>
              <a:t>a) instytucja zamawiająca lub podmiot zamawiający ma możliwość uzyskania odpowiednich dokumentów potwierdzających bezpośrednio za pomocą bezpłatnej krajowej bazy danych w dowolnym państwie członkowskim , lub </a:t>
            </a:r>
          </a:p>
          <a:p>
            <a:endParaRPr lang="pl-PL" dirty="0" smtClean="0">
              <a:latin typeface="Calibri" pitchFamily="34" charset="0"/>
            </a:endParaRPr>
          </a:p>
          <a:p>
            <a:endParaRPr lang="pl-PL"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pPr>
            <a:r>
              <a:rPr lang="pl-PL" sz="2400" b="1" cap="all" dirty="0">
                <a:ln w="500">
                  <a:solidFill>
                    <a:schemeClr val="tx2">
                      <a:shade val="20000"/>
                      <a:satMod val="120000"/>
                    </a:schemeClr>
                  </a:solidFill>
                </a:ln>
                <a:solidFill>
                  <a:schemeClr val="accent3">
                    <a:lumMod val="50000"/>
                  </a:schemeClr>
                </a:solidFill>
              </a:rPr>
              <a:t>JEDZ - Jednolity europejski dokument zamówienia (ESPD)</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642910" y="1357298"/>
            <a:ext cx="7429552" cy="5632311"/>
          </a:xfrm>
          <a:prstGeom prst="rect">
            <a:avLst/>
          </a:prstGeom>
          <a:noFill/>
        </p:spPr>
        <p:txBody>
          <a:bodyPr wrap="square" rtlCol="0">
            <a:spAutoFit/>
          </a:bodyPr>
          <a:lstStyle/>
          <a:p>
            <a:pPr algn="just"/>
            <a:r>
              <a:rPr lang="pl-PL" dirty="0" smtClean="0">
                <a:latin typeface="Calibri" pitchFamily="34" charset="0"/>
              </a:rPr>
              <a:t>(…) c.d. Część VI</a:t>
            </a:r>
          </a:p>
          <a:p>
            <a:pPr marL="0" lvl="1" algn="just"/>
            <a:endParaRPr lang="pl-PL" dirty="0" smtClean="0">
              <a:latin typeface="Calibri" pitchFamily="34" charset="0"/>
            </a:endParaRPr>
          </a:p>
          <a:p>
            <a:pPr marL="0" lvl="1" algn="just"/>
            <a:r>
              <a:rPr lang="pl-PL" dirty="0" smtClean="0">
                <a:latin typeface="Calibri" pitchFamily="34" charset="0"/>
              </a:rPr>
              <a:t>b</a:t>
            </a:r>
            <a:r>
              <a:rPr lang="pl-PL" dirty="0">
                <a:latin typeface="Calibri" pitchFamily="34" charset="0"/>
              </a:rPr>
              <a:t>) najpóźniej od dnia 18 kwietnia 2018 r</a:t>
            </a:r>
            <a:r>
              <a:rPr lang="pl-PL" dirty="0" smtClean="0">
                <a:latin typeface="Calibri" pitchFamily="34" charset="0"/>
              </a:rPr>
              <a:t>., </a:t>
            </a:r>
            <a:r>
              <a:rPr lang="pl-PL" dirty="0">
                <a:latin typeface="Calibri" pitchFamily="34" charset="0"/>
              </a:rPr>
              <a:t>instytucja zamawiająca lub podmiot zamawiający już posiada odpowiednią dokumentację.</a:t>
            </a:r>
          </a:p>
          <a:p>
            <a:pPr algn="just"/>
            <a:endParaRPr lang="pl-PL" dirty="0" smtClean="0">
              <a:latin typeface="Calibri" pitchFamily="34" charset="0"/>
            </a:endParaRPr>
          </a:p>
          <a:p>
            <a:pPr algn="just"/>
            <a:r>
              <a:rPr lang="pl-PL" dirty="0" smtClean="0">
                <a:latin typeface="Calibri" pitchFamily="34" charset="0"/>
              </a:rPr>
              <a:t>Niżej podpisany(-a)(-i) oficjalnie wyraża(-ją) </a:t>
            </a:r>
            <a:r>
              <a:rPr lang="pl-PL" b="1" dirty="0" smtClean="0">
                <a:latin typeface="Calibri" pitchFamily="34" charset="0"/>
              </a:rPr>
              <a:t>zgodę na to, aby </a:t>
            </a:r>
          </a:p>
          <a:p>
            <a:pPr algn="just"/>
            <a:r>
              <a:rPr lang="pl-PL" i="1" dirty="0" smtClean="0">
                <a:latin typeface="Calibri" pitchFamily="34" charset="0"/>
              </a:rPr>
              <a:t>[wskazać instytucję zamawiającą lub podmiot zamawiający określone w części I, sekcja A]</a:t>
            </a:r>
            <a:r>
              <a:rPr lang="pl-PL" dirty="0" smtClean="0">
                <a:latin typeface="Calibri" pitchFamily="34" charset="0"/>
              </a:rPr>
              <a:t> </a:t>
            </a:r>
          </a:p>
          <a:p>
            <a:pPr algn="just"/>
            <a:r>
              <a:rPr lang="pl-PL" b="1" dirty="0" smtClean="0">
                <a:latin typeface="Calibri" pitchFamily="34" charset="0"/>
              </a:rPr>
              <a:t>uzyskał(-a)(-o) dostęp do dokumentów potwierdzających informacje, które zostały przedstawione </a:t>
            </a:r>
            <a:r>
              <a:rPr lang="pl-PL" dirty="0" smtClean="0">
                <a:latin typeface="Calibri" pitchFamily="34" charset="0"/>
              </a:rPr>
              <a:t>w </a:t>
            </a:r>
            <a:r>
              <a:rPr lang="pl-PL" i="1" dirty="0" smtClean="0">
                <a:latin typeface="Calibri" pitchFamily="34" charset="0"/>
              </a:rPr>
              <a:t>[wskazać część/sekcję/punkt(-y), których to dotyczy] </a:t>
            </a:r>
            <a:r>
              <a:rPr lang="pl-PL" dirty="0" smtClean="0">
                <a:latin typeface="Calibri" pitchFamily="34" charset="0"/>
              </a:rPr>
              <a:t>niniejszego jednolitego europejskiego dokumentu zamówienia, na potrzeby </a:t>
            </a:r>
            <a:r>
              <a:rPr lang="pl-PL" i="1" dirty="0" smtClean="0">
                <a:latin typeface="Calibri" pitchFamily="34" charset="0"/>
              </a:rPr>
              <a:t>[określić postępowanie o udzielenie zamówienia: (skrócony opis, adres publikacyjny w Dzienniku Urzędowym Unii Europejskiej, numer referencyjny)].</a:t>
            </a:r>
            <a:r>
              <a:rPr lang="pl-PL" dirty="0" smtClean="0">
                <a:latin typeface="Calibri" pitchFamily="34" charset="0"/>
              </a:rPr>
              <a:t> </a:t>
            </a:r>
          </a:p>
          <a:p>
            <a:pPr algn="just"/>
            <a:endParaRPr lang="pl-PL" dirty="0">
              <a:latin typeface="Calibri" pitchFamily="34" charset="0"/>
            </a:endParaRPr>
          </a:p>
          <a:p>
            <a:pPr algn="just"/>
            <a:r>
              <a:rPr lang="pl-PL" dirty="0" smtClean="0">
                <a:latin typeface="Calibri" pitchFamily="34" charset="0"/>
              </a:rPr>
              <a:t>Data</a:t>
            </a:r>
            <a:r>
              <a:rPr lang="pl-PL" dirty="0" smtClean="0">
                <a:latin typeface="Calibri" pitchFamily="34" charset="0"/>
              </a:rPr>
              <a:t>, miejscowość, podpis</a:t>
            </a:r>
          </a:p>
          <a:p>
            <a:endParaRPr lang="pl-PL" dirty="0" smtClean="0">
              <a:latin typeface="Calibri" pitchFamily="34" charset="0"/>
            </a:endParaRPr>
          </a:p>
          <a:p>
            <a:endParaRPr lang="pl-PL" dirty="0" smtClean="0">
              <a:latin typeface="Calibri" pitchFamily="34" charset="0"/>
            </a:endParaRPr>
          </a:p>
          <a:p>
            <a:endParaRPr lang="pl-PL"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pPr>
            <a:r>
              <a:rPr lang="pl-PL" sz="2400" b="1" cap="all" dirty="0">
                <a:ln w="500">
                  <a:solidFill>
                    <a:schemeClr val="tx2">
                      <a:shade val="20000"/>
                      <a:satMod val="120000"/>
                    </a:schemeClr>
                  </a:solidFill>
                </a:ln>
                <a:solidFill>
                  <a:schemeClr val="accent3">
                    <a:lumMod val="50000"/>
                  </a:schemeClr>
                </a:solidFill>
              </a:rPr>
              <a:t>JEDZ - Jednolity europejski dokument zamówienia (ESPD)</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642910" y="1357298"/>
            <a:ext cx="7429552" cy="923330"/>
          </a:xfrm>
          <a:prstGeom prst="rect">
            <a:avLst/>
          </a:prstGeom>
          <a:noFill/>
        </p:spPr>
        <p:txBody>
          <a:bodyPr wrap="square" rtlCol="0">
            <a:spAutoFit/>
          </a:bodyPr>
          <a:lstStyle/>
          <a:p>
            <a:endParaRPr lang="pl-PL" dirty="0" smtClean="0">
              <a:latin typeface="Calibri" pitchFamily="34" charset="0"/>
            </a:endParaRPr>
          </a:p>
          <a:p>
            <a:endParaRPr lang="pl-PL" dirty="0" smtClean="0">
              <a:latin typeface="Calibri" pitchFamily="34" charset="0"/>
            </a:endParaRPr>
          </a:p>
          <a:p>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236361202"/>
              </p:ext>
            </p:extLst>
          </p:nvPr>
        </p:nvGraphicFramePr>
        <p:xfrm>
          <a:off x="642910" y="1754170"/>
          <a:ext cx="7097442" cy="3972672"/>
        </p:xfrm>
        <a:graphic>
          <a:graphicData uri="http://schemas.openxmlformats.org/drawingml/2006/table">
            <a:tbl>
              <a:tblPr firstRow="1" bandRow="1">
                <a:tableStyleId>{5C22544A-7EE6-4342-B048-85BDC9FD1C3A}</a:tableStyleId>
              </a:tblPr>
              <a:tblGrid>
                <a:gridCol w="7097442"/>
              </a:tblGrid>
              <a:tr h="513108">
                <a:tc>
                  <a:txBody>
                    <a:bodyPr/>
                    <a:lstStyle/>
                    <a:p>
                      <a:pPr algn="ctr"/>
                      <a:r>
                        <a:rPr lang="pl-PL" dirty="0" smtClean="0"/>
                        <a:t>Ratio legis</a:t>
                      </a:r>
                      <a:endParaRPr lang="pl-PL" dirty="0"/>
                    </a:p>
                  </a:txBody>
                  <a:tcPr/>
                </a:tc>
              </a:tr>
              <a:tr h="513108">
                <a:tc>
                  <a:txBody>
                    <a:bodyPr/>
                    <a:lstStyle/>
                    <a:p>
                      <a:pPr algn="just"/>
                      <a:r>
                        <a:rPr lang="pl-PL" dirty="0" smtClean="0"/>
                        <a:t>Standaryzacja</a:t>
                      </a:r>
                      <a:endParaRPr lang="pl-PL" dirty="0"/>
                    </a:p>
                  </a:txBody>
                  <a:tcPr/>
                </a:tc>
              </a:tr>
              <a:tr h="513108">
                <a:tc>
                  <a:txBody>
                    <a:bodyPr/>
                    <a:lstStyle/>
                    <a:p>
                      <a:pPr algn="just"/>
                      <a:r>
                        <a:rPr lang="pl-PL" dirty="0" smtClean="0"/>
                        <a:t>Uproszczenie – zapobiegać ma różne oświadczenia własne</a:t>
                      </a:r>
                      <a:endParaRPr lang="pl-PL" dirty="0"/>
                    </a:p>
                  </a:txBody>
                  <a:tcPr/>
                </a:tc>
              </a:tr>
              <a:tr h="605682">
                <a:tc>
                  <a:txBody>
                    <a:bodyPr/>
                    <a:lstStyle/>
                    <a:p>
                      <a:pPr algn="just"/>
                      <a:r>
                        <a:rPr lang="pl-PL" dirty="0" smtClean="0"/>
                        <a:t>Uniknięcie problemów związanych z formułowaniem oficjalnych oświadczeń i </a:t>
                      </a:r>
                      <a:r>
                        <a:rPr lang="pl-PL" dirty="0" err="1" smtClean="0"/>
                        <a:t>zgód</a:t>
                      </a:r>
                      <a:endParaRPr lang="pl-PL" dirty="0"/>
                    </a:p>
                  </a:txBody>
                  <a:tcPr/>
                </a:tc>
              </a:tr>
              <a:tr h="605682">
                <a:tc>
                  <a:txBody>
                    <a:bodyPr/>
                    <a:lstStyle/>
                    <a:p>
                      <a:pPr algn="just"/>
                      <a:r>
                        <a:rPr lang="pl-PL" dirty="0" smtClean="0"/>
                        <a:t>Kwestie językowe (taki sam formularz we wszystkich</a:t>
                      </a:r>
                      <a:r>
                        <a:rPr lang="pl-PL" baseline="0" dirty="0" smtClean="0"/>
                        <a:t> językach urzędowych)</a:t>
                      </a:r>
                      <a:endParaRPr lang="pl-PL" dirty="0"/>
                    </a:p>
                  </a:txBody>
                  <a:tcPr/>
                </a:tc>
              </a:tr>
              <a:tr h="513108">
                <a:tc>
                  <a:txBody>
                    <a:bodyPr/>
                    <a:lstStyle/>
                    <a:p>
                      <a:pPr algn="just"/>
                      <a:r>
                        <a:rPr lang="pl-PL" dirty="0" smtClean="0"/>
                        <a:t>Ułatwienie </a:t>
                      </a:r>
                      <a:r>
                        <a:rPr lang="pl-PL" dirty="0" err="1" smtClean="0"/>
                        <a:t>transgranicznego</a:t>
                      </a:r>
                      <a:r>
                        <a:rPr lang="pl-PL" baseline="0" dirty="0" smtClean="0"/>
                        <a:t> uczestnictwa w postępowaniach</a:t>
                      </a:r>
                      <a:endParaRPr lang="pl-PL" dirty="0"/>
                    </a:p>
                  </a:txBody>
                  <a:tcPr/>
                </a:tc>
              </a:tr>
              <a:tr h="605682">
                <a:tc>
                  <a:txBody>
                    <a:bodyPr/>
                    <a:lstStyle/>
                    <a:p>
                      <a:pPr algn="just"/>
                      <a:r>
                        <a:rPr lang="pl-PL" dirty="0" smtClean="0"/>
                        <a:t>Możliwość wielokrotnego wykorzystania (po</a:t>
                      </a:r>
                      <a:r>
                        <a:rPr lang="pl-PL" baseline="0" dirty="0" smtClean="0"/>
                        <a:t> </a:t>
                      </a:r>
                      <a:r>
                        <a:rPr lang="pl-PL" dirty="0" smtClean="0"/>
                        <a:t>potwierdzeniu</a:t>
                      </a:r>
                      <a:r>
                        <a:rPr lang="pl-PL" baseline="0" dirty="0" smtClean="0"/>
                        <a:t> aktualności) </a:t>
                      </a:r>
                      <a:endParaRPr lang="pl-PL"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 – IMPLEMENTACJA PRAWA UNIJNEGO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5805264"/>
            <a:ext cx="3971596" cy="924335"/>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5940152" y="5040291"/>
            <a:ext cx="2160476" cy="1817709"/>
          </a:xfrm>
          <a:prstGeom prst="rect">
            <a:avLst/>
          </a:prstGeom>
          <a:effectLst>
            <a:softEdge rad="31750"/>
          </a:effectLst>
        </p:spPr>
      </p:pic>
      <p:sp>
        <p:nvSpPr>
          <p:cNvPr id="9" name="Symbol zastępczy zawartości 8"/>
          <p:cNvSpPr>
            <a:spLocks noGrp="1"/>
          </p:cNvSpPr>
          <p:nvPr>
            <p:ph idx="1"/>
          </p:nvPr>
        </p:nvSpPr>
        <p:spPr>
          <a:xfrm>
            <a:off x="571472" y="2165562"/>
            <a:ext cx="7312896" cy="2331371"/>
          </a:xfrm>
          <a:solidFill>
            <a:schemeClr val="accent3">
              <a:lumMod val="60000"/>
              <a:lumOff val="40000"/>
            </a:schemeClr>
          </a:solidFill>
        </p:spPr>
        <p:txBody>
          <a:bodyPr>
            <a:noAutofit/>
          </a:bodyPr>
          <a:lstStyle/>
          <a:p>
            <a:pPr marL="285750" indent="-285750" algn="ctr">
              <a:buAutoNum type="romanUcPeriod"/>
            </a:pPr>
            <a:endParaRPr lang="pl-PL" sz="2400" dirty="0">
              <a:latin typeface="Calibri" pitchFamily="34" charset="0"/>
            </a:endParaRPr>
          </a:p>
          <a:p>
            <a:pPr marL="514350" indent="-514350" algn="ctr">
              <a:buFont typeface="+mj-lt"/>
              <a:buAutoNum type="romanUcPeriod" startAt="2"/>
            </a:pPr>
            <a:r>
              <a:rPr lang="pl-PL" sz="2400" dirty="0" smtClean="0">
                <a:latin typeface="Calibri" pitchFamily="34" charset="0"/>
              </a:rPr>
              <a:t>CZYNNIKI POZAEKONOMICZNE</a:t>
            </a:r>
          </a:p>
          <a:p>
            <a:pPr marL="532638" lvl="1" indent="-285750" algn="ctr"/>
            <a:r>
              <a:rPr lang="pl-PL" sz="1400" dirty="0" smtClean="0">
                <a:solidFill>
                  <a:schemeClr val="tx1"/>
                </a:solidFill>
                <a:latin typeface="Calibri" pitchFamily="34" charset="0"/>
              </a:rPr>
              <a:t>KRYTERIA OCENY OFERT - POZACENOWE</a:t>
            </a:r>
          </a:p>
          <a:p>
            <a:pPr marL="532638" lvl="1" indent="-285750" algn="ctr"/>
            <a:r>
              <a:rPr lang="pl-PL" sz="1400" dirty="0" smtClean="0">
                <a:solidFill>
                  <a:schemeClr val="tx1"/>
                </a:solidFill>
                <a:latin typeface="Calibri" pitchFamily="34" charset="0"/>
              </a:rPr>
              <a:t>KLAUZULE SPOŁECZNE</a:t>
            </a:r>
          </a:p>
          <a:p>
            <a:pPr marL="532638" lvl="1" indent="-285750" algn="ctr"/>
            <a:r>
              <a:rPr lang="pl-PL" sz="1400" dirty="0" smtClean="0">
                <a:solidFill>
                  <a:schemeClr val="tx1"/>
                </a:solidFill>
                <a:latin typeface="Calibri" pitchFamily="34" charset="0"/>
              </a:rPr>
              <a:t>PARNETRSTWO INNOWACYJNE</a:t>
            </a:r>
            <a:endParaRPr lang="pl-PL" sz="1400" dirty="0">
              <a:solidFill>
                <a:schemeClr val="tx1"/>
              </a:solidFill>
              <a:latin typeface="Calibri" pitchFamily="34" charset="0"/>
            </a:endParaRPr>
          </a:p>
        </p:txBody>
      </p:sp>
    </p:spTree>
    <p:extLst>
      <p:ext uri="{BB962C8B-B14F-4D97-AF65-F5344CB8AC3E}">
        <p14:creationId xmlns:p14="http://schemas.microsoft.com/office/powerpoint/2010/main" val="3265755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 – IMPLEMENTACJA PRAWA UNIJNEGO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9" name="Symbol zastępczy zawartości 8"/>
          <p:cNvSpPr>
            <a:spLocks noGrp="1"/>
          </p:cNvSpPr>
          <p:nvPr>
            <p:ph idx="1"/>
          </p:nvPr>
        </p:nvSpPr>
        <p:spPr>
          <a:xfrm>
            <a:off x="571472" y="1357298"/>
            <a:ext cx="7239000" cy="4572032"/>
          </a:xfrm>
        </p:spPr>
        <p:txBody>
          <a:bodyPr>
            <a:noAutofit/>
          </a:bodyPr>
          <a:lstStyle/>
          <a:p>
            <a:pPr algn="just"/>
            <a:r>
              <a:rPr lang="pl-PL" sz="1700" dirty="0" smtClean="0">
                <a:latin typeface="Calibri" pitchFamily="34" charset="0"/>
              </a:rPr>
              <a:t>Promowanie </a:t>
            </a:r>
            <a:r>
              <a:rPr lang="pl-PL" sz="1700" dirty="0">
                <a:latin typeface="Calibri" pitchFamily="34" charset="0"/>
              </a:rPr>
              <a:t>i </a:t>
            </a:r>
            <a:r>
              <a:rPr lang="pl-PL" sz="1700" dirty="0" smtClean="0">
                <a:latin typeface="Calibri" pitchFamily="34" charset="0"/>
              </a:rPr>
              <a:t>realne wykorzystywanie </a:t>
            </a:r>
            <a:r>
              <a:rPr lang="pl-PL" sz="1700" b="1" dirty="0">
                <a:latin typeface="Calibri" pitchFamily="34" charset="0"/>
              </a:rPr>
              <a:t>pozaekonomicznych celów </a:t>
            </a:r>
            <a:r>
              <a:rPr lang="pl-PL" sz="1700" dirty="0">
                <a:latin typeface="Calibri" pitchFamily="34" charset="0"/>
              </a:rPr>
              <a:t>zamówień publicznych takich jak ochrona środowiska, integracja społeczna czy wspieranie innowacyjności:</a:t>
            </a:r>
          </a:p>
          <a:p>
            <a:pPr lvl="1" algn="just"/>
            <a:r>
              <a:rPr lang="pl-PL" sz="1700" dirty="0" smtClean="0">
                <a:solidFill>
                  <a:schemeClr val="tx1"/>
                </a:solidFill>
                <a:latin typeface="Calibri" pitchFamily="34" charset="0"/>
              </a:rPr>
              <a:t>a) położenie </a:t>
            </a:r>
            <a:r>
              <a:rPr lang="pl-PL" sz="1700" dirty="0">
                <a:solidFill>
                  <a:schemeClr val="tx1"/>
                </a:solidFill>
                <a:latin typeface="Calibri" pitchFamily="34" charset="0"/>
              </a:rPr>
              <a:t>nacisku na wybór oferty najkorzystniejszej, czyli opartej również na </a:t>
            </a:r>
            <a:r>
              <a:rPr lang="pl-PL" sz="1700" b="1" dirty="0">
                <a:solidFill>
                  <a:schemeClr val="tx1"/>
                </a:solidFill>
                <a:latin typeface="Calibri" pitchFamily="34" charset="0"/>
              </a:rPr>
              <a:t>efektywności kosztowej</a:t>
            </a:r>
            <a:r>
              <a:rPr lang="pl-PL" sz="1700" dirty="0">
                <a:solidFill>
                  <a:schemeClr val="tx1"/>
                </a:solidFill>
                <a:latin typeface="Calibri" pitchFamily="34" charset="0"/>
              </a:rPr>
              <a:t>, jak również uwzględniającej nie tylko cenę lub koszt ale także </a:t>
            </a:r>
            <a:r>
              <a:rPr lang="pl-PL" sz="1700" b="1" dirty="0">
                <a:solidFill>
                  <a:schemeClr val="tx1"/>
                </a:solidFill>
                <a:latin typeface="Calibri" pitchFamily="34" charset="0"/>
              </a:rPr>
              <a:t>inne aspekty niż cena lub koszt </a:t>
            </a:r>
            <a:r>
              <a:rPr lang="pl-PL" sz="1700" dirty="0">
                <a:solidFill>
                  <a:schemeClr val="tx1"/>
                </a:solidFill>
                <a:latin typeface="Calibri" pitchFamily="34" charset="0"/>
              </a:rPr>
              <a:t>oraz wprowadzenie możliwości ograniczenia stosowania kryterium najniższej ceny,</a:t>
            </a:r>
          </a:p>
          <a:p>
            <a:pPr lvl="1" algn="just"/>
            <a:r>
              <a:rPr lang="pl-PL" sz="1700" dirty="0" smtClean="0">
                <a:solidFill>
                  <a:schemeClr val="tx1"/>
                </a:solidFill>
                <a:latin typeface="Calibri" pitchFamily="34" charset="0"/>
              </a:rPr>
              <a:t>b) użycie </a:t>
            </a:r>
            <a:r>
              <a:rPr lang="pl-PL" sz="1700" dirty="0">
                <a:solidFill>
                  <a:schemeClr val="tx1"/>
                </a:solidFill>
                <a:latin typeface="Calibri" pitchFamily="34" charset="0"/>
              </a:rPr>
              <a:t>przyjaznych dla środowiska sposobów produkcji itp.,</a:t>
            </a:r>
          </a:p>
          <a:p>
            <a:pPr lvl="1" algn="just"/>
            <a:r>
              <a:rPr lang="pl-PL" sz="1700" dirty="0">
                <a:solidFill>
                  <a:schemeClr val="tx1"/>
                </a:solidFill>
                <a:latin typeface="Calibri" pitchFamily="34" charset="0"/>
              </a:rPr>
              <a:t>c</a:t>
            </a:r>
            <a:r>
              <a:rPr lang="pl-PL" sz="1700" dirty="0" smtClean="0">
                <a:solidFill>
                  <a:schemeClr val="tx1"/>
                </a:solidFill>
                <a:latin typeface="Calibri" pitchFamily="34" charset="0"/>
              </a:rPr>
              <a:t>) </a:t>
            </a:r>
            <a:r>
              <a:rPr lang="pl-PL" sz="1700" dirty="0">
                <a:solidFill>
                  <a:schemeClr val="tx1"/>
                </a:solidFill>
                <a:latin typeface="Calibri" pitchFamily="34" charset="0"/>
              </a:rPr>
              <a:t>wprowadzenie nowej procedury - </a:t>
            </a:r>
            <a:r>
              <a:rPr lang="pl-PL" sz="1700" b="1" dirty="0">
                <a:solidFill>
                  <a:schemeClr val="tx1"/>
                </a:solidFill>
                <a:latin typeface="Calibri" pitchFamily="34" charset="0"/>
              </a:rPr>
              <a:t>partnerstwa innowacyjnego</a:t>
            </a:r>
            <a:r>
              <a:rPr lang="pl-PL" sz="1700" dirty="0">
                <a:solidFill>
                  <a:schemeClr val="tx1"/>
                </a:solidFill>
                <a:latin typeface="Calibri" pitchFamily="34" charset="0"/>
              </a:rPr>
              <a:t>, przeznaczonej do nabywania produktów i usług, które nie są jeszcze dostępne na rynku,</a:t>
            </a:r>
          </a:p>
          <a:p>
            <a:pPr lvl="1" algn="just"/>
            <a:r>
              <a:rPr lang="pl-PL" sz="1700" dirty="0" smtClean="0">
                <a:solidFill>
                  <a:schemeClr val="tx1"/>
                </a:solidFill>
                <a:latin typeface="Calibri" pitchFamily="34" charset="0"/>
              </a:rPr>
              <a:t>d) promowanie </a:t>
            </a:r>
            <a:r>
              <a:rPr lang="pl-PL" sz="1700" dirty="0">
                <a:solidFill>
                  <a:schemeClr val="tx1"/>
                </a:solidFill>
                <a:latin typeface="Calibri" pitchFamily="34" charset="0"/>
              </a:rPr>
              <a:t>zatrudnienia </a:t>
            </a:r>
            <a:r>
              <a:rPr lang="pl-PL" sz="1700" b="1" dirty="0" smtClean="0">
                <a:solidFill>
                  <a:schemeClr val="tx1"/>
                </a:solidFill>
                <a:latin typeface="Calibri" pitchFamily="34" charset="0"/>
              </a:rPr>
              <a:t>osób</a:t>
            </a:r>
            <a:r>
              <a:rPr lang="pl-PL" sz="1700" dirty="0" smtClean="0">
                <a:solidFill>
                  <a:schemeClr val="tx1"/>
                </a:solidFill>
                <a:latin typeface="Calibri" pitchFamily="34" charset="0"/>
              </a:rPr>
              <a:t> </a:t>
            </a:r>
            <a:r>
              <a:rPr lang="pl-PL" sz="1700" b="1" dirty="0" err="1" smtClean="0">
                <a:solidFill>
                  <a:schemeClr val="tx1"/>
                </a:solidFill>
                <a:latin typeface="Calibri" pitchFamily="34" charset="0"/>
              </a:rPr>
              <a:t>defaworyzowanych</a:t>
            </a:r>
            <a:r>
              <a:rPr lang="pl-PL" sz="1700" dirty="0" smtClean="0">
                <a:solidFill>
                  <a:schemeClr val="tx1"/>
                </a:solidFill>
                <a:latin typeface="Calibri" pitchFamily="34" charset="0"/>
              </a:rPr>
              <a:t>.</a:t>
            </a:r>
            <a:endParaRPr lang="pl-PL" sz="1700" dirty="0">
              <a:solidFill>
                <a:schemeClr val="tx1"/>
              </a:solidFill>
              <a:latin typeface="Calibri"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Zakres ostatnich nowelizacji </a:t>
            </a:r>
            <a:r>
              <a:rPr lang="pl-PL" sz="2400" b="1" cap="all" dirty="0" err="1">
                <a:ln w="500">
                  <a:solidFill>
                    <a:schemeClr val="tx2">
                      <a:shade val="20000"/>
                      <a:satMod val="120000"/>
                    </a:schemeClr>
                  </a:solidFill>
                </a:ln>
                <a:solidFill>
                  <a:schemeClr val="accent3">
                    <a:lumMod val="50000"/>
                  </a:schemeClr>
                </a:solidFill>
              </a:rPr>
              <a:t>pzp</a:t>
            </a:r>
            <a:r>
              <a:rPr lang="pl-PL" sz="2400" b="1" cap="all" dirty="0">
                <a:ln w="500">
                  <a:solidFill>
                    <a:schemeClr val="tx2">
                      <a:shade val="20000"/>
                      <a:satMod val="120000"/>
                    </a:schemeClr>
                  </a:solidFill>
                </a:ln>
                <a:solidFill>
                  <a:schemeClr val="accent3">
                    <a:lumMod val="50000"/>
                  </a:schemeClr>
                </a:solidFill>
              </a:rPr>
              <a:t> – IMPLEMENTACJA PRAWA UNIJNEGO</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3" name="Prostokąt 2"/>
          <p:cNvSpPr/>
          <p:nvPr/>
        </p:nvSpPr>
        <p:spPr>
          <a:xfrm>
            <a:off x="433417" y="1268760"/>
            <a:ext cx="7639045" cy="4924425"/>
          </a:xfrm>
          <a:prstGeom prst="rect">
            <a:avLst/>
          </a:prstGeom>
        </p:spPr>
        <p:txBody>
          <a:bodyPr wrap="square">
            <a:spAutoFit/>
          </a:bodyPr>
          <a:lstStyle/>
          <a:p>
            <a:pPr algn="ctr">
              <a:spcBef>
                <a:spcPts val="0"/>
              </a:spcBef>
              <a:buNone/>
            </a:pPr>
            <a:r>
              <a:rPr lang="pl-PL" sz="1600" b="1" dirty="0">
                <a:solidFill>
                  <a:schemeClr val="tx2"/>
                </a:solidFill>
              </a:rPr>
              <a:t>KRYTERIAMI OCENY OFERT SĄ:</a:t>
            </a:r>
          </a:p>
          <a:p>
            <a:pPr marL="987552" lvl="2" indent="-457200">
              <a:spcBef>
                <a:spcPts val="0"/>
              </a:spcBef>
            </a:pPr>
            <a:r>
              <a:rPr lang="pl-PL" sz="1600" dirty="0"/>
              <a:t>cena lub koszt </a:t>
            </a:r>
          </a:p>
          <a:p>
            <a:pPr marL="749808" lvl="1" indent="-457200">
              <a:spcBef>
                <a:spcPts val="0"/>
              </a:spcBef>
              <a:buNone/>
            </a:pPr>
            <a:r>
              <a:rPr lang="pl-PL" sz="1600" dirty="0"/>
              <a:t>			albo </a:t>
            </a:r>
          </a:p>
          <a:p>
            <a:pPr marL="987552" lvl="2" indent="-457200">
              <a:spcBef>
                <a:spcPts val="0"/>
              </a:spcBef>
            </a:pPr>
            <a:r>
              <a:rPr lang="pl-PL" sz="1600" dirty="0"/>
              <a:t>cena lub koszt i </a:t>
            </a:r>
            <a:r>
              <a:rPr lang="pl-PL" sz="1600" b="1" dirty="0">
                <a:solidFill>
                  <a:srgbClr val="FF0000"/>
                </a:solidFill>
              </a:rPr>
              <a:t>inne kryteria odnoszące się do przedmiotu zamówienia</a:t>
            </a:r>
            <a:endParaRPr lang="pl-PL" sz="1600" b="1" dirty="0"/>
          </a:p>
          <a:p>
            <a:pPr>
              <a:spcBef>
                <a:spcPts val="1200"/>
              </a:spcBef>
              <a:buNone/>
            </a:pPr>
            <a:r>
              <a:rPr lang="pl-PL" sz="1600" dirty="0"/>
              <a:t>Te inne kryteria odnoszące się do przedmiotu zamówienia to na przykład:</a:t>
            </a:r>
          </a:p>
          <a:p>
            <a:pPr marL="749808" lvl="1" indent="-457200" algn="just">
              <a:buFont typeface="+mj-lt"/>
              <a:buAutoNum type="arabicPeriod"/>
            </a:pPr>
            <a:r>
              <a:rPr lang="pl-PL" sz="1600" b="1" dirty="0">
                <a:solidFill>
                  <a:srgbClr val="FF0000"/>
                </a:solidFill>
              </a:rPr>
              <a:t>jakość</a:t>
            </a:r>
            <a:r>
              <a:rPr lang="pl-PL" sz="1600" dirty="0"/>
              <a:t>, w tym parametry techniczne, właściwości estetyczne i funkcjonalne;</a:t>
            </a:r>
          </a:p>
          <a:p>
            <a:pPr marL="749808" lvl="1" indent="-457200" algn="just">
              <a:buFont typeface="+mj-lt"/>
              <a:buAutoNum type="arabicPeriod"/>
            </a:pPr>
            <a:r>
              <a:rPr lang="pl-PL" sz="1600" b="1" dirty="0">
                <a:solidFill>
                  <a:srgbClr val="FF0000"/>
                </a:solidFill>
              </a:rPr>
              <a:t>aspekty społeczne</a:t>
            </a:r>
            <a:r>
              <a:rPr lang="pl-PL" sz="1600" dirty="0"/>
              <a:t>, w tym integracja zawodowa i społeczna osób będących członkami grup społecznie marginalizowanych, dostępność dla osób niepełnosprawnych lub uwzględnianie potrzeb użytkowników;</a:t>
            </a:r>
          </a:p>
          <a:p>
            <a:pPr marL="749808" lvl="1" indent="-457200" algn="just">
              <a:buFont typeface="+mj-lt"/>
              <a:buAutoNum type="arabicPeriod"/>
            </a:pPr>
            <a:r>
              <a:rPr lang="pl-PL" sz="1600" b="1" dirty="0">
                <a:solidFill>
                  <a:srgbClr val="FF0000"/>
                </a:solidFill>
              </a:rPr>
              <a:t>aspekty środowiskowe</a:t>
            </a:r>
            <a:r>
              <a:rPr lang="pl-PL" sz="1600" dirty="0"/>
              <a:t>, w tym efektywność energetyczna przedmiotu zamówienia;</a:t>
            </a:r>
          </a:p>
          <a:p>
            <a:pPr marL="749808" lvl="1" indent="-457200" algn="just">
              <a:buFont typeface="+mj-lt"/>
              <a:buAutoNum type="arabicPeriod"/>
            </a:pPr>
            <a:r>
              <a:rPr lang="pl-PL" sz="1600" b="1" dirty="0">
                <a:solidFill>
                  <a:srgbClr val="FF0000"/>
                </a:solidFill>
              </a:rPr>
              <a:t>aspekty innowacyjne</a:t>
            </a:r>
            <a:r>
              <a:rPr lang="pl-PL" sz="1600" dirty="0"/>
              <a:t>;</a:t>
            </a:r>
          </a:p>
          <a:p>
            <a:pPr marL="749808" lvl="1" indent="-457200" algn="just">
              <a:buFont typeface="+mj-lt"/>
              <a:buAutoNum type="arabicPeriod"/>
            </a:pPr>
            <a:r>
              <a:rPr lang="pl-PL" sz="1600" dirty="0"/>
              <a:t>organizacja, </a:t>
            </a:r>
            <a:r>
              <a:rPr lang="pl-PL" sz="1600" b="1" dirty="0">
                <a:solidFill>
                  <a:srgbClr val="FF0000"/>
                </a:solidFill>
              </a:rPr>
              <a:t>kwalifikacje zawodowe i doświadczenie osób </a:t>
            </a:r>
            <a:r>
              <a:rPr lang="pl-PL" sz="1600" dirty="0"/>
              <a:t>wyznaczonych do realizacji zamówienia, jeżeli mogą mieć znaczący wpływ na jakość wykonania zamówienia;</a:t>
            </a:r>
          </a:p>
          <a:p>
            <a:pPr marL="749808" lvl="1" indent="-457200" algn="just">
              <a:buFont typeface="+mj-lt"/>
              <a:buAutoNum type="arabicPeriod"/>
            </a:pPr>
            <a:r>
              <a:rPr lang="pl-PL" sz="1600" b="1" dirty="0">
                <a:solidFill>
                  <a:srgbClr val="FF0000"/>
                </a:solidFill>
              </a:rPr>
              <a:t>serwis</a:t>
            </a:r>
            <a:r>
              <a:rPr lang="pl-PL" sz="1600" dirty="0"/>
              <a:t> </a:t>
            </a:r>
            <a:r>
              <a:rPr lang="pl-PL" sz="1600" b="1" dirty="0">
                <a:solidFill>
                  <a:srgbClr val="FF0000"/>
                </a:solidFill>
              </a:rPr>
              <a:t>posprzedażny</a:t>
            </a:r>
            <a:r>
              <a:rPr lang="pl-PL" sz="1600" dirty="0"/>
              <a:t> oraz </a:t>
            </a:r>
            <a:r>
              <a:rPr lang="pl-PL" sz="1600" b="1" dirty="0">
                <a:solidFill>
                  <a:srgbClr val="FF0000"/>
                </a:solidFill>
              </a:rPr>
              <a:t>pomoc techniczna</a:t>
            </a:r>
            <a:r>
              <a:rPr lang="pl-PL" sz="1600" dirty="0"/>
              <a:t>, warunki dostawy, takie jak termin dostawy, sposób dostawy oraz czas dostawy lub okres realizacji.</a:t>
            </a:r>
          </a:p>
        </p:txBody>
      </p:sp>
      <p:sp>
        <p:nvSpPr>
          <p:cNvPr id="7" name="pole tekstowe 6"/>
          <p:cNvSpPr txBox="1"/>
          <p:nvPr/>
        </p:nvSpPr>
        <p:spPr>
          <a:xfrm>
            <a:off x="214282" y="1124744"/>
            <a:ext cx="1405390" cy="338554"/>
          </a:xfrm>
          <a:prstGeom prst="rect">
            <a:avLst/>
          </a:prstGeom>
          <a:noFill/>
        </p:spPr>
        <p:txBody>
          <a:bodyPr wrap="square" rtlCol="0">
            <a:spAutoFit/>
          </a:bodyPr>
          <a:lstStyle/>
          <a:p>
            <a:r>
              <a:rPr lang="pl-PL" sz="1600" b="1" dirty="0" smtClean="0"/>
              <a:t>Ad a-b)</a:t>
            </a:r>
            <a:endParaRPr lang="pl-PL" sz="16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Zakres ostatnich nowelizacji </a:t>
            </a:r>
            <a:r>
              <a:rPr lang="pl-PL" sz="2400" b="1" cap="all" dirty="0" err="1">
                <a:ln w="500">
                  <a:solidFill>
                    <a:schemeClr val="tx2">
                      <a:shade val="20000"/>
                      <a:satMod val="120000"/>
                    </a:schemeClr>
                  </a:solidFill>
                </a:ln>
                <a:solidFill>
                  <a:schemeClr val="accent3">
                    <a:lumMod val="50000"/>
                  </a:schemeClr>
                </a:solidFill>
              </a:rPr>
              <a:t>pzp</a:t>
            </a:r>
            <a:r>
              <a:rPr lang="pl-PL" sz="2400" b="1" cap="all" dirty="0">
                <a:ln w="500">
                  <a:solidFill>
                    <a:schemeClr val="tx2">
                      <a:shade val="20000"/>
                      <a:satMod val="120000"/>
                    </a:schemeClr>
                  </a:solidFill>
                </a:ln>
                <a:solidFill>
                  <a:schemeClr val="accent3">
                    <a:lumMod val="50000"/>
                  </a:schemeClr>
                </a:solidFill>
              </a:rPr>
              <a:t> – IMPLEMENTACJA PRAWA UNIJNEGO</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572611" y="1654420"/>
            <a:ext cx="7500990" cy="3046988"/>
          </a:xfrm>
          <a:prstGeom prst="rect">
            <a:avLst/>
          </a:prstGeom>
          <a:noFill/>
        </p:spPr>
        <p:txBody>
          <a:bodyPr wrap="square" rtlCol="0">
            <a:spAutoFit/>
          </a:bodyPr>
          <a:lstStyle/>
          <a:p>
            <a:r>
              <a:rPr lang="pl-PL" sz="1600" b="1" dirty="0" smtClean="0">
                <a:solidFill>
                  <a:schemeClr val="tx2"/>
                </a:solidFill>
              </a:rPr>
              <a:t>Ograniczanie znaczenia ceny jako kryterium.</a:t>
            </a:r>
          </a:p>
          <a:p>
            <a:r>
              <a:rPr lang="pl-PL" sz="1600" dirty="0" smtClean="0"/>
              <a:t> Zamawiający będący:</a:t>
            </a:r>
          </a:p>
          <a:p>
            <a:pPr lvl="1" algn="just"/>
            <a:r>
              <a:rPr lang="pl-PL" sz="1600" dirty="0" smtClean="0"/>
              <a:t>jednostkami sektora finansów publicznych </a:t>
            </a:r>
          </a:p>
          <a:p>
            <a:pPr lvl="1" algn="just"/>
            <a:r>
              <a:rPr lang="pl-PL" sz="1600" dirty="0" smtClean="0"/>
              <a:t>lub</a:t>
            </a:r>
          </a:p>
          <a:p>
            <a:pPr lvl="1" algn="just"/>
            <a:r>
              <a:rPr lang="pl-PL" sz="1600" dirty="0" smtClean="0"/>
              <a:t>innymi państwowymi jednostkami organizacyjnymi nieposiadającymi osobowości prawnej;</a:t>
            </a:r>
          </a:p>
          <a:p>
            <a:pPr algn="just"/>
            <a:r>
              <a:rPr lang="pl-PL" sz="1600" b="1" dirty="0" smtClean="0">
                <a:solidFill>
                  <a:srgbClr val="FF0000"/>
                </a:solidFill>
              </a:rPr>
              <a:t>kryterium ceny mogą zastosować jako jedyne kryterium oceny ofert lub kryterium o wadze przekraczającej 60%, </a:t>
            </a:r>
            <a:r>
              <a:rPr lang="pl-PL" sz="1600" dirty="0" smtClean="0"/>
              <a:t>jeżeli:</a:t>
            </a:r>
          </a:p>
          <a:p>
            <a:pPr marL="342900" indent="-342900" algn="just">
              <a:buFont typeface="+mj-lt"/>
              <a:buAutoNum type="arabicPeriod"/>
            </a:pPr>
            <a:r>
              <a:rPr lang="pl-PL" sz="1600" dirty="0" smtClean="0"/>
              <a:t>określą w opisie przedmiotu zamówienia standardy jakościowe odnoszące się do wszystkich istotnych cech przedmiotu zamówienia </a:t>
            </a:r>
          </a:p>
          <a:p>
            <a:pPr marL="342900" indent="-342900" algn="just">
              <a:buFont typeface="+mj-lt"/>
              <a:buAutoNum type="arabicPeriod"/>
            </a:pPr>
            <a:r>
              <a:rPr lang="pl-PL" sz="1600" dirty="0" smtClean="0"/>
              <a:t>wykażą w załączniku do protokołu w jaki sposób zostały uwzględnione w opisie przedmiotu zamówienia koszty cyklu życia (wyjątki: tryby ZOC, LE)</a:t>
            </a:r>
            <a:endParaRPr lang="pl-PL" sz="1600" b="1" dirty="0">
              <a:solidFill>
                <a:schemeClr val="tx2"/>
              </a:solidFill>
            </a:endParaRPr>
          </a:p>
        </p:txBody>
      </p:sp>
      <p:sp>
        <p:nvSpPr>
          <p:cNvPr id="8" name="pole tekstowe 7"/>
          <p:cNvSpPr txBox="1"/>
          <p:nvPr/>
        </p:nvSpPr>
        <p:spPr>
          <a:xfrm>
            <a:off x="1043608" y="4841465"/>
            <a:ext cx="7643866" cy="10926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pl-PL" sz="1300" dirty="0" smtClean="0"/>
              <a:t>cykl </a:t>
            </a:r>
            <a:r>
              <a:rPr lang="pl-PL" sz="1300" dirty="0" smtClean="0"/>
              <a:t>życia - </a:t>
            </a:r>
            <a:r>
              <a:rPr lang="pl-PL" sz="1300" b="1" dirty="0" smtClean="0"/>
              <a:t>należy przez to rozumieć wszelkie możliwe kolejne lub powiązane fazy istnienia przedmiotu dostawy, usługi lub roboty budowlanej, </a:t>
            </a:r>
            <a:r>
              <a:rPr lang="pl-PL" sz="1300" dirty="0" smtClean="0"/>
              <a:t>w szczególności badanie, rozwój, projektowanie przemysłowe, testowanie, produkcję, transport, używanie, naprawę, modernizację, zmianę, utrzymanie przez okres istnienia, logistykę, szkolenie, zużycie, wyburzenie, wycofanie i usuwanie;</a:t>
            </a:r>
            <a:endParaRPr lang="pl-PL" sz="1300" dirty="0"/>
          </a:p>
        </p:txBody>
      </p:sp>
      <p:sp>
        <p:nvSpPr>
          <p:cNvPr id="9" name="pole tekstowe 8"/>
          <p:cNvSpPr txBox="1"/>
          <p:nvPr/>
        </p:nvSpPr>
        <p:spPr>
          <a:xfrm>
            <a:off x="214282" y="1124744"/>
            <a:ext cx="1405390" cy="338554"/>
          </a:xfrm>
          <a:prstGeom prst="rect">
            <a:avLst/>
          </a:prstGeom>
          <a:noFill/>
        </p:spPr>
        <p:txBody>
          <a:bodyPr wrap="square" rtlCol="0">
            <a:spAutoFit/>
          </a:bodyPr>
          <a:lstStyle/>
          <a:p>
            <a:r>
              <a:rPr lang="pl-PL" sz="1600" b="1" dirty="0" smtClean="0"/>
              <a:t>Ad a-b)</a:t>
            </a:r>
            <a:endParaRPr lang="pl-PL" sz="1600" b="1" dirty="0"/>
          </a:p>
        </p:txBody>
      </p:sp>
    </p:spTree>
    <p:extLst>
      <p:ext uri="{BB962C8B-B14F-4D97-AF65-F5344CB8AC3E}">
        <p14:creationId xmlns:p14="http://schemas.microsoft.com/office/powerpoint/2010/main" val="15383942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Zakres ostatnich nowelizacji </a:t>
            </a:r>
            <a:r>
              <a:rPr lang="pl-PL" sz="2400" b="1" cap="all" dirty="0" err="1">
                <a:ln w="500">
                  <a:solidFill>
                    <a:schemeClr val="tx2">
                      <a:shade val="20000"/>
                      <a:satMod val="120000"/>
                    </a:schemeClr>
                  </a:solidFill>
                </a:ln>
                <a:solidFill>
                  <a:schemeClr val="accent3">
                    <a:lumMod val="50000"/>
                  </a:schemeClr>
                </a:solidFill>
              </a:rPr>
              <a:t>pzp</a:t>
            </a:r>
            <a:r>
              <a:rPr lang="pl-PL" sz="2400" b="1" cap="all" dirty="0">
                <a:ln w="500">
                  <a:solidFill>
                    <a:schemeClr val="tx2">
                      <a:shade val="20000"/>
                      <a:satMod val="120000"/>
                    </a:schemeClr>
                  </a:solidFill>
                </a:ln>
                <a:solidFill>
                  <a:schemeClr val="accent3">
                    <a:lumMod val="50000"/>
                  </a:schemeClr>
                </a:solidFill>
              </a:rPr>
              <a:t> – IMPLEMENTACJA PRAWA UNIJNEGO</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3" name="Prostokąt 2"/>
          <p:cNvSpPr/>
          <p:nvPr/>
        </p:nvSpPr>
        <p:spPr>
          <a:xfrm>
            <a:off x="280787" y="1124744"/>
            <a:ext cx="7639045" cy="984885"/>
          </a:xfrm>
          <a:prstGeom prst="rect">
            <a:avLst/>
          </a:prstGeom>
        </p:spPr>
        <p:txBody>
          <a:bodyPr wrap="square">
            <a:spAutoFit/>
          </a:bodyPr>
          <a:lstStyle/>
          <a:p>
            <a:pPr>
              <a:spcBef>
                <a:spcPts val="0"/>
              </a:spcBef>
              <a:buNone/>
            </a:pPr>
            <a:endParaRPr lang="pl-PL" sz="1600" b="1" dirty="0" smtClean="0">
              <a:solidFill>
                <a:schemeClr val="tx2"/>
              </a:solidFill>
            </a:endParaRPr>
          </a:p>
          <a:p>
            <a:pPr algn="ctr">
              <a:spcBef>
                <a:spcPts val="0"/>
              </a:spcBef>
              <a:spcAft>
                <a:spcPts val="1200"/>
              </a:spcAft>
              <a:buNone/>
            </a:pPr>
            <a:r>
              <a:rPr lang="pl-PL" sz="1600" b="1" dirty="0" smtClean="0">
                <a:solidFill>
                  <a:schemeClr val="tx2"/>
                </a:solidFill>
              </a:rPr>
              <a:t>Partnerstwo innowacyjne (art. 73)</a:t>
            </a:r>
          </a:p>
          <a:p>
            <a:pPr lvl="1"/>
            <a:endParaRPr lang="pl-PL" sz="1600" dirty="0"/>
          </a:p>
        </p:txBody>
      </p:sp>
      <p:sp>
        <p:nvSpPr>
          <p:cNvPr id="7" name="pole tekstowe 6"/>
          <p:cNvSpPr txBox="1"/>
          <p:nvPr/>
        </p:nvSpPr>
        <p:spPr>
          <a:xfrm>
            <a:off x="214282" y="1124744"/>
            <a:ext cx="1405390" cy="338554"/>
          </a:xfrm>
          <a:prstGeom prst="rect">
            <a:avLst/>
          </a:prstGeom>
          <a:noFill/>
        </p:spPr>
        <p:txBody>
          <a:bodyPr wrap="square" rtlCol="0">
            <a:spAutoFit/>
          </a:bodyPr>
          <a:lstStyle/>
          <a:p>
            <a:r>
              <a:rPr lang="pl-PL" sz="1600" b="1" dirty="0" smtClean="0"/>
              <a:t>Ad c)</a:t>
            </a:r>
            <a:endParaRPr lang="pl-PL" sz="1600" b="1" dirty="0"/>
          </a:p>
        </p:txBody>
      </p:sp>
      <p:sp>
        <p:nvSpPr>
          <p:cNvPr id="8" name="Prostokąt zaokrąglony 7"/>
          <p:cNvSpPr/>
          <p:nvPr/>
        </p:nvSpPr>
        <p:spPr>
          <a:xfrm>
            <a:off x="280788" y="1857364"/>
            <a:ext cx="7819840" cy="4104557"/>
          </a:xfrm>
          <a:prstGeom prst="roundRect">
            <a:avLst/>
          </a:prstGeom>
          <a:solidFill>
            <a:schemeClr val="accent3">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 name="pole tekstowe 1"/>
          <p:cNvSpPr txBox="1"/>
          <p:nvPr/>
        </p:nvSpPr>
        <p:spPr>
          <a:xfrm>
            <a:off x="571472" y="1968907"/>
            <a:ext cx="7348360" cy="4170372"/>
          </a:xfrm>
          <a:prstGeom prst="rect">
            <a:avLst/>
          </a:prstGeom>
          <a:noFill/>
        </p:spPr>
        <p:txBody>
          <a:bodyPr wrap="square" rtlCol="0">
            <a:spAutoFit/>
          </a:bodyPr>
          <a:lstStyle/>
          <a:p>
            <a:pPr algn="just"/>
            <a:r>
              <a:rPr lang="pl-PL" sz="1500" dirty="0"/>
              <a:t>1. Partnerstwo innowacyjne to tryb udzielenia zamówienia, w którym w odpowiedzi na publiczne ogłoszenie o zamówieniu zamawiający zaprasza wykonawców dopuszczonych do udziału w postępowaniu do składania ofert wstępnych, prowadzi z nimi negocjacje, a następnie zaprasza do składania </a:t>
            </a:r>
            <a:r>
              <a:rPr lang="pl-PL" sz="1500" b="1" dirty="0">
                <a:solidFill>
                  <a:srgbClr val="FF0000"/>
                </a:solidFill>
              </a:rPr>
              <a:t>ofert na </a:t>
            </a:r>
            <a:r>
              <a:rPr lang="pl-PL" sz="1500" b="1" u="sng" dirty="0">
                <a:solidFill>
                  <a:srgbClr val="FF0000"/>
                </a:solidFill>
              </a:rPr>
              <a:t>opracowanie</a:t>
            </a:r>
            <a:r>
              <a:rPr lang="pl-PL" sz="1500" b="1" dirty="0">
                <a:solidFill>
                  <a:srgbClr val="FF0000"/>
                </a:solidFill>
              </a:rPr>
              <a:t> innowacyjnego produktu, usług lub robót budowlanych niedostępnych na rynku oraz </a:t>
            </a:r>
            <a:r>
              <a:rPr lang="pl-PL" sz="1500" b="1" u="sng" dirty="0">
                <a:solidFill>
                  <a:srgbClr val="FF0000"/>
                </a:solidFill>
              </a:rPr>
              <a:t>sprzedaż</a:t>
            </a:r>
            <a:r>
              <a:rPr lang="pl-PL" sz="1500" b="1" dirty="0">
                <a:solidFill>
                  <a:srgbClr val="FF0000"/>
                </a:solidFill>
              </a:rPr>
              <a:t> tych produktów, usług lub robót budowlanych.</a:t>
            </a:r>
          </a:p>
          <a:p>
            <a:pPr algn="just">
              <a:spcBef>
                <a:spcPts val="600"/>
              </a:spcBef>
              <a:spcAft>
                <a:spcPts val="600"/>
              </a:spcAft>
            </a:pPr>
            <a:r>
              <a:rPr lang="pl-PL" sz="1500" dirty="0"/>
              <a:t>2. Zamawiający dokona zakupu innowacyjnego produktu, usług lub robót budowlanych, o których mowa w ust. 1, pod warunkiem że odpowiadają poziomom wydajności i maksymalnym kosztom uzgodnionym między zamawiającym a wykonawcą lub wykonawcami.</a:t>
            </a:r>
          </a:p>
          <a:p>
            <a:pPr algn="just"/>
            <a:r>
              <a:rPr lang="pl-PL" sz="1500" dirty="0"/>
              <a:t>3. Przez innowacyjny produkt, usługę lub robotę budowlaną należy rozumieć </a:t>
            </a:r>
            <a:r>
              <a:rPr lang="pl-PL" sz="1500" b="1" dirty="0">
                <a:solidFill>
                  <a:srgbClr val="FF0000"/>
                </a:solidFill>
              </a:rPr>
              <a:t>nowy lub znacznie udoskonalony produkt, usługę lub proces</a:t>
            </a:r>
            <a:r>
              <a:rPr lang="pl-PL" sz="1500" dirty="0"/>
              <a:t>, w tym proces produkcji, budowy lub konstrukcji, nową metodę marketingową lub nową metodę organizacyjną w działalności gospodarczej, organizowaniu pracy lub relacjach zewnętrznych.</a:t>
            </a:r>
          </a:p>
          <a:p>
            <a:endParaRPr lang="pl-PL" sz="1500" dirty="0"/>
          </a:p>
        </p:txBody>
      </p:sp>
    </p:spTree>
    <p:extLst>
      <p:ext uri="{BB962C8B-B14F-4D97-AF65-F5344CB8AC3E}">
        <p14:creationId xmlns:p14="http://schemas.microsoft.com/office/powerpoint/2010/main" val="3963958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graphicFrame>
        <p:nvGraphicFramePr>
          <p:cNvPr id="12" name="Diagram 11"/>
          <p:cNvGraphicFramePr/>
          <p:nvPr/>
        </p:nvGraphicFramePr>
        <p:xfrm>
          <a:off x="571472" y="1071546"/>
          <a:ext cx="7429552" cy="49292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3" name="pole tekstowe 12"/>
          <p:cNvSpPr txBox="1"/>
          <p:nvPr/>
        </p:nvSpPr>
        <p:spPr>
          <a:xfrm>
            <a:off x="785786" y="1500174"/>
            <a:ext cx="7000924" cy="4401205"/>
          </a:xfrm>
          <a:prstGeom prst="rect">
            <a:avLst/>
          </a:prstGeom>
          <a:noFill/>
        </p:spPr>
        <p:txBody>
          <a:bodyPr wrap="square" rtlCol="0">
            <a:spAutoFit/>
          </a:bodyPr>
          <a:lstStyle/>
          <a:p>
            <a:pPr algn="just"/>
            <a:r>
              <a:rPr lang="pl-PL" sz="1600" b="1" dirty="0" smtClean="0"/>
              <a:t>Co się zmieniło 28 lipca 2016 roku?</a:t>
            </a:r>
          </a:p>
          <a:p>
            <a:pPr algn="just"/>
            <a:r>
              <a:rPr lang="pl-PL" sz="1200" b="1" dirty="0" smtClean="0"/>
              <a:t>Zmiany brzmienia</a:t>
            </a:r>
            <a:r>
              <a:rPr lang="pl-PL" sz="1200" dirty="0" smtClean="0"/>
              <a:t>: art. 2, art. 2c, art. 3, art. 4, art. 7, art. 8, art. 10 ust. 2, art. 11, art. 12a, art. 13, art. 15, art. 17, art. 22, art. 24, art. 25, art. 26, art. 29, art. 30, art. 31a ust. 1, art. 31b, art. 32, art. 33 ust. 4, art. 34, art. 36, art. 36a, art. 36b, art. 37, art. 38, art. 41, art. 43, art. 45 ust. 5a, art. 46 ust. 4a, art. 48, art. 49 ust. 2 i 3, art. 50, art. 51, art. 52 ust. 2-5, art. 54, art. 55 ust. 1, art. 56, art. 57, art. 58, art. 60, art. 60b ust. 1, art. 60d, art. 62, art. 63, art. 67, art. 73, art. 75 ust. 2, art. 82, art. 83, art. 86, art. 89, art. 90, art. 91, art. 91a, art. 91b, art. 91c ust. 1, art. 92, art. 93, art. 94, art. 95, art. 96, art. 97 ust. 1, art. 98 ust. 4, art. 99, art. 102, art. 104, art. 115, art. 123, art. 131a, art. 131e, art. 131h, art. 131k ust. 1, art. 131n, art. 132, art. 133, art. 134, art. 134b ust. 3, art. 134c ust. 2, art. 134d, art. 134e ust. 1, art. 135, art. 136 ust. 1, art. 138 ust. 4, art. 138c, art. 138f ust. 2 i 3, art. 140 ust. 3, art. 144, art. 144a ust. 1 </a:t>
            </a:r>
            <a:r>
              <a:rPr lang="pl-PL" sz="1200" dirty="0" err="1" smtClean="0"/>
              <a:t>pkt</a:t>
            </a:r>
            <a:r>
              <a:rPr lang="pl-PL" sz="1200" dirty="0" smtClean="0"/>
              <a:t> 2, art. 145 ust. 1, art. 146, art. 150, art. 151a, art. 153, art. 158 ust. 2, art. 176a ust. 3, art. 180, art. 181 ust. 2, art. 183 ust. 6, art. 186, </a:t>
            </a:r>
          </a:p>
          <a:p>
            <a:pPr algn="just"/>
            <a:r>
              <a:rPr lang="pl-PL" sz="1200" b="1" dirty="0" smtClean="0"/>
              <a:t>Dodane</a:t>
            </a:r>
            <a:r>
              <a:rPr lang="pl-PL" sz="1200" dirty="0" smtClean="0"/>
              <a:t>: art. 4aa, art. 4b ust. 1a, art. 4d, art. 5b-5g, art. 9 ust. 4, art. 9a, </a:t>
            </a:r>
            <a:r>
              <a:rPr lang="pl-PL" sz="1400" b="1" dirty="0" smtClean="0">
                <a:solidFill>
                  <a:srgbClr val="FF0000"/>
                </a:solidFill>
              </a:rPr>
              <a:t>rozdział 2a</a:t>
            </a:r>
            <a:r>
              <a:rPr lang="pl-PL" sz="1200" dirty="0" smtClean="0"/>
              <a:t>, art. 11a-11c, art. 13a, art. 14 ust. 2, art. 15b-15f, art. 16 ust. 6-8, art. 20a, art. 22a-22d, art. 23 ust. 5 i 6, art. 24aa, art. 25a, art. 30a, art. 30b, art. 31d, art. 36aa, art. 36ba, art. 55a, art. 60c ust. 1 </a:t>
            </a:r>
            <a:r>
              <a:rPr lang="pl-PL" sz="1200" dirty="0" err="1" smtClean="0"/>
              <a:t>pkt</a:t>
            </a:r>
            <a:r>
              <a:rPr lang="pl-PL" sz="1200" dirty="0" smtClean="0"/>
              <a:t> 3 i 4, art. 60e, w dziale II w rozdziale 3 po oddziale 6 dodaje się oddział 6a, art. 91d, art. 91e, art. 101a, art. 101b, art. 104a-104g, art. 131ba–131bc, art. 131da, art. 131g ust. 5 i 6, art. 131ia, w dziale III rozdział 6, art. 144b, art. 145a, art. 145b, art. 146a, art. 154c, art. 185 ust. 8, uchyla: art. 2a, art. 2b, art. 5, art. 5a, art. 6, art. 12, art. 15a ust. 1-3, art. 24b, art. 27, art. 40 ust. 5-6, art. 42 ust. 2, art. 44, art. 59 ust. 2, art. 100 ust. 3, art. 101, art. 103 ust. 2 i 3, art. 105-109, art. 116 ust. 4, art. 131i ust. 5, art. 131m ust. 2.</a:t>
            </a:r>
          </a:p>
          <a:p>
            <a:endParaRPr lang="pl-PL" sz="1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Zakres ostatnich nowelizacji </a:t>
            </a:r>
            <a:r>
              <a:rPr lang="pl-PL" sz="2400" b="1" cap="all" dirty="0" err="1">
                <a:ln w="500">
                  <a:solidFill>
                    <a:schemeClr val="tx2">
                      <a:shade val="20000"/>
                      <a:satMod val="120000"/>
                    </a:schemeClr>
                  </a:solidFill>
                </a:ln>
                <a:solidFill>
                  <a:schemeClr val="accent3">
                    <a:lumMod val="50000"/>
                  </a:schemeClr>
                </a:solidFill>
              </a:rPr>
              <a:t>pzp</a:t>
            </a:r>
            <a:r>
              <a:rPr lang="pl-PL" sz="2400" b="1" cap="all" dirty="0">
                <a:ln w="500">
                  <a:solidFill>
                    <a:schemeClr val="tx2">
                      <a:shade val="20000"/>
                      <a:satMod val="120000"/>
                    </a:schemeClr>
                  </a:solidFill>
                </a:ln>
                <a:solidFill>
                  <a:schemeClr val="accent3">
                    <a:lumMod val="50000"/>
                  </a:schemeClr>
                </a:solidFill>
              </a:rPr>
              <a:t> – IMPLEMENTACJA PRAWA UNIJNEGO</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3" name="Prostokąt 2"/>
          <p:cNvSpPr/>
          <p:nvPr/>
        </p:nvSpPr>
        <p:spPr>
          <a:xfrm>
            <a:off x="280787" y="1124744"/>
            <a:ext cx="7639045" cy="984885"/>
          </a:xfrm>
          <a:prstGeom prst="rect">
            <a:avLst/>
          </a:prstGeom>
        </p:spPr>
        <p:txBody>
          <a:bodyPr wrap="square">
            <a:spAutoFit/>
          </a:bodyPr>
          <a:lstStyle/>
          <a:p>
            <a:pPr>
              <a:spcBef>
                <a:spcPts val="0"/>
              </a:spcBef>
              <a:buNone/>
            </a:pPr>
            <a:endParaRPr lang="pl-PL" sz="1600" b="1" dirty="0" smtClean="0">
              <a:solidFill>
                <a:schemeClr val="tx2"/>
              </a:solidFill>
            </a:endParaRPr>
          </a:p>
          <a:p>
            <a:pPr algn="ctr">
              <a:spcBef>
                <a:spcPts val="0"/>
              </a:spcBef>
              <a:spcAft>
                <a:spcPts val="1200"/>
              </a:spcAft>
              <a:buNone/>
            </a:pPr>
            <a:r>
              <a:rPr lang="pl-PL" sz="1600" b="1" dirty="0" smtClean="0">
                <a:solidFill>
                  <a:schemeClr val="tx2"/>
                </a:solidFill>
              </a:rPr>
              <a:t>Partnerstwo innowacyjne (art. 73)</a:t>
            </a:r>
          </a:p>
          <a:p>
            <a:pPr lvl="1"/>
            <a:endParaRPr lang="pl-PL" sz="1600" dirty="0"/>
          </a:p>
        </p:txBody>
      </p:sp>
      <p:sp>
        <p:nvSpPr>
          <p:cNvPr id="7" name="pole tekstowe 6"/>
          <p:cNvSpPr txBox="1"/>
          <p:nvPr/>
        </p:nvSpPr>
        <p:spPr>
          <a:xfrm>
            <a:off x="214282" y="1124744"/>
            <a:ext cx="1405390" cy="338554"/>
          </a:xfrm>
          <a:prstGeom prst="rect">
            <a:avLst/>
          </a:prstGeom>
          <a:noFill/>
        </p:spPr>
        <p:txBody>
          <a:bodyPr wrap="square" rtlCol="0">
            <a:spAutoFit/>
          </a:bodyPr>
          <a:lstStyle/>
          <a:p>
            <a:r>
              <a:rPr lang="pl-PL" sz="1600" b="1" dirty="0" smtClean="0"/>
              <a:t>Ad c)</a:t>
            </a:r>
            <a:endParaRPr lang="pl-PL" sz="1600" b="1" dirty="0"/>
          </a:p>
        </p:txBody>
      </p:sp>
      <p:sp>
        <p:nvSpPr>
          <p:cNvPr id="8" name="Prostokąt zaokrąglony 7"/>
          <p:cNvSpPr/>
          <p:nvPr/>
        </p:nvSpPr>
        <p:spPr>
          <a:xfrm>
            <a:off x="280788" y="1857364"/>
            <a:ext cx="7819840" cy="4104557"/>
          </a:xfrm>
          <a:prstGeom prst="roundRect">
            <a:avLst/>
          </a:prstGeom>
          <a:solidFill>
            <a:schemeClr val="accent3">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pole tekstowe 8"/>
          <p:cNvSpPr txBox="1"/>
          <p:nvPr/>
        </p:nvSpPr>
        <p:spPr>
          <a:xfrm>
            <a:off x="1763688" y="3838439"/>
            <a:ext cx="7056784"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pl-PL" sz="1200" dirty="0"/>
              <a:t>Ocena rynku dokonywana jest w określonym momencie i na ten moment jest ważna. Oznacza to, że jeśli po wszczęciu trybu partnerstwa innowacyjnego pojawi się na rynku rozwiązanie odpowiadające potrzebom zamawiającego, nie musi on unieważniać postępowania.</a:t>
            </a:r>
          </a:p>
        </p:txBody>
      </p:sp>
      <p:sp>
        <p:nvSpPr>
          <p:cNvPr id="10" name="pole tekstowe 9"/>
          <p:cNvSpPr txBox="1"/>
          <p:nvPr/>
        </p:nvSpPr>
        <p:spPr>
          <a:xfrm>
            <a:off x="571472" y="1968907"/>
            <a:ext cx="7529156" cy="4247317"/>
          </a:xfrm>
          <a:prstGeom prst="rect">
            <a:avLst/>
          </a:prstGeom>
          <a:noFill/>
        </p:spPr>
        <p:txBody>
          <a:bodyPr wrap="square" rtlCol="0">
            <a:spAutoFit/>
          </a:bodyPr>
          <a:lstStyle/>
          <a:p>
            <a:pPr marL="285750" indent="-285750">
              <a:buFont typeface="Arial" panose="020B0604020202020204" pitchFamily="34" charset="0"/>
              <a:buChar char="•"/>
            </a:pPr>
            <a:r>
              <a:rPr lang="pl-PL" sz="1400" dirty="0"/>
              <a:t>nowy tryb, który został przewidziany w dyrektywie klasycznej 2014/24/UE.</a:t>
            </a:r>
          </a:p>
          <a:p>
            <a:pPr marL="285750" indent="-285750" algn="just">
              <a:buFont typeface="Arial" panose="020B0604020202020204" pitchFamily="34" charset="0"/>
              <a:buChar char="•"/>
            </a:pPr>
            <a:r>
              <a:rPr lang="pl-PL" sz="1400" dirty="0"/>
              <a:t>opracowany z myślą o takich zamawiających, którzy poszukują innowacyjnych rozwiązań i są przekonani, że oferowane przez rynek produkty i usługi nie są w stanie zaspokoić ich potrzeb </a:t>
            </a:r>
          </a:p>
          <a:p>
            <a:pPr marL="285750" indent="-285750">
              <a:buFont typeface="Arial" panose="020B0604020202020204" pitchFamily="34" charset="0"/>
              <a:buChar char="•"/>
            </a:pPr>
            <a:r>
              <a:rPr lang="pl-PL" sz="1400" dirty="0"/>
              <a:t>po określeniu minimalnych i precyzyjnych wymogów przez zamawiającego, wykonawcy w odpowiedzi składają wnioski o dopuszczenie do udziału w postępowaniu. </a:t>
            </a:r>
          </a:p>
          <a:p>
            <a:pPr marL="285750" indent="-285750">
              <a:buFont typeface="Arial" panose="020B0604020202020204" pitchFamily="34" charset="0"/>
              <a:buChar char="•"/>
            </a:pPr>
            <a:r>
              <a:rPr lang="pl-PL" sz="1400" dirty="0"/>
              <a:t>warunki skorzystania: uprzednia gruntowna analiza rynku, pod kątem tego, czy dostępne na rynku rozwiązania rzeczywiście nie są w stanie odpowiedzieć na dane potrzeby</a:t>
            </a:r>
          </a:p>
          <a:p>
            <a:pPr marL="285750" indent="-285750">
              <a:buFont typeface="Arial" panose="020B0604020202020204" pitchFamily="34" charset="0"/>
              <a:buChar char="•"/>
            </a:pPr>
            <a:endParaRPr lang="pl-PL" sz="1400" dirty="0"/>
          </a:p>
          <a:p>
            <a:pPr marL="285750" indent="-285750">
              <a:buFont typeface="Arial" panose="020B0604020202020204" pitchFamily="34" charset="0"/>
              <a:buChar char="•"/>
            </a:pPr>
            <a:endParaRPr lang="pl-PL" sz="1400" dirty="0" smtClean="0"/>
          </a:p>
          <a:p>
            <a:pPr marL="285750" indent="-285750">
              <a:buFont typeface="Arial" panose="020B0604020202020204" pitchFamily="34" charset="0"/>
              <a:buChar char="•"/>
            </a:pPr>
            <a:endParaRPr lang="pl-PL" sz="1400" dirty="0"/>
          </a:p>
          <a:p>
            <a:pPr marL="285750" indent="-285750">
              <a:buFont typeface="Arial" panose="020B0604020202020204" pitchFamily="34" charset="0"/>
              <a:buChar char="•"/>
            </a:pPr>
            <a:r>
              <a:rPr lang="pl-PL" sz="1400" dirty="0" smtClean="0"/>
              <a:t>istota </a:t>
            </a:r>
            <a:r>
              <a:rPr lang="pl-PL" sz="1400" dirty="0"/>
              <a:t>trybu: opracowanie innowacyjnego produktu, usługi czy roboty budowlanej i ich zakup bez konieczności przeprowadzania odrębnego postępowania o udzielenie zamówienia. </a:t>
            </a:r>
          </a:p>
          <a:p>
            <a:pPr marL="285750" indent="-285750" algn="just">
              <a:buFont typeface="Arial" panose="020B0604020202020204" pitchFamily="34" charset="0"/>
              <a:buChar char="•"/>
            </a:pPr>
            <a:r>
              <a:rPr lang="pl-PL" sz="1400" dirty="0"/>
              <a:t>Czyli: </a:t>
            </a:r>
            <a:r>
              <a:rPr lang="pl-PL" sz="1400" b="1" dirty="0">
                <a:solidFill>
                  <a:srgbClr val="FF0000"/>
                </a:solidFill>
              </a:rPr>
              <a:t>jedna umowa, obejmującą zarówno fazę badawczo-rozwojową, jak i późniejsze wyprodukowanie i dostarczenie innowacyjnego produktu, świadczenie usługi czy ukończenie robót budowlanych</a:t>
            </a:r>
            <a:r>
              <a:rPr lang="pl-PL" sz="1400" dirty="0"/>
              <a:t>.</a:t>
            </a:r>
          </a:p>
          <a:p>
            <a:endParaRPr lang="pl-PL" dirty="0"/>
          </a:p>
        </p:txBody>
      </p:sp>
    </p:spTree>
    <p:extLst>
      <p:ext uri="{BB962C8B-B14F-4D97-AF65-F5344CB8AC3E}">
        <p14:creationId xmlns:p14="http://schemas.microsoft.com/office/powerpoint/2010/main" val="36903504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Zakres ostatnich nowelizacji </a:t>
            </a:r>
            <a:r>
              <a:rPr lang="pl-PL" sz="2400" b="1" cap="all" dirty="0" err="1">
                <a:ln w="500">
                  <a:solidFill>
                    <a:schemeClr val="tx2">
                      <a:shade val="20000"/>
                      <a:satMod val="120000"/>
                    </a:schemeClr>
                  </a:solidFill>
                </a:ln>
                <a:solidFill>
                  <a:schemeClr val="accent3">
                    <a:lumMod val="50000"/>
                  </a:schemeClr>
                </a:solidFill>
              </a:rPr>
              <a:t>pzp</a:t>
            </a:r>
            <a:r>
              <a:rPr lang="pl-PL" sz="2400" b="1" cap="all" dirty="0">
                <a:ln w="500">
                  <a:solidFill>
                    <a:schemeClr val="tx2">
                      <a:shade val="20000"/>
                      <a:satMod val="120000"/>
                    </a:schemeClr>
                  </a:solidFill>
                </a:ln>
                <a:solidFill>
                  <a:schemeClr val="accent3">
                    <a:lumMod val="50000"/>
                  </a:schemeClr>
                </a:solidFill>
              </a:rPr>
              <a:t> – IMPLEMENTACJA PRAWA UNIJNEGO</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3" name="Prostokąt 2"/>
          <p:cNvSpPr/>
          <p:nvPr/>
        </p:nvSpPr>
        <p:spPr>
          <a:xfrm>
            <a:off x="280787" y="1124744"/>
            <a:ext cx="7639045" cy="984885"/>
          </a:xfrm>
          <a:prstGeom prst="rect">
            <a:avLst/>
          </a:prstGeom>
        </p:spPr>
        <p:txBody>
          <a:bodyPr wrap="square">
            <a:spAutoFit/>
          </a:bodyPr>
          <a:lstStyle/>
          <a:p>
            <a:pPr>
              <a:spcBef>
                <a:spcPts val="0"/>
              </a:spcBef>
              <a:buNone/>
            </a:pPr>
            <a:endParaRPr lang="pl-PL" sz="1600" b="1" dirty="0" smtClean="0">
              <a:solidFill>
                <a:schemeClr val="tx2"/>
              </a:solidFill>
            </a:endParaRPr>
          </a:p>
          <a:p>
            <a:pPr algn="ctr">
              <a:spcBef>
                <a:spcPts val="0"/>
              </a:spcBef>
              <a:spcAft>
                <a:spcPts val="1200"/>
              </a:spcAft>
              <a:buNone/>
            </a:pPr>
            <a:r>
              <a:rPr lang="pl-PL" sz="1600" b="1" dirty="0" smtClean="0">
                <a:solidFill>
                  <a:schemeClr val="tx2"/>
                </a:solidFill>
              </a:rPr>
              <a:t>Partnerstwo innowacyjne (art. 73)</a:t>
            </a:r>
          </a:p>
          <a:p>
            <a:pPr lvl="1"/>
            <a:endParaRPr lang="pl-PL" sz="1600" dirty="0"/>
          </a:p>
        </p:txBody>
      </p:sp>
      <p:sp>
        <p:nvSpPr>
          <p:cNvPr id="7" name="pole tekstowe 6"/>
          <p:cNvSpPr txBox="1"/>
          <p:nvPr/>
        </p:nvSpPr>
        <p:spPr>
          <a:xfrm>
            <a:off x="214282" y="1124744"/>
            <a:ext cx="1405390" cy="338554"/>
          </a:xfrm>
          <a:prstGeom prst="rect">
            <a:avLst/>
          </a:prstGeom>
          <a:noFill/>
        </p:spPr>
        <p:txBody>
          <a:bodyPr wrap="square" rtlCol="0">
            <a:spAutoFit/>
          </a:bodyPr>
          <a:lstStyle/>
          <a:p>
            <a:r>
              <a:rPr lang="pl-PL" sz="1600" b="1" dirty="0" smtClean="0"/>
              <a:t>Ad c)</a:t>
            </a:r>
            <a:endParaRPr lang="pl-PL" sz="1600" b="1" dirty="0"/>
          </a:p>
        </p:txBody>
      </p:sp>
      <p:graphicFrame>
        <p:nvGraphicFramePr>
          <p:cNvPr id="12" name="Diagram 11"/>
          <p:cNvGraphicFramePr/>
          <p:nvPr>
            <p:extLst>
              <p:ext uri="{D42A27DB-BD31-4B8C-83A1-F6EECF244321}">
                <p14:modId xmlns:p14="http://schemas.microsoft.com/office/powerpoint/2010/main" val="524757260"/>
              </p:ext>
            </p:extLst>
          </p:nvPr>
        </p:nvGraphicFramePr>
        <p:xfrm>
          <a:off x="571472" y="1988839"/>
          <a:ext cx="7529156" cy="394390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763962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Zakres ostatnich nowelizacji </a:t>
            </a:r>
            <a:r>
              <a:rPr lang="pl-PL" sz="2400" b="1" cap="all" dirty="0" err="1">
                <a:ln w="500">
                  <a:solidFill>
                    <a:schemeClr val="tx2">
                      <a:shade val="20000"/>
                      <a:satMod val="120000"/>
                    </a:schemeClr>
                  </a:solidFill>
                </a:ln>
                <a:solidFill>
                  <a:schemeClr val="accent3">
                    <a:lumMod val="50000"/>
                  </a:schemeClr>
                </a:solidFill>
              </a:rPr>
              <a:t>pzp</a:t>
            </a:r>
            <a:r>
              <a:rPr lang="pl-PL" sz="2400" b="1" cap="all" dirty="0">
                <a:ln w="500">
                  <a:solidFill>
                    <a:schemeClr val="tx2">
                      <a:shade val="20000"/>
                      <a:satMod val="120000"/>
                    </a:schemeClr>
                  </a:solidFill>
                </a:ln>
                <a:solidFill>
                  <a:schemeClr val="accent3">
                    <a:lumMod val="50000"/>
                  </a:schemeClr>
                </a:solidFill>
              </a:rPr>
              <a:t> – IMPLEMENTACJA PRAWA UNIJNEGO</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3" name="Prostokąt 2"/>
          <p:cNvSpPr/>
          <p:nvPr/>
        </p:nvSpPr>
        <p:spPr>
          <a:xfrm>
            <a:off x="433417" y="1268760"/>
            <a:ext cx="7639045" cy="4924425"/>
          </a:xfrm>
          <a:prstGeom prst="rect">
            <a:avLst/>
          </a:prstGeom>
        </p:spPr>
        <p:txBody>
          <a:bodyPr wrap="square">
            <a:spAutoFit/>
          </a:bodyPr>
          <a:lstStyle/>
          <a:p>
            <a:pPr>
              <a:spcBef>
                <a:spcPts val="0"/>
              </a:spcBef>
              <a:buNone/>
            </a:pPr>
            <a:endParaRPr lang="pl-PL" sz="1600" b="1" dirty="0" smtClean="0">
              <a:solidFill>
                <a:schemeClr val="tx2"/>
              </a:solidFill>
            </a:endParaRPr>
          </a:p>
          <a:p>
            <a:pPr algn="ctr">
              <a:spcBef>
                <a:spcPts val="0"/>
              </a:spcBef>
              <a:spcAft>
                <a:spcPts val="1200"/>
              </a:spcAft>
              <a:buNone/>
            </a:pPr>
            <a:r>
              <a:rPr lang="pl-PL" sz="1600" b="1" dirty="0" smtClean="0">
                <a:solidFill>
                  <a:schemeClr val="tx2"/>
                </a:solidFill>
              </a:rPr>
              <a:t>Grupy </a:t>
            </a:r>
            <a:r>
              <a:rPr lang="pl-PL" sz="1600" b="1" dirty="0" err="1" smtClean="0">
                <a:solidFill>
                  <a:schemeClr val="tx2"/>
                </a:solidFill>
              </a:rPr>
              <a:t>defaworyzowane</a:t>
            </a:r>
            <a:endParaRPr lang="pl-PL" sz="1600" b="1" dirty="0" smtClean="0">
              <a:solidFill>
                <a:schemeClr val="tx2"/>
              </a:solidFill>
            </a:endParaRPr>
          </a:p>
          <a:p>
            <a:pPr>
              <a:spcBef>
                <a:spcPts val="0"/>
              </a:spcBef>
              <a:buNone/>
            </a:pPr>
            <a:r>
              <a:rPr lang="pl-PL" sz="1600" dirty="0" smtClean="0"/>
              <a:t>Zmiany </a:t>
            </a:r>
            <a:r>
              <a:rPr lang="pl-PL" sz="1600" dirty="0"/>
              <a:t>w zakresie warunków udziału w postępowaniu</a:t>
            </a:r>
          </a:p>
          <a:p>
            <a:pPr>
              <a:spcBef>
                <a:spcPts val="0"/>
              </a:spcBef>
              <a:buNone/>
            </a:pPr>
            <a:endParaRPr lang="pl-PL" sz="1600" dirty="0" smtClean="0"/>
          </a:p>
          <a:p>
            <a:pPr>
              <a:spcBef>
                <a:spcPts val="0"/>
              </a:spcBef>
              <a:buNone/>
            </a:pPr>
            <a:r>
              <a:rPr lang="pl-PL" sz="1600" dirty="0" smtClean="0"/>
              <a:t>O </a:t>
            </a:r>
            <a:r>
              <a:rPr lang="pl-PL" sz="1600" dirty="0"/>
              <a:t>udzielenie zamówienia mogą ubiegać się wykonawcy, którzy:</a:t>
            </a:r>
          </a:p>
          <a:p>
            <a:pPr>
              <a:spcBef>
                <a:spcPts val="0"/>
              </a:spcBef>
              <a:buNone/>
            </a:pPr>
            <a:r>
              <a:rPr lang="pl-PL" sz="1600" dirty="0" smtClean="0"/>
              <a:t>1</a:t>
            </a:r>
            <a:r>
              <a:rPr lang="pl-PL" sz="1600" dirty="0"/>
              <a:t>) nie podlegają </a:t>
            </a:r>
            <a:r>
              <a:rPr lang="pl-PL" sz="1600" dirty="0" smtClean="0"/>
              <a:t>wykluczeniu;</a:t>
            </a:r>
            <a:endParaRPr lang="pl-PL" sz="1600" dirty="0"/>
          </a:p>
          <a:p>
            <a:pPr algn="just">
              <a:spcBef>
                <a:spcPts val="0"/>
              </a:spcBef>
              <a:buNone/>
            </a:pPr>
            <a:r>
              <a:rPr lang="pl-PL" sz="1600" dirty="0" smtClean="0"/>
              <a:t>2</a:t>
            </a:r>
            <a:r>
              <a:rPr lang="pl-PL" sz="1600" dirty="0"/>
              <a:t>) spełniają warunki udziału w postępowaniu, o ile zostały one określone przez zamawiającego w ogłoszeniu o zamówieniu lub w zaproszeniu do potwierdzenia zainteresowania.</a:t>
            </a:r>
          </a:p>
          <a:p>
            <a:pPr algn="just">
              <a:spcBef>
                <a:spcPts val="0"/>
              </a:spcBef>
              <a:buNone/>
            </a:pPr>
            <a:r>
              <a:rPr lang="pl-PL" sz="1600" dirty="0"/>
              <a:t>Zamawiający określa warunki udziału w postępowaniu oraz wymagane od wykonawców środki dowodowe w sposób </a:t>
            </a:r>
            <a:r>
              <a:rPr lang="pl-PL" sz="1600" b="1" dirty="0">
                <a:solidFill>
                  <a:srgbClr val="FF0000"/>
                </a:solidFill>
              </a:rPr>
              <a:t>proporcjonalny</a:t>
            </a:r>
            <a:r>
              <a:rPr lang="pl-PL" sz="1600" dirty="0">
                <a:solidFill>
                  <a:srgbClr val="FF0000"/>
                </a:solidFill>
              </a:rPr>
              <a:t> </a:t>
            </a:r>
            <a:r>
              <a:rPr lang="pl-PL" sz="1600" dirty="0"/>
              <a:t>do przedmiotu zamówienia oraz umożliwiający ocenę zdolności wykonawcy do należytego wykonania zamówienia, w szczególności wyrażając je jako minimalne poziomy zdolności.</a:t>
            </a:r>
          </a:p>
          <a:p>
            <a:pPr>
              <a:spcBef>
                <a:spcPts val="0"/>
              </a:spcBef>
              <a:buNone/>
            </a:pPr>
            <a:r>
              <a:rPr lang="pl-PL" sz="1600" dirty="0"/>
              <a:t>Warunki udziału w postępowaniu mogą dotyczyć:</a:t>
            </a:r>
          </a:p>
          <a:p>
            <a:pPr lvl="1"/>
            <a:r>
              <a:rPr lang="pl-PL" sz="1600" dirty="0" smtClean="0"/>
              <a:t>1</a:t>
            </a:r>
            <a:r>
              <a:rPr lang="pl-PL" sz="1600" dirty="0"/>
              <a:t>) kompetencji lub uprawnień do prowadzenia określonej działalności zawodowej, o </a:t>
            </a:r>
            <a:r>
              <a:rPr lang="pl-PL" sz="1600" dirty="0" smtClean="0"/>
              <a:t>ile </a:t>
            </a:r>
            <a:r>
              <a:rPr lang="pl-PL" sz="1600" dirty="0"/>
              <a:t>wynika to z odrębnych przepisów;</a:t>
            </a:r>
          </a:p>
          <a:p>
            <a:pPr lvl="1"/>
            <a:r>
              <a:rPr lang="pl-PL" sz="1600" dirty="0" smtClean="0"/>
              <a:t>2</a:t>
            </a:r>
            <a:r>
              <a:rPr lang="pl-PL" sz="1600" dirty="0"/>
              <a:t>) sytuacji ekonomicznej lub finansowej;</a:t>
            </a:r>
          </a:p>
          <a:p>
            <a:pPr lvl="1"/>
            <a:r>
              <a:rPr lang="pl-PL" sz="1600" dirty="0" smtClean="0"/>
              <a:t>3</a:t>
            </a:r>
            <a:r>
              <a:rPr lang="pl-PL" sz="1600" dirty="0"/>
              <a:t>) zdolności technicznej lub zawodowej.</a:t>
            </a:r>
          </a:p>
        </p:txBody>
      </p:sp>
      <p:sp>
        <p:nvSpPr>
          <p:cNvPr id="7" name="pole tekstowe 6"/>
          <p:cNvSpPr txBox="1"/>
          <p:nvPr/>
        </p:nvSpPr>
        <p:spPr>
          <a:xfrm>
            <a:off x="214282" y="1124744"/>
            <a:ext cx="1405390" cy="338554"/>
          </a:xfrm>
          <a:prstGeom prst="rect">
            <a:avLst/>
          </a:prstGeom>
          <a:noFill/>
        </p:spPr>
        <p:txBody>
          <a:bodyPr wrap="square" rtlCol="0">
            <a:spAutoFit/>
          </a:bodyPr>
          <a:lstStyle/>
          <a:p>
            <a:r>
              <a:rPr lang="pl-PL" sz="1600" b="1" dirty="0" smtClean="0"/>
              <a:t>Ad d)</a:t>
            </a:r>
            <a:endParaRPr lang="pl-PL" sz="1600" b="1" dirty="0"/>
          </a:p>
        </p:txBody>
      </p:sp>
    </p:spTree>
    <p:extLst>
      <p:ext uri="{BB962C8B-B14F-4D97-AF65-F5344CB8AC3E}">
        <p14:creationId xmlns:p14="http://schemas.microsoft.com/office/powerpoint/2010/main" val="35952759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Zakres ostatnich nowelizacji </a:t>
            </a:r>
            <a:r>
              <a:rPr lang="pl-PL" sz="2400" b="1" cap="all" dirty="0" err="1">
                <a:ln w="500">
                  <a:solidFill>
                    <a:schemeClr val="tx2">
                      <a:shade val="20000"/>
                      <a:satMod val="120000"/>
                    </a:schemeClr>
                  </a:solidFill>
                </a:ln>
                <a:solidFill>
                  <a:schemeClr val="accent3">
                    <a:lumMod val="50000"/>
                  </a:schemeClr>
                </a:solidFill>
              </a:rPr>
              <a:t>pzp</a:t>
            </a:r>
            <a:r>
              <a:rPr lang="pl-PL" sz="2400" b="1" cap="all" dirty="0">
                <a:ln w="500">
                  <a:solidFill>
                    <a:schemeClr val="tx2">
                      <a:shade val="20000"/>
                      <a:satMod val="120000"/>
                    </a:schemeClr>
                  </a:solidFill>
                </a:ln>
                <a:solidFill>
                  <a:schemeClr val="accent3">
                    <a:lumMod val="50000"/>
                  </a:schemeClr>
                </a:solidFill>
              </a:rPr>
              <a:t> – IMPLEMENTACJA PRAWA UNIJNEGO</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3" name="Prostokąt 2"/>
          <p:cNvSpPr/>
          <p:nvPr/>
        </p:nvSpPr>
        <p:spPr>
          <a:xfrm>
            <a:off x="433417" y="1268760"/>
            <a:ext cx="7639045" cy="5162952"/>
          </a:xfrm>
          <a:prstGeom prst="rect">
            <a:avLst/>
          </a:prstGeom>
        </p:spPr>
        <p:txBody>
          <a:bodyPr wrap="square">
            <a:spAutoFit/>
          </a:bodyPr>
          <a:lstStyle/>
          <a:p>
            <a:pPr>
              <a:spcBef>
                <a:spcPts val="0"/>
              </a:spcBef>
              <a:buNone/>
            </a:pPr>
            <a:endParaRPr lang="pl-PL" sz="1600" b="1" dirty="0" smtClean="0">
              <a:solidFill>
                <a:schemeClr val="tx2"/>
              </a:solidFill>
            </a:endParaRPr>
          </a:p>
          <a:p>
            <a:pPr algn="ctr">
              <a:spcBef>
                <a:spcPts val="0"/>
              </a:spcBef>
              <a:spcAft>
                <a:spcPts val="1200"/>
              </a:spcAft>
              <a:buNone/>
            </a:pPr>
            <a:r>
              <a:rPr lang="pl-PL" sz="1600" b="1" dirty="0" smtClean="0">
                <a:solidFill>
                  <a:schemeClr val="tx2"/>
                </a:solidFill>
              </a:rPr>
              <a:t>Grupy </a:t>
            </a:r>
            <a:r>
              <a:rPr lang="pl-PL" sz="1600" b="1" dirty="0" err="1" smtClean="0">
                <a:solidFill>
                  <a:schemeClr val="tx2"/>
                </a:solidFill>
              </a:rPr>
              <a:t>defaworyzowane</a:t>
            </a:r>
            <a:endParaRPr lang="pl-PL" sz="1600" b="1" dirty="0" smtClean="0">
              <a:solidFill>
                <a:schemeClr val="tx2"/>
              </a:solidFill>
            </a:endParaRPr>
          </a:p>
          <a:p>
            <a:pPr algn="just">
              <a:spcBef>
                <a:spcPts val="0"/>
              </a:spcBef>
              <a:buNone/>
            </a:pPr>
            <a:r>
              <a:rPr lang="pl-PL" sz="1600" dirty="0"/>
              <a:t>Zamawiający może zastrzec w ogłoszeniu o zamówieniu, że o udzielenie zamówienia mogą ubiegać się </a:t>
            </a:r>
            <a:r>
              <a:rPr lang="pl-PL" sz="1600" b="1" u="sng" dirty="0"/>
              <a:t>wyłącznie</a:t>
            </a:r>
            <a:r>
              <a:rPr lang="pl-PL" sz="1600" dirty="0"/>
              <a:t> zakłady pracy chronionej oraz inni wykonawcy, których działalność, lub działalność ich wyodrębnionych organizacyjnie jednostek, które będą realizowały zamówienie, obejmuje społeczną i zawodową integrację osób będących członkami grup społecznie marginalizowanych.</a:t>
            </a:r>
          </a:p>
          <a:p>
            <a:pPr>
              <a:spcBef>
                <a:spcPts val="0"/>
              </a:spcBef>
              <a:buNone/>
            </a:pPr>
            <a:r>
              <a:rPr lang="pl-PL" sz="1600" dirty="0"/>
              <a:t>Ustawodawca stworzył otwarty katalog takich grup, wskazując:</a:t>
            </a:r>
          </a:p>
          <a:p>
            <a:pPr marL="285750" indent="-285750">
              <a:spcBef>
                <a:spcPts val="0"/>
              </a:spcBef>
              <a:buFont typeface="Arial" panose="020B0604020202020204" pitchFamily="34" charset="0"/>
              <a:buChar char="•"/>
            </a:pPr>
            <a:r>
              <a:rPr lang="pl-PL" sz="1450" dirty="0"/>
              <a:t>Niepełnosprawnych</a:t>
            </a:r>
          </a:p>
          <a:p>
            <a:pPr marL="285750" indent="-285750">
              <a:spcBef>
                <a:spcPts val="0"/>
              </a:spcBef>
              <a:buFont typeface="Arial" panose="020B0604020202020204" pitchFamily="34" charset="0"/>
              <a:buChar char="•"/>
            </a:pPr>
            <a:r>
              <a:rPr lang="pl-PL" sz="1450" dirty="0"/>
              <a:t>Bezrobotnych</a:t>
            </a:r>
          </a:p>
          <a:p>
            <a:pPr marL="285750" indent="-285750">
              <a:spcBef>
                <a:spcPts val="0"/>
              </a:spcBef>
              <a:buFont typeface="Arial" panose="020B0604020202020204" pitchFamily="34" charset="0"/>
              <a:buChar char="•"/>
            </a:pPr>
            <a:r>
              <a:rPr lang="pl-PL" sz="1450" dirty="0"/>
              <a:t>Pozbawionych wolności lub zwalnianych z zakładów karnych</a:t>
            </a:r>
          </a:p>
          <a:p>
            <a:pPr marL="285750" indent="-285750">
              <a:spcBef>
                <a:spcPts val="0"/>
              </a:spcBef>
              <a:buFont typeface="Arial" panose="020B0604020202020204" pitchFamily="34" charset="0"/>
              <a:buChar char="•"/>
            </a:pPr>
            <a:r>
              <a:rPr lang="pl-PL" sz="1450" dirty="0"/>
              <a:t>Osoby z zaburzeniami psychicznymi</a:t>
            </a:r>
          </a:p>
          <a:p>
            <a:pPr marL="285750" indent="-285750">
              <a:spcBef>
                <a:spcPts val="0"/>
              </a:spcBef>
              <a:buFont typeface="Arial" panose="020B0604020202020204" pitchFamily="34" charset="0"/>
              <a:buChar char="•"/>
            </a:pPr>
            <a:r>
              <a:rPr lang="pl-PL" sz="1450" dirty="0"/>
              <a:t>Bezdomnych</a:t>
            </a:r>
          </a:p>
          <a:p>
            <a:pPr marL="285750" indent="-285750">
              <a:spcBef>
                <a:spcPts val="0"/>
              </a:spcBef>
              <a:buFont typeface="Arial" panose="020B0604020202020204" pitchFamily="34" charset="0"/>
              <a:buChar char="•"/>
            </a:pPr>
            <a:r>
              <a:rPr lang="pl-PL" sz="1450" dirty="0"/>
              <a:t>Osoby, które uzyskały w Rzeczypospolitej Polskiej status uchodźcy lub ochronę uzupełniającą</a:t>
            </a:r>
          </a:p>
          <a:p>
            <a:pPr marL="285750" indent="-285750">
              <a:spcBef>
                <a:spcPts val="0"/>
              </a:spcBef>
              <a:buFont typeface="Arial" panose="020B0604020202020204" pitchFamily="34" charset="0"/>
              <a:buChar char="•"/>
            </a:pPr>
            <a:r>
              <a:rPr lang="pl-PL" sz="1450" dirty="0"/>
              <a:t>Osoby do 30. roku życia oraz po ukończeniu 50. roku życia, posiadające status osoby poszukującej pracy, bez zatrudnienia</a:t>
            </a:r>
          </a:p>
          <a:p>
            <a:pPr marL="285750" indent="-285750">
              <a:spcBef>
                <a:spcPts val="0"/>
              </a:spcBef>
              <a:buFont typeface="Arial" panose="020B0604020202020204" pitchFamily="34" charset="0"/>
              <a:buChar char="•"/>
            </a:pPr>
            <a:r>
              <a:rPr lang="pl-PL" sz="1450" dirty="0"/>
              <a:t>Osoby będące członkami mniejszości znajdującej się w niekorzystnej sytuacji, w szczególności będących członkami mniejszości narodowych i etnicznych.</a:t>
            </a:r>
          </a:p>
          <a:p>
            <a:pPr>
              <a:spcBef>
                <a:spcPts val="0"/>
              </a:spcBef>
              <a:buNone/>
            </a:pPr>
            <a:endParaRPr lang="pl-PL" sz="1600" dirty="0"/>
          </a:p>
        </p:txBody>
      </p:sp>
      <p:sp>
        <p:nvSpPr>
          <p:cNvPr id="7" name="pole tekstowe 6"/>
          <p:cNvSpPr txBox="1"/>
          <p:nvPr/>
        </p:nvSpPr>
        <p:spPr>
          <a:xfrm>
            <a:off x="214282" y="1124744"/>
            <a:ext cx="1405390" cy="338554"/>
          </a:xfrm>
          <a:prstGeom prst="rect">
            <a:avLst/>
          </a:prstGeom>
          <a:noFill/>
        </p:spPr>
        <p:txBody>
          <a:bodyPr wrap="square" rtlCol="0">
            <a:spAutoFit/>
          </a:bodyPr>
          <a:lstStyle/>
          <a:p>
            <a:r>
              <a:rPr lang="pl-PL" sz="1600" b="1" dirty="0" smtClean="0"/>
              <a:t>Ad d)</a:t>
            </a:r>
            <a:endParaRPr lang="pl-PL" sz="1600" b="1" dirty="0"/>
          </a:p>
        </p:txBody>
      </p:sp>
    </p:spTree>
    <p:extLst>
      <p:ext uri="{BB962C8B-B14F-4D97-AF65-F5344CB8AC3E}">
        <p14:creationId xmlns:p14="http://schemas.microsoft.com/office/powerpoint/2010/main" val="14397799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Zakres ostatnich nowelizacji </a:t>
            </a:r>
            <a:r>
              <a:rPr lang="pl-PL" sz="2400" b="1" cap="all" dirty="0" err="1">
                <a:ln w="500">
                  <a:solidFill>
                    <a:schemeClr val="tx2">
                      <a:shade val="20000"/>
                      <a:satMod val="120000"/>
                    </a:schemeClr>
                  </a:solidFill>
                </a:ln>
                <a:solidFill>
                  <a:schemeClr val="accent3">
                    <a:lumMod val="50000"/>
                  </a:schemeClr>
                </a:solidFill>
              </a:rPr>
              <a:t>pzp</a:t>
            </a:r>
            <a:r>
              <a:rPr lang="pl-PL" sz="2400" b="1" cap="all" dirty="0">
                <a:ln w="500">
                  <a:solidFill>
                    <a:schemeClr val="tx2">
                      <a:shade val="20000"/>
                      <a:satMod val="120000"/>
                    </a:schemeClr>
                  </a:solidFill>
                </a:ln>
                <a:solidFill>
                  <a:schemeClr val="accent3">
                    <a:lumMod val="50000"/>
                  </a:schemeClr>
                </a:solidFill>
              </a:rPr>
              <a:t> – IMPLEMENTACJA PRAWA UNIJNEGO</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3" name="Prostokąt 2"/>
          <p:cNvSpPr/>
          <p:nvPr/>
        </p:nvSpPr>
        <p:spPr>
          <a:xfrm>
            <a:off x="433417" y="1268760"/>
            <a:ext cx="7639045" cy="3939540"/>
          </a:xfrm>
          <a:prstGeom prst="rect">
            <a:avLst/>
          </a:prstGeom>
        </p:spPr>
        <p:txBody>
          <a:bodyPr wrap="square">
            <a:spAutoFit/>
          </a:bodyPr>
          <a:lstStyle/>
          <a:p>
            <a:pPr>
              <a:spcBef>
                <a:spcPts val="0"/>
              </a:spcBef>
              <a:buNone/>
            </a:pPr>
            <a:endParaRPr lang="pl-PL" sz="1600" b="1" dirty="0" smtClean="0">
              <a:solidFill>
                <a:schemeClr val="tx2"/>
              </a:solidFill>
            </a:endParaRPr>
          </a:p>
          <a:p>
            <a:pPr algn="ctr">
              <a:spcBef>
                <a:spcPts val="0"/>
              </a:spcBef>
              <a:spcAft>
                <a:spcPts val="1200"/>
              </a:spcAft>
              <a:buNone/>
            </a:pPr>
            <a:r>
              <a:rPr lang="pl-PL" sz="1600" b="1" dirty="0" smtClean="0">
                <a:solidFill>
                  <a:schemeClr val="tx2"/>
                </a:solidFill>
              </a:rPr>
              <a:t>Grupy </a:t>
            </a:r>
            <a:r>
              <a:rPr lang="pl-PL" sz="1600" b="1" dirty="0" err="1" smtClean="0">
                <a:solidFill>
                  <a:schemeClr val="tx2"/>
                </a:solidFill>
              </a:rPr>
              <a:t>defaworyzowane</a:t>
            </a:r>
            <a:endParaRPr lang="pl-PL" sz="1600" b="1" dirty="0" smtClean="0">
              <a:solidFill>
                <a:schemeClr val="tx2"/>
              </a:solidFill>
            </a:endParaRPr>
          </a:p>
          <a:p>
            <a:pPr algn="just"/>
            <a:r>
              <a:rPr lang="pl-PL" sz="1600" dirty="0"/>
              <a:t>Korzystając z tej możliwości, zamawiający określać ma minimalny procentowy wskaźnik zatrudnienia osób należących do jednej lub więcej kategorii - </a:t>
            </a:r>
            <a:r>
              <a:rPr lang="pl-PL" sz="1600" b="1" dirty="0">
                <a:solidFill>
                  <a:srgbClr val="FF0000"/>
                </a:solidFill>
              </a:rPr>
              <a:t>nie mniejszy niż </a:t>
            </a:r>
            <a:r>
              <a:rPr lang="pl-PL" sz="1600" b="1" dirty="0" smtClean="0">
                <a:solidFill>
                  <a:srgbClr val="FF0000"/>
                </a:solidFill>
              </a:rPr>
              <a:t>30%</a:t>
            </a:r>
            <a:r>
              <a:rPr lang="pl-PL" sz="1600" dirty="0"/>
              <a:t> </a:t>
            </a:r>
            <a:r>
              <a:rPr lang="pl-PL" sz="1600" dirty="0" smtClean="0"/>
              <a:t>- osób </a:t>
            </a:r>
            <a:r>
              <a:rPr lang="pl-PL" sz="1600" dirty="0"/>
              <a:t>zatrudnionych przez zakłady pracy chronionej lub wykonawców albo ich jednostki</a:t>
            </a:r>
            <a:r>
              <a:rPr lang="pl-PL" sz="1600" dirty="0" smtClean="0"/>
              <a:t>;</a:t>
            </a:r>
          </a:p>
          <a:p>
            <a:pPr algn="just"/>
            <a:endParaRPr lang="pl-PL" sz="1600" dirty="0" smtClean="0"/>
          </a:p>
          <a:p>
            <a:pPr algn="just"/>
            <a:r>
              <a:rPr lang="pl-PL" sz="1600" dirty="0" smtClean="0"/>
              <a:t>&gt;&gt; Możliwość udzielania </a:t>
            </a:r>
            <a:r>
              <a:rPr lang="pl-PL" sz="1600" dirty="0"/>
              <a:t>tzw. zamówień zastrzeżonych, </a:t>
            </a:r>
            <a:r>
              <a:rPr lang="pl-PL" sz="1600" dirty="0" smtClean="0"/>
              <a:t>w </a:t>
            </a:r>
            <a:r>
              <a:rPr lang="pl-PL" sz="1600" dirty="0"/>
              <a:t>stosunku do poprzedniego stanu prawnego </a:t>
            </a:r>
            <a:r>
              <a:rPr lang="pl-PL" sz="1600" dirty="0" smtClean="0"/>
              <a:t>próg obniżono </a:t>
            </a:r>
            <a:r>
              <a:rPr lang="pl-PL" sz="1600" dirty="0"/>
              <a:t>z 50% do 30% oraz znacząco </a:t>
            </a:r>
            <a:r>
              <a:rPr lang="pl-PL" sz="1600" dirty="0" smtClean="0"/>
              <a:t>poszerzono </a:t>
            </a:r>
            <a:r>
              <a:rPr lang="pl-PL" sz="1600" dirty="0"/>
              <a:t>kategorie osób </a:t>
            </a:r>
            <a:r>
              <a:rPr lang="pl-PL" sz="1600" dirty="0" err="1" smtClean="0"/>
              <a:t>defaworyzowanych</a:t>
            </a:r>
            <a:r>
              <a:rPr lang="pl-PL" sz="1600" dirty="0" smtClean="0"/>
              <a:t> (katalog otwarty), które </a:t>
            </a:r>
            <a:r>
              <a:rPr lang="pl-PL" sz="1600" dirty="0"/>
              <a:t>łącznie mogą podlegać arytmetycznemu sumowaniu </a:t>
            </a:r>
            <a:r>
              <a:rPr lang="pl-PL" sz="1600" dirty="0" smtClean="0"/>
              <a:t>do ustawowego minimum 30</a:t>
            </a:r>
            <a:r>
              <a:rPr lang="pl-PL" sz="1600" dirty="0"/>
              <a:t>%.</a:t>
            </a:r>
          </a:p>
          <a:p>
            <a:pPr algn="just"/>
            <a:endParaRPr lang="pl-PL" sz="1600" dirty="0"/>
          </a:p>
          <a:p>
            <a:pPr algn="just"/>
            <a:r>
              <a:rPr lang="pl-PL" sz="1600" dirty="0" smtClean="0"/>
              <a:t>&gt;&gt; tzw</a:t>
            </a:r>
            <a:r>
              <a:rPr lang="pl-PL" sz="1600" dirty="0"/>
              <a:t>. </a:t>
            </a:r>
            <a:r>
              <a:rPr lang="pl-PL" sz="1600" dirty="0" smtClean="0"/>
              <a:t>zamówienia zastrzeżone </a:t>
            </a:r>
            <a:r>
              <a:rPr lang="pl-PL" sz="1600" dirty="0"/>
              <a:t>stanowią jeden z instrumentów wspierających integrację społeczną i zawodową</a:t>
            </a:r>
            <a:endParaRPr lang="pl-PL" sz="1600" dirty="0"/>
          </a:p>
          <a:p>
            <a:pPr>
              <a:spcBef>
                <a:spcPts val="0"/>
              </a:spcBef>
              <a:buNone/>
            </a:pPr>
            <a:endParaRPr lang="pl-PL" sz="1600" dirty="0"/>
          </a:p>
        </p:txBody>
      </p:sp>
      <p:sp>
        <p:nvSpPr>
          <p:cNvPr id="7" name="pole tekstowe 6"/>
          <p:cNvSpPr txBox="1"/>
          <p:nvPr/>
        </p:nvSpPr>
        <p:spPr>
          <a:xfrm>
            <a:off x="214282" y="1124744"/>
            <a:ext cx="1405390" cy="338554"/>
          </a:xfrm>
          <a:prstGeom prst="rect">
            <a:avLst/>
          </a:prstGeom>
          <a:noFill/>
        </p:spPr>
        <p:txBody>
          <a:bodyPr wrap="square" rtlCol="0">
            <a:spAutoFit/>
          </a:bodyPr>
          <a:lstStyle/>
          <a:p>
            <a:r>
              <a:rPr lang="pl-PL" sz="1600" b="1" dirty="0" smtClean="0"/>
              <a:t>Ad d)</a:t>
            </a:r>
            <a:endParaRPr lang="pl-PL" sz="1600" b="1" dirty="0"/>
          </a:p>
        </p:txBody>
      </p:sp>
    </p:spTree>
    <p:extLst>
      <p:ext uri="{BB962C8B-B14F-4D97-AF65-F5344CB8AC3E}">
        <p14:creationId xmlns:p14="http://schemas.microsoft.com/office/powerpoint/2010/main" val="21853938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 – IMPLEMENTACJA PRAWA UNIJNEGO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5805264"/>
            <a:ext cx="3971596" cy="924335"/>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5940152" y="5040291"/>
            <a:ext cx="2160476" cy="1817709"/>
          </a:xfrm>
          <a:prstGeom prst="rect">
            <a:avLst/>
          </a:prstGeom>
          <a:effectLst>
            <a:softEdge rad="31750"/>
          </a:effectLst>
        </p:spPr>
      </p:pic>
      <p:sp>
        <p:nvSpPr>
          <p:cNvPr id="9" name="Symbol zastępczy zawartości 8"/>
          <p:cNvSpPr>
            <a:spLocks noGrp="1"/>
          </p:cNvSpPr>
          <p:nvPr>
            <p:ph idx="1"/>
          </p:nvPr>
        </p:nvSpPr>
        <p:spPr>
          <a:xfrm>
            <a:off x="571472" y="2165562"/>
            <a:ext cx="7312896" cy="2331371"/>
          </a:xfrm>
          <a:solidFill>
            <a:schemeClr val="accent3">
              <a:lumMod val="60000"/>
              <a:lumOff val="40000"/>
            </a:schemeClr>
          </a:solidFill>
        </p:spPr>
        <p:txBody>
          <a:bodyPr>
            <a:noAutofit/>
          </a:bodyPr>
          <a:lstStyle/>
          <a:p>
            <a:pPr marL="285750" indent="-285750" algn="ctr">
              <a:buAutoNum type="romanUcPeriod"/>
            </a:pPr>
            <a:endParaRPr lang="pl-PL" sz="2400" dirty="0" smtClean="0">
              <a:latin typeface="Calibri" pitchFamily="34" charset="0"/>
            </a:endParaRPr>
          </a:p>
          <a:p>
            <a:pPr marL="285750" indent="-285750" algn="ctr">
              <a:buAutoNum type="romanUcPeriod"/>
            </a:pPr>
            <a:endParaRPr lang="pl-PL" sz="2400" dirty="0">
              <a:latin typeface="Calibri" pitchFamily="34" charset="0"/>
            </a:endParaRPr>
          </a:p>
          <a:p>
            <a:pPr marL="514350" indent="-514350" algn="ctr">
              <a:buFont typeface="+mj-lt"/>
              <a:buAutoNum type="romanUcPeriod" startAt="3"/>
            </a:pPr>
            <a:r>
              <a:rPr lang="pl-PL" sz="2000" dirty="0" smtClean="0">
                <a:latin typeface="Calibri" pitchFamily="34" charset="0"/>
              </a:rPr>
              <a:t>UŁATWIENIA DLA MŚP, LIBERALIZACJA ZASAD MODYFIKACJI UMÓW, USŁUGI SPOŁECZNE (OBNIŻENIE STANDARDOWYCH WYMOGÓW)</a:t>
            </a:r>
            <a:endParaRPr lang="pl-PL" sz="2000" dirty="0" smtClean="0">
              <a:latin typeface="Calibri" pitchFamily="34" charset="0"/>
            </a:endParaRPr>
          </a:p>
        </p:txBody>
      </p:sp>
    </p:spTree>
    <p:extLst>
      <p:ext uri="{BB962C8B-B14F-4D97-AF65-F5344CB8AC3E}">
        <p14:creationId xmlns:p14="http://schemas.microsoft.com/office/powerpoint/2010/main" val="9688918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Zakres ostatnich nowelizacji </a:t>
            </a:r>
            <a:r>
              <a:rPr lang="pl-PL" sz="2400" b="1" cap="all" dirty="0" err="1">
                <a:ln w="500">
                  <a:solidFill>
                    <a:schemeClr val="tx2">
                      <a:shade val="20000"/>
                      <a:satMod val="120000"/>
                    </a:schemeClr>
                  </a:solidFill>
                </a:ln>
                <a:solidFill>
                  <a:schemeClr val="accent3">
                    <a:lumMod val="50000"/>
                  </a:schemeClr>
                </a:solidFill>
              </a:rPr>
              <a:t>pzp</a:t>
            </a:r>
            <a:r>
              <a:rPr lang="pl-PL" sz="2400" b="1" cap="all" dirty="0">
                <a:ln w="500">
                  <a:solidFill>
                    <a:schemeClr val="tx2">
                      <a:shade val="20000"/>
                      <a:satMod val="120000"/>
                    </a:schemeClr>
                  </a:solidFill>
                </a:ln>
                <a:solidFill>
                  <a:schemeClr val="accent3">
                    <a:lumMod val="50000"/>
                  </a:schemeClr>
                </a:solidFill>
              </a:rPr>
              <a:t> – IMPLEMENTACJA PRAWA UNIJNEGO</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8" name="Symbol zastępczy zawartości 2"/>
          <p:cNvSpPr txBox="1">
            <a:spLocks/>
          </p:cNvSpPr>
          <p:nvPr/>
        </p:nvSpPr>
        <p:spPr>
          <a:xfrm>
            <a:off x="571472" y="1367866"/>
            <a:ext cx="7239000" cy="4846320"/>
          </a:xfrm>
          <a:prstGeom prst="rect">
            <a:avLst/>
          </a:prstGeom>
        </p:spPr>
        <p:txBody>
          <a:bodyPr>
            <a:noAutofit/>
          </a:bodyPr>
          <a:lst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marL="0" indent="0" algn="just">
              <a:buFont typeface="Wingdings 2"/>
              <a:buNone/>
            </a:pPr>
            <a:r>
              <a:rPr lang="pl-PL" sz="1600" dirty="0" smtClean="0"/>
              <a:t>Zapewnienie lepszego dostępu do rynku </a:t>
            </a:r>
            <a:r>
              <a:rPr lang="pl-PL" sz="1600" b="1" dirty="0" smtClean="0">
                <a:solidFill>
                  <a:srgbClr val="FF0000"/>
                </a:solidFill>
              </a:rPr>
              <a:t>małym i średnim przedsiębiorcom </a:t>
            </a:r>
            <a:r>
              <a:rPr lang="pl-PL" sz="1600" dirty="0" smtClean="0"/>
              <a:t>dzięki:</a:t>
            </a:r>
          </a:p>
          <a:p>
            <a:r>
              <a:rPr lang="pl-PL" sz="1600" dirty="0" smtClean="0"/>
              <a:t>a) ułatwieniu udzielania zamówień </a:t>
            </a:r>
            <a:r>
              <a:rPr lang="pl-PL" sz="1600" b="1" dirty="0" smtClean="0">
                <a:solidFill>
                  <a:srgbClr val="FF0000"/>
                </a:solidFill>
              </a:rPr>
              <a:t>w częściach</a:t>
            </a:r>
            <a:r>
              <a:rPr lang="pl-PL" sz="1600" dirty="0" smtClean="0"/>
              <a:t>, o które łatwiej ubiegać się MŚP,</a:t>
            </a:r>
          </a:p>
          <a:p>
            <a:pPr algn="just"/>
            <a:r>
              <a:rPr lang="pl-PL" sz="1600" dirty="0" smtClean="0"/>
              <a:t>b) wprowadzeniu pułapu górnych warunków udziału w postępowaniu w zakresie zdolności ekonomicznej (średni roczny obrót – max 2x szacunkowa wartość zamówienia) – jako zasada w art. 22c ust. 2</a:t>
            </a:r>
          </a:p>
          <a:p>
            <a:endParaRPr lang="pl-PL" sz="1600" dirty="0" smtClean="0"/>
          </a:p>
          <a:p>
            <a:pPr marL="0" indent="0" algn="just">
              <a:buFont typeface="Wingdings 2"/>
              <a:buNone/>
            </a:pPr>
            <a:r>
              <a:rPr lang="pl-PL" sz="1600" dirty="0" smtClean="0"/>
              <a:t>Uproszczenia procedur przy udzielaniu zamówień społecznych oraz niektórych innych usług, np. prawnych, hotelarskich, gastronomicznych, kulturalnych, zdrowotnych itp. przez:</a:t>
            </a:r>
          </a:p>
          <a:p>
            <a:r>
              <a:rPr lang="pl-PL" sz="1600" dirty="0" smtClean="0"/>
              <a:t>a) </a:t>
            </a:r>
            <a:r>
              <a:rPr lang="pl-PL" sz="1600" b="1" dirty="0" smtClean="0">
                <a:solidFill>
                  <a:srgbClr val="FF0000"/>
                </a:solidFill>
              </a:rPr>
              <a:t>podwyższenie progu kwotowego</a:t>
            </a:r>
            <a:r>
              <a:rPr lang="pl-PL" sz="1600" dirty="0" smtClean="0"/>
              <a:t>, od którego istnieje obowiązek przestrzegania przepisów ustawy,</a:t>
            </a:r>
          </a:p>
          <a:p>
            <a:r>
              <a:rPr lang="pl-PL" sz="1600" dirty="0" smtClean="0"/>
              <a:t>b) umożliwienie zastosowania </a:t>
            </a:r>
            <a:r>
              <a:rPr lang="pl-PL" sz="1600" b="1" dirty="0" smtClean="0">
                <a:solidFill>
                  <a:srgbClr val="FF0000"/>
                </a:solidFill>
              </a:rPr>
              <a:t>kryteriów jakościowych </a:t>
            </a:r>
            <a:r>
              <a:rPr lang="pl-PL" sz="1600" dirty="0" smtClean="0"/>
              <a:t>takich jak dostępność, ciągłość i trwałość oferowanych kluczowych usług,</a:t>
            </a:r>
          </a:p>
          <a:p>
            <a:r>
              <a:rPr lang="pl-PL" sz="1600" dirty="0" smtClean="0"/>
              <a:t>c) umożliwienie określenia przez zamawiającego niektórych elementów procedury udzielenia zamówienia, co zwiększy jej elastyczność.</a:t>
            </a:r>
          </a:p>
          <a:p>
            <a:endParaRPr lang="pl-PL" sz="1500" dirty="0"/>
          </a:p>
        </p:txBody>
      </p:sp>
    </p:spTree>
    <p:extLst>
      <p:ext uri="{BB962C8B-B14F-4D97-AF65-F5344CB8AC3E}">
        <p14:creationId xmlns:p14="http://schemas.microsoft.com/office/powerpoint/2010/main" val="38706107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Zakres ostatnich nowelizacji </a:t>
            </a:r>
            <a:r>
              <a:rPr lang="pl-PL" sz="2400" b="1" cap="all" dirty="0" err="1">
                <a:ln w="500">
                  <a:solidFill>
                    <a:schemeClr val="tx2">
                      <a:shade val="20000"/>
                      <a:satMod val="120000"/>
                    </a:schemeClr>
                  </a:solidFill>
                </a:ln>
                <a:solidFill>
                  <a:schemeClr val="accent3">
                    <a:lumMod val="50000"/>
                  </a:schemeClr>
                </a:solidFill>
              </a:rPr>
              <a:t>pzp</a:t>
            </a:r>
            <a:r>
              <a:rPr lang="pl-PL" sz="2400" b="1" cap="all" dirty="0">
                <a:ln w="500">
                  <a:solidFill>
                    <a:schemeClr val="tx2">
                      <a:shade val="20000"/>
                      <a:satMod val="120000"/>
                    </a:schemeClr>
                  </a:solidFill>
                </a:ln>
                <a:solidFill>
                  <a:schemeClr val="accent3">
                    <a:lumMod val="50000"/>
                  </a:schemeClr>
                </a:solidFill>
              </a:rPr>
              <a:t> – IMPLEMENTACJA PRAWA UNIJNEGO</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2" name="pole tekstowe 1"/>
          <p:cNvSpPr txBox="1"/>
          <p:nvPr/>
        </p:nvSpPr>
        <p:spPr>
          <a:xfrm>
            <a:off x="571472" y="1491689"/>
            <a:ext cx="7258072" cy="1200329"/>
          </a:xfrm>
          <a:prstGeom prst="rect">
            <a:avLst/>
          </a:prstGeom>
          <a:noFill/>
        </p:spPr>
        <p:txBody>
          <a:bodyPr wrap="square" rtlCol="0">
            <a:spAutoFit/>
          </a:bodyPr>
          <a:lstStyle/>
          <a:p>
            <a:pPr algn="just"/>
            <a:r>
              <a:rPr lang="pl-PL" dirty="0"/>
              <a:t>W</a:t>
            </a:r>
            <a:r>
              <a:rPr lang="pl-PL" dirty="0" smtClean="0"/>
              <a:t>prowadzenie </a:t>
            </a:r>
            <a:r>
              <a:rPr lang="pl-PL" dirty="0"/>
              <a:t>bardziej elastycznych rozwiązań w zakresie </a:t>
            </a:r>
            <a:r>
              <a:rPr lang="pl-PL" b="1" dirty="0">
                <a:solidFill>
                  <a:srgbClr val="FF0000"/>
                </a:solidFill>
              </a:rPr>
              <a:t>modyfikacji umów </a:t>
            </a:r>
            <a:r>
              <a:rPr lang="pl-PL" dirty="0"/>
              <a:t>o zamówienia publiczne - nowe przesłanki umożliwiające dokonanie modyfikacji postanowień umownych czy też wypowiedzenia </a:t>
            </a:r>
            <a:r>
              <a:rPr lang="pl-PL" dirty="0" smtClean="0"/>
              <a:t>umów.</a:t>
            </a:r>
            <a:endParaRPr lang="pl-PL" dirty="0"/>
          </a:p>
        </p:txBody>
      </p:sp>
      <p:sp>
        <p:nvSpPr>
          <p:cNvPr id="8" name="Symbol zastępczy zawartości 8"/>
          <p:cNvSpPr>
            <a:spLocks noGrp="1"/>
          </p:cNvSpPr>
          <p:nvPr/>
        </p:nvSpPr>
        <p:spPr>
          <a:xfrm>
            <a:off x="571472" y="2852936"/>
            <a:ext cx="7258072" cy="2892272"/>
          </a:xfrm>
          <a:prstGeom prst="rect">
            <a:avLst/>
          </a:prstGeom>
        </p:spPr>
        <p:txBody>
          <a:bodyPr vert="horz">
            <a:normAutofit fontScale="70000" lnSpcReduction="20000"/>
          </a:bodyPr>
          <a:lst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algn="just">
              <a:spcBef>
                <a:spcPts val="1200"/>
              </a:spcBef>
              <a:spcAft>
                <a:spcPts val="1200"/>
              </a:spcAft>
            </a:pPr>
            <a:r>
              <a:rPr lang="pl-PL" sz="2300" dirty="0" smtClean="0"/>
              <a:t>W stanie prawnym sprzed nowelizacji, zmiana istotnych postanowień umowy możliwa była tylko wówczas, jeżeli zamawiający przewidział taką ewentualność w dokumentach zamówienia oraz określił jej warunki. Zmiana dokonana z naruszeniem tych zasad podlegała zaś unieważnieniu.</a:t>
            </a:r>
          </a:p>
          <a:p>
            <a:pPr algn="just">
              <a:spcBef>
                <a:spcPts val="1200"/>
              </a:spcBef>
              <a:spcAft>
                <a:spcPts val="1200"/>
              </a:spcAft>
            </a:pPr>
            <a:r>
              <a:rPr lang="pl-PL" sz="2300" dirty="0" smtClean="0"/>
              <a:t>Nowelizacją wprowadzono katalog okoliczności, wystąpienie których uchyla zakaz zmiany postanowień zawartej umowy lub umowy ramowej </a:t>
            </a:r>
            <a:r>
              <a:rPr lang="pl-PL" sz="2300" dirty="0" smtClean="0"/>
              <a:t>(art</a:t>
            </a:r>
            <a:r>
              <a:rPr lang="pl-PL" sz="2300" dirty="0" smtClean="0"/>
              <a:t>. 144 ust. 1).</a:t>
            </a:r>
          </a:p>
          <a:p>
            <a:pPr algn="just">
              <a:spcBef>
                <a:spcPts val="1200"/>
              </a:spcBef>
              <a:spcAft>
                <a:spcPts val="1200"/>
              </a:spcAft>
            </a:pPr>
            <a:r>
              <a:rPr lang="pl-PL" sz="2300" dirty="0" smtClean="0"/>
              <a:t>W osobnym katalogu (art. 144 ust. 1e) sprecyzowano natomiast jakie zmiany postanowień winny być traktowane jako istotne.</a:t>
            </a:r>
          </a:p>
          <a:p>
            <a:pPr algn="just"/>
            <a:endParaRPr lang="pl-PL" sz="1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Zakres ostatnich nowelizacji </a:t>
            </a:r>
            <a:r>
              <a:rPr lang="pl-PL" sz="2400" b="1" cap="all" dirty="0" err="1">
                <a:ln w="500">
                  <a:solidFill>
                    <a:schemeClr val="tx2">
                      <a:shade val="20000"/>
                      <a:satMod val="120000"/>
                    </a:schemeClr>
                  </a:solidFill>
                </a:ln>
                <a:solidFill>
                  <a:schemeClr val="accent3">
                    <a:lumMod val="50000"/>
                  </a:schemeClr>
                </a:solidFill>
              </a:rPr>
              <a:t>pzp</a:t>
            </a:r>
            <a:r>
              <a:rPr lang="pl-PL" sz="2400" b="1" cap="all" dirty="0">
                <a:ln w="500">
                  <a:solidFill>
                    <a:schemeClr val="tx2">
                      <a:shade val="20000"/>
                      <a:satMod val="120000"/>
                    </a:schemeClr>
                  </a:solidFill>
                </a:ln>
                <a:solidFill>
                  <a:schemeClr val="accent3">
                    <a:lumMod val="50000"/>
                  </a:schemeClr>
                </a:solidFill>
              </a:rPr>
              <a:t> – IMPLEMENTACJA PRAWA UNIJNEGO</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Symbol zastępczy zawartości 8"/>
          <p:cNvSpPr>
            <a:spLocks noGrp="1"/>
          </p:cNvSpPr>
          <p:nvPr/>
        </p:nvSpPr>
        <p:spPr>
          <a:xfrm>
            <a:off x="214282" y="1379101"/>
            <a:ext cx="7715272" cy="4817186"/>
          </a:xfrm>
          <a:prstGeom prst="rect">
            <a:avLst/>
          </a:prstGeom>
        </p:spPr>
        <p:txBody>
          <a:bodyPr vert="horz">
            <a:normAutofit fontScale="92500" lnSpcReduction="10000"/>
          </a:bodyPr>
          <a:lst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a:buNone/>
            </a:pPr>
            <a:r>
              <a:rPr lang="pl-PL" sz="1800" dirty="0" smtClean="0"/>
              <a:t>	</a:t>
            </a:r>
            <a:r>
              <a:rPr lang="pl-PL" sz="1800" b="1" dirty="0" smtClean="0"/>
              <a:t>Zakazuje się zmian postanowień zawartej umowy lub umowy ramowej w stosunku do treści oferty, na podstawie której dokonano wyboru wykonawcy, chyba że zachodzi co najmniej jedna z następujących okoliczności:</a:t>
            </a:r>
          </a:p>
          <a:p>
            <a:pPr algn="just">
              <a:buNone/>
            </a:pPr>
            <a:r>
              <a:rPr lang="pl-PL" sz="1800" dirty="0" smtClean="0"/>
              <a:t>	</a:t>
            </a:r>
            <a:r>
              <a:rPr lang="pl-PL" sz="1700" dirty="0" smtClean="0"/>
              <a:t>1) zmiany </a:t>
            </a:r>
            <a:r>
              <a:rPr lang="pl-PL" sz="1700" b="1" dirty="0" smtClean="0">
                <a:solidFill>
                  <a:srgbClr val="FF0000"/>
                </a:solidFill>
              </a:rPr>
              <a:t>zostały przewidziane w ogłoszeniu o zamówieniu lub specyfikacji istotnych warunków zamówienia </a:t>
            </a:r>
            <a:r>
              <a:rPr lang="pl-PL" sz="1700" dirty="0" smtClean="0"/>
              <a:t>w postaci jednoznacznych postanowień umownych, które określają ich zakres, w szczególności możliwość zmiany wysokości wynagrodzenia wykonawcy, i charakter oraz warunki wprowadzenia zmian;</a:t>
            </a:r>
          </a:p>
          <a:p>
            <a:pPr algn="just">
              <a:buNone/>
            </a:pPr>
            <a:r>
              <a:rPr lang="pl-PL" sz="1700" dirty="0" smtClean="0"/>
              <a:t>	2) zmiany </a:t>
            </a:r>
            <a:r>
              <a:rPr lang="pl-PL" sz="1700" b="1" dirty="0" smtClean="0">
                <a:solidFill>
                  <a:srgbClr val="FF0000"/>
                </a:solidFill>
              </a:rPr>
              <a:t>dotyczą realizacji dodatkowych dostaw, usług lub robót budowlanych od dotychczasowego wykonawcy</a:t>
            </a:r>
            <a:r>
              <a:rPr lang="pl-PL" sz="1700" dirty="0" smtClean="0"/>
              <a:t>, nieobjętych zamówieniem podstawowym, o ile stały się niezbędne i zostały spełnione łącznie następujące warunki:</a:t>
            </a:r>
          </a:p>
          <a:p>
            <a:pPr lvl="2" algn="just">
              <a:buNone/>
            </a:pPr>
            <a:r>
              <a:rPr lang="pl-PL" sz="1400" dirty="0" smtClean="0"/>
              <a:t>a) zmiana wykonawcy nie może zostać dokonana z powodów ekonomicznych lub technicznych, w szczególności dotyczących zamienności lub </a:t>
            </a:r>
            <a:r>
              <a:rPr lang="pl-PL" sz="1400" dirty="0" err="1" smtClean="0"/>
              <a:t>interoperacyjności</a:t>
            </a:r>
            <a:r>
              <a:rPr lang="pl-PL" sz="1400" dirty="0" smtClean="0"/>
              <a:t> sprzętu, usług lub instalacji, zamówionych w ramach zamówienia podstawowego,</a:t>
            </a:r>
          </a:p>
          <a:p>
            <a:pPr lvl="2" algn="just">
              <a:buNone/>
            </a:pPr>
            <a:r>
              <a:rPr lang="pl-PL" sz="1400" dirty="0" smtClean="0"/>
              <a:t>b) zmiana wykonawcy spowodowałaby istotną niedogodność lub znaczne zwiększenie kosztów dla zamawiającego,</a:t>
            </a:r>
          </a:p>
          <a:p>
            <a:pPr lvl="2" algn="just">
              <a:buNone/>
            </a:pPr>
            <a:r>
              <a:rPr lang="pl-PL" sz="1400" dirty="0" smtClean="0"/>
              <a:t>c) wartość każdej kolejnej zmiany nie przekracza 50% wartości zamówienia określonej pierwotnie w umowie lub umowie ramowej;</a:t>
            </a:r>
          </a:p>
          <a:p>
            <a:pPr algn="just">
              <a:buNone/>
            </a:pPr>
            <a:endParaRPr lang="pl-PL" sz="1800" dirty="0"/>
          </a:p>
        </p:txBody>
      </p:sp>
    </p:spTree>
    <p:extLst>
      <p:ext uri="{BB962C8B-B14F-4D97-AF65-F5344CB8AC3E}">
        <p14:creationId xmlns:p14="http://schemas.microsoft.com/office/powerpoint/2010/main" val="11078511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Zakres ostatnich nowelizacji </a:t>
            </a:r>
            <a:r>
              <a:rPr lang="pl-PL" sz="2400" b="1" cap="all" dirty="0" err="1">
                <a:ln w="500">
                  <a:solidFill>
                    <a:schemeClr val="tx2">
                      <a:shade val="20000"/>
                      <a:satMod val="120000"/>
                    </a:schemeClr>
                  </a:solidFill>
                </a:ln>
                <a:solidFill>
                  <a:schemeClr val="accent3">
                    <a:lumMod val="50000"/>
                  </a:schemeClr>
                </a:solidFill>
              </a:rPr>
              <a:t>pzp</a:t>
            </a:r>
            <a:r>
              <a:rPr lang="pl-PL" sz="2400" b="1" cap="all" dirty="0">
                <a:ln w="500">
                  <a:solidFill>
                    <a:schemeClr val="tx2">
                      <a:shade val="20000"/>
                      <a:satMod val="120000"/>
                    </a:schemeClr>
                  </a:solidFill>
                </a:ln>
                <a:solidFill>
                  <a:schemeClr val="accent3">
                    <a:lumMod val="50000"/>
                  </a:schemeClr>
                </a:solidFill>
              </a:rPr>
              <a:t> – IMPLEMENTACJA PRAWA UNIJNEGO</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Symbol zastępczy zawartości 8"/>
          <p:cNvSpPr>
            <a:spLocks noGrp="1"/>
          </p:cNvSpPr>
          <p:nvPr/>
        </p:nvSpPr>
        <p:spPr>
          <a:xfrm>
            <a:off x="563291" y="1411592"/>
            <a:ext cx="7358114" cy="4955562"/>
          </a:xfrm>
          <a:prstGeom prst="rect">
            <a:avLst/>
          </a:prstGeom>
        </p:spPr>
        <p:txBody>
          <a:bodyPr vert="horz">
            <a:normAutofit/>
          </a:bodyPr>
          <a:lst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a:buNone/>
            </a:pPr>
            <a:r>
              <a:rPr lang="pl-PL" sz="1800" b="1" dirty="0" smtClean="0"/>
              <a:t>3) zostały spełnione łącznie następujące warunki:</a:t>
            </a:r>
          </a:p>
          <a:p>
            <a:pPr lvl="1" algn="just">
              <a:buNone/>
            </a:pPr>
            <a:r>
              <a:rPr lang="pl-PL" sz="1600" dirty="0" smtClean="0">
                <a:solidFill>
                  <a:schemeClr val="tx1"/>
                </a:solidFill>
              </a:rPr>
              <a:t>a) konieczność zmiany umowy lub umowy ramowej spowodowana jest okolicznościami, których zamawiający, działając z należytą starannością, </a:t>
            </a:r>
            <a:r>
              <a:rPr lang="pl-PL" sz="1600" b="1" dirty="0" smtClean="0">
                <a:solidFill>
                  <a:srgbClr val="FF0000"/>
                </a:solidFill>
              </a:rPr>
              <a:t>nie mógł przewidzieć</a:t>
            </a:r>
            <a:r>
              <a:rPr lang="pl-PL" sz="1600" dirty="0" smtClean="0">
                <a:solidFill>
                  <a:schemeClr val="tx1"/>
                </a:solidFill>
              </a:rPr>
              <a:t>,</a:t>
            </a:r>
          </a:p>
          <a:p>
            <a:pPr lvl="1" algn="just">
              <a:buNone/>
            </a:pPr>
            <a:r>
              <a:rPr lang="pl-PL" sz="1600" dirty="0" smtClean="0">
                <a:solidFill>
                  <a:schemeClr val="tx1"/>
                </a:solidFill>
              </a:rPr>
              <a:t>b) wartość zmiany </a:t>
            </a:r>
            <a:r>
              <a:rPr lang="pl-PL" sz="1600" b="1" dirty="0" smtClean="0">
                <a:solidFill>
                  <a:srgbClr val="FF0000"/>
                </a:solidFill>
              </a:rPr>
              <a:t>nie przekracza 50% wartości zamówienia </a:t>
            </a:r>
            <a:r>
              <a:rPr lang="pl-PL" sz="1600" dirty="0" smtClean="0">
                <a:solidFill>
                  <a:schemeClr val="tx1"/>
                </a:solidFill>
              </a:rPr>
              <a:t>określonej pierwotnie w umowie lub umowie ramowej;</a:t>
            </a:r>
          </a:p>
          <a:p>
            <a:pPr lvl="0" algn="just">
              <a:buNone/>
            </a:pPr>
            <a:r>
              <a:rPr lang="pl-PL" sz="1800" b="1" dirty="0" smtClean="0"/>
              <a:t>4) wykonawcę, któremu zamawiający udzielił zamówienia, </a:t>
            </a:r>
            <a:r>
              <a:rPr lang="pl-PL" sz="1800" b="1" dirty="0" smtClean="0">
                <a:solidFill>
                  <a:srgbClr val="FF0000"/>
                </a:solidFill>
              </a:rPr>
              <a:t>ma zastąpić nowy wykonawca:</a:t>
            </a:r>
          </a:p>
          <a:p>
            <a:pPr lvl="1">
              <a:buNone/>
            </a:pPr>
            <a:r>
              <a:rPr lang="pl-PL" sz="1600" dirty="0" smtClean="0">
                <a:solidFill>
                  <a:schemeClr val="tx1"/>
                </a:solidFill>
              </a:rPr>
              <a:t>a) na podstawie postanowień umownych, o których mowa w </a:t>
            </a:r>
            <a:r>
              <a:rPr lang="pl-PL" sz="1600" dirty="0" err="1" smtClean="0">
                <a:solidFill>
                  <a:schemeClr val="tx1"/>
                </a:solidFill>
              </a:rPr>
              <a:t>pkt</a:t>
            </a:r>
            <a:r>
              <a:rPr lang="pl-PL" sz="1600" dirty="0" smtClean="0">
                <a:solidFill>
                  <a:schemeClr val="tx1"/>
                </a:solidFill>
              </a:rPr>
              <a:t> 1,</a:t>
            </a:r>
          </a:p>
          <a:p>
            <a:pPr lvl="1" algn="just">
              <a:buNone/>
            </a:pPr>
            <a:r>
              <a:rPr lang="pl-PL" sz="1600" dirty="0" smtClean="0">
                <a:solidFill>
                  <a:schemeClr val="tx1"/>
                </a:solidFill>
              </a:rPr>
              <a:t>b) w wyniku połączenia, podziału, przekształcenia, upadłości, restrukturyzacji lub nabycia dotychczasowego wykonawcy lub jego przedsiębiorstwa, o ile nowy wykonawca spełnia warunki udziału w postępowaniu, nie zachodzą wobec niego podstawy wykluczenia oraz nie pociąga to za sobą innych istotnych zmian umowy,</a:t>
            </a:r>
          </a:p>
          <a:p>
            <a:pPr lvl="1" algn="just">
              <a:buNone/>
            </a:pPr>
            <a:r>
              <a:rPr lang="pl-PL" sz="1600" dirty="0" smtClean="0">
                <a:solidFill>
                  <a:schemeClr val="tx1"/>
                </a:solidFill>
              </a:rPr>
              <a:t>c) w wyniku przejęcia przez zamawiającego zobowiązań wykonawcy względem jego podwykonawców;</a:t>
            </a:r>
          </a:p>
          <a:p>
            <a:pPr>
              <a:buNone/>
            </a:pPr>
            <a:endParaRPr lang="pl-PL" sz="1400" dirty="0" smtClean="0"/>
          </a:p>
          <a:p>
            <a:pPr algn="just">
              <a:buNone/>
            </a:pPr>
            <a:endParaRPr lang="pl-PL" sz="1800" dirty="0"/>
          </a:p>
        </p:txBody>
      </p:sp>
    </p:spTree>
    <p:extLst>
      <p:ext uri="{BB962C8B-B14F-4D97-AF65-F5344CB8AC3E}">
        <p14:creationId xmlns:p14="http://schemas.microsoft.com/office/powerpoint/2010/main" val="1218196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 – IMPLEMENTACJA PRAWA UNIJNEGO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9" name="Symbol zastępczy zawartości 8"/>
          <p:cNvSpPr>
            <a:spLocks noGrp="1"/>
          </p:cNvSpPr>
          <p:nvPr>
            <p:ph idx="1"/>
          </p:nvPr>
        </p:nvSpPr>
        <p:spPr>
          <a:xfrm>
            <a:off x="500034" y="1428736"/>
            <a:ext cx="7239000" cy="714380"/>
          </a:xfrm>
        </p:spPr>
        <p:txBody>
          <a:bodyPr>
            <a:noAutofit/>
          </a:bodyPr>
          <a:lstStyle/>
          <a:p>
            <a:pPr algn="just"/>
            <a:r>
              <a:rPr lang="pl-PL" sz="1800" dirty="0" smtClean="0">
                <a:latin typeface="Calibri" pitchFamily="34" charset="0"/>
              </a:rPr>
              <a:t>Zmiany związane z dużą nowelizacją w 2016 roku – związane z implementacją dyrektyw:</a:t>
            </a:r>
            <a:endParaRPr lang="pl-PL" sz="1500" dirty="0" smtClean="0">
              <a:latin typeface="Calibri" pitchFamily="34" charset="0"/>
            </a:endParaRPr>
          </a:p>
          <a:p>
            <a:pPr algn="just"/>
            <a:endParaRPr lang="pl-PL" sz="1300" dirty="0" smtClean="0">
              <a:latin typeface="Calibri" pitchFamily="34" charset="0"/>
            </a:endParaRPr>
          </a:p>
          <a:p>
            <a:pPr algn="just"/>
            <a:endParaRPr lang="pl-PL" sz="1300" dirty="0">
              <a:latin typeface="Calibri" pitchFamily="34" charset="0"/>
            </a:endParaRPr>
          </a:p>
        </p:txBody>
      </p:sp>
      <p:grpSp>
        <p:nvGrpSpPr>
          <p:cNvPr id="7" name="Grupa 6"/>
          <p:cNvGrpSpPr/>
          <p:nvPr/>
        </p:nvGrpSpPr>
        <p:grpSpPr>
          <a:xfrm>
            <a:off x="571472" y="4143380"/>
            <a:ext cx="7429552" cy="1785950"/>
            <a:chOff x="0" y="0"/>
            <a:chExt cx="7429552" cy="4857781"/>
          </a:xfrm>
        </p:grpSpPr>
        <p:sp>
          <p:nvSpPr>
            <p:cNvPr id="8" name="Prostokąt zaokrąglony 7"/>
            <p:cNvSpPr/>
            <p:nvPr/>
          </p:nvSpPr>
          <p:spPr>
            <a:xfrm>
              <a:off x="0" y="0"/>
              <a:ext cx="7429552" cy="4857781"/>
            </a:xfrm>
            <a:prstGeom prst="roundRect">
              <a:avLst/>
            </a:prstGeom>
            <a:solidFill>
              <a:schemeClr val="accent3">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Prostokąt 9"/>
            <p:cNvSpPr/>
            <p:nvPr/>
          </p:nvSpPr>
          <p:spPr>
            <a:xfrm>
              <a:off x="237137" y="237137"/>
              <a:ext cx="6955278" cy="438350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47650" tIns="247650" rIns="247650" bIns="247650" numCol="1" spcCol="1270" anchor="ctr" anchorCtr="0">
              <a:noAutofit/>
            </a:bodyPr>
            <a:lstStyle/>
            <a:p>
              <a:pPr lvl="0" algn="just" defTabSz="2889250">
                <a:lnSpc>
                  <a:spcPct val="90000"/>
                </a:lnSpc>
                <a:spcBef>
                  <a:spcPct val="0"/>
                </a:spcBef>
                <a:spcAft>
                  <a:spcPct val="35000"/>
                </a:spcAft>
              </a:pPr>
              <a:endParaRPr lang="pl-PL" sz="6500" kern="1200" dirty="0">
                <a:solidFill>
                  <a:schemeClr val="tx1"/>
                </a:solidFill>
              </a:endParaRPr>
            </a:p>
          </p:txBody>
        </p:sp>
      </p:grpSp>
      <p:grpSp>
        <p:nvGrpSpPr>
          <p:cNvPr id="11" name="Grupa 10"/>
          <p:cNvGrpSpPr/>
          <p:nvPr/>
        </p:nvGrpSpPr>
        <p:grpSpPr>
          <a:xfrm>
            <a:off x="571472" y="2058552"/>
            <a:ext cx="7429552" cy="2168600"/>
            <a:chOff x="0" y="0"/>
            <a:chExt cx="7429552" cy="4857781"/>
          </a:xfrm>
        </p:grpSpPr>
        <p:sp>
          <p:nvSpPr>
            <p:cNvPr id="12" name="Prostokąt zaokrąglony 11"/>
            <p:cNvSpPr/>
            <p:nvPr/>
          </p:nvSpPr>
          <p:spPr>
            <a:xfrm>
              <a:off x="0" y="0"/>
              <a:ext cx="7429552" cy="4857781"/>
            </a:xfrm>
            <a:prstGeom prst="roundRect">
              <a:avLst/>
            </a:prstGeom>
            <a:solidFill>
              <a:schemeClr val="accent3">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Prostokąt 12"/>
            <p:cNvSpPr/>
            <p:nvPr/>
          </p:nvSpPr>
          <p:spPr>
            <a:xfrm>
              <a:off x="237137" y="237137"/>
              <a:ext cx="6955278" cy="438350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47650" tIns="247650" rIns="247650" bIns="247650" numCol="1" spcCol="1270" anchor="ctr" anchorCtr="0">
              <a:noAutofit/>
            </a:bodyPr>
            <a:lstStyle/>
            <a:p>
              <a:pPr lvl="0" algn="just" defTabSz="2889250">
                <a:lnSpc>
                  <a:spcPct val="90000"/>
                </a:lnSpc>
                <a:spcBef>
                  <a:spcPct val="0"/>
                </a:spcBef>
                <a:spcAft>
                  <a:spcPct val="35000"/>
                </a:spcAft>
              </a:pPr>
              <a:endParaRPr lang="pl-PL" sz="6500" kern="1200" dirty="0">
                <a:solidFill>
                  <a:schemeClr val="tx1"/>
                </a:solidFill>
              </a:endParaRPr>
            </a:p>
          </p:txBody>
        </p:sp>
      </p:grpSp>
      <p:sp>
        <p:nvSpPr>
          <p:cNvPr id="14" name="pole tekstowe 13"/>
          <p:cNvSpPr txBox="1"/>
          <p:nvPr/>
        </p:nvSpPr>
        <p:spPr>
          <a:xfrm>
            <a:off x="785786" y="2073117"/>
            <a:ext cx="7143800" cy="2077492"/>
          </a:xfrm>
          <a:prstGeom prst="rect">
            <a:avLst/>
          </a:prstGeom>
          <a:noFill/>
        </p:spPr>
        <p:txBody>
          <a:bodyPr wrap="square" rtlCol="0">
            <a:spAutoFit/>
          </a:bodyPr>
          <a:lstStyle/>
          <a:p>
            <a:pPr algn="just"/>
            <a:r>
              <a:rPr lang="pl-PL" sz="1550" dirty="0">
                <a:latin typeface="Calibri" pitchFamily="34" charset="0"/>
              </a:rPr>
              <a:t>Unia przyjmuje środki w celu ustanowienia lub zapewnienia </a:t>
            </a:r>
            <a:r>
              <a:rPr lang="pl-PL" sz="1550" b="1" dirty="0">
                <a:latin typeface="Calibri" pitchFamily="34" charset="0"/>
              </a:rPr>
              <a:t>funkcjonowania rynku wewnętrznego </a:t>
            </a:r>
            <a:r>
              <a:rPr lang="pl-PL" sz="1550" dirty="0">
                <a:latin typeface="Calibri" pitchFamily="34" charset="0"/>
              </a:rPr>
              <a:t>zgodnie z odpowiednimi postanowieniami Traktatów. (art. </a:t>
            </a:r>
            <a:r>
              <a:rPr lang="pl-PL" sz="1550" dirty="0" smtClean="0">
                <a:latin typeface="Calibri" pitchFamily="34" charset="0"/>
              </a:rPr>
              <a:t>26 TFUE) </a:t>
            </a:r>
          </a:p>
          <a:p>
            <a:pPr algn="just">
              <a:spcBef>
                <a:spcPts val="600"/>
              </a:spcBef>
            </a:pPr>
            <a:r>
              <a:rPr lang="pl-PL" sz="1550" dirty="0" smtClean="0">
                <a:latin typeface="Calibri" pitchFamily="34" charset="0"/>
              </a:rPr>
              <a:t>Parlament </a:t>
            </a:r>
            <a:r>
              <a:rPr lang="pl-PL" sz="1550" dirty="0">
                <a:latin typeface="Calibri" pitchFamily="34" charset="0"/>
              </a:rPr>
              <a:t>Europejski i Rada, stanowiąc zgodnie ze zwykłą procedurą ustawodawczą i po konsultacji z Komitetem Ekonomiczno-Społecznym, przyjmują </a:t>
            </a:r>
            <a:r>
              <a:rPr lang="pl-PL" sz="1550" b="1" dirty="0">
                <a:latin typeface="Calibri" pitchFamily="34" charset="0"/>
              </a:rPr>
              <a:t>środki dotyczące zbliżenia przepisów ustawowych, </a:t>
            </a:r>
            <a:r>
              <a:rPr lang="pl-PL" sz="1550" dirty="0">
                <a:latin typeface="Calibri" pitchFamily="34" charset="0"/>
              </a:rPr>
              <a:t>wykonawczych i administracyjnych Państw Członkowskich, które </a:t>
            </a:r>
            <a:r>
              <a:rPr lang="pl-PL" sz="1550" b="1" dirty="0">
                <a:latin typeface="Calibri" pitchFamily="34" charset="0"/>
              </a:rPr>
              <a:t>mają na celu ustanowienie i funkcjonowanie rynku wewnętrznego</a:t>
            </a:r>
            <a:r>
              <a:rPr lang="pl-PL" sz="1550" dirty="0">
                <a:latin typeface="Calibri" pitchFamily="34" charset="0"/>
              </a:rPr>
              <a:t>. (art. 114 TFUE)</a:t>
            </a:r>
          </a:p>
        </p:txBody>
      </p:sp>
      <p:sp>
        <p:nvSpPr>
          <p:cNvPr id="15" name="pole tekstowe 14"/>
          <p:cNvSpPr txBox="1"/>
          <p:nvPr/>
        </p:nvSpPr>
        <p:spPr>
          <a:xfrm>
            <a:off x="785786" y="4214818"/>
            <a:ext cx="7072362" cy="1708160"/>
          </a:xfrm>
          <a:prstGeom prst="rect">
            <a:avLst/>
          </a:prstGeom>
          <a:noFill/>
        </p:spPr>
        <p:txBody>
          <a:bodyPr wrap="square" rtlCol="0">
            <a:spAutoFit/>
          </a:bodyPr>
          <a:lstStyle/>
          <a:p>
            <a:pPr algn="just"/>
            <a:r>
              <a:rPr lang="pl-PL" sz="1500" i="1" dirty="0" smtClean="0">
                <a:latin typeface="Calibri" pitchFamily="34" charset="0"/>
              </a:rPr>
              <a:t>Udzielanie zamówień publicznych przez instytucje państw członkowskich lub w imieniu tych instytucji musi być zgodne z zasadami Traktatu o funkcjonowaniu Unii Europejskiej, a w szczególności z zasadą </a:t>
            </a:r>
            <a:r>
              <a:rPr lang="pl-PL" sz="1500" b="1" i="1" dirty="0" smtClean="0">
                <a:latin typeface="Calibri" pitchFamily="34" charset="0"/>
              </a:rPr>
              <a:t>swobodnego przepływu towarów, swobody przedsiębiorczości oraz swobody świadczenia usług</a:t>
            </a:r>
            <a:r>
              <a:rPr lang="pl-PL" sz="1500" i="1" dirty="0" smtClean="0">
                <a:latin typeface="Calibri" pitchFamily="34" charset="0"/>
              </a:rPr>
              <a:t>, a także z zasadami, które się z nich wywodzą, takimi jak: </a:t>
            </a:r>
            <a:r>
              <a:rPr lang="pl-PL" sz="1500" b="1" i="1" dirty="0" smtClean="0">
                <a:latin typeface="Calibri" pitchFamily="34" charset="0"/>
              </a:rPr>
              <a:t>zasada równego traktowania, zasada niedyskryminacji, zasada wzajemnego uznawania, zasada proporcjonalności oraz zasada przejrzystości</a:t>
            </a:r>
            <a:r>
              <a:rPr lang="pl-PL" sz="1500" i="1" dirty="0" smtClean="0">
                <a:latin typeface="Calibri" pitchFamily="34" charset="0"/>
              </a:rPr>
              <a:t>.  </a:t>
            </a:r>
            <a:r>
              <a:rPr lang="pl-PL" sz="1000" dirty="0" smtClean="0">
                <a:latin typeface="Calibri" pitchFamily="34" charset="0"/>
              </a:rPr>
              <a:t>(Dyrektywa 2014/24/UE, motyw 1)</a:t>
            </a:r>
            <a:endParaRPr lang="pl-PL" sz="1500" dirty="0">
              <a:latin typeface="Calibri"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Zakres ostatnich nowelizacji </a:t>
            </a:r>
            <a:r>
              <a:rPr lang="pl-PL" sz="2400" b="1" cap="all" dirty="0" err="1">
                <a:ln w="500">
                  <a:solidFill>
                    <a:schemeClr val="tx2">
                      <a:shade val="20000"/>
                      <a:satMod val="120000"/>
                    </a:schemeClr>
                  </a:solidFill>
                </a:ln>
                <a:solidFill>
                  <a:schemeClr val="accent3">
                    <a:lumMod val="50000"/>
                  </a:schemeClr>
                </a:solidFill>
              </a:rPr>
              <a:t>pzp</a:t>
            </a:r>
            <a:r>
              <a:rPr lang="pl-PL" sz="2400" b="1" cap="all" dirty="0">
                <a:ln w="500">
                  <a:solidFill>
                    <a:schemeClr val="tx2">
                      <a:shade val="20000"/>
                      <a:satMod val="120000"/>
                    </a:schemeClr>
                  </a:solidFill>
                </a:ln>
                <a:solidFill>
                  <a:schemeClr val="accent3">
                    <a:lumMod val="50000"/>
                  </a:schemeClr>
                </a:solidFill>
              </a:rPr>
              <a:t> – IMPLEMENTACJA PRAWA UNIJNEGO</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Symbol zastępczy zawartości 8"/>
          <p:cNvSpPr>
            <a:spLocks noGrp="1"/>
          </p:cNvSpPr>
          <p:nvPr/>
        </p:nvSpPr>
        <p:spPr>
          <a:xfrm>
            <a:off x="321439" y="1340768"/>
            <a:ext cx="8001056" cy="4741248"/>
          </a:xfrm>
          <a:prstGeom prst="rect">
            <a:avLst/>
          </a:prstGeom>
        </p:spPr>
        <p:txBody>
          <a:bodyPr vert="horz">
            <a:normAutofit/>
          </a:bodyPr>
          <a:lst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lvl="0">
              <a:buNone/>
            </a:pPr>
            <a:r>
              <a:rPr lang="pl-PL" sz="1700" b="1" dirty="0" smtClean="0"/>
              <a:t>5) zmiany, niezależnie od ich wartości, </a:t>
            </a:r>
            <a:r>
              <a:rPr lang="pl-PL" sz="1700" b="1" dirty="0" smtClean="0">
                <a:solidFill>
                  <a:srgbClr val="FF0000"/>
                </a:solidFill>
              </a:rPr>
              <a:t>nie są istotne </a:t>
            </a:r>
            <a:r>
              <a:rPr lang="pl-PL" sz="1700" b="1" dirty="0" smtClean="0"/>
              <a:t>w rozumieniu ust. 1e;</a:t>
            </a:r>
          </a:p>
          <a:p>
            <a:pPr lvl="0">
              <a:buNone/>
            </a:pPr>
            <a:endParaRPr lang="pl-PL" sz="1800" dirty="0" smtClean="0"/>
          </a:p>
          <a:p>
            <a:pPr lvl="0">
              <a:buNone/>
            </a:pPr>
            <a:endParaRPr lang="pl-PL" sz="1800" dirty="0" smtClean="0"/>
          </a:p>
          <a:p>
            <a:pPr lvl="0">
              <a:buNone/>
            </a:pPr>
            <a:endParaRPr lang="pl-PL" sz="1800" dirty="0" smtClean="0"/>
          </a:p>
          <a:p>
            <a:pPr lvl="0">
              <a:buNone/>
            </a:pPr>
            <a:endParaRPr lang="pl-PL" sz="1800" dirty="0" smtClean="0"/>
          </a:p>
          <a:p>
            <a:pPr lvl="0">
              <a:buNone/>
            </a:pPr>
            <a:endParaRPr lang="pl-PL" sz="1800" dirty="0" smtClean="0"/>
          </a:p>
          <a:p>
            <a:pPr lvl="0">
              <a:buNone/>
            </a:pPr>
            <a:endParaRPr lang="pl-PL" sz="1800" dirty="0" smtClean="0"/>
          </a:p>
          <a:p>
            <a:pPr lvl="0">
              <a:buNone/>
            </a:pPr>
            <a:endParaRPr lang="pl-PL" sz="1800" dirty="0" smtClean="0"/>
          </a:p>
          <a:p>
            <a:pPr lvl="0">
              <a:buNone/>
            </a:pPr>
            <a:endParaRPr lang="pl-PL" sz="1800" dirty="0" smtClean="0"/>
          </a:p>
          <a:p>
            <a:pPr algn="just">
              <a:buNone/>
            </a:pPr>
            <a:endParaRPr lang="pl-PL" sz="1800" dirty="0"/>
          </a:p>
        </p:txBody>
      </p:sp>
      <p:pic>
        <p:nvPicPr>
          <p:cNvPr id="9" name="table"/>
          <p:cNvPicPr>
            <a:picLocks noChangeAspect="1"/>
          </p:cNvPicPr>
          <p:nvPr/>
        </p:nvPicPr>
        <p:blipFill>
          <a:blip r:embed="rId4"/>
          <a:stretch>
            <a:fillRect/>
          </a:stretch>
        </p:blipFill>
        <p:spPr>
          <a:xfrm>
            <a:off x="321439" y="1827247"/>
            <a:ext cx="7572428" cy="3929090"/>
          </a:xfrm>
          <a:prstGeom prst="rect">
            <a:avLst/>
          </a:prstGeom>
        </p:spPr>
      </p:pic>
    </p:spTree>
    <p:extLst>
      <p:ext uri="{BB962C8B-B14F-4D97-AF65-F5344CB8AC3E}">
        <p14:creationId xmlns:p14="http://schemas.microsoft.com/office/powerpoint/2010/main" val="20310525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Zakres ostatnich nowelizacji </a:t>
            </a:r>
            <a:r>
              <a:rPr lang="pl-PL" sz="2400" b="1" cap="all" dirty="0" err="1">
                <a:ln w="500">
                  <a:solidFill>
                    <a:schemeClr val="tx2">
                      <a:shade val="20000"/>
                      <a:satMod val="120000"/>
                    </a:schemeClr>
                  </a:solidFill>
                </a:ln>
                <a:solidFill>
                  <a:schemeClr val="accent3">
                    <a:lumMod val="50000"/>
                  </a:schemeClr>
                </a:solidFill>
              </a:rPr>
              <a:t>pzp</a:t>
            </a:r>
            <a:r>
              <a:rPr lang="pl-PL" sz="2400" b="1" cap="all" dirty="0">
                <a:ln w="500">
                  <a:solidFill>
                    <a:schemeClr val="tx2">
                      <a:shade val="20000"/>
                      <a:satMod val="120000"/>
                    </a:schemeClr>
                  </a:solidFill>
                </a:ln>
                <a:solidFill>
                  <a:schemeClr val="accent3">
                    <a:lumMod val="50000"/>
                  </a:schemeClr>
                </a:solidFill>
              </a:rPr>
              <a:t> – IMPLEMENTACJA PRAWA UNIJNEGO</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Symbol zastępczy zawartości 8"/>
          <p:cNvSpPr>
            <a:spLocks noGrp="1"/>
          </p:cNvSpPr>
          <p:nvPr/>
        </p:nvSpPr>
        <p:spPr>
          <a:xfrm>
            <a:off x="99572" y="1556792"/>
            <a:ext cx="8001056" cy="1214446"/>
          </a:xfrm>
          <a:prstGeom prst="rect">
            <a:avLst/>
          </a:prstGeom>
        </p:spPr>
        <p:txBody>
          <a:bodyPr vert="horz">
            <a:normAutofit/>
          </a:bodyPr>
          <a:lst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lvl="0">
              <a:buNone/>
            </a:pPr>
            <a:r>
              <a:rPr lang="pl-PL" sz="1800" dirty="0" smtClean="0"/>
              <a:t>	6) łączna </a:t>
            </a:r>
            <a:r>
              <a:rPr lang="pl-PL" sz="1800" b="1" dirty="0" smtClean="0">
                <a:solidFill>
                  <a:srgbClr val="FF0000"/>
                </a:solidFill>
              </a:rPr>
              <a:t>wartość zmian </a:t>
            </a:r>
            <a:r>
              <a:rPr lang="pl-PL" sz="1800" dirty="0" smtClean="0"/>
              <a:t>jest mniejsza</a:t>
            </a:r>
          </a:p>
          <a:p>
            <a:pPr lvl="0" algn="ctr">
              <a:buNone/>
            </a:pPr>
            <a:r>
              <a:rPr lang="pl-PL" sz="1800" dirty="0" smtClean="0"/>
              <a:t>niż kwoty określone w przepisach wydanych na podstawie art. 11 ust. 8</a:t>
            </a:r>
          </a:p>
          <a:p>
            <a:pPr lvl="0" algn="ctr">
              <a:buNone/>
            </a:pPr>
            <a:r>
              <a:rPr lang="pl-PL" sz="1800" dirty="0" smtClean="0"/>
              <a:t>i </a:t>
            </a:r>
          </a:p>
          <a:p>
            <a:pPr lvl="0">
              <a:buNone/>
            </a:pPr>
            <a:endParaRPr lang="pl-PL" sz="1800" dirty="0" smtClean="0"/>
          </a:p>
          <a:p>
            <a:pPr lvl="0">
              <a:buNone/>
            </a:pPr>
            <a:endParaRPr lang="pl-PL" sz="1800" dirty="0" smtClean="0"/>
          </a:p>
          <a:p>
            <a:pPr lvl="0">
              <a:buNone/>
            </a:pPr>
            <a:endParaRPr lang="pl-PL" sz="1800" dirty="0" smtClean="0"/>
          </a:p>
          <a:p>
            <a:pPr lvl="0">
              <a:buNone/>
            </a:pPr>
            <a:endParaRPr lang="pl-PL" sz="1800" dirty="0" smtClean="0"/>
          </a:p>
          <a:p>
            <a:pPr algn="just">
              <a:buNone/>
            </a:pPr>
            <a:endParaRPr lang="pl-PL" sz="1800" dirty="0"/>
          </a:p>
        </p:txBody>
      </p:sp>
      <p:pic>
        <p:nvPicPr>
          <p:cNvPr id="9" name="table"/>
          <p:cNvPicPr>
            <a:picLocks noChangeAspect="1"/>
          </p:cNvPicPr>
          <p:nvPr/>
        </p:nvPicPr>
        <p:blipFill>
          <a:blip r:embed="rId4"/>
          <a:stretch>
            <a:fillRect/>
          </a:stretch>
        </p:blipFill>
        <p:spPr>
          <a:xfrm>
            <a:off x="456762" y="2674084"/>
            <a:ext cx="7286676" cy="1554480"/>
          </a:xfrm>
          <a:prstGeom prst="rect">
            <a:avLst/>
          </a:prstGeom>
        </p:spPr>
      </p:pic>
    </p:spTree>
    <p:extLst>
      <p:ext uri="{BB962C8B-B14F-4D97-AF65-F5344CB8AC3E}">
        <p14:creationId xmlns:p14="http://schemas.microsoft.com/office/powerpoint/2010/main" val="32256754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 – IMPLEMENTACJA PRAWA UNIJNEGO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5805264"/>
            <a:ext cx="3971596" cy="924335"/>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5940152" y="5040291"/>
            <a:ext cx="2160476" cy="1817709"/>
          </a:xfrm>
          <a:prstGeom prst="rect">
            <a:avLst/>
          </a:prstGeom>
          <a:effectLst>
            <a:softEdge rad="31750"/>
          </a:effectLst>
        </p:spPr>
      </p:pic>
      <p:sp>
        <p:nvSpPr>
          <p:cNvPr id="9" name="Symbol zastępczy zawartości 8"/>
          <p:cNvSpPr>
            <a:spLocks noGrp="1"/>
          </p:cNvSpPr>
          <p:nvPr>
            <p:ph idx="1"/>
          </p:nvPr>
        </p:nvSpPr>
        <p:spPr>
          <a:xfrm>
            <a:off x="571472" y="2165562"/>
            <a:ext cx="7312896" cy="2331371"/>
          </a:xfrm>
          <a:solidFill>
            <a:schemeClr val="accent3">
              <a:lumMod val="60000"/>
              <a:lumOff val="40000"/>
            </a:schemeClr>
          </a:solidFill>
        </p:spPr>
        <p:txBody>
          <a:bodyPr>
            <a:noAutofit/>
          </a:bodyPr>
          <a:lstStyle/>
          <a:p>
            <a:pPr marL="285750" indent="-285750" algn="ctr">
              <a:buAutoNum type="romanUcPeriod"/>
            </a:pPr>
            <a:endParaRPr lang="pl-PL" sz="2400" dirty="0">
              <a:latin typeface="Calibri" pitchFamily="34" charset="0"/>
            </a:endParaRPr>
          </a:p>
          <a:p>
            <a:pPr marL="514350" indent="-514350" algn="ctr">
              <a:buFont typeface="+mj-lt"/>
              <a:buAutoNum type="romanUcPeriod" startAt="4"/>
            </a:pPr>
            <a:r>
              <a:rPr lang="pl-PL" sz="2400" dirty="0" smtClean="0">
                <a:latin typeface="Calibri" pitchFamily="34" charset="0"/>
              </a:rPr>
              <a:t>ELEKTRONIZACJA ZAMÓWIEŃ PUBLICZNYCH</a:t>
            </a:r>
            <a:endParaRPr lang="pl-PL" sz="1400" dirty="0">
              <a:solidFill>
                <a:schemeClr val="tx1"/>
              </a:solidFill>
              <a:latin typeface="Calibri" pitchFamily="34" charset="0"/>
            </a:endParaRPr>
          </a:p>
        </p:txBody>
      </p:sp>
    </p:spTree>
    <p:extLst>
      <p:ext uri="{BB962C8B-B14F-4D97-AF65-F5344CB8AC3E}">
        <p14:creationId xmlns:p14="http://schemas.microsoft.com/office/powerpoint/2010/main" val="25395619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a:t>
            </a:r>
            <a:r>
              <a:rPr lang="pl-PL" sz="1600" b="1" cap="all" dirty="0" smtClean="0">
                <a:ln w="500">
                  <a:solidFill>
                    <a:schemeClr val="tx2">
                      <a:shade val="20000"/>
                      <a:satMod val="120000"/>
                    </a:schemeClr>
                  </a:solidFill>
                </a:ln>
                <a:solidFill>
                  <a:schemeClr val="accent3">
                    <a:lumMod val="50000"/>
                  </a:schemeClr>
                </a:solidFill>
              </a:rPr>
              <a:t>UNIJNEGO</a:t>
            </a:r>
          </a:p>
          <a:p>
            <a:pPr lvl="0" algn="ctr">
              <a:spcBef>
                <a:spcPct val="0"/>
              </a:spcBef>
              <a:defRPr/>
            </a:pPr>
            <a:r>
              <a:rPr lang="pl-PL" sz="2400" b="1" cap="all" dirty="0" smtClean="0">
                <a:ln w="500">
                  <a:solidFill>
                    <a:schemeClr val="tx2">
                      <a:shade val="20000"/>
                      <a:satMod val="120000"/>
                    </a:schemeClr>
                  </a:solidFill>
                </a:ln>
                <a:solidFill>
                  <a:schemeClr val="accent3">
                    <a:lumMod val="50000"/>
                  </a:schemeClr>
                </a:solidFill>
              </a:rPr>
              <a:t>ELEKTRONIZACJA POSTĘPOWANIA</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3" name="Prostokąt 2"/>
          <p:cNvSpPr/>
          <p:nvPr/>
        </p:nvSpPr>
        <p:spPr>
          <a:xfrm>
            <a:off x="280787" y="1124744"/>
            <a:ext cx="7639045" cy="584775"/>
          </a:xfrm>
          <a:prstGeom prst="rect">
            <a:avLst/>
          </a:prstGeom>
        </p:spPr>
        <p:txBody>
          <a:bodyPr wrap="square">
            <a:spAutoFit/>
          </a:bodyPr>
          <a:lstStyle/>
          <a:p>
            <a:pPr>
              <a:spcBef>
                <a:spcPts val="0"/>
              </a:spcBef>
              <a:buNone/>
            </a:pPr>
            <a:endParaRPr lang="pl-PL" sz="1600" b="1" dirty="0" smtClean="0">
              <a:solidFill>
                <a:schemeClr val="tx2"/>
              </a:solidFill>
            </a:endParaRPr>
          </a:p>
          <a:p>
            <a:pPr lvl="1"/>
            <a:endParaRPr lang="pl-PL" sz="1600" dirty="0"/>
          </a:p>
        </p:txBody>
      </p:sp>
      <p:sp>
        <p:nvSpPr>
          <p:cNvPr id="8" name="Prostokąt zaokrąglony 7"/>
          <p:cNvSpPr/>
          <p:nvPr/>
        </p:nvSpPr>
        <p:spPr>
          <a:xfrm>
            <a:off x="280788" y="1124744"/>
            <a:ext cx="7819840" cy="4837177"/>
          </a:xfrm>
          <a:prstGeom prst="roundRect">
            <a:avLst/>
          </a:prstGeom>
          <a:solidFill>
            <a:schemeClr val="accent3">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 name="pole tekstowe 1"/>
          <p:cNvSpPr txBox="1"/>
          <p:nvPr/>
        </p:nvSpPr>
        <p:spPr>
          <a:xfrm>
            <a:off x="585555" y="1260312"/>
            <a:ext cx="7348360" cy="4262705"/>
          </a:xfrm>
          <a:prstGeom prst="rect">
            <a:avLst/>
          </a:prstGeom>
          <a:noFill/>
        </p:spPr>
        <p:txBody>
          <a:bodyPr wrap="square" rtlCol="0">
            <a:spAutoFit/>
          </a:bodyPr>
          <a:lstStyle/>
          <a:p>
            <a:pPr algn="just"/>
            <a:endParaRPr lang="pl-PL" sz="1500" i="1" dirty="0" smtClean="0"/>
          </a:p>
          <a:p>
            <a:pPr algn="just"/>
            <a:r>
              <a:rPr lang="pl-PL" sz="1600" i="1" dirty="0" smtClean="0"/>
              <a:t>Publikację </a:t>
            </a:r>
            <a:r>
              <a:rPr lang="pl-PL" sz="1600" i="1" dirty="0"/>
              <a:t>informacji dotyczących zamówień w znacznym stopniu mogą ułatwić elektroniczne środki informacji i komunikacji; mogą one też </a:t>
            </a:r>
            <a:r>
              <a:rPr lang="pl-PL" sz="1600" b="1" i="1" dirty="0">
                <a:solidFill>
                  <a:srgbClr val="FF0000"/>
                </a:solidFill>
              </a:rPr>
              <a:t>poprawić skuteczność i zwiększyć przejrzystość procesu udzielania zamówień</a:t>
            </a:r>
            <a:r>
              <a:rPr lang="pl-PL" sz="1600" i="1" dirty="0"/>
              <a:t>. Środki te powinny stać się standardowymi środkami komunikacji i wymiany informacji w postępowaniach o udzielanie zamówień, ponieważ znacząco </a:t>
            </a:r>
            <a:r>
              <a:rPr lang="pl-PL" sz="1600" b="1" i="1" dirty="0">
                <a:solidFill>
                  <a:srgbClr val="FF0000"/>
                </a:solidFill>
              </a:rPr>
              <a:t>zwiększają one możliwości udziału wykonawców w postępowaniach o udzielanie zamówień na całym rynku wewnętrznym</a:t>
            </a:r>
            <a:r>
              <a:rPr lang="pl-PL" sz="1600" i="1" dirty="0"/>
              <a:t>. </a:t>
            </a:r>
            <a:endParaRPr lang="pl-PL" sz="1600" i="1" dirty="0" smtClean="0"/>
          </a:p>
          <a:p>
            <a:pPr algn="just"/>
            <a:endParaRPr lang="pl-PL" sz="1600" i="1" dirty="0"/>
          </a:p>
          <a:p>
            <a:pPr algn="just"/>
            <a:r>
              <a:rPr lang="pl-PL" sz="1600" i="1" dirty="0" smtClean="0"/>
              <a:t>W </a:t>
            </a:r>
            <a:r>
              <a:rPr lang="pl-PL" sz="1600" i="1" dirty="0"/>
              <a:t>tym celu </a:t>
            </a:r>
            <a:r>
              <a:rPr lang="pl-PL" sz="1600" i="1" dirty="0" smtClean="0"/>
              <a:t>przekazywanie </a:t>
            </a:r>
            <a:r>
              <a:rPr lang="pl-PL" sz="1600" b="1" i="1" dirty="0" smtClean="0">
                <a:solidFill>
                  <a:srgbClr val="FF0000"/>
                </a:solidFill>
              </a:rPr>
              <a:t>ogłoszeń w formie elektronicznej</a:t>
            </a:r>
            <a:r>
              <a:rPr lang="pl-PL" sz="1600" i="1" dirty="0" smtClean="0"/>
              <a:t>, </a:t>
            </a:r>
            <a:r>
              <a:rPr lang="pl-PL" sz="1600" b="1" i="1" dirty="0">
                <a:solidFill>
                  <a:srgbClr val="FF0000"/>
                </a:solidFill>
              </a:rPr>
              <a:t>elektroniczna dostępność dokumentów zamówienia</a:t>
            </a:r>
            <a:r>
              <a:rPr lang="pl-PL" sz="1600" i="1" dirty="0"/>
              <a:t> oraz - po 30-miesięcznym okresie przejściowym - </a:t>
            </a:r>
            <a:r>
              <a:rPr lang="pl-PL" sz="1600" b="1" i="1" dirty="0">
                <a:solidFill>
                  <a:srgbClr val="FF0000"/>
                </a:solidFill>
              </a:rPr>
              <a:t>w pełni elektroniczna komunikacja </a:t>
            </a:r>
            <a:r>
              <a:rPr lang="pl-PL" sz="1600" i="1" dirty="0"/>
              <a:t>oznaczająca komunikację za pomocą środków elektronicznych na wszystkich etapach postępowania, łącznie z przekazywaniem wniosków o dopuszczenie do udziału i w szczególności przekazywaniem ofert (elektroniczne składanie ofert), powinny być obowiązkowe. </a:t>
            </a:r>
            <a:endParaRPr lang="pl-PL" sz="1600" i="1" dirty="0" smtClean="0"/>
          </a:p>
          <a:p>
            <a:pPr algn="r"/>
            <a:r>
              <a:rPr lang="pl-PL" sz="1600" dirty="0" smtClean="0"/>
              <a:t>Dyrektywa klasyczna, motyw 64</a:t>
            </a:r>
            <a:endParaRPr lang="pl-PL" sz="1600" dirty="0"/>
          </a:p>
        </p:txBody>
      </p:sp>
    </p:spTree>
    <p:extLst>
      <p:ext uri="{BB962C8B-B14F-4D97-AF65-F5344CB8AC3E}">
        <p14:creationId xmlns:p14="http://schemas.microsoft.com/office/powerpoint/2010/main" val="20997783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a:t>
            </a:r>
            <a:r>
              <a:rPr lang="pl-PL" sz="1600" b="1" cap="all" dirty="0" smtClean="0">
                <a:ln w="500">
                  <a:solidFill>
                    <a:schemeClr val="tx2">
                      <a:shade val="20000"/>
                      <a:satMod val="120000"/>
                    </a:schemeClr>
                  </a:solidFill>
                </a:ln>
                <a:solidFill>
                  <a:schemeClr val="accent3">
                    <a:lumMod val="50000"/>
                  </a:schemeClr>
                </a:solidFill>
              </a:rPr>
              <a:t>UNIJNEGO</a:t>
            </a:r>
          </a:p>
          <a:p>
            <a:pPr lvl="0" algn="ctr">
              <a:spcBef>
                <a:spcPct val="0"/>
              </a:spcBef>
              <a:defRPr/>
            </a:pPr>
            <a:r>
              <a:rPr lang="pl-PL" sz="2400" b="1" cap="all" dirty="0" smtClean="0">
                <a:ln w="500">
                  <a:solidFill>
                    <a:schemeClr val="tx2">
                      <a:shade val="20000"/>
                      <a:satMod val="120000"/>
                    </a:schemeClr>
                  </a:solidFill>
                </a:ln>
                <a:solidFill>
                  <a:schemeClr val="accent3">
                    <a:lumMod val="50000"/>
                  </a:schemeClr>
                </a:solidFill>
              </a:rPr>
              <a:t>ELEKTRONIZACJA POSTĘPOWANIA</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3" name="Prostokąt 2"/>
          <p:cNvSpPr/>
          <p:nvPr/>
        </p:nvSpPr>
        <p:spPr>
          <a:xfrm>
            <a:off x="280787" y="1124744"/>
            <a:ext cx="7639045" cy="584775"/>
          </a:xfrm>
          <a:prstGeom prst="rect">
            <a:avLst/>
          </a:prstGeom>
        </p:spPr>
        <p:txBody>
          <a:bodyPr wrap="square">
            <a:spAutoFit/>
          </a:bodyPr>
          <a:lstStyle/>
          <a:p>
            <a:pPr>
              <a:spcBef>
                <a:spcPts val="0"/>
              </a:spcBef>
              <a:buNone/>
            </a:pPr>
            <a:endParaRPr lang="pl-PL" sz="1600" b="1" dirty="0" smtClean="0">
              <a:solidFill>
                <a:schemeClr val="tx2"/>
              </a:solidFill>
            </a:endParaRPr>
          </a:p>
          <a:p>
            <a:pPr lvl="1"/>
            <a:endParaRPr lang="pl-PL" sz="1600" dirty="0"/>
          </a:p>
        </p:txBody>
      </p:sp>
      <p:sp>
        <p:nvSpPr>
          <p:cNvPr id="8" name="Prostokąt zaokrąglony 7"/>
          <p:cNvSpPr/>
          <p:nvPr/>
        </p:nvSpPr>
        <p:spPr>
          <a:xfrm>
            <a:off x="280788" y="1124744"/>
            <a:ext cx="7819840" cy="4837177"/>
          </a:xfrm>
          <a:prstGeom prst="roundRect">
            <a:avLst/>
          </a:prstGeom>
          <a:solidFill>
            <a:schemeClr val="accent3">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 name="pole tekstowe 1"/>
          <p:cNvSpPr txBox="1"/>
          <p:nvPr/>
        </p:nvSpPr>
        <p:spPr>
          <a:xfrm>
            <a:off x="585555" y="1260312"/>
            <a:ext cx="7348360" cy="3785652"/>
          </a:xfrm>
          <a:prstGeom prst="rect">
            <a:avLst/>
          </a:prstGeom>
          <a:noFill/>
        </p:spPr>
        <p:txBody>
          <a:bodyPr wrap="square" rtlCol="0">
            <a:spAutoFit/>
          </a:bodyPr>
          <a:lstStyle/>
          <a:p>
            <a:pPr algn="just"/>
            <a:endParaRPr lang="pl-PL" sz="1600" i="1" dirty="0" smtClean="0"/>
          </a:p>
          <a:p>
            <a:pPr algn="just"/>
            <a:r>
              <a:rPr lang="pl-PL" sz="1600" i="1" dirty="0" smtClean="0"/>
              <a:t>Państwa </a:t>
            </a:r>
            <a:r>
              <a:rPr lang="pl-PL" sz="1600" i="1" dirty="0"/>
              <a:t>członkowskie i podmioty zamawiające powinny zachować swobodę w kwestii podjęcia dalej idących środków. Należy również sprecyzować, że obowiązkowe stosowanie elektronicznych środków komunikacji na mocy niniejszej dyrektywy </a:t>
            </a:r>
            <a:r>
              <a:rPr lang="pl-PL" sz="1600" b="1" i="1" dirty="0">
                <a:solidFill>
                  <a:srgbClr val="FF0000"/>
                </a:solidFill>
              </a:rPr>
              <a:t>nie powinno </a:t>
            </a:r>
            <a:r>
              <a:rPr lang="pl-PL" sz="1600" i="1" dirty="0" smtClean="0"/>
              <a:t>jednak:</a:t>
            </a:r>
          </a:p>
          <a:p>
            <a:pPr marL="285750" indent="-285750" algn="just">
              <a:buFont typeface="Arial" panose="020B0604020202020204" pitchFamily="34" charset="0"/>
              <a:buChar char="•"/>
            </a:pPr>
            <a:r>
              <a:rPr lang="pl-PL" sz="1600" i="1" dirty="0" smtClean="0"/>
              <a:t>zobowiązywać </a:t>
            </a:r>
            <a:r>
              <a:rPr lang="pl-PL" sz="1600" i="1" dirty="0"/>
              <a:t>podmiotów zamawiających do elektronicznego </a:t>
            </a:r>
            <a:r>
              <a:rPr lang="pl-PL" sz="1600" b="1" i="1" dirty="0"/>
              <a:t>przetwarzania ofert</a:t>
            </a:r>
            <a:r>
              <a:rPr lang="pl-PL" sz="1600" i="1" dirty="0"/>
              <a:t>, </a:t>
            </a:r>
            <a:endParaRPr lang="pl-PL" sz="1600" i="1" dirty="0" smtClean="0"/>
          </a:p>
          <a:p>
            <a:pPr marL="285750" indent="-285750" algn="just">
              <a:buFont typeface="Arial" panose="020B0604020202020204" pitchFamily="34" charset="0"/>
              <a:buChar char="•"/>
            </a:pPr>
            <a:r>
              <a:rPr lang="pl-PL" sz="1600" i="1" dirty="0" smtClean="0"/>
              <a:t>wprowadzać </a:t>
            </a:r>
            <a:r>
              <a:rPr lang="pl-PL" sz="1600" i="1" dirty="0"/>
              <a:t>obowiązku </a:t>
            </a:r>
            <a:r>
              <a:rPr lang="pl-PL" sz="1600" b="1" i="1" dirty="0"/>
              <a:t>elektronicznej oceny</a:t>
            </a:r>
            <a:r>
              <a:rPr lang="pl-PL" sz="1600" i="1" dirty="0"/>
              <a:t> lub automatycznego przetwarzania. </a:t>
            </a:r>
            <a:endParaRPr lang="pl-PL" sz="1600" i="1" dirty="0" smtClean="0"/>
          </a:p>
          <a:p>
            <a:pPr marL="285750" indent="-285750" algn="just">
              <a:buFont typeface="Arial" panose="020B0604020202020204" pitchFamily="34" charset="0"/>
              <a:buChar char="•"/>
            </a:pPr>
            <a:r>
              <a:rPr lang="pl-PL" sz="1600" i="1" dirty="0" smtClean="0"/>
              <a:t>żaden </a:t>
            </a:r>
            <a:r>
              <a:rPr lang="pl-PL" sz="1600" i="1" dirty="0"/>
              <a:t>element procesu zamówień publicznych </a:t>
            </a:r>
            <a:r>
              <a:rPr lang="pl-PL" sz="1600" b="1" i="1" dirty="0"/>
              <a:t>po udzieleniu zamówienia </a:t>
            </a:r>
            <a:r>
              <a:rPr lang="pl-PL" sz="1600" i="1" dirty="0"/>
              <a:t>nie powinien być objęty obowiązkiem stosowania elektronicznych środków komunikacji; </a:t>
            </a:r>
            <a:endParaRPr lang="pl-PL" sz="1600" i="1" dirty="0" smtClean="0"/>
          </a:p>
          <a:p>
            <a:pPr marL="285750" indent="-285750" algn="just">
              <a:buFont typeface="Arial" panose="020B0604020202020204" pitchFamily="34" charset="0"/>
              <a:buChar char="•"/>
            </a:pPr>
            <a:r>
              <a:rPr lang="pl-PL" sz="1600" i="1" dirty="0" smtClean="0"/>
              <a:t>obowiązek </a:t>
            </a:r>
            <a:r>
              <a:rPr lang="pl-PL" sz="1600" i="1" dirty="0"/>
              <a:t>ten nie powinien też dotyczyć </a:t>
            </a:r>
            <a:r>
              <a:rPr lang="pl-PL" sz="1600" b="1" i="1" dirty="0"/>
              <a:t>wewnętrznej komunikacji </a:t>
            </a:r>
            <a:r>
              <a:rPr lang="pl-PL" sz="1600" i="1" dirty="0"/>
              <a:t>w obrębie podmiotu zamawiającego</a:t>
            </a:r>
            <a:r>
              <a:rPr lang="pl-PL" sz="1600" i="1" dirty="0" smtClean="0"/>
              <a:t>.</a:t>
            </a:r>
          </a:p>
          <a:p>
            <a:pPr algn="r"/>
            <a:r>
              <a:rPr lang="pl-PL" sz="1600" dirty="0"/>
              <a:t>Dyrektywa klasyczna, motyw </a:t>
            </a:r>
            <a:r>
              <a:rPr lang="pl-PL" sz="1600" dirty="0" smtClean="0"/>
              <a:t>64</a:t>
            </a:r>
            <a:endParaRPr lang="pl-PL" sz="1600" dirty="0"/>
          </a:p>
        </p:txBody>
      </p:sp>
    </p:spTree>
    <p:extLst>
      <p:ext uri="{BB962C8B-B14F-4D97-AF65-F5344CB8AC3E}">
        <p14:creationId xmlns:p14="http://schemas.microsoft.com/office/powerpoint/2010/main" val="361736500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POSTĘPOWANIA</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Symbol zastępczy zawartości 6"/>
          <p:cNvSpPr>
            <a:spLocks noGrp="1"/>
          </p:cNvSpPr>
          <p:nvPr>
            <p:ph idx="1"/>
          </p:nvPr>
        </p:nvSpPr>
        <p:spPr>
          <a:xfrm>
            <a:off x="457200" y="1484784"/>
            <a:ext cx="7239000" cy="4970952"/>
          </a:xfrm>
        </p:spPr>
        <p:txBody>
          <a:bodyPr>
            <a:normAutofit/>
          </a:bodyPr>
          <a:lstStyle/>
          <a:p>
            <a:pPr algn="just"/>
            <a:r>
              <a:rPr lang="pl-PL" sz="1600" dirty="0" smtClean="0"/>
              <a:t>Częściowo urzeczywistniona przez przepisy, które weszły jeszcze 28 lipca 2016 (np. obowiązkowe umieszczanie określonych informacji na stronie internetowej) </a:t>
            </a:r>
          </a:p>
          <a:p>
            <a:pPr algn="just"/>
            <a:r>
              <a:rPr lang="pl-PL" sz="1600" dirty="0" smtClean="0"/>
              <a:t>Nowy Rozdział Ustawy: 2a </a:t>
            </a:r>
            <a:r>
              <a:rPr lang="pl-PL" sz="1600" b="1" dirty="0" smtClean="0"/>
              <a:t>Komunikacja </a:t>
            </a:r>
            <a:r>
              <a:rPr lang="pl-PL" sz="1600" b="1" dirty="0"/>
              <a:t>zamawiającego </a:t>
            </a:r>
            <a:r>
              <a:rPr lang="pl-PL" sz="1600" b="1" dirty="0" smtClean="0"/>
              <a:t>z wykonawcami, </a:t>
            </a:r>
            <a:r>
              <a:rPr lang="pl-PL" sz="1600" dirty="0" smtClean="0"/>
              <a:t>umieszczony w jej „Dziale I Przepisy ogólne” – wejście w życie odroczone do kwietnia / października 2018 (zob. przepisy przejściowe ustawy nowelizującej z 22 czerwca 2016 roku, zwłaszcza art. 15 – 18)</a:t>
            </a:r>
            <a:endParaRPr lang="pl-PL" sz="16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POSTĘPOWANIA</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Symbol zastępczy zawartości 6"/>
          <p:cNvSpPr>
            <a:spLocks noGrp="1"/>
          </p:cNvSpPr>
          <p:nvPr>
            <p:ph idx="1"/>
          </p:nvPr>
        </p:nvSpPr>
        <p:spPr>
          <a:xfrm>
            <a:off x="702467" y="1243234"/>
            <a:ext cx="7239000" cy="4689507"/>
          </a:xfrm>
          <a:solidFill>
            <a:schemeClr val="accent3">
              <a:lumMod val="40000"/>
              <a:lumOff val="60000"/>
            </a:schemeClr>
          </a:solidFill>
        </p:spPr>
        <p:txBody>
          <a:bodyPr>
            <a:normAutofit lnSpcReduction="10000"/>
          </a:bodyPr>
          <a:lstStyle/>
          <a:p>
            <a:pPr marL="0" indent="0" algn="just">
              <a:buNone/>
            </a:pPr>
            <a:r>
              <a:rPr lang="pl-PL" sz="1600" dirty="0"/>
              <a:t>Art.  10a.  </a:t>
            </a:r>
          </a:p>
          <a:p>
            <a:pPr marL="0" indent="0" algn="just">
              <a:buNone/>
            </a:pPr>
            <a:r>
              <a:rPr lang="pl-PL" sz="1600" dirty="0"/>
              <a:t>1. </a:t>
            </a:r>
            <a:r>
              <a:rPr lang="pl-PL" sz="1600" dirty="0" smtClean="0"/>
              <a:t>W </a:t>
            </a:r>
            <a:r>
              <a:rPr lang="pl-PL" sz="1600" dirty="0"/>
              <a:t>postępowaniu o udzielenie zamówienia komunikacja między zamawiającym a wykonawcami, w szczególności </a:t>
            </a:r>
            <a:r>
              <a:rPr lang="pl-PL" sz="1600" b="1" dirty="0">
                <a:solidFill>
                  <a:srgbClr val="FF0000"/>
                </a:solidFill>
              </a:rPr>
              <a:t>składanie ofert </a:t>
            </a:r>
            <a:r>
              <a:rPr lang="pl-PL" sz="1600" dirty="0"/>
              <a:t>lub wniosków o dopuszczenie do udziału w postępowaniu,</a:t>
            </a:r>
            <a:r>
              <a:rPr lang="pl-PL" sz="1600" b="1" dirty="0">
                <a:solidFill>
                  <a:srgbClr val="FF0000"/>
                </a:solidFill>
              </a:rPr>
              <a:t> oraz oświadczeń</a:t>
            </a:r>
            <a:r>
              <a:rPr lang="pl-PL" sz="1600" dirty="0"/>
              <a:t>, w tym oświadczenia składanego na formularzu jednolitego europejskiego dokumentu zamówienia, sporządzonego zgodnie z wzorem standardowego formularza określonego w rozporządzeniu wykonawczym Komisji Europejskiej wydanym na podstawie art. 59 ust. 2 dyrektywy 2014/24/UE oraz art. 80 ust. 3 dyrektywy 2014/25/UE, zwanego dalej "jednolitym dokumentem" odbywa się </a:t>
            </a:r>
            <a:r>
              <a:rPr lang="pl-PL" sz="1600" b="1" dirty="0">
                <a:solidFill>
                  <a:srgbClr val="FF0000"/>
                </a:solidFill>
              </a:rPr>
              <a:t>przy użyciu środków komunikacji elektronicznej</a:t>
            </a:r>
            <a:r>
              <a:rPr lang="pl-PL" sz="1600" dirty="0"/>
              <a:t>.</a:t>
            </a:r>
          </a:p>
          <a:p>
            <a:pPr marL="0" indent="0" algn="just">
              <a:buNone/>
            </a:pPr>
            <a:r>
              <a:rPr lang="pl-PL" sz="1600" dirty="0"/>
              <a:t>2. </a:t>
            </a:r>
            <a:r>
              <a:rPr lang="pl-PL" sz="1600" dirty="0" smtClean="0"/>
              <a:t>Zamawiający </a:t>
            </a:r>
            <a:r>
              <a:rPr lang="pl-PL" sz="1600" dirty="0"/>
              <a:t>może ustalić sposób przedstawienia informacji zawartych w ofercie w postaci katalogu elektronicznego lub dołączenia katalogu elektronicznego do oferty albo może dopuścić taką możliwość.</a:t>
            </a:r>
          </a:p>
          <a:p>
            <a:pPr marL="0" indent="0" algn="just">
              <a:buNone/>
            </a:pPr>
            <a:r>
              <a:rPr lang="pl-PL" sz="1600" dirty="0" smtClean="0"/>
              <a:t>(…)</a:t>
            </a:r>
            <a:endParaRPr lang="pl-PL" sz="1600" dirty="0"/>
          </a:p>
          <a:p>
            <a:pPr marL="0" indent="0" algn="just">
              <a:buNone/>
            </a:pPr>
            <a:r>
              <a:rPr lang="pl-PL" sz="1600" dirty="0"/>
              <a:t>5. </a:t>
            </a:r>
            <a:r>
              <a:rPr lang="pl-PL" sz="1600" dirty="0" smtClean="0"/>
              <a:t>Oferty</a:t>
            </a:r>
            <a:r>
              <a:rPr lang="pl-PL" sz="1600" dirty="0"/>
              <a:t>, wnioski o dopuszczenie do udziału w postępowaniu oraz oświadczenia, w tym jednolity dokument, </a:t>
            </a:r>
            <a:r>
              <a:rPr lang="pl-PL" sz="1600" b="1" dirty="0">
                <a:solidFill>
                  <a:srgbClr val="FF0000"/>
                </a:solidFill>
              </a:rPr>
              <a:t>sporządza się, pod rygorem nieważności, w postaci elektronicznej, i opatruje się kwalifikowanym podpisem elektronicznym</a:t>
            </a:r>
            <a:r>
              <a:rPr lang="pl-PL" sz="1600" dirty="0"/>
              <a:t>.</a:t>
            </a:r>
          </a:p>
        </p:txBody>
      </p:sp>
    </p:spTree>
    <p:extLst>
      <p:ext uri="{BB962C8B-B14F-4D97-AF65-F5344CB8AC3E}">
        <p14:creationId xmlns:p14="http://schemas.microsoft.com/office/powerpoint/2010/main" val="12680803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POSTĘPOWANIA</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571472" y="1628800"/>
            <a:ext cx="7168880" cy="3693319"/>
          </a:xfrm>
          <a:prstGeom prst="rect">
            <a:avLst/>
          </a:prstGeom>
          <a:noFill/>
        </p:spPr>
        <p:txBody>
          <a:bodyPr wrap="square" rtlCol="0">
            <a:spAutoFit/>
          </a:bodyPr>
          <a:lstStyle/>
          <a:p>
            <a:pPr algn="just"/>
            <a:r>
              <a:rPr lang="pl-PL" sz="1700" dirty="0" smtClean="0"/>
              <a:t>Czym są </a:t>
            </a:r>
            <a:r>
              <a:rPr lang="pl-PL" sz="1700" b="1" dirty="0" smtClean="0">
                <a:solidFill>
                  <a:srgbClr val="FF0000"/>
                </a:solidFill>
              </a:rPr>
              <a:t>środki komunikacji elektronicznej?</a:t>
            </a:r>
            <a:endParaRPr lang="pl-PL" sz="1700" dirty="0" smtClean="0"/>
          </a:p>
          <a:p>
            <a:pPr algn="just"/>
            <a:endParaRPr lang="pl-PL" sz="1700" dirty="0" smtClean="0"/>
          </a:p>
          <a:p>
            <a:pPr algn="just"/>
            <a:r>
              <a:rPr lang="pl-PL" sz="1700" b="1" dirty="0" smtClean="0"/>
              <a:t>Art. 2 pkt 17 PZP:</a:t>
            </a:r>
          </a:p>
          <a:p>
            <a:pPr algn="just"/>
            <a:r>
              <a:rPr lang="pl-PL" sz="1600" dirty="0" smtClean="0"/>
              <a:t>Ilekroć w ustawie mowa o środkach </a:t>
            </a:r>
            <a:r>
              <a:rPr lang="pl-PL" sz="1600" dirty="0"/>
              <a:t>komunikacji elektronicznej - należy przez to rozumieć środki komunikacji elektronicznej w rozumieniu ustawy z dnia 18 lipca 2002 r. o świadczeniu usług drogą elektroniczną (Dz. U. z 2017 r. poz. 1219) lub </a:t>
            </a:r>
            <a:r>
              <a:rPr lang="pl-PL" sz="1600" b="1" dirty="0">
                <a:solidFill>
                  <a:srgbClr val="FF0000"/>
                </a:solidFill>
              </a:rPr>
              <a:t>faks</a:t>
            </a:r>
            <a:r>
              <a:rPr lang="pl-PL" sz="1600" dirty="0" smtClean="0"/>
              <a:t>.</a:t>
            </a:r>
          </a:p>
          <a:p>
            <a:pPr algn="just"/>
            <a:endParaRPr lang="pl-PL" sz="1700" dirty="0" smtClean="0"/>
          </a:p>
          <a:p>
            <a:pPr algn="just"/>
            <a:r>
              <a:rPr lang="pl-PL" sz="1700" b="1" dirty="0" smtClean="0"/>
              <a:t>Art. 2 pkt 5 Ustawy o świadczeniu usług drogą elektroniczną</a:t>
            </a:r>
          </a:p>
          <a:p>
            <a:pPr algn="just"/>
            <a:r>
              <a:rPr lang="pl-PL" sz="1700" dirty="0" smtClean="0"/>
              <a:t>Środki </a:t>
            </a:r>
            <a:r>
              <a:rPr lang="pl-PL" sz="1700" dirty="0"/>
              <a:t>komunikacji elektronicznej - </a:t>
            </a:r>
            <a:r>
              <a:rPr lang="pl-PL" sz="1700" b="1" dirty="0">
                <a:solidFill>
                  <a:srgbClr val="FF0000"/>
                </a:solidFill>
              </a:rPr>
              <a:t>rozwiązania techniczne</a:t>
            </a:r>
            <a:r>
              <a:rPr lang="pl-PL" sz="1700" dirty="0"/>
              <a:t>, w tym urządzenia teleinformatyczne i współpracujące z nimi narzędzia programowe</a:t>
            </a:r>
            <a:r>
              <a:rPr lang="pl-PL" sz="1700" dirty="0" smtClean="0"/>
              <a:t>, </a:t>
            </a:r>
            <a:r>
              <a:rPr lang="pl-PL" sz="1700" b="1" dirty="0" smtClean="0">
                <a:solidFill>
                  <a:srgbClr val="FF0000"/>
                </a:solidFill>
              </a:rPr>
              <a:t>umożliwiające indywidualne porozumiewanie się na odległość przy wykorzystaniu transmisji danych między systemami teleinformatycznymi</a:t>
            </a:r>
            <a:r>
              <a:rPr lang="pl-PL" sz="1700" dirty="0" smtClean="0"/>
              <a:t>, </a:t>
            </a:r>
            <a:r>
              <a:rPr lang="pl-PL" sz="1700" dirty="0"/>
              <a:t>a w szczególności </a:t>
            </a:r>
            <a:r>
              <a:rPr lang="pl-PL" sz="1700" b="1" dirty="0" smtClean="0"/>
              <a:t>pocztę </a:t>
            </a:r>
            <a:r>
              <a:rPr lang="pl-PL" sz="1700" b="1" dirty="0"/>
              <a:t>elektroniczną</a:t>
            </a:r>
            <a:r>
              <a:rPr lang="pl-PL" sz="1700" dirty="0"/>
              <a:t>;</a:t>
            </a:r>
            <a:endParaRPr lang="pl-PL" sz="17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POSTĘPOWANIA</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571472" y="1628800"/>
            <a:ext cx="7240888" cy="4308872"/>
          </a:xfrm>
          <a:prstGeom prst="rect">
            <a:avLst/>
          </a:prstGeom>
          <a:noFill/>
        </p:spPr>
        <p:txBody>
          <a:bodyPr wrap="square" rtlCol="0">
            <a:spAutoFit/>
          </a:bodyPr>
          <a:lstStyle/>
          <a:p>
            <a:pPr algn="just"/>
            <a:r>
              <a:rPr lang="pl-PL" sz="1700" dirty="0" smtClean="0"/>
              <a:t>Czym są </a:t>
            </a:r>
            <a:r>
              <a:rPr lang="pl-PL" sz="1700" b="1" dirty="0" smtClean="0">
                <a:solidFill>
                  <a:srgbClr val="FF0000"/>
                </a:solidFill>
              </a:rPr>
              <a:t>środki komunikacji elektronicznej?</a:t>
            </a:r>
            <a:endParaRPr lang="pl-PL" sz="1700" dirty="0" smtClean="0"/>
          </a:p>
          <a:p>
            <a:pPr algn="just"/>
            <a:endParaRPr lang="pl-PL" sz="1700" dirty="0" smtClean="0"/>
          </a:p>
          <a:p>
            <a:pPr algn="just"/>
            <a:r>
              <a:rPr lang="pl-PL" sz="1600" dirty="0" smtClean="0"/>
              <a:t>Instytucje </a:t>
            </a:r>
            <a:r>
              <a:rPr lang="pl-PL" sz="1600" dirty="0"/>
              <a:t>zamawiające powinny, z wyjątkiem pewnych określonych sytuacji, stosować elektroniczne środki komunikacji, które są </a:t>
            </a:r>
            <a:r>
              <a:rPr lang="pl-PL" sz="1600" b="1" dirty="0"/>
              <a:t>niedyskryminujące, ogólnie dostępne i </a:t>
            </a:r>
            <a:r>
              <a:rPr lang="pl-PL" sz="1600" b="1" dirty="0" err="1"/>
              <a:t>interoperacyjne</a:t>
            </a:r>
            <a:r>
              <a:rPr lang="pl-PL" sz="1600" b="1" dirty="0"/>
              <a:t> z produktami ICT będącymi w powszechnym użyciu i które nie ograniczają dostępu wykonawców </a:t>
            </a:r>
            <a:r>
              <a:rPr lang="pl-PL" sz="1600" dirty="0"/>
              <a:t>do postępowania o udzielenie zamówienia. Stosowanie takich środków komunikacji powinno również należycie uwzględniać </a:t>
            </a:r>
            <a:r>
              <a:rPr lang="pl-PL" sz="1600" b="1" dirty="0"/>
              <a:t>dostępność dla osób niepełnosprawnych</a:t>
            </a:r>
            <a:r>
              <a:rPr lang="pl-PL" sz="1600" dirty="0"/>
              <a:t>. </a:t>
            </a:r>
            <a:endParaRPr lang="pl-PL" sz="1600" dirty="0" smtClean="0"/>
          </a:p>
          <a:p>
            <a:pPr algn="just"/>
            <a:r>
              <a:rPr lang="pl-PL" sz="1600" dirty="0" smtClean="0"/>
              <a:t>Należy </a:t>
            </a:r>
            <a:r>
              <a:rPr lang="pl-PL" sz="1600" dirty="0"/>
              <a:t>doprecyzować, że obowiązek stosowania środków elektronicznych na wszystkich etapach postępowania o udzielenie zamówienia publicznego </a:t>
            </a:r>
            <a:r>
              <a:rPr lang="pl-PL" sz="1600" b="1" dirty="0"/>
              <a:t>nie byłby właściwy ani w przypadkach, gdy zastosowanie takich środków wymagałoby specjalistycznych narzędzi lub formatów plików, które nie są ogólnie dostępne, ani w przypadkach gdyby prowadzenie komunikacji było możliwe </a:t>
            </a:r>
            <a:r>
              <a:rPr lang="pl-PL" sz="1600" b="1" dirty="0"/>
              <a:t>wyłącznie z wykorzystaniem specjalistycznego sprzętu biurowego</a:t>
            </a:r>
            <a:r>
              <a:rPr lang="pl-PL" sz="1600" dirty="0"/>
              <a:t>. </a:t>
            </a:r>
            <a:r>
              <a:rPr lang="pl-PL" sz="1600" dirty="0" smtClean="0"/>
              <a:t> (Dyrektywa klasyczna, motyw 53)</a:t>
            </a:r>
          </a:p>
          <a:p>
            <a:pPr algn="r"/>
            <a:r>
              <a:rPr lang="pl-PL" sz="1600" b="1" dirty="0" smtClean="0"/>
              <a:t>&gt;&gt; analogiczne wymogi w art. 10b PZP</a:t>
            </a:r>
          </a:p>
        </p:txBody>
      </p:sp>
    </p:spTree>
    <p:extLst>
      <p:ext uri="{BB962C8B-B14F-4D97-AF65-F5344CB8AC3E}">
        <p14:creationId xmlns:p14="http://schemas.microsoft.com/office/powerpoint/2010/main" val="18538155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POSTĘPOWANIA</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571472" y="1535433"/>
            <a:ext cx="7168880" cy="353943"/>
          </a:xfrm>
          <a:prstGeom prst="rect">
            <a:avLst/>
          </a:prstGeom>
          <a:noFill/>
        </p:spPr>
        <p:txBody>
          <a:bodyPr wrap="square" rtlCol="0">
            <a:spAutoFit/>
          </a:bodyPr>
          <a:lstStyle/>
          <a:p>
            <a:pPr algn="just"/>
            <a:r>
              <a:rPr lang="pl-PL" sz="1700" b="1" dirty="0" smtClean="0">
                <a:solidFill>
                  <a:srgbClr val="FF0000"/>
                </a:solidFill>
              </a:rPr>
              <a:t>środki komunikacji elektronicznej</a:t>
            </a:r>
            <a:endParaRPr lang="pl-PL" sz="1700" dirty="0" smtClean="0"/>
          </a:p>
        </p:txBody>
      </p:sp>
      <p:graphicFrame>
        <p:nvGraphicFramePr>
          <p:cNvPr id="2" name="Tabela 1"/>
          <p:cNvGraphicFramePr>
            <a:graphicFrameLocks noGrp="1"/>
          </p:cNvGraphicFramePr>
          <p:nvPr>
            <p:extLst>
              <p:ext uri="{D42A27DB-BD31-4B8C-83A1-F6EECF244321}">
                <p14:modId xmlns:p14="http://schemas.microsoft.com/office/powerpoint/2010/main" val="1796411200"/>
              </p:ext>
            </p:extLst>
          </p:nvPr>
        </p:nvGraphicFramePr>
        <p:xfrm>
          <a:off x="683568" y="1988840"/>
          <a:ext cx="7272808" cy="3429000"/>
        </p:xfrm>
        <a:graphic>
          <a:graphicData uri="http://schemas.openxmlformats.org/drawingml/2006/table">
            <a:tbl>
              <a:tblPr firstRow="1" bandRow="1">
                <a:tableStyleId>{5C22544A-7EE6-4342-B048-85BDC9FD1C3A}</a:tableStyleId>
              </a:tblPr>
              <a:tblGrid>
                <a:gridCol w="7272808"/>
              </a:tblGrid>
              <a:tr h="370840">
                <a:tc>
                  <a:txBody>
                    <a:bodyPr/>
                    <a:lstStyle/>
                    <a:p>
                      <a:r>
                        <a:rPr lang="pl-PL" dirty="0" smtClean="0"/>
                        <a:t>ROZPORZĄDZENIE PREZESA RADY MINISTRÓW</a:t>
                      </a:r>
                    </a:p>
                    <a:p>
                      <a:pPr algn="just"/>
                      <a:r>
                        <a:rPr lang="pl-PL" dirty="0" smtClean="0"/>
                        <a:t>z dnia 27 czerwca 2017 r. w sprawie użycia środków komunikacji elektronicznej w postępowaniu o udzielenie zamówienia publicznego oraz udostępniania i przechowywania dokumentów elektronicznych </a:t>
                      </a:r>
                      <a:endParaRPr lang="pl-PL" dirty="0"/>
                    </a:p>
                  </a:txBody>
                  <a:tcPr/>
                </a:tc>
              </a:tr>
              <a:tr h="370840">
                <a:tc>
                  <a:txBody>
                    <a:bodyPr/>
                    <a:lstStyle/>
                    <a:p>
                      <a:r>
                        <a:rPr lang="pl-PL" dirty="0" smtClean="0"/>
                        <a:t>Bardzo ważny akt, ponieważ określa</a:t>
                      </a:r>
                      <a:r>
                        <a:rPr kumimoji="0" lang="pl-PL" b="0" i="0" kern="1200" dirty="0" smtClean="0">
                          <a:solidFill>
                            <a:schemeClr val="dk1"/>
                          </a:solidFill>
                          <a:effectLst/>
                          <a:latin typeface="+mn-lt"/>
                          <a:ea typeface="+mn-ea"/>
                          <a:cs typeface="+mn-cs"/>
                        </a:rPr>
                        <a:t>:</a:t>
                      </a:r>
                    </a:p>
                    <a:p>
                      <a:pPr algn="just">
                        <a:spcBef>
                          <a:spcPts val="600"/>
                        </a:spcBef>
                        <a:spcAft>
                          <a:spcPts val="600"/>
                        </a:spcAft>
                      </a:pPr>
                      <a:r>
                        <a:rPr kumimoji="0" lang="pl-PL" b="0" i="0" kern="1200" dirty="0" smtClean="0">
                          <a:solidFill>
                            <a:schemeClr val="dk1"/>
                          </a:solidFill>
                          <a:effectLst/>
                          <a:latin typeface="+mn-lt"/>
                          <a:ea typeface="+mn-ea"/>
                          <a:cs typeface="+mn-cs"/>
                        </a:rPr>
                        <a:t>1)wymagania techniczne i organizacyjne użycia środków komunikacji elektronicznej w postępowaniu o udzielenie zamówienia;</a:t>
                      </a:r>
                    </a:p>
                    <a:p>
                      <a:pPr algn="just">
                        <a:spcBef>
                          <a:spcPts val="600"/>
                        </a:spcBef>
                        <a:spcAft>
                          <a:spcPts val="600"/>
                        </a:spcAft>
                      </a:pPr>
                      <a:r>
                        <a:rPr kumimoji="0" lang="pl-PL" b="0" i="0" kern="1200" dirty="0" smtClean="0">
                          <a:solidFill>
                            <a:schemeClr val="dk1"/>
                          </a:solidFill>
                          <a:effectLst/>
                          <a:latin typeface="+mn-lt"/>
                          <a:ea typeface="+mn-ea"/>
                          <a:cs typeface="+mn-cs"/>
                        </a:rPr>
                        <a:t>2)sposób sporządzania i przechowywania dokumentów elektronicznych oraz sposób i tryb ich przekazywania, udostępniania i usuwania.</a:t>
                      </a:r>
                    </a:p>
                  </a:txBody>
                  <a:tcPr/>
                </a:tc>
              </a:tr>
            </a:tbl>
          </a:graphicData>
        </a:graphic>
      </p:graphicFrame>
    </p:spTree>
    <p:extLst>
      <p:ext uri="{BB962C8B-B14F-4D97-AF65-F5344CB8AC3E}">
        <p14:creationId xmlns:p14="http://schemas.microsoft.com/office/powerpoint/2010/main" val="121542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 – IMPLEMENTACJA PRAWA UNIJNEGO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5805264"/>
            <a:ext cx="3971596" cy="924335"/>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5940152" y="5040291"/>
            <a:ext cx="2160476" cy="1817709"/>
          </a:xfrm>
          <a:prstGeom prst="rect">
            <a:avLst/>
          </a:prstGeom>
          <a:effectLst>
            <a:softEdge rad="31750"/>
          </a:effectLst>
        </p:spPr>
      </p:pic>
      <p:sp>
        <p:nvSpPr>
          <p:cNvPr id="9" name="Symbol zastępczy zawartości 8"/>
          <p:cNvSpPr>
            <a:spLocks noGrp="1"/>
          </p:cNvSpPr>
          <p:nvPr>
            <p:ph idx="1"/>
          </p:nvPr>
        </p:nvSpPr>
        <p:spPr>
          <a:xfrm>
            <a:off x="571472" y="2165562"/>
            <a:ext cx="7312896" cy="2331371"/>
          </a:xfrm>
          <a:solidFill>
            <a:schemeClr val="accent3">
              <a:lumMod val="60000"/>
              <a:lumOff val="40000"/>
            </a:schemeClr>
          </a:solidFill>
        </p:spPr>
        <p:txBody>
          <a:bodyPr>
            <a:noAutofit/>
          </a:bodyPr>
          <a:lstStyle/>
          <a:p>
            <a:pPr marL="285750" indent="-285750" algn="ctr">
              <a:buAutoNum type="romanUcPeriod"/>
            </a:pPr>
            <a:endParaRPr lang="pl-PL" sz="2400" dirty="0">
              <a:latin typeface="Calibri" pitchFamily="34" charset="0"/>
            </a:endParaRPr>
          </a:p>
          <a:p>
            <a:pPr marL="285750" indent="-285750" algn="ctr">
              <a:buAutoNum type="romanUcPeriod"/>
            </a:pPr>
            <a:r>
              <a:rPr lang="pl-PL" sz="2400" dirty="0" smtClean="0">
                <a:latin typeface="Calibri" pitchFamily="34" charset="0"/>
              </a:rPr>
              <a:t>UPROSZCZENIE I UELASTYCZNIENIE</a:t>
            </a:r>
          </a:p>
          <a:p>
            <a:pPr marL="532638" lvl="1" indent="-285750" algn="ctr"/>
            <a:r>
              <a:rPr lang="pl-PL" sz="1400" dirty="0" smtClean="0">
                <a:solidFill>
                  <a:schemeClr val="tx1"/>
                </a:solidFill>
                <a:latin typeface="Calibri" pitchFamily="34" charset="0"/>
              </a:rPr>
              <a:t>NEGOCJACJE</a:t>
            </a:r>
          </a:p>
          <a:p>
            <a:pPr marL="532638" lvl="1" indent="-285750" algn="ctr"/>
            <a:r>
              <a:rPr lang="pl-PL" sz="1400" dirty="0" smtClean="0">
                <a:solidFill>
                  <a:schemeClr val="tx1"/>
                </a:solidFill>
                <a:latin typeface="Calibri" pitchFamily="34" charset="0"/>
              </a:rPr>
              <a:t>PROCEDURA ODWRÓCONA</a:t>
            </a:r>
          </a:p>
          <a:p>
            <a:pPr marL="532638" lvl="1" indent="-285750" algn="ctr"/>
            <a:r>
              <a:rPr lang="pl-PL" sz="1400" dirty="0" smtClean="0">
                <a:solidFill>
                  <a:schemeClr val="tx1"/>
                </a:solidFill>
                <a:latin typeface="Calibri" pitchFamily="34" charset="0"/>
              </a:rPr>
              <a:t>JEDNOLITY EUROPEJSKI DOKUMENT ZAMÓWIENIA (JEDZ)</a:t>
            </a:r>
            <a:r>
              <a:rPr lang="pl-PL" sz="1400" dirty="0" smtClean="0">
                <a:solidFill>
                  <a:schemeClr val="tx1"/>
                </a:solidFill>
                <a:latin typeface="Calibri" pitchFamily="34" charset="0"/>
              </a:rPr>
              <a:t> </a:t>
            </a:r>
            <a:endParaRPr lang="pl-PL" sz="1400" dirty="0">
              <a:solidFill>
                <a:schemeClr val="tx1"/>
              </a:solidFill>
              <a:latin typeface="Calibri"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POSTĘPOWANIA</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571472" y="1535433"/>
            <a:ext cx="7168880" cy="353943"/>
          </a:xfrm>
          <a:prstGeom prst="rect">
            <a:avLst/>
          </a:prstGeom>
          <a:noFill/>
        </p:spPr>
        <p:txBody>
          <a:bodyPr wrap="square" rtlCol="0">
            <a:spAutoFit/>
          </a:bodyPr>
          <a:lstStyle/>
          <a:p>
            <a:pPr algn="just"/>
            <a:r>
              <a:rPr lang="pl-PL" sz="1700" b="1" dirty="0" smtClean="0">
                <a:solidFill>
                  <a:srgbClr val="FF0000"/>
                </a:solidFill>
              </a:rPr>
              <a:t>środki komunikacji elektronicznej</a:t>
            </a:r>
            <a:endParaRPr lang="pl-PL" sz="1700" dirty="0" smtClean="0"/>
          </a:p>
        </p:txBody>
      </p:sp>
      <p:graphicFrame>
        <p:nvGraphicFramePr>
          <p:cNvPr id="2" name="Tabela 1"/>
          <p:cNvGraphicFramePr>
            <a:graphicFrameLocks noGrp="1"/>
          </p:cNvGraphicFramePr>
          <p:nvPr>
            <p:extLst>
              <p:ext uri="{D42A27DB-BD31-4B8C-83A1-F6EECF244321}">
                <p14:modId xmlns:p14="http://schemas.microsoft.com/office/powerpoint/2010/main" val="2117289494"/>
              </p:ext>
            </p:extLst>
          </p:nvPr>
        </p:nvGraphicFramePr>
        <p:xfrm>
          <a:off x="683568" y="1988840"/>
          <a:ext cx="7272808" cy="3383280"/>
        </p:xfrm>
        <a:graphic>
          <a:graphicData uri="http://schemas.openxmlformats.org/drawingml/2006/table">
            <a:tbl>
              <a:tblPr firstRow="1" bandRow="1">
                <a:tableStyleId>{5C22544A-7EE6-4342-B048-85BDC9FD1C3A}</a:tableStyleId>
              </a:tblPr>
              <a:tblGrid>
                <a:gridCol w="7272808"/>
              </a:tblGrid>
              <a:tr h="370840">
                <a:tc>
                  <a:txBody>
                    <a:bodyPr/>
                    <a:lstStyle/>
                    <a:p>
                      <a:r>
                        <a:rPr lang="pl-PL" b="0" dirty="0" smtClean="0">
                          <a:solidFill>
                            <a:schemeClr val="tx1"/>
                          </a:solidFill>
                        </a:rPr>
                        <a:t>§2 ust. 1 Rozporządzenia</a:t>
                      </a:r>
                      <a:r>
                        <a:rPr lang="pl-PL" b="0" baseline="0" dirty="0" smtClean="0">
                          <a:solidFill>
                            <a:schemeClr val="tx1"/>
                          </a:solidFill>
                        </a:rPr>
                        <a:t> PRM: </a:t>
                      </a:r>
                    </a:p>
                    <a:p>
                      <a:pPr algn="just"/>
                      <a:r>
                        <a:rPr lang="pl-PL" sz="1600" b="1" dirty="0" smtClean="0">
                          <a:solidFill>
                            <a:srgbClr val="FF0000"/>
                          </a:solidFill>
                        </a:rPr>
                        <a:t>Zamawiający</a:t>
                      </a:r>
                      <a:r>
                        <a:rPr lang="pl-PL" sz="1600" b="0" dirty="0" smtClean="0">
                          <a:solidFill>
                            <a:srgbClr val="FF0000"/>
                          </a:solidFill>
                        </a:rPr>
                        <a:t> </a:t>
                      </a:r>
                      <a:r>
                        <a:rPr lang="pl-PL" sz="1600" b="1" dirty="0" smtClean="0">
                          <a:solidFill>
                            <a:srgbClr val="FF0000"/>
                          </a:solidFill>
                        </a:rPr>
                        <a:t>wskazuje</a:t>
                      </a:r>
                      <a:r>
                        <a:rPr lang="pl-PL" sz="1600" b="0" dirty="0" smtClean="0">
                          <a:solidFill>
                            <a:schemeClr val="tx1"/>
                          </a:solidFill>
                        </a:rPr>
                        <a:t> w ogłoszeniu lub w SIWZ albo w innym dokumencie rozpoczynającym postępowanie o udzielenie zamówienia środki komunikacji elektronicznej, przy użyciu których będzie komunikował się z wykonawcami w postępowaniu o udzielenie zamówienia, wraz z wymaganiami technicznymi i organizacyjnymi wysyłania i odbierania dokumentów elektronicznych i informacji przekazywanych przy ich użyciu.</a:t>
                      </a:r>
                      <a:endParaRPr kumimoji="0" lang="pl-PL" sz="1600" b="0" i="0" kern="1200" dirty="0" smtClean="0">
                        <a:solidFill>
                          <a:schemeClr val="tx1"/>
                        </a:solidFill>
                        <a:effectLst/>
                        <a:latin typeface="+mn-lt"/>
                        <a:ea typeface="+mn-ea"/>
                        <a:cs typeface="+mn-cs"/>
                      </a:endParaRPr>
                    </a:p>
                  </a:txBody>
                  <a:tcPr>
                    <a:solidFill>
                      <a:schemeClr val="bg2">
                        <a:lumMod val="90000"/>
                      </a:schemeClr>
                    </a:solidFill>
                  </a:tcPr>
                </a:tc>
              </a:tr>
              <a:tr h="370840">
                <a:tc>
                  <a:txBody>
                    <a:bodyPr/>
                    <a:lstStyle/>
                    <a:p>
                      <a:pPr algn="just"/>
                      <a:r>
                        <a:rPr kumimoji="0" lang="pl-PL" sz="1600" b="1" i="0" kern="1200" dirty="0" smtClean="0">
                          <a:solidFill>
                            <a:schemeClr val="tx1"/>
                          </a:solidFill>
                          <a:effectLst/>
                          <a:latin typeface="+mn-lt"/>
                          <a:ea typeface="+mn-ea"/>
                          <a:cs typeface="+mn-cs"/>
                        </a:rPr>
                        <a:t>§4 Rozporządzenia PRM: </a:t>
                      </a:r>
                    </a:p>
                    <a:p>
                      <a:pPr algn="just"/>
                      <a:r>
                        <a:rPr kumimoji="0" lang="pl-PL" sz="1600" b="0" i="0" kern="1200" dirty="0" smtClean="0">
                          <a:solidFill>
                            <a:schemeClr val="tx1"/>
                          </a:solidFill>
                          <a:effectLst/>
                          <a:latin typeface="+mn-lt"/>
                          <a:ea typeface="+mn-ea"/>
                          <a:cs typeface="+mn-cs"/>
                        </a:rPr>
                        <a:t>Dokumenty elektroniczne przekazywane za pośrednictwem środków komunikacji elektronicznej, o których mowa w § 2 ust. 1, są sporządzane w jednym z </a:t>
                      </a:r>
                      <a:r>
                        <a:rPr kumimoji="0" lang="pl-PL" sz="1600" b="1" i="0" kern="1200" dirty="0" smtClean="0">
                          <a:solidFill>
                            <a:srgbClr val="FF0000"/>
                          </a:solidFill>
                          <a:effectLst/>
                          <a:latin typeface="+mn-lt"/>
                          <a:ea typeface="+mn-ea"/>
                          <a:cs typeface="+mn-cs"/>
                        </a:rPr>
                        <a:t>formatów</a:t>
                      </a:r>
                      <a:r>
                        <a:rPr kumimoji="0" lang="pl-PL" sz="1600" b="0" i="0" kern="1200" dirty="0" smtClean="0">
                          <a:solidFill>
                            <a:srgbClr val="FF0000"/>
                          </a:solidFill>
                          <a:effectLst/>
                          <a:latin typeface="+mn-lt"/>
                          <a:ea typeface="+mn-ea"/>
                          <a:cs typeface="+mn-cs"/>
                        </a:rPr>
                        <a:t> </a:t>
                      </a:r>
                      <a:r>
                        <a:rPr kumimoji="0" lang="pl-PL" sz="1600" b="0" i="0" kern="1200" dirty="0" smtClean="0">
                          <a:solidFill>
                            <a:schemeClr val="tx1"/>
                          </a:solidFill>
                          <a:effectLst/>
                          <a:latin typeface="+mn-lt"/>
                          <a:ea typeface="+mn-ea"/>
                          <a:cs typeface="+mn-cs"/>
                        </a:rPr>
                        <a:t>danych określonych w przepisach wydanych na podstawie art. 18 ustawy z dnia 17 lutego 2005 r. o informatyzacji działalności podmiotów realizujących zadania publiczne.</a:t>
                      </a:r>
                    </a:p>
                  </a:txBody>
                  <a:tcPr>
                    <a:solidFill>
                      <a:schemeClr val="bg2">
                        <a:lumMod val="90000"/>
                      </a:schemeClr>
                    </a:solidFill>
                  </a:tcPr>
                </a:tc>
              </a:tr>
            </a:tbl>
          </a:graphicData>
        </a:graphic>
      </p:graphicFrame>
    </p:spTree>
    <p:extLst>
      <p:ext uri="{BB962C8B-B14F-4D97-AF65-F5344CB8AC3E}">
        <p14:creationId xmlns:p14="http://schemas.microsoft.com/office/powerpoint/2010/main" val="8978300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POSTĘPOWANIA</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571472" y="1535433"/>
            <a:ext cx="7168880" cy="615553"/>
          </a:xfrm>
          <a:prstGeom prst="rect">
            <a:avLst/>
          </a:prstGeom>
          <a:noFill/>
        </p:spPr>
        <p:txBody>
          <a:bodyPr wrap="square" rtlCol="0">
            <a:spAutoFit/>
          </a:bodyPr>
          <a:lstStyle/>
          <a:p>
            <a:pPr algn="just"/>
            <a:r>
              <a:rPr lang="pl-PL" sz="1700" b="1" dirty="0" smtClean="0">
                <a:solidFill>
                  <a:srgbClr val="FF0000"/>
                </a:solidFill>
              </a:rPr>
              <a:t>środki komunikacji elektronicznej – formaty dokumentów elektronicznych</a:t>
            </a:r>
            <a:endParaRPr lang="pl-PL" sz="1700" dirty="0" smtClean="0"/>
          </a:p>
        </p:txBody>
      </p:sp>
      <p:graphicFrame>
        <p:nvGraphicFramePr>
          <p:cNvPr id="8" name="Tabela 7"/>
          <p:cNvGraphicFramePr>
            <a:graphicFrameLocks noGrp="1"/>
          </p:cNvGraphicFramePr>
          <p:nvPr>
            <p:extLst>
              <p:ext uri="{D42A27DB-BD31-4B8C-83A1-F6EECF244321}">
                <p14:modId xmlns:p14="http://schemas.microsoft.com/office/powerpoint/2010/main" val="2368650353"/>
              </p:ext>
            </p:extLst>
          </p:nvPr>
        </p:nvGraphicFramePr>
        <p:xfrm>
          <a:off x="605475" y="2276872"/>
          <a:ext cx="7272808" cy="3261360"/>
        </p:xfrm>
        <a:graphic>
          <a:graphicData uri="http://schemas.openxmlformats.org/drawingml/2006/table">
            <a:tbl>
              <a:tblPr firstRow="1" bandRow="1">
                <a:tableStyleId>{5C22544A-7EE6-4342-B048-85BDC9FD1C3A}</a:tableStyleId>
              </a:tblPr>
              <a:tblGrid>
                <a:gridCol w="7272808"/>
              </a:tblGrid>
              <a:tr h="370840">
                <a:tc>
                  <a:txBody>
                    <a:bodyPr/>
                    <a:lstStyle/>
                    <a:p>
                      <a:pPr algn="just"/>
                      <a:r>
                        <a:rPr lang="pl-PL" sz="1600" dirty="0" smtClean="0"/>
                        <a:t>Ustawa o informatyzacji działalności podmiotów realizujących zadania publiczne</a:t>
                      </a:r>
                    </a:p>
                    <a:p>
                      <a:pPr algn="just"/>
                      <a:endParaRPr lang="pl-PL" sz="1600" dirty="0" smtClean="0"/>
                    </a:p>
                    <a:p>
                      <a:pPr algn="just"/>
                      <a:r>
                        <a:rPr lang="pl-PL" sz="1600" dirty="0" smtClean="0"/>
                        <a:t>&gt;&gt;&gt;</a:t>
                      </a:r>
                      <a:r>
                        <a:rPr lang="pl-PL" sz="1600" baseline="0" dirty="0" smtClean="0"/>
                        <a:t> ROZPORZĄDZENIE RADY MINISTRÓW z dnia 12 kwietnia 2012 r. w sprawie Krajowych Ram Interoperacyjności, minimalnych wymagań dla rejestrów publicznych i wymiany informacji w postaci elektronicznej oraz minimalnych wymagań dla systemów teleinformatycznych </a:t>
                      </a:r>
                    </a:p>
                    <a:p>
                      <a:pPr algn="just"/>
                      <a:endParaRPr lang="pl-PL" sz="1600" baseline="0" dirty="0" smtClean="0"/>
                    </a:p>
                    <a:p>
                      <a:pPr algn="just"/>
                      <a:r>
                        <a:rPr lang="pl-PL" sz="1600" baseline="0" dirty="0" smtClean="0"/>
                        <a:t>&gt;&gt;&gt;&gt;&gt;&gt; ZAŁĄCZNIK Nr  2 </a:t>
                      </a:r>
                    </a:p>
                    <a:p>
                      <a:pPr algn="just"/>
                      <a:r>
                        <a:rPr lang="pl-PL" sz="1600" baseline="0" dirty="0" smtClean="0"/>
                        <a:t>FORMATY DANYCH ORAZ STANDARDY ZAPEWNIAJĄCE DOSTĘP DO ZASOBÓW INFORMACJI UDOSTĘPNIANYCH ZA POMOCĄ SYSTEMÓW TELEINFORMATYCZNYCH UŻYWANYCH DO REALIZACJI ZADAŃ PUBLICZNYCH</a:t>
                      </a:r>
                      <a:endParaRPr lang="pl-PL" sz="1600" dirty="0"/>
                    </a:p>
                  </a:txBody>
                  <a:tcPr/>
                </a:tc>
              </a:tr>
            </a:tbl>
          </a:graphicData>
        </a:graphic>
      </p:graphicFrame>
    </p:spTree>
    <p:extLst>
      <p:ext uri="{BB962C8B-B14F-4D97-AF65-F5344CB8AC3E}">
        <p14:creationId xmlns:p14="http://schemas.microsoft.com/office/powerpoint/2010/main" val="311080517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POSTĘPOWANIA</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571472" y="1218595"/>
            <a:ext cx="7168880" cy="615553"/>
          </a:xfrm>
          <a:prstGeom prst="rect">
            <a:avLst/>
          </a:prstGeom>
          <a:noFill/>
        </p:spPr>
        <p:txBody>
          <a:bodyPr wrap="square" rtlCol="0">
            <a:spAutoFit/>
          </a:bodyPr>
          <a:lstStyle/>
          <a:p>
            <a:pPr algn="just"/>
            <a:r>
              <a:rPr lang="pl-PL" sz="1700" b="1" dirty="0" smtClean="0">
                <a:solidFill>
                  <a:srgbClr val="FF0000"/>
                </a:solidFill>
              </a:rPr>
              <a:t>środki komunikacji elektronicznej – formaty dokumentów elektronicznych</a:t>
            </a:r>
            <a:endParaRPr lang="pl-PL" sz="1700" dirty="0" smtClean="0"/>
          </a:p>
        </p:txBody>
      </p:sp>
      <p:pic>
        <p:nvPicPr>
          <p:cNvPr id="2" name="Obraz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528" y="1834148"/>
            <a:ext cx="8686800" cy="4152900"/>
          </a:xfrm>
          <a:prstGeom prst="rect">
            <a:avLst/>
          </a:prstGeom>
        </p:spPr>
      </p:pic>
    </p:spTree>
    <p:extLst>
      <p:ext uri="{BB962C8B-B14F-4D97-AF65-F5344CB8AC3E}">
        <p14:creationId xmlns:p14="http://schemas.microsoft.com/office/powerpoint/2010/main" val="273055720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POSTĘPOWANIA</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pic>
        <p:nvPicPr>
          <p:cNvPr id="3" name="Obraz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528" y="1340768"/>
            <a:ext cx="8553450" cy="4476750"/>
          </a:xfrm>
          <a:prstGeom prst="rect">
            <a:avLst/>
          </a:prstGeom>
        </p:spPr>
      </p:pic>
    </p:spTree>
    <p:extLst>
      <p:ext uri="{BB962C8B-B14F-4D97-AF65-F5344CB8AC3E}">
        <p14:creationId xmlns:p14="http://schemas.microsoft.com/office/powerpoint/2010/main" val="309993478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POSTĘPOWANIA</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571472" y="1124744"/>
            <a:ext cx="7168880" cy="4924425"/>
          </a:xfrm>
          <a:prstGeom prst="rect">
            <a:avLst/>
          </a:prstGeom>
          <a:noFill/>
        </p:spPr>
        <p:txBody>
          <a:bodyPr wrap="square" rtlCol="0">
            <a:spAutoFit/>
          </a:bodyPr>
          <a:lstStyle/>
          <a:p>
            <a:pPr algn="just"/>
            <a:r>
              <a:rPr lang="pl-PL" sz="1700" dirty="0" smtClean="0"/>
              <a:t>Czym jest </a:t>
            </a:r>
            <a:r>
              <a:rPr lang="pl-PL" sz="1700" b="1" dirty="0" smtClean="0">
                <a:solidFill>
                  <a:srgbClr val="FF0000"/>
                </a:solidFill>
              </a:rPr>
              <a:t>kwalifikowany podpis elektroniczny</a:t>
            </a:r>
            <a:r>
              <a:rPr lang="pl-PL" sz="1700" dirty="0" smtClean="0"/>
              <a:t>?</a:t>
            </a:r>
          </a:p>
          <a:p>
            <a:pPr algn="just"/>
            <a:endParaRPr lang="pl-PL" sz="1700" dirty="0" smtClean="0"/>
          </a:p>
          <a:p>
            <a:pPr algn="just">
              <a:spcBef>
                <a:spcPts val="600"/>
              </a:spcBef>
              <a:spcAft>
                <a:spcPts val="600"/>
              </a:spcAft>
            </a:pPr>
            <a:r>
              <a:rPr lang="pl-PL" sz="1700" dirty="0" smtClean="0"/>
              <a:t>Podpis </a:t>
            </a:r>
            <a:r>
              <a:rPr lang="pl-PL" sz="1700" dirty="0"/>
              <a:t>elektroniczny to </a:t>
            </a:r>
            <a:r>
              <a:rPr lang="pl-PL" sz="1700" b="1" dirty="0"/>
              <a:t>dane w postaci elektronicznej, które wraz z innymi danymi, do których zostały dołączone lub z którymi są logicznie powiązane, służą do identyfikacji osoby składającej podpis elektroniczny</a:t>
            </a:r>
            <a:r>
              <a:rPr lang="pl-PL" sz="1700" dirty="0"/>
              <a:t>. </a:t>
            </a:r>
          </a:p>
          <a:p>
            <a:pPr algn="just">
              <a:spcBef>
                <a:spcPts val="600"/>
              </a:spcBef>
              <a:spcAft>
                <a:spcPts val="600"/>
              </a:spcAft>
            </a:pPr>
            <a:r>
              <a:rPr lang="pl-PL" sz="1700" dirty="0"/>
              <a:t>Kwalifikowany podpis elektroniczny został zdefiniowany w ustawie o usługach zaufania oraz identyfikacji </a:t>
            </a:r>
            <a:r>
              <a:rPr lang="pl-PL" sz="1700" dirty="0" smtClean="0"/>
              <a:t>elektronicznej (ustawa dopasowująca polski porządek prawny do przepisów unijnych).</a:t>
            </a:r>
            <a:endParaRPr lang="pl-PL" sz="1700" dirty="0"/>
          </a:p>
          <a:p>
            <a:pPr algn="just">
              <a:spcBef>
                <a:spcPts val="600"/>
              </a:spcBef>
              <a:spcAft>
                <a:spcPts val="600"/>
              </a:spcAft>
            </a:pPr>
            <a:r>
              <a:rPr lang="pl-PL" sz="1700" dirty="0" smtClean="0"/>
              <a:t>„Podpis </a:t>
            </a:r>
            <a:r>
              <a:rPr lang="pl-PL" sz="1700" dirty="0"/>
              <a:t>elektroniczny” oznacza dane w postaci elektronicznej, które są dołączone lub logicznie powiązane z innymi danymi w postaci elektronicznej i które użyte są przez podpisującego jako podpis; natomiast „kwalifikowany podpis elektroniczny” oznacza zaawansowany podpis elektroniczny, który jest składany za pomocą kwalifikowanego urządzenia do składania podpisu elektronicznego i który </a:t>
            </a:r>
            <a:r>
              <a:rPr lang="pl-PL" sz="1700" b="1" dirty="0"/>
              <a:t>opiera się na kwalifikowanym certyfikacie </a:t>
            </a:r>
            <a:r>
              <a:rPr lang="pl-PL" sz="1700" dirty="0"/>
              <a:t>podpisu elektronicznego</a:t>
            </a:r>
            <a:r>
              <a:rPr lang="pl-PL" sz="1700" dirty="0" smtClean="0"/>
              <a:t>.</a:t>
            </a:r>
            <a:endParaRPr lang="pl-PL" sz="1700" dirty="0"/>
          </a:p>
        </p:txBody>
      </p:sp>
    </p:spTree>
    <p:extLst>
      <p:ext uri="{BB962C8B-B14F-4D97-AF65-F5344CB8AC3E}">
        <p14:creationId xmlns:p14="http://schemas.microsoft.com/office/powerpoint/2010/main" val="316431182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POSTĘPOWANIA</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571472" y="1124744"/>
            <a:ext cx="7168880" cy="5186035"/>
          </a:xfrm>
          <a:prstGeom prst="rect">
            <a:avLst/>
          </a:prstGeom>
          <a:noFill/>
        </p:spPr>
        <p:txBody>
          <a:bodyPr wrap="square" rtlCol="0">
            <a:spAutoFit/>
          </a:bodyPr>
          <a:lstStyle/>
          <a:p>
            <a:pPr algn="just"/>
            <a:r>
              <a:rPr lang="pl-PL" sz="1700" dirty="0" smtClean="0"/>
              <a:t>Czym jest </a:t>
            </a:r>
            <a:r>
              <a:rPr lang="pl-PL" sz="1700" b="1" dirty="0" smtClean="0">
                <a:solidFill>
                  <a:srgbClr val="FF0000"/>
                </a:solidFill>
              </a:rPr>
              <a:t>kwalifikowany podpis elektroniczny</a:t>
            </a:r>
            <a:r>
              <a:rPr lang="pl-PL" sz="1700" dirty="0" smtClean="0"/>
              <a:t>?</a:t>
            </a:r>
          </a:p>
          <a:p>
            <a:pPr algn="just"/>
            <a:endParaRPr lang="pl-PL" sz="1700" dirty="0" smtClean="0"/>
          </a:p>
          <a:p>
            <a:pPr algn="just"/>
            <a:r>
              <a:rPr lang="pl-PL" sz="1700" dirty="0" smtClean="0"/>
              <a:t>Certyfikat </a:t>
            </a:r>
            <a:r>
              <a:rPr lang="pl-PL" sz="1700" dirty="0"/>
              <a:t>kwalifikowany jest to certyfikat zawierający dane pozwalające </a:t>
            </a:r>
            <a:r>
              <a:rPr lang="pl-PL" sz="1700" b="1" dirty="0"/>
              <a:t>jednoznacznie wskazać użytkownika </a:t>
            </a:r>
            <a:r>
              <a:rPr lang="pl-PL" sz="1700" dirty="0"/>
              <a:t>bezpiecznego podpisu elektronicznego. Jest on </a:t>
            </a:r>
            <a:r>
              <a:rPr lang="pl-PL" sz="1700" b="1" dirty="0"/>
              <a:t>wystawiany</a:t>
            </a:r>
            <a:r>
              <a:rPr lang="pl-PL" sz="1700" dirty="0"/>
              <a:t> </a:t>
            </a:r>
            <a:r>
              <a:rPr lang="pl-PL" sz="1700" b="1" dirty="0"/>
              <a:t>wyłącznie osobom fizycznym przez kwalifikowane podmioty świadczące usługi certyfikacyjne</a:t>
            </a:r>
            <a:r>
              <a:rPr lang="pl-PL" sz="1700" dirty="0" smtClean="0"/>
              <a:t>. </a:t>
            </a:r>
            <a:r>
              <a:rPr lang="pl-PL" sz="1700" dirty="0"/>
              <a:t>Podmioty takie są wpisane do rejestru Ministerstwa Gospodarki prowadzonego przez Narodowe Centrum Certyfikacji.</a:t>
            </a:r>
          </a:p>
          <a:p>
            <a:pPr algn="just"/>
            <a:endParaRPr lang="pl-PL" sz="1700" dirty="0"/>
          </a:p>
          <a:p>
            <a:pPr algn="just"/>
            <a:r>
              <a:rPr lang="pl-PL" sz="1700" dirty="0"/>
              <a:t>Kwalifikowany podpis </a:t>
            </a:r>
            <a:r>
              <a:rPr lang="pl-PL" sz="1700" dirty="0" smtClean="0"/>
              <a:t>elektroniczny, </a:t>
            </a:r>
            <a:r>
              <a:rPr lang="pl-PL" sz="1700" dirty="0"/>
              <a:t>oparty na kwalifikowanym certyfikacie </a:t>
            </a:r>
            <a:r>
              <a:rPr lang="pl-PL" sz="1700" dirty="0" smtClean="0"/>
              <a:t>wydanym </a:t>
            </a:r>
            <a:r>
              <a:rPr lang="pl-PL" sz="1700" dirty="0"/>
              <a:t>w jednym państwie </a:t>
            </a:r>
            <a:r>
              <a:rPr lang="pl-PL" sz="1700" dirty="0" smtClean="0"/>
              <a:t>członkowskim, </a:t>
            </a:r>
            <a:r>
              <a:rPr lang="pl-PL" sz="1700" b="1" dirty="0" smtClean="0"/>
              <a:t>jest </a:t>
            </a:r>
            <a:r>
              <a:rPr lang="pl-PL" sz="1700" b="1" dirty="0"/>
              <a:t>uznawany za kwalifikowany podpis elektroniczny we wszystkich pozostałych państwach </a:t>
            </a:r>
            <a:r>
              <a:rPr lang="pl-PL" sz="1700" b="1" dirty="0" smtClean="0"/>
              <a:t>UE</a:t>
            </a:r>
            <a:r>
              <a:rPr lang="pl-PL" sz="1700" dirty="0" smtClean="0"/>
              <a:t>. „Kwalifikowany </a:t>
            </a:r>
            <a:r>
              <a:rPr lang="pl-PL" sz="1700" dirty="0"/>
              <a:t>podpis </a:t>
            </a:r>
            <a:r>
              <a:rPr lang="pl-PL" sz="1700" dirty="0" smtClean="0"/>
              <a:t>elektroniczny” </a:t>
            </a:r>
            <a:r>
              <a:rPr lang="pl-PL" sz="1700" dirty="0"/>
              <a:t>zastąpił </a:t>
            </a:r>
            <a:r>
              <a:rPr lang="pl-PL" sz="1700" dirty="0" smtClean="0"/>
              <a:t>„bezpieczny </a:t>
            </a:r>
            <a:r>
              <a:rPr lang="pl-PL" sz="1700" dirty="0"/>
              <a:t>podpis </a:t>
            </a:r>
            <a:r>
              <a:rPr lang="pl-PL" sz="1700" dirty="0" smtClean="0"/>
              <a:t>elektroniczny”, </a:t>
            </a:r>
            <a:r>
              <a:rPr lang="pl-PL" sz="1700" dirty="0"/>
              <a:t>o którym była mowa w nieobowiązującej już ustawie z 18.09.2001 r. o podpisie </a:t>
            </a:r>
            <a:r>
              <a:rPr lang="pl-PL" sz="1700" dirty="0" smtClean="0"/>
              <a:t>elektronicznym.</a:t>
            </a:r>
          </a:p>
          <a:p>
            <a:pPr algn="r"/>
            <a:endParaRPr lang="pl-PL" sz="1400" dirty="0" smtClean="0"/>
          </a:p>
          <a:p>
            <a:pPr algn="r"/>
            <a:r>
              <a:rPr lang="pl-PL" sz="1400" dirty="0" smtClean="0"/>
              <a:t>Wiktorowska</a:t>
            </a:r>
            <a:r>
              <a:rPr lang="pl-PL" sz="1400" dirty="0"/>
              <a:t>, Ewa. Art. 10(a). </a:t>
            </a:r>
            <a:r>
              <a:rPr lang="pl-PL" sz="1400" dirty="0" smtClean="0"/>
              <a:t>[w:] </a:t>
            </a:r>
            <a:r>
              <a:rPr lang="pl-PL" sz="1400" dirty="0"/>
              <a:t>Prawo zamówień publicznych. Komentarz aktualizowany. System Informacji Prawnej LEX, 2018.</a:t>
            </a:r>
          </a:p>
          <a:p>
            <a:pPr algn="just"/>
            <a:endParaRPr lang="pl-PL" sz="1700" dirty="0"/>
          </a:p>
        </p:txBody>
      </p:sp>
    </p:spTree>
    <p:extLst>
      <p:ext uri="{BB962C8B-B14F-4D97-AF65-F5344CB8AC3E}">
        <p14:creationId xmlns:p14="http://schemas.microsoft.com/office/powerpoint/2010/main" val="22983882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POSTĘPOWANIA</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571472" y="1124744"/>
            <a:ext cx="7168880" cy="4893647"/>
          </a:xfrm>
          <a:prstGeom prst="rect">
            <a:avLst/>
          </a:prstGeom>
          <a:noFill/>
        </p:spPr>
        <p:txBody>
          <a:bodyPr wrap="square" rtlCol="0">
            <a:spAutoFit/>
          </a:bodyPr>
          <a:lstStyle/>
          <a:p>
            <a:pPr algn="just">
              <a:spcBef>
                <a:spcPts val="600"/>
              </a:spcBef>
              <a:spcAft>
                <a:spcPts val="600"/>
              </a:spcAft>
            </a:pPr>
            <a:r>
              <a:rPr lang="pl-PL" sz="1700" b="1" dirty="0"/>
              <a:t>m</a:t>
            </a:r>
            <a:r>
              <a:rPr lang="pl-PL" sz="1700" b="1" dirty="0" smtClean="0"/>
              <a:t>ożliwość</a:t>
            </a:r>
            <a:r>
              <a:rPr lang="pl-PL" sz="1700" dirty="0" smtClean="0"/>
              <a:t> </a:t>
            </a:r>
            <a:r>
              <a:rPr lang="pl-PL" sz="1700" b="1" dirty="0" smtClean="0">
                <a:solidFill>
                  <a:srgbClr val="FF0000"/>
                </a:solidFill>
              </a:rPr>
              <a:t>odstąpienia od </a:t>
            </a:r>
            <a:r>
              <a:rPr lang="pl-PL" sz="1700" b="1" dirty="0">
                <a:solidFill>
                  <a:srgbClr val="FF0000"/>
                </a:solidFill>
              </a:rPr>
              <a:t>wymogu użycia środków komunikacji elektronicznej przy składaniu </a:t>
            </a:r>
            <a:r>
              <a:rPr lang="pl-PL" sz="1700" b="1" dirty="0" smtClean="0">
                <a:solidFill>
                  <a:srgbClr val="FF0000"/>
                </a:solidFill>
              </a:rPr>
              <a:t>ofert </a:t>
            </a:r>
            <a:r>
              <a:rPr lang="pl-PL" sz="1700" b="1" dirty="0" smtClean="0"/>
              <a:t>(art. 10c)</a:t>
            </a:r>
          </a:p>
          <a:p>
            <a:pPr algn="just">
              <a:spcBef>
                <a:spcPts val="600"/>
              </a:spcBef>
              <a:spcAft>
                <a:spcPts val="600"/>
              </a:spcAft>
            </a:pPr>
            <a:r>
              <a:rPr lang="pl-PL" sz="1700" dirty="0" smtClean="0"/>
              <a:t>Zamawiający </a:t>
            </a:r>
            <a:r>
              <a:rPr lang="pl-PL" sz="1700" dirty="0"/>
              <a:t>może odstąpić od wymogu użycia środków komunikacji elektronicznej przy składaniu ofert, jeżeli:</a:t>
            </a:r>
          </a:p>
          <a:p>
            <a:pPr algn="just">
              <a:spcBef>
                <a:spcPts val="600"/>
              </a:spcBef>
              <a:spcAft>
                <a:spcPts val="600"/>
              </a:spcAft>
            </a:pPr>
            <a:r>
              <a:rPr lang="pl-PL" sz="1700" dirty="0" smtClean="0"/>
              <a:t>1) z </a:t>
            </a:r>
            <a:r>
              <a:rPr lang="pl-PL" sz="1700" dirty="0"/>
              <a:t>uwagi na </a:t>
            </a:r>
            <a:r>
              <a:rPr lang="pl-PL" sz="1700" b="1" dirty="0"/>
              <a:t>wyspecjalizowany charakter zamówienia</a:t>
            </a:r>
            <a:r>
              <a:rPr lang="pl-PL" sz="1700" dirty="0"/>
              <a:t>, użycie środków komunikacji elektronicznej wymagałoby narzędzi, urządzeń lub formatów plików, które nie są ogólnie dostępne lub nie są obsługiwane za pomocą ogólnie dostępnych aplikacji;</a:t>
            </a:r>
          </a:p>
          <a:p>
            <a:pPr algn="just">
              <a:spcBef>
                <a:spcPts val="600"/>
              </a:spcBef>
              <a:spcAft>
                <a:spcPts val="600"/>
              </a:spcAft>
            </a:pPr>
            <a:r>
              <a:rPr lang="pl-PL" sz="1700" dirty="0" smtClean="0"/>
              <a:t>2) aplikacje </a:t>
            </a:r>
            <a:r>
              <a:rPr lang="pl-PL" sz="1700" dirty="0"/>
              <a:t>do obsługi formatów plików, które nadają się do przygotowania ofert, korzystają z </a:t>
            </a:r>
            <a:r>
              <a:rPr lang="pl-PL" sz="1700" b="1" dirty="0"/>
              <a:t>formatów plików</a:t>
            </a:r>
            <a:r>
              <a:rPr lang="pl-PL" sz="1700" dirty="0"/>
              <a:t>, których nie można obsługiwać za pomocą żadnych innych aplikacji </a:t>
            </a:r>
            <a:r>
              <a:rPr lang="pl-PL" sz="1700" dirty="0" err="1"/>
              <a:t>otwartoźródłowych</a:t>
            </a:r>
            <a:r>
              <a:rPr lang="pl-PL" sz="1700" dirty="0"/>
              <a:t> lub ogólnie dostępnych, lub są objęte licencją i nie mogą zostać udostępnione do pobierania lub zdalnego wykorzystania przez zamawiającego;</a:t>
            </a:r>
          </a:p>
          <a:p>
            <a:pPr algn="just">
              <a:spcBef>
                <a:spcPts val="600"/>
              </a:spcBef>
              <a:spcAft>
                <a:spcPts val="600"/>
              </a:spcAft>
            </a:pPr>
            <a:r>
              <a:rPr lang="pl-PL" sz="1700" dirty="0" smtClean="0"/>
              <a:t>3) użycie </a:t>
            </a:r>
            <a:r>
              <a:rPr lang="pl-PL" sz="1700" dirty="0"/>
              <a:t>środków komunikacji elektronicznej wymagałoby </a:t>
            </a:r>
            <a:r>
              <a:rPr lang="pl-PL" sz="1700" b="1" dirty="0"/>
              <a:t>specjalistycznego sprzętu</a:t>
            </a:r>
            <a:r>
              <a:rPr lang="pl-PL" sz="1700" dirty="0"/>
              <a:t>, który nie jest dostępny dla zamawiającego</a:t>
            </a:r>
            <a:r>
              <a:rPr lang="pl-PL" sz="1700" dirty="0" smtClean="0"/>
              <a:t>;</a:t>
            </a:r>
            <a:endParaRPr lang="pl-PL" sz="1700" dirty="0"/>
          </a:p>
        </p:txBody>
      </p:sp>
    </p:spTree>
    <p:extLst>
      <p:ext uri="{BB962C8B-B14F-4D97-AF65-F5344CB8AC3E}">
        <p14:creationId xmlns:p14="http://schemas.microsoft.com/office/powerpoint/2010/main" val="67977068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POSTĘPOWANIA</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571472" y="1340768"/>
            <a:ext cx="7168880" cy="4108817"/>
          </a:xfrm>
          <a:prstGeom prst="rect">
            <a:avLst/>
          </a:prstGeom>
          <a:noFill/>
        </p:spPr>
        <p:txBody>
          <a:bodyPr wrap="square" rtlCol="0">
            <a:spAutoFit/>
          </a:bodyPr>
          <a:lstStyle/>
          <a:p>
            <a:pPr algn="just">
              <a:spcBef>
                <a:spcPts val="600"/>
              </a:spcBef>
              <a:spcAft>
                <a:spcPts val="600"/>
              </a:spcAft>
            </a:pPr>
            <a:r>
              <a:rPr lang="pl-PL" sz="1700" b="1" dirty="0"/>
              <a:t>m</a:t>
            </a:r>
            <a:r>
              <a:rPr lang="pl-PL" sz="1700" b="1" dirty="0" smtClean="0"/>
              <a:t>ożliwość</a:t>
            </a:r>
            <a:r>
              <a:rPr lang="pl-PL" sz="1700" dirty="0" smtClean="0"/>
              <a:t> </a:t>
            </a:r>
            <a:r>
              <a:rPr lang="pl-PL" sz="1700" b="1" dirty="0" smtClean="0">
                <a:solidFill>
                  <a:srgbClr val="FF0000"/>
                </a:solidFill>
              </a:rPr>
              <a:t>odstąpienia od </a:t>
            </a:r>
            <a:r>
              <a:rPr lang="pl-PL" sz="1700" b="1" dirty="0">
                <a:solidFill>
                  <a:srgbClr val="FF0000"/>
                </a:solidFill>
              </a:rPr>
              <a:t>wymogu użycia środków komunikacji elektronicznej przy składaniu </a:t>
            </a:r>
            <a:r>
              <a:rPr lang="pl-PL" sz="1700" b="1" dirty="0" smtClean="0">
                <a:solidFill>
                  <a:srgbClr val="FF0000"/>
                </a:solidFill>
              </a:rPr>
              <a:t>ofert </a:t>
            </a:r>
            <a:r>
              <a:rPr lang="pl-PL" sz="1700" b="1" dirty="0" smtClean="0"/>
              <a:t>(art. 10c)</a:t>
            </a:r>
          </a:p>
          <a:p>
            <a:pPr algn="just">
              <a:spcBef>
                <a:spcPts val="600"/>
              </a:spcBef>
              <a:spcAft>
                <a:spcPts val="600"/>
              </a:spcAft>
            </a:pPr>
            <a:endParaRPr lang="pl-PL" sz="1700" dirty="0" smtClean="0"/>
          </a:p>
          <a:p>
            <a:pPr algn="just">
              <a:spcBef>
                <a:spcPts val="600"/>
              </a:spcBef>
              <a:spcAft>
                <a:spcPts val="600"/>
              </a:spcAft>
            </a:pPr>
            <a:r>
              <a:rPr lang="pl-PL" sz="1700" dirty="0" smtClean="0"/>
              <a:t>4) wymaga </a:t>
            </a:r>
            <a:r>
              <a:rPr lang="pl-PL" sz="1700" b="1" dirty="0"/>
              <a:t>przedstawienia modelu fizycznego, modelu w skali lub próbki</a:t>
            </a:r>
            <a:r>
              <a:rPr lang="pl-PL" sz="1700" dirty="0"/>
              <a:t>, której nie można przekazać przy użyciu środków komunikacji elektronicznej;</a:t>
            </a:r>
          </a:p>
          <a:p>
            <a:pPr algn="just">
              <a:spcBef>
                <a:spcPts val="600"/>
              </a:spcBef>
              <a:spcAft>
                <a:spcPts val="600"/>
              </a:spcAft>
            </a:pPr>
            <a:r>
              <a:rPr lang="pl-PL" sz="1700" dirty="0" smtClean="0"/>
              <a:t>5) jest </a:t>
            </a:r>
            <a:r>
              <a:rPr lang="pl-PL" sz="1700" dirty="0"/>
              <a:t>to niezbędne z powodu naruszenia </a:t>
            </a:r>
            <a:r>
              <a:rPr lang="pl-PL" sz="1700" b="1" dirty="0"/>
              <a:t>bezpieczeństwa</a:t>
            </a:r>
            <a:r>
              <a:rPr lang="pl-PL" sz="1700" dirty="0"/>
              <a:t> środków komunikacji elektronicznej;</a:t>
            </a:r>
          </a:p>
          <a:p>
            <a:pPr algn="just">
              <a:spcBef>
                <a:spcPts val="600"/>
              </a:spcBef>
              <a:spcAft>
                <a:spcPts val="600"/>
              </a:spcAft>
            </a:pPr>
            <a:r>
              <a:rPr lang="pl-PL" sz="1700" dirty="0" smtClean="0"/>
              <a:t>6) jest </a:t>
            </a:r>
            <a:r>
              <a:rPr lang="pl-PL" sz="1700" dirty="0"/>
              <a:t>to niezbędne z uwagi na potrzebę </a:t>
            </a:r>
            <a:r>
              <a:rPr lang="pl-PL" sz="1700" b="1" dirty="0"/>
              <a:t>ochrony informacji szczególnie wrażliwych</a:t>
            </a:r>
            <a:r>
              <a:rPr lang="pl-PL" sz="1700" dirty="0"/>
              <a:t>, której nie można zagwarantować w sposób dostateczny przy użyciu środków komunikacji elektronicznej lub innych narzędzi lub urządzeń, które mogłyby być udostępnione przez zamawiającego</a:t>
            </a:r>
            <a:r>
              <a:rPr lang="pl-PL" sz="1700" dirty="0" smtClean="0"/>
              <a:t>.</a:t>
            </a:r>
            <a:endParaRPr lang="pl-PL" sz="1700" dirty="0"/>
          </a:p>
        </p:txBody>
      </p:sp>
    </p:spTree>
    <p:extLst>
      <p:ext uri="{BB962C8B-B14F-4D97-AF65-F5344CB8AC3E}">
        <p14:creationId xmlns:p14="http://schemas.microsoft.com/office/powerpoint/2010/main" val="166176393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POSTĘPOWANIA</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571472" y="1124744"/>
            <a:ext cx="7168880" cy="5401479"/>
          </a:xfrm>
          <a:prstGeom prst="rect">
            <a:avLst/>
          </a:prstGeom>
          <a:noFill/>
        </p:spPr>
        <p:txBody>
          <a:bodyPr wrap="square" rtlCol="0">
            <a:spAutoFit/>
          </a:bodyPr>
          <a:lstStyle/>
          <a:p>
            <a:pPr algn="just">
              <a:spcBef>
                <a:spcPts val="600"/>
              </a:spcBef>
              <a:spcAft>
                <a:spcPts val="600"/>
              </a:spcAft>
            </a:pPr>
            <a:r>
              <a:rPr lang="pl-PL" sz="1700" b="1" dirty="0" smtClean="0"/>
              <a:t>możliwość</a:t>
            </a:r>
            <a:r>
              <a:rPr lang="pl-PL" sz="1700" dirty="0" smtClean="0"/>
              <a:t> </a:t>
            </a:r>
            <a:r>
              <a:rPr lang="pl-PL" sz="1700" b="1" dirty="0" smtClean="0">
                <a:solidFill>
                  <a:srgbClr val="FF0000"/>
                </a:solidFill>
              </a:rPr>
              <a:t>odstąpienia od </a:t>
            </a:r>
            <a:r>
              <a:rPr lang="pl-PL" sz="1700" b="1" dirty="0">
                <a:solidFill>
                  <a:srgbClr val="FF0000"/>
                </a:solidFill>
              </a:rPr>
              <a:t>wymogu użycia środków komunikacji elektronicznej przy składaniu </a:t>
            </a:r>
            <a:r>
              <a:rPr lang="pl-PL" sz="1700" b="1" dirty="0" smtClean="0">
                <a:solidFill>
                  <a:srgbClr val="FF0000"/>
                </a:solidFill>
              </a:rPr>
              <a:t>ofert </a:t>
            </a:r>
            <a:r>
              <a:rPr lang="pl-PL" sz="1700" b="1" dirty="0" smtClean="0"/>
              <a:t>(art. 10c)</a:t>
            </a:r>
          </a:p>
          <a:p>
            <a:pPr algn="just"/>
            <a:endParaRPr lang="pl-PL" sz="1700" dirty="0" smtClean="0"/>
          </a:p>
          <a:p>
            <a:pPr algn="just"/>
            <a:r>
              <a:rPr lang="pl-PL" sz="1700" dirty="0" smtClean="0"/>
              <a:t>Wtedy, tj. w wypadku odstąpienia od użycia środków komunikacji elektronicznej:</a:t>
            </a:r>
          </a:p>
          <a:p>
            <a:pPr algn="just"/>
            <a:endParaRPr lang="pl-PL" sz="1700" dirty="0" smtClean="0"/>
          </a:p>
          <a:p>
            <a:pPr marL="342900" indent="-342900" algn="just">
              <a:buFont typeface="+mj-lt"/>
              <a:buAutoNum type="arabicPeriod"/>
            </a:pPr>
            <a:r>
              <a:rPr lang="pl-PL" sz="1700" b="1" dirty="0" smtClean="0">
                <a:solidFill>
                  <a:srgbClr val="FF0000"/>
                </a:solidFill>
              </a:rPr>
              <a:t>składanie </a:t>
            </a:r>
            <a:r>
              <a:rPr lang="pl-PL" sz="1700" b="1" dirty="0">
                <a:solidFill>
                  <a:srgbClr val="FF0000"/>
                </a:solidFill>
              </a:rPr>
              <a:t>oferty </a:t>
            </a:r>
            <a:r>
              <a:rPr lang="pl-PL" sz="1700" dirty="0"/>
              <a:t>odbywa </a:t>
            </a:r>
            <a:r>
              <a:rPr lang="pl-PL" sz="1700" dirty="0" smtClean="0"/>
              <a:t>się:</a:t>
            </a:r>
          </a:p>
          <a:p>
            <a:pPr marL="2571750" lvl="5" indent="-285750" algn="just">
              <a:buFont typeface="Arial" panose="020B0604020202020204" pitchFamily="34" charset="0"/>
              <a:buChar char="•"/>
            </a:pPr>
            <a:r>
              <a:rPr lang="pl-PL" sz="1700" dirty="0"/>
              <a:t>za pośrednictwem operatora pocztowego w rozumieniu ustawy Prawo pocztowe </a:t>
            </a:r>
          </a:p>
          <a:p>
            <a:pPr marL="2571750" lvl="5" indent="-285750" algn="just">
              <a:buFont typeface="Arial" panose="020B0604020202020204" pitchFamily="34" charset="0"/>
              <a:buChar char="•"/>
            </a:pPr>
            <a:r>
              <a:rPr lang="pl-PL" sz="1700" dirty="0"/>
              <a:t>osobiście </a:t>
            </a:r>
          </a:p>
          <a:p>
            <a:pPr marL="2571750" lvl="5" indent="-285750" algn="just">
              <a:buFont typeface="Arial" panose="020B0604020202020204" pitchFamily="34" charset="0"/>
              <a:buChar char="•"/>
            </a:pPr>
            <a:r>
              <a:rPr lang="pl-PL" sz="1700" dirty="0"/>
              <a:t>za pośrednictwem posłańca</a:t>
            </a:r>
            <a:r>
              <a:rPr lang="pl-PL" sz="1700" dirty="0" smtClean="0"/>
              <a:t>.</a:t>
            </a:r>
          </a:p>
          <a:p>
            <a:pPr marL="2571750" lvl="5" indent="-285750" algn="just">
              <a:buFont typeface="Arial" panose="020B0604020202020204" pitchFamily="34" charset="0"/>
              <a:buChar char="•"/>
            </a:pPr>
            <a:endParaRPr lang="pl-PL" sz="1700" dirty="0"/>
          </a:p>
          <a:p>
            <a:pPr marL="342900" indent="-342900" algn="just">
              <a:buFont typeface="+mj-lt"/>
              <a:buAutoNum type="arabicPeriod"/>
            </a:pPr>
            <a:r>
              <a:rPr lang="pl-PL" sz="1700" dirty="0" smtClean="0"/>
              <a:t>zamawiający </a:t>
            </a:r>
            <a:r>
              <a:rPr lang="pl-PL" sz="1700" dirty="0"/>
              <a:t>wskazuje w protokole powody, dla których odstąpił od wymogu użycia środków komunikacji elektronicznej</a:t>
            </a:r>
            <a:r>
              <a:rPr lang="pl-PL" sz="1700" dirty="0" smtClean="0"/>
              <a:t>.</a:t>
            </a:r>
          </a:p>
          <a:p>
            <a:pPr marL="342900" indent="-342900" algn="just">
              <a:buFont typeface="+mj-lt"/>
              <a:buAutoNum type="arabicPeriod"/>
            </a:pPr>
            <a:endParaRPr lang="pl-PL" sz="1700" dirty="0"/>
          </a:p>
          <a:p>
            <a:pPr algn="just"/>
            <a:r>
              <a:rPr lang="pl-PL" sz="1700" i="1" dirty="0" smtClean="0"/>
              <a:t>* Jest </a:t>
            </a:r>
            <a:r>
              <a:rPr lang="pl-PL" sz="1700" i="1" dirty="0"/>
              <a:t>też możliwość wymagać użycia narzędzi, urządzeń lub formatów plików, które nie są ogólnie </a:t>
            </a:r>
            <a:r>
              <a:rPr lang="pl-PL" sz="1700" i="1" dirty="0" smtClean="0"/>
              <a:t>dostępne – ale w okolicznościach wskazanych w art. 10d</a:t>
            </a:r>
            <a:endParaRPr lang="pl-PL" sz="1700" i="1" dirty="0"/>
          </a:p>
          <a:p>
            <a:pPr marL="342900" indent="-342900" algn="just">
              <a:buFont typeface="+mj-lt"/>
              <a:buAutoNum type="arabicPeriod"/>
            </a:pPr>
            <a:endParaRPr lang="pl-PL" sz="1700" dirty="0" smtClean="0"/>
          </a:p>
          <a:p>
            <a:pPr marL="285750" indent="-285750" algn="just">
              <a:buFont typeface="Arial" panose="020B0604020202020204" pitchFamily="34" charset="0"/>
              <a:buChar char="•"/>
            </a:pPr>
            <a:endParaRPr lang="pl-PL" sz="1700" dirty="0"/>
          </a:p>
        </p:txBody>
      </p:sp>
    </p:spTree>
    <p:extLst>
      <p:ext uri="{BB962C8B-B14F-4D97-AF65-F5344CB8AC3E}">
        <p14:creationId xmlns:p14="http://schemas.microsoft.com/office/powerpoint/2010/main" val="234081588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a:t>
            </a:r>
            <a:r>
              <a:rPr lang="pl-PL" sz="2400" b="1" cap="all" dirty="0" smtClean="0">
                <a:ln w="500">
                  <a:solidFill>
                    <a:schemeClr val="tx2">
                      <a:shade val="20000"/>
                      <a:satMod val="120000"/>
                    </a:schemeClr>
                  </a:solidFill>
                </a:ln>
                <a:solidFill>
                  <a:schemeClr val="accent3">
                    <a:lumMod val="50000"/>
                  </a:schemeClr>
                </a:solidFill>
              </a:rPr>
              <a:t>POSTĘPOWANIA</a:t>
            </a:r>
          </a:p>
          <a:p>
            <a:pPr lvl="0" algn="ctr">
              <a:spcBef>
                <a:spcPct val="0"/>
              </a:spcBef>
              <a:defRPr/>
            </a:pPr>
            <a:endParaRPr lang="pl-PL" sz="2400" b="1" cap="all" dirty="0">
              <a:ln w="500">
                <a:solidFill>
                  <a:schemeClr val="tx2">
                    <a:shade val="20000"/>
                    <a:satMod val="120000"/>
                  </a:schemeClr>
                </a:solidFill>
              </a:ln>
              <a:solidFill>
                <a:schemeClr val="accent3">
                  <a:lumMod val="50000"/>
                </a:schemeClr>
              </a:solidFill>
            </a:endParaRPr>
          </a:p>
          <a:p>
            <a:pPr lvl="0" algn="ctr">
              <a:spcBef>
                <a:spcPct val="0"/>
              </a:spcBef>
              <a:defRPr/>
            </a:pPr>
            <a:r>
              <a:rPr lang="pl-PL" sz="2400" b="1" cap="all" dirty="0" smtClean="0">
                <a:ln w="500">
                  <a:solidFill>
                    <a:schemeClr val="tx2">
                      <a:shade val="20000"/>
                      <a:satMod val="120000"/>
                    </a:schemeClr>
                  </a:solidFill>
                </a:ln>
                <a:solidFill>
                  <a:schemeClr val="accent3">
                    <a:lumMod val="50000"/>
                  </a:schemeClr>
                </a:solidFill>
              </a:rPr>
              <a:t>okres </a:t>
            </a:r>
            <a:r>
              <a:rPr lang="pl-PL" sz="2400" b="1" cap="all" dirty="0" err="1" smtClean="0">
                <a:ln w="500">
                  <a:solidFill>
                    <a:schemeClr val="tx2">
                      <a:shade val="20000"/>
                      <a:satMod val="120000"/>
                    </a:schemeClr>
                  </a:solidFill>
                </a:ln>
                <a:solidFill>
                  <a:schemeClr val="accent3">
                    <a:lumMod val="50000"/>
                  </a:schemeClr>
                </a:solidFill>
              </a:rPr>
              <a:t>PRZEJŚCIOWy</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2" name="pole tekstowe 1"/>
          <p:cNvSpPr txBox="1"/>
          <p:nvPr/>
        </p:nvSpPr>
        <p:spPr>
          <a:xfrm>
            <a:off x="755576" y="1857364"/>
            <a:ext cx="7345052" cy="4308872"/>
          </a:xfrm>
          <a:prstGeom prst="rect">
            <a:avLst/>
          </a:prstGeom>
          <a:noFill/>
        </p:spPr>
        <p:txBody>
          <a:bodyPr wrap="square" rtlCol="0">
            <a:spAutoFit/>
          </a:bodyPr>
          <a:lstStyle/>
          <a:p>
            <a:r>
              <a:rPr lang="pl-PL" dirty="0" smtClean="0"/>
              <a:t>Art. 15 Ustawy o zmianie PZP z 22 czerwca 2016 roku:</a:t>
            </a:r>
          </a:p>
          <a:p>
            <a:endParaRPr lang="pl-PL" dirty="0" smtClean="0"/>
          </a:p>
          <a:p>
            <a:pPr algn="just">
              <a:spcBef>
                <a:spcPts val="600"/>
              </a:spcBef>
              <a:spcAft>
                <a:spcPts val="600"/>
              </a:spcAft>
            </a:pPr>
            <a:r>
              <a:rPr lang="pl-PL" dirty="0" smtClean="0"/>
              <a:t>Przepisy PZP </a:t>
            </a:r>
            <a:r>
              <a:rPr lang="pl-PL" dirty="0"/>
              <a:t>w zakresie, w jakim przewidują </a:t>
            </a:r>
            <a:r>
              <a:rPr lang="pl-PL" b="1" dirty="0">
                <a:solidFill>
                  <a:srgbClr val="FF0000"/>
                </a:solidFill>
              </a:rPr>
              <a:t>obowiązek komunikacji </a:t>
            </a:r>
            <a:r>
              <a:rPr lang="pl-PL" dirty="0"/>
              <a:t>zamawiającego z wykonawcą wyłącznie za pomocą środków komunikacji elektronicznej stosuje się w odniesieniu do postępowań o udzielenie zamówienia publicznego prowadzonych przez:</a:t>
            </a:r>
          </a:p>
          <a:p>
            <a:pPr>
              <a:spcBef>
                <a:spcPts val="600"/>
              </a:spcBef>
              <a:spcAft>
                <a:spcPts val="600"/>
              </a:spcAft>
            </a:pPr>
            <a:r>
              <a:rPr lang="pl-PL" dirty="0"/>
              <a:t>1</a:t>
            </a:r>
            <a:r>
              <a:rPr lang="pl-PL" dirty="0" smtClean="0"/>
              <a:t>) centralnego </a:t>
            </a:r>
            <a:r>
              <a:rPr lang="pl-PL" dirty="0"/>
              <a:t>zamawiającego od dnia 18 kwietnia 2017 r.;</a:t>
            </a:r>
          </a:p>
          <a:p>
            <a:pPr algn="just">
              <a:spcBef>
                <a:spcPts val="600"/>
              </a:spcBef>
              <a:spcAft>
                <a:spcPts val="600"/>
              </a:spcAft>
            </a:pPr>
            <a:r>
              <a:rPr lang="pl-PL" dirty="0"/>
              <a:t>2</a:t>
            </a:r>
            <a:r>
              <a:rPr lang="pl-PL" dirty="0" smtClean="0"/>
              <a:t>) innych </a:t>
            </a:r>
            <a:r>
              <a:rPr lang="pl-PL" dirty="0"/>
              <a:t>zamawiających niż centralny zamawiający </a:t>
            </a:r>
            <a:r>
              <a:rPr lang="pl-PL" b="1" dirty="0">
                <a:solidFill>
                  <a:srgbClr val="FF0000"/>
                </a:solidFill>
              </a:rPr>
              <a:t>od dnia 18 października 2018 r.</a:t>
            </a:r>
          </a:p>
          <a:p>
            <a:pPr algn="just">
              <a:spcBef>
                <a:spcPts val="600"/>
              </a:spcBef>
              <a:spcAft>
                <a:spcPts val="600"/>
              </a:spcAft>
            </a:pPr>
            <a:r>
              <a:rPr lang="pl-PL" dirty="0"/>
              <a:t>2. Przepis art. 10a </a:t>
            </a:r>
            <a:r>
              <a:rPr lang="pl-PL" dirty="0" smtClean="0"/>
              <a:t>PZP </a:t>
            </a:r>
            <a:r>
              <a:rPr lang="pl-PL" b="1" dirty="0">
                <a:solidFill>
                  <a:srgbClr val="FF0000"/>
                </a:solidFill>
              </a:rPr>
              <a:t>w zakresie jednolitego dokumentu zamówienia stosuje się od dnia 18 kwietnia 2018 r</a:t>
            </a:r>
            <a:r>
              <a:rPr lang="pl-PL" dirty="0"/>
              <a:t>.</a:t>
            </a:r>
          </a:p>
          <a:p>
            <a:endParaRPr lang="pl-PL" dirty="0"/>
          </a:p>
        </p:txBody>
      </p:sp>
    </p:spTree>
    <p:extLst>
      <p:ext uri="{BB962C8B-B14F-4D97-AF65-F5344CB8AC3E}">
        <p14:creationId xmlns:p14="http://schemas.microsoft.com/office/powerpoint/2010/main" val="3699497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 – IMPLEMENTACJA PRAWA UNIJNEGO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9" name="Symbol zastępczy zawartości 8"/>
          <p:cNvSpPr>
            <a:spLocks noGrp="1"/>
          </p:cNvSpPr>
          <p:nvPr>
            <p:ph idx="1"/>
          </p:nvPr>
        </p:nvSpPr>
        <p:spPr>
          <a:xfrm>
            <a:off x="571472" y="1357298"/>
            <a:ext cx="7239000" cy="4572032"/>
          </a:xfrm>
        </p:spPr>
        <p:txBody>
          <a:bodyPr>
            <a:noAutofit/>
          </a:bodyPr>
          <a:lstStyle/>
          <a:p>
            <a:pPr algn="just"/>
            <a:r>
              <a:rPr lang="pl-PL" sz="1800" b="1" dirty="0" smtClean="0">
                <a:latin typeface="Calibri" pitchFamily="34" charset="0"/>
              </a:rPr>
              <a:t>Uproszczenie</a:t>
            </a:r>
            <a:r>
              <a:rPr lang="pl-PL" sz="1800" dirty="0" smtClean="0">
                <a:latin typeface="Calibri" pitchFamily="34" charset="0"/>
              </a:rPr>
              <a:t> procedur udzielania zamówień publicznych i ich </a:t>
            </a:r>
            <a:r>
              <a:rPr lang="pl-PL" sz="1800" b="1" dirty="0" smtClean="0">
                <a:latin typeface="Calibri" pitchFamily="34" charset="0"/>
              </a:rPr>
              <a:t>uelastycznienie</a:t>
            </a:r>
            <a:r>
              <a:rPr lang="pl-PL" sz="1800" dirty="0" smtClean="0">
                <a:latin typeface="Calibri" pitchFamily="34" charset="0"/>
              </a:rPr>
              <a:t>, przez:</a:t>
            </a:r>
          </a:p>
          <a:p>
            <a:pPr lvl="1" algn="just"/>
            <a:r>
              <a:rPr lang="pl-PL" sz="1800" dirty="0" smtClean="0">
                <a:solidFill>
                  <a:schemeClr val="tx1"/>
                </a:solidFill>
                <a:latin typeface="Calibri" pitchFamily="34" charset="0"/>
              </a:rPr>
              <a:t>a) lepsze wykorzystanie </a:t>
            </a:r>
            <a:r>
              <a:rPr lang="pl-PL" sz="1800" b="1" dirty="0" smtClean="0">
                <a:solidFill>
                  <a:schemeClr val="tx1"/>
                </a:solidFill>
                <a:latin typeface="Calibri" pitchFamily="34" charset="0"/>
              </a:rPr>
              <a:t>negocjacji</a:t>
            </a:r>
            <a:r>
              <a:rPr lang="pl-PL" sz="1800" dirty="0" smtClean="0">
                <a:solidFill>
                  <a:schemeClr val="tx1"/>
                </a:solidFill>
                <a:latin typeface="Calibri" pitchFamily="34" charset="0"/>
              </a:rPr>
              <a:t> jako sposobu doprecyzowania warunków umów z wykonawcami w celu uzyskania usługi, które najlepiej odpowiada potrzebom zamawiającego,</a:t>
            </a:r>
          </a:p>
          <a:p>
            <a:pPr lvl="1" algn="just">
              <a:buNone/>
            </a:pPr>
            <a:r>
              <a:rPr lang="pl-PL" sz="1800" dirty="0" smtClean="0">
                <a:solidFill>
                  <a:schemeClr val="tx1"/>
                </a:solidFill>
                <a:latin typeface="Calibri" pitchFamily="34" charset="0"/>
              </a:rPr>
              <a:t>	&gt;&gt;&gt;  zmiany dotyczące trybów negocjacyjnych</a:t>
            </a:r>
          </a:p>
          <a:p>
            <a:pPr lvl="1" algn="just">
              <a:buNone/>
            </a:pPr>
            <a:endParaRPr lang="pl-PL" sz="1800" dirty="0" smtClean="0">
              <a:solidFill>
                <a:schemeClr val="tx1"/>
              </a:solidFill>
              <a:latin typeface="Calibri" pitchFamily="34" charset="0"/>
            </a:endParaRPr>
          </a:p>
          <a:p>
            <a:pPr lvl="1" algn="just"/>
            <a:r>
              <a:rPr lang="pl-PL" sz="1800" dirty="0" smtClean="0">
                <a:solidFill>
                  <a:schemeClr val="tx1"/>
                </a:solidFill>
                <a:latin typeface="Calibri" pitchFamily="34" charset="0"/>
              </a:rPr>
              <a:t>b) </a:t>
            </a:r>
            <a:r>
              <a:rPr lang="pl-PL" sz="1800" b="1" dirty="0" smtClean="0">
                <a:solidFill>
                  <a:schemeClr val="tx1"/>
                </a:solidFill>
                <a:latin typeface="Calibri" pitchFamily="34" charset="0"/>
              </a:rPr>
              <a:t>zmniejszenie obowiązków formalnych </a:t>
            </a:r>
            <a:r>
              <a:rPr lang="pl-PL" sz="1800" dirty="0" smtClean="0">
                <a:solidFill>
                  <a:schemeClr val="tx1"/>
                </a:solidFill>
                <a:latin typeface="Calibri" pitchFamily="34" charset="0"/>
              </a:rPr>
              <a:t>na etapie ubiegania się o udzielenie zamówienia; przedstawianie przez wykonawców </a:t>
            </a:r>
            <a:r>
              <a:rPr lang="pl-PL" sz="1800" b="1" dirty="0" smtClean="0">
                <a:solidFill>
                  <a:schemeClr val="tx1"/>
                </a:solidFill>
                <a:latin typeface="Calibri" pitchFamily="34" charset="0"/>
              </a:rPr>
              <a:t>oświadczenia</a:t>
            </a:r>
            <a:r>
              <a:rPr lang="pl-PL" sz="1800" dirty="0" smtClean="0">
                <a:solidFill>
                  <a:schemeClr val="tx1"/>
                </a:solidFill>
                <a:latin typeface="Calibri" pitchFamily="34" charset="0"/>
              </a:rPr>
              <a:t> o spełnianiu warunków w postaci jednolitego europejskiego dokumentu zamówienia; </a:t>
            </a:r>
            <a:r>
              <a:rPr lang="pl-PL" sz="1800" b="1" dirty="0" smtClean="0">
                <a:solidFill>
                  <a:schemeClr val="tx1"/>
                </a:solidFill>
                <a:latin typeface="Calibri" pitchFamily="34" charset="0"/>
              </a:rPr>
              <a:t>obowiązek złożenia wszystkich dokumentów co do zasady przez wykonawcę, którego oferta została uznana za najkorzystniejszą</a:t>
            </a:r>
            <a:r>
              <a:rPr lang="pl-PL" sz="1800" dirty="0" smtClean="0">
                <a:solidFill>
                  <a:schemeClr val="tx1"/>
                </a:solidFill>
                <a:latin typeface="Calibri" pitchFamily="34" charset="0"/>
              </a:rPr>
              <a:t>;</a:t>
            </a:r>
          </a:p>
          <a:p>
            <a:pPr lvl="1" algn="just">
              <a:buNone/>
            </a:pPr>
            <a:r>
              <a:rPr lang="pl-PL" sz="1800" dirty="0" smtClean="0">
                <a:solidFill>
                  <a:schemeClr val="tx1"/>
                </a:solidFill>
                <a:latin typeface="Calibri" pitchFamily="34" charset="0"/>
              </a:rPr>
              <a:t>	&gt;&gt;&gt; procedura odwrócona (art. 24aa), jednolity europejski dokument zamówienia (JEDZ)</a:t>
            </a:r>
          </a:p>
          <a:p>
            <a:pPr algn="just"/>
            <a:endParaRPr lang="pl-PL" sz="1200" dirty="0">
              <a:latin typeface="Calibri" pitchFamily="34" charset="0"/>
            </a:endParaRPr>
          </a:p>
        </p:txBody>
      </p:sp>
    </p:spTree>
    <p:extLst>
      <p:ext uri="{BB962C8B-B14F-4D97-AF65-F5344CB8AC3E}">
        <p14:creationId xmlns:p14="http://schemas.microsoft.com/office/powerpoint/2010/main" val="425598850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a:t>
            </a:r>
            <a:r>
              <a:rPr lang="pl-PL" sz="2400" b="1" cap="all" dirty="0" smtClean="0">
                <a:ln w="500">
                  <a:solidFill>
                    <a:schemeClr val="tx2">
                      <a:shade val="20000"/>
                      <a:satMod val="120000"/>
                    </a:schemeClr>
                  </a:solidFill>
                </a:ln>
                <a:solidFill>
                  <a:schemeClr val="accent3">
                    <a:lumMod val="50000"/>
                  </a:schemeClr>
                </a:solidFill>
              </a:rPr>
              <a:t>POSTĘPOWANIA</a:t>
            </a:r>
          </a:p>
          <a:p>
            <a:pPr lvl="0" algn="ctr">
              <a:spcBef>
                <a:spcPct val="0"/>
              </a:spcBef>
              <a:defRPr/>
            </a:pPr>
            <a:endParaRPr lang="pl-PL" sz="2400" b="1" cap="all" dirty="0">
              <a:ln w="500">
                <a:solidFill>
                  <a:schemeClr val="tx2">
                    <a:shade val="20000"/>
                    <a:satMod val="120000"/>
                  </a:schemeClr>
                </a:solidFill>
              </a:ln>
              <a:solidFill>
                <a:schemeClr val="accent3">
                  <a:lumMod val="50000"/>
                </a:schemeClr>
              </a:solidFill>
            </a:endParaRPr>
          </a:p>
          <a:p>
            <a:pPr lvl="0" algn="ctr">
              <a:spcBef>
                <a:spcPct val="0"/>
              </a:spcBef>
              <a:defRPr/>
            </a:pPr>
            <a:r>
              <a:rPr lang="pl-PL" sz="2400" b="1" cap="all" dirty="0" smtClean="0">
                <a:ln w="500">
                  <a:solidFill>
                    <a:schemeClr val="tx2">
                      <a:shade val="20000"/>
                      <a:satMod val="120000"/>
                    </a:schemeClr>
                  </a:solidFill>
                </a:ln>
                <a:solidFill>
                  <a:schemeClr val="accent3">
                    <a:lumMod val="50000"/>
                  </a:schemeClr>
                </a:solidFill>
              </a:rPr>
              <a:t>okres </a:t>
            </a:r>
            <a:r>
              <a:rPr lang="pl-PL" sz="2400" b="1" cap="all" dirty="0" err="1" smtClean="0">
                <a:ln w="500">
                  <a:solidFill>
                    <a:schemeClr val="tx2">
                      <a:shade val="20000"/>
                      <a:satMod val="120000"/>
                    </a:schemeClr>
                  </a:solidFill>
                </a:ln>
                <a:solidFill>
                  <a:schemeClr val="accent3">
                    <a:lumMod val="50000"/>
                  </a:schemeClr>
                </a:solidFill>
              </a:rPr>
              <a:t>PRZEJŚCIOWy</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2" name="pole tekstowe 1"/>
          <p:cNvSpPr txBox="1"/>
          <p:nvPr/>
        </p:nvSpPr>
        <p:spPr>
          <a:xfrm>
            <a:off x="755576" y="1857364"/>
            <a:ext cx="7345052" cy="2308324"/>
          </a:xfrm>
          <a:prstGeom prst="rect">
            <a:avLst/>
          </a:prstGeom>
          <a:noFill/>
        </p:spPr>
        <p:txBody>
          <a:bodyPr wrap="square" rtlCol="0">
            <a:spAutoFit/>
          </a:bodyPr>
          <a:lstStyle/>
          <a:p>
            <a:r>
              <a:rPr lang="pl-PL" dirty="0" smtClean="0"/>
              <a:t>Art. 17  Ustawy </a:t>
            </a:r>
            <a:r>
              <a:rPr lang="pl-PL" dirty="0"/>
              <a:t>o zmianie PZP z 22 czerwca 2016 roku</a:t>
            </a:r>
            <a:r>
              <a:rPr lang="pl-PL" dirty="0" smtClean="0"/>
              <a:t>:</a:t>
            </a:r>
          </a:p>
          <a:p>
            <a:endParaRPr lang="pl-PL" b="1" dirty="0"/>
          </a:p>
          <a:p>
            <a:pPr algn="just"/>
            <a:r>
              <a:rPr lang="pl-PL" dirty="0"/>
              <a:t>W postępowaniach o udzielenie zamówienia publicznego </a:t>
            </a:r>
            <a:r>
              <a:rPr lang="pl-PL" b="1" dirty="0">
                <a:solidFill>
                  <a:srgbClr val="FF0000"/>
                </a:solidFill>
              </a:rPr>
              <a:t>wszczętych i niezakończonych</a:t>
            </a:r>
            <a:r>
              <a:rPr lang="pl-PL" dirty="0"/>
              <a:t> przed dniem 18 kwietnia 2018 r., a w przypadku postępowań prowadzonych przez centralnego zamawiającego, przed dniem 18 kwietnia 2017 r., </a:t>
            </a:r>
            <a:r>
              <a:rPr lang="pl-PL" b="1" dirty="0">
                <a:solidFill>
                  <a:srgbClr val="FF0000"/>
                </a:solidFill>
              </a:rPr>
              <a:t>oświadczenia</a:t>
            </a:r>
            <a:r>
              <a:rPr lang="pl-PL" dirty="0"/>
              <a:t>, w tym jednolity europejski dokument zamówienia, składa się zgodnie z wzorem standardowego formularza </a:t>
            </a:r>
            <a:r>
              <a:rPr lang="pl-PL" b="1" dirty="0">
                <a:solidFill>
                  <a:srgbClr val="FF0000"/>
                </a:solidFill>
              </a:rPr>
              <a:t>w formie pisemnej albo w postaci elektronicznej</a:t>
            </a:r>
            <a:r>
              <a:rPr lang="pl-PL" dirty="0"/>
              <a:t>.</a:t>
            </a:r>
          </a:p>
        </p:txBody>
      </p:sp>
    </p:spTree>
    <p:extLst>
      <p:ext uri="{BB962C8B-B14F-4D97-AF65-F5344CB8AC3E}">
        <p14:creationId xmlns:p14="http://schemas.microsoft.com/office/powerpoint/2010/main" val="346746952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a:t>
            </a:r>
            <a:r>
              <a:rPr lang="pl-PL" sz="2400" b="1" cap="all" dirty="0" smtClean="0">
                <a:ln w="500">
                  <a:solidFill>
                    <a:schemeClr val="tx2">
                      <a:shade val="20000"/>
                      <a:satMod val="120000"/>
                    </a:schemeClr>
                  </a:solidFill>
                </a:ln>
                <a:solidFill>
                  <a:schemeClr val="accent3">
                    <a:lumMod val="50000"/>
                  </a:schemeClr>
                </a:solidFill>
              </a:rPr>
              <a:t>POSTĘPOWANIA</a:t>
            </a:r>
          </a:p>
          <a:p>
            <a:pPr lvl="0" algn="ctr">
              <a:spcBef>
                <a:spcPct val="0"/>
              </a:spcBef>
              <a:defRPr/>
            </a:pPr>
            <a:endParaRPr lang="pl-PL" sz="2400" b="1" cap="all" dirty="0">
              <a:ln w="500">
                <a:solidFill>
                  <a:schemeClr val="tx2">
                    <a:shade val="20000"/>
                    <a:satMod val="120000"/>
                  </a:schemeClr>
                </a:solidFill>
              </a:ln>
              <a:solidFill>
                <a:schemeClr val="accent3">
                  <a:lumMod val="50000"/>
                </a:schemeClr>
              </a:solidFill>
            </a:endParaRPr>
          </a:p>
          <a:p>
            <a:pPr lvl="0" algn="ctr">
              <a:spcBef>
                <a:spcPct val="0"/>
              </a:spcBef>
              <a:defRPr/>
            </a:pPr>
            <a:r>
              <a:rPr lang="pl-PL" sz="2400" b="1" cap="all" dirty="0" smtClean="0">
                <a:ln w="500">
                  <a:solidFill>
                    <a:schemeClr val="tx2">
                      <a:shade val="20000"/>
                      <a:satMod val="120000"/>
                    </a:schemeClr>
                  </a:solidFill>
                </a:ln>
                <a:solidFill>
                  <a:schemeClr val="accent3">
                    <a:lumMod val="50000"/>
                  </a:schemeClr>
                </a:solidFill>
              </a:rPr>
              <a:t>okres </a:t>
            </a:r>
            <a:r>
              <a:rPr lang="pl-PL" sz="2400" b="1" cap="all" dirty="0" err="1" smtClean="0">
                <a:ln w="500">
                  <a:solidFill>
                    <a:schemeClr val="tx2">
                      <a:shade val="20000"/>
                      <a:satMod val="120000"/>
                    </a:schemeClr>
                  </a:solidFill>
                </a:ln>
                <a:solidFill>
                  <a:schemeClr val="accent3">
                    <a:lumMod val="50000"/>
                  </a:schemeClr>
                </a:solidFill>
              </a:rPr>
              <a:t>PRZEJŚCIOWy</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2" name="pole tekstowe 1"/>
          <p:cNvSpPr txBox="1"/>
          <p:nvPr/>
        </p:nvSpPr>
        <p:spPr>
          <a:xfrm>
            <a:off x="571472" y="1857364"/>
            <a:ext cx="7345052" cy="3970318"/>
          </a:xfrm>
          <a:prstGeom prst="rect">
            <a:avLst/>
          </a:prstGeom>
          <a:noFill/>
        </p:spPr>
        <p:txBody>
          <a:bodyPr wrap="square" rtlCol="0">
            <a:spAutoFit/>
          </a:bodyPr>
          <a:lstStyle/>
          <a:p>
            <a:r>
              <a:rPr lang="pl-PL" dirty="0" smtClean="0"/>
              <a:t>Art. 18  Ustawy </a:t>
            </a:r>
            <a:r>
              <a:rPr lang="pl-PL" dirty="0"/>
              <a:t>o zmianie PZP z 22 czerwca 2016 roku</a:t>
            </a:r>
            <a:r>
              <a:rPr lang="pl-PL" dirty="0" smtClean="0"/>
              <a:t>:</a:t>
            </a:r>
          </a:p>
          <a:p>
            <a:pPr algn="just"/>
            <a:endParaRPr lang="pl-PL" dirty="0" smtClean="0"/>
          </a:p>
          <a:p>
            <a:pPr algn="just"/>
            <a:r>
              <a:rPr lang="pl-PL" dirty="0" smtClean="0"/>
              <a:t>W </a:t>
            </a:r>
            <a:r>
              <a:rPr lang="pl-PL" dirty="0"/>
              <a:t>postępowaniach o udzielenie zamówienia publicznego wszczętych i niezakończonych przed dniem 18 października 2018 </a:t>
            </a:r>
            <a:r>
              <a:rPr lang="pl-PL" dirty="0" smtClean="0"/>
              <a:t>r (centralny: 18.04.2017):</a:t>
            </a:r>
            <a:endParaRPr lang="pl-PL" dirty="0"/>
          </a:p>
          <a:p>
            <a:pPr algn="just"/>
            <a:endParaRPr lang="pl-PL" dirty="0"/>
          </a:p>
          <a:p>
            <a:pPr algn="just"/>
            <a:r>
              <a:rPr lang="pl-PL" dirty="0" smtClean="0"/>
              <a:t>1) komunikacja </a:t>
            </a:r>
            <a:r>
              <a:rPr lang="pl-PL" dirty="0"/>
              <a:t>między zamawiającym a wykonawcami odbywa się </a:t>
            </a:r>
            <a:r>
              <a:rPr lang="pl-PL" b="1" dirty="0">
                <a:solidFill>
                  <a:srgbClr val="FF0000"/>
                </a:solidFill>
              </a:rPr>
              <a:t>zgodnie z wyborem zamawiającego </a:t>
            </a:r>
            <a:r>
              <a:rPr lang="pl-PL" dirty="0" smtClean="0"/>
              <a:t>(poczta, osobiście</a:t>
            </a:r>
            <a:r>
              <a:rPr lang="pl-PL" dirty="0"/>
              <a:t>, za pośrednictwem posłańca, faksu lub przy użyciu środków komunikacji </a:t>
            </a:r>
            <a:r>
              <a:rPr lang="pl-PL" dirty="0" smtClean="0"/>
              <a:t>elektronicznej);</a:t>
            </a:r>
            <a:endParaRPr lang="pl-PL" dirty="0"/>
          </a:p>
          <a:p>
            <a:pPr algn="just"/>
            <a:r>
              <a:rPr lang="pl-PL" dirty="0" smtClean="0"/>
              <a:t>2) jeżeli </a:t>
            </a:r>
            <a:r>
              <a:rPr lang="pl-PL" dirty="0"/>
              <a:t>zamawiający lub wykonawca przekazują oświadczenia, wnioski, zawiadomienia oraz informacje za pośrednictwem faksu lub przy użyciu środków </a:t>
            </a:r>
            <a:r>
              <a:rPr lang="pl-PL" dirty="0" smtClean="0"/>
              <a:t>komunikacji, </a:t>
            </a:r>
            <a:r>
              <a:rPr lang="pl-PL" dirty="0"/>
              <a:t>każda ze stron na żądanie drugiej strony </a:t>
            </a:r>
            <a:r>
              <a:rPr lang="pl-PL" b="1" dirty="0">
                <a:solidFill>
                  <a:srgbClr val="FF0000"/>
                </a:solidFill>
              </a:rPr>
              <a:t>niezwłocznie potwierdza fakt ich otrzymania</a:t>
            </a:r>
            <a:r>
              <a:rPr lang="pl-PL" dirty="0" smtClean="0"/>
              <a:t>;</a:t>
            </a:r>
            <a:endParaRPr lang="pl-PL" dirty="0"/>
          </a:p>
        </p:txBody>
      </p:sp>
    </p:spTree>
    <p:extLst>
      <p:ext uri="{BB962C8B-B14F-4D97-AF65-F5344CB8AC3E}">
        <p14:creationId xmlns:p14="http://schemas.microsoft.com/office/powerpoint/2010/main" val="275687415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lvl="0" algn="ctr">
              <a:spcBef>
                <a:spcPct val="0"/>
              </a:spcBef>
              <a:defRPr/>
            </a:pPr>
            <a:r>
              <a:rPr lang="pl-PL" sz="1600" b="1" cap="all" dirty="0">
                <a:ln w="500">
                  <a:solidFill>
                    <a:schemeClr val="tx2">
                      <a:shade val="20000"/>
                      <a:satMod val="120000"/>
                    </a:schemeClr>
                  </a:solidFill>
                </a:ln>
                <a:solidFill>
                  <a:schemeClr val="accent3">
                    <a:lumMod val="50000"/>
                  </a:schemeClr>
                </a:solidFill>
              </a:rPr>
              <a:t>Zakres ostatnich nowelizacji </a:t>
            </a:r>
            <a:r>
              <a:rPr lang="pl-PL" sz="1600" b="1" cap="all" dirty="0" err="1">
                <a:ln w="500">
                  <a:solidFill>
                    <a:schemeClr val="tx2">
                      <a:shade val="20000"/>
                      <a:satMod val="120000"/>
                    </a:schemeClr>
                  </a:solidFill>
                </a:ln>
                <a:solidFill>
                  <a:schemeClr val="accent3">
                    <a:lumMod val="50000"/>
                  </a:schemeClr>
                </a:solidFill>
              </a:rPr>
              <a:t>pzp</a:t>
            </a:r>
            <a:r>
              <a:rPr lang="pl-PL" sz="1600" b="1" cap="all" dirty="0">
                <a:ln w="500">
                  <a:solidFill>
                    <a:schemeClr val="tx2">
                      <a:shade val="20000"/>
                      <a:satMod val="120000"/>
                    </a:schemeClr>
                  </a:solidFill>
                </a:ln>
                <a:solidFill>
                  <a:schemeClr val="accent3">
                    <a:lumMod val="50000"/>
                  </a:schemeClr>
                </a:solidFill>
              </a:rPr>
              <a:t> – IMPLEMENTACJA PRAWA UNIJNEGO</a:t>
            </a:r>
          </a:p>
          <a:p>
            <a:pPr lvl="0" algn="ctr">
              <a:spcBef>
                <a:spcPct val="0"/>
              </a:spcBef>
              <a:defRPr/>
            </a:pPr>
            <a:r>
              <a:rPr lang="pl-PL" sz="2400" b="1" cap="all" dirty="0">
                <a:ln w="500">
                  <a:solidFill>
                    <a:schemeClr val="tx2">
                      <a:shade val="20000"/>
                      <a:satMod val="120000"/>
                    </a:schemeClr>
                  </a:solidFill>
                </a:ln>
                <a:solidFill>
                  <a:schemeClr val="accent3">
                    <a:lumMod val="50000"/>
                  </a:schemeClr>
                </a:solidFill>
              </a:rPr>
              <a:t>ELEKTRONIZACJA </a:t>
            </a:r>
            <a:r>
              <a:rPr lang="pl-PL" sz="2400" b="1" cap="all" dirty="0" smtClean="0">
                <a:ln w="500">
                  <a:solidFill>
                    <a:schemeClr val="tx2">
                      <a:shade val="20000"/>
                      <a:satMod val="120000"/>
                    </a:schemeClr>
                  </a:solidFill>
                </a:ln>
                <a:solidFill>
                  <a:schemeClr val="accent3">
                    <a:lumMod val="50000"/>
                  </a:schemeClr>
                </a:solidFill>
              </a:rPr>
              <a:t>POSTĘPOWANIA</a:t>
            </a:r>
          </a:p>
          <a:p>
            <a:pPr lvl="0" algn="ctr">
              <a:spcBef>
                <a:spcPct val="0"/>
              </a:spcBef>
              <a:defRPr/>
            </a:pPr>
            <a:endParaRPr lang="pl-PL" sz="2400" b="1" cap="all" dirty="0">
              <a:ln w="500">
                <a:solidFill>
                  <a:schemeClr val="tx2">
                    <a:shade val="20000"/>
                    <a:satMod val="120000"/>
                  </a:schemeClr>
                </a:solidFill>
              </a:ln>
              <a:solidFill>
                <a:schemeClr val="accent3">
                  <a:lumMod val="50000"/>
                </a:schemeClr>
              </a:solidFill>
            </a:endParaRPr>
          </a:p>
          <a:p>
            <a:pPr lvl="0" algn="ctr">
              <a:spcBef>
                <a:spcPct val="0"/>
              </a:spcBef>
              <a:defRPr/>
            </a:pPr>
            <a:r>
              <a:rPr lang="pl-PL" sz="2400" b="1" cap="all" dirty="0" smtClean="0">
                <a:ln w="500">
                  <a:solidFill>
                    <a:schemeClr val="tx2">
                      <a:shade val="20000"/>
                      <a:satMod val="120000"/>
                    </a:schemeClr>
                  </a:solidFill>
                </a:ln>
                <a:solidFill>
                  <a:schemeClr val="accent3">
                    <a:lumMod val="50000"/>
                  </a:schemeClr>
                </a:solidFill>
              </a:rPr>
              <a:t>okres </a:t>
            </a:r>
            <a:r>
              <a:rPr lang="pl-PL" sz="2400" b="1" cap="all" dirty="0" err="1" smtClean="0">
                <a:ln w="500">
                  <a:solidFill>
                    <a:schemeClr val="tx2">
                      <a:shade val="20000"/>
                      <a:satMod val="120000"/>
                    </a:schemeClr>
                  </a:solidFill>
                </a:ln>
                <a:solidFill>
                  <a:schemeClr val="accent3">
                    <a:lumMod val="50000"/>
                  </a:schemeClr>
                </a:solidFill>
              </a:rPr>
              <a:t>PRZEJŚCIOWy</a:t>
            </a:r>
            <a:endParaRPr lang="pl-PL" sz="2400" b="1" cap="all" dirty="0">
              <a:ln w="500">
                <a:solidFill>
                  <a:schemeClr val="tx2">
                    <a:shade val="20000"/>
                    <a:satMod val="120000"/>
                  </a:schemeClr>
                </a:solidFill>
              </a:ln>
              <a:solidFill>
                <a:schemeClr val="accent3">
                  <a:lumMod val="50000"/>
                </a:schemeClr>
              </a:solidFill>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2" name="pole tekstowe 1"/>
          <p:cNvSpPr txBox="1"/>
          <p:nvPr/>
        </p:nvSpPr>
        <p:spPr>
          <a:xfrm>
            <a:off x="571472" y="1857364"/>
            <a:ext cx="7345052" cy="3693319"/>
          </a:xfrm>
          <a:prstGeom prst="rect">
            <a:avLst/>
          </a:prstGeom>
          <a:noFill/>
        </p:spPr>
        <p:txBody>
          <a:bodyPr wrap="square" rtlCol="0">
            <a:spAutoFit/>
          </a:bodyPr>
          <a:lstStyle/>
          <a:p>
            <a:r>
              <a:rPr lang="pl-PL" dirty="0" smtClean="0"/>
              <a:t>Art. 18  Ustawy </a:t>
            </a:r>
            <a:r>
              <a:rPr lang="pl-PL" dirty="0"/>
              <a:t>o zmianie PZP z 22 czerwca 2016 roku</a:t>
            </a:r>
            <a:r>
              <a:rPr lang="pl-PL" dirty="0" smtClean="0"/>
              <a:t>:</a:t>
            </a:r>
          </a:p>
          <a:p>
            <a:pPr algn="just"/>
            <a:endParaRPr lang="pl-PL" dirty="0" smtClean="0"/>
          </a:p>
          <a:p>
            <a:pPr algn="just"/>
            <a:r>
              <a:rPr lang="pl-PL" dirty="0" smtClean="0"/>
              <a:t>3) w </a:t>
            </a:r>
            <a:r>
              <a:rPr lang="pl-PL" dirty="0"/>
              <a:t>przypadku zamówień na roboty budowlane lub konkursów zamawiający może wymagać użycia narzędzi elektronicznego modelowania danych budowlanych lub podobnych narzędzi, jeżeli takie narzędzia są ogólnie dostępne lub zamawiający zapewnia alternatywne środki dostępu do takich narzędzi</a:t>
            </a:r>
            <a:r>
              <a:rPr lang="pl-PL" dirty="0" smtClean="0"/>
              <a:t>;</a:t>
            </a:r>
          </a:p>
          <a:p>
            <a:pPr algn="just"/>
            <a:endParaRPr lang="pl-PL" dirty="0"/>
          </a:p>
          <a:p>
            <a:pPr algn="just"/>
            <a:r>
              <a:rPr lang="pl-PL" dirty="0"/>
              <a:t>4) </a:t>
            </a:r>
            <a:r>
              <a:rPr lang="pl-PL" b="1" dirty="0" smtClean="0">
                <a:solidFill>
                  <a:srgbClr val="FF0000"/>
                </a:solidFill>
              </a:rPr>
              <a:t>oferty</a:t>
            </a:r>
            <a:r>
              <a:rPr lang="pl-PL" dirty="0" smtClean="0"/>
              <a:t> </a:t>
            </a:r>
            <a:r>
              <a:rPr lang="pl-PL" dirty="0"/>
              <a:t>i wnioski o dopuszczenie do udziału w postępowaniu o udzielenie zamówienia publicznego składa się </a:t>
            </a:r>
            <a:r>
              <a:rPr lang="pl-PL" b="1" dirty="0">
                <a:solidFill>
                  <a:srgbClr val="FF0000"/>
                </a:solidFill>
              </a:rPr>
              <a:t>pod rygorem nieważności w formie pisemnej albo - za zgodą zamawiającego - w postaci elektronicznej</a:t>
            </a:r>
            <a:r>
              <a:rPr lang="pl-PL" dirty="0"/>
              <a:t>, podpisane odpowiednio </a:t>
            </a:r>
            <a:r>
              <a:rPr lang="pl-PL" b="1" dirty="0">
                <a:solidFill>
                  <a:srgbClr val="FF0000"/>
                </a:solidFill>
              </a:rPr>
              <a:t>własnoręcznym podpisem albo kwalifikowanym podpisem elektronicznym</a:t>
            </a:r>
            <a:r>
              <a:rPr lang="pl-PL" dirty="0"/>
              <a:t>;</a:t>
            </a:r>
          </a:p>
        </p:txBody>
      </p:sp>
    </p:spTree>
    <p:extLst>
      <p:ext uri="{BB962C8B-B14F-4D97-AF65-F5344CB8AC3E}">
        <p14:creationId xmlns:p14="http://schemas.microsoft.com/office/powerpoint/2010/main" val="77720408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5805264"/>
            <a:ext cx="3971596" cy="924335"/>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5940152" y="5040291"/>
            <a:ext cx="2160476" cy="1817709"/>
          </a:xfrm>
          <a:prstGeom prst="rect">
            <a:avLst/>
          </a:prstGeom>
          <a:effectLst>
            <a:softEdge rad="31750"/>
          </a:effectLst>
        </p:spPr>
      </p:pic>
      <p:sp>
        <p:nvSpPr>
          <p:cNvPr id="9" name="Symbol zastępczy zawartości 8"/>
          <p:cNvSpPr>
            <a:spLocks noGrp="1"/>
          </p:cNvSpPr>
          <p:nvPr>
            <p:ph idx="1"/>
          </p:nvPr>
        </p:nvSpPr>
        <p:spPr>
          <a:xfrm>
            <a:off x="571472" y="2165562"/>
            <a:ext cx="7312896" cy="2331371"/>
          </a:xfrm>
          <a:solidFill>
            <a:schemeClr val="accent3">
              <a:lumMod val="60000"/>
              <a:lumOff val="40000"/>
            </a:schemeClr>
          </a:solidFill>
        </p:spPr>
        <p:txBody>
          <a:bodyPr>
            <a:noAutofit/>
          </a:bodyPr>
          <a:lstStyle/>
          <a:p>
            <a:pPr marL="0" indent="0" algn="ctr">
              <a:buNone/>
            </a:pPr>
            <a:endParaRPr lang="pl-PL" sz="2400" dirty="0" smtClean="0">
              <a:latin typeface="Calibri" pitchFamily="34" charset="0"/>
            </a:endParaRPr>
          </a:p>
          <a:p>
            <a:pPr marL="0" indent="0" algn="ctr">
              <a:buNone/>
            </a:pPr>
            <a:endParaRPr lang="pl-PL" sz="2400" dirty="0">
              <a:latin typeface="Calibri" pitchFamily="34" charset="0"/>
            </a:endParaRPr>
          </a:p>
          <a:p>
            <a:pPr marL="0" indent="0" algn="ctr">
              <a:buNone/>
            </a:pPr>
            <a:r>
              <a:rPr lang="pl-PL" sz="2400" dirty="0" smtClean="0">
                <a:latin typeface="Calibri" pitchFamily="34" charset="0"/>
              </a:rPr>
              <a:t>TERMINY W ZAMÓWIENIACH PUBLICZNYCH</a:t>
            </a:r>
            <a:endParaRPr lang="pl-PL" sz="2400" dirty="0">
              <a:latin typeface="Calibri" pitchFamily="34" charset="0"/>
            </a:endParaRPr>
          </a:p>
        </p:txBody>
      </p:sp>
    </p:spTree>
    <p:extLst>
      <p:ext uri="{BB962C8B-B14F-4D97-AF65-F5344CB8AC3E}">
        <p14:creationId xmlns:p14="http://schemas.microsoft.com/office/powerpoint/2010/main" val="360930902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TERMINY – PRZETARG NIEOGRANICZONY</a:t>
            </a:r>
            <a:endParaRPr kumimoji="0" lang="pl-PL" sz="28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2" name="pole tekstowe 1"/>
          <p:cNvSpPr txBox="1"/>
          <p:nvPr/>
        </p:nvSpPr>
        <p:spPr>
          <a:xfrm>
            <a:off x="467544" y="1412776"/>
            <a:ext cx="7418819" cy="3240360"/>
          </a:xfrm>
          <a:prstGeom prst="rect">
            <a:avLst/>
          </a:prstGeom>
          <a:noFill/>
        </p:spPr>
        <p:txBody>
          <a:bodyPr wrap="square" rtlCol="0">
            <a:spAutoFit/>
          </a:bodyPr>
          <a:lstStyle/>
          <a:p>
            <a:pPr lvl="1">
              <a:spcBef>
                <a:spcPts val="300"/>
              </a:spcBef>
              <a:spcAft>
                <a:spcPts val="300"/>
              </a:spcAft>
            </a:pPr>
            <a:r>
              <a:rPr lang="pl-PL" sz="2200" b="1" dirty="0"/>
              <a:t>TERMINY</a:t>
            </a:r>
            <a:r>
              <a:rPr lang="pl-PL" sz="2200" dirty="0"/>
              <a:t> na </a:t>
            </a:r>
            <a:r>
              <a:rPr lang="pl-PL" sz="2200" b="1" dirty="0">
                <a:solidFill>
                  <a:srgbClr val="FF0000"/>
                </a:solidFill>
              </a:rPr>
              <a:t>składanie ofert </a:t>
            </a:r>
            <a:r>
              <a:rPr lang="pl-PL" sz="2200" dirty="0"/>
              <a:t>zostają skrócone przy zamówieniach powyżej (lub równych) progów unijnych; </a:t>
            </a:r>
          </a:p>
          <a:p>
            <a:pPr marL="777240" lvl="3" indent="0">
              <a:spcBef>
                <a:spcPts val="300"/>
              </a:spcBef>
              <a:spcAft>
                <a:spcPts val="300"/>
              </a:spcAft>
              <a:buNone/>
            </a:pPr>
            <a:r>
              <a:rPr lang="pl-PL" dirty="0"/>
              <a:t>Poniżej progów terminy zostają jak dotąd:</a:t>
            </a:r>
          </a:p>
          <a:p>
            <a:pPr marL="777240" lvl="3" indent="0" algn="just">
              <a:spcBef>
                <a:spcPts val="300"/>
              </a:spcBef>
              <a:spcAft>
                <a:spcPts val="300"/>
              </a:spcAft>
              <a:buNone/>
            </a:pPr>
            <a:r>
              <a:rPr lang="pl-PL" dirty="0"/>
              <a:t>Termin składania ofert zamawiający wyznacza z uwzględnieniem czasu niezbędnego do przygotowania i złożenia oferty (w przypadku dostaw lub usług minimum 7 dni od dnia zamieszczenia ogłoszenia o zamówieniu w BZP, a w przypadku robót budowlanych – minimum 14 dni)</a:t>
            </a:r>
          </a:p>
          <a:p>
            <a:endParaRPr lang="pl-PL"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TERMINY – PRZETARG NIEOGRANICZONY</a:t>
            </a:r>
            <a:endParaRPr kumimoji="0" lang="pl-PL" sz="28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pic>
        <p:nvPicPr>
          <p:cNvPr id="7" name="table"/>
          <p:cNvPicPr>
            <a:picLocks noChangeAspect="1"/>
          </p:cNvPicPr>
          <p:nvPr/>
        </p:nvPicPr>
        <p:blipFill>
          <a:blip r:embed="rId4"/>
          <a:stretch>
            <a:fillRect/>
          </a:stretch>
        </p:blipFill>
        <p:spPr>
          <a:xfrm>
            <a:off x="505543" y="1340768"/>
            <a:ext cx="7632848" cy="3815080"/>
          </a:xfrm>
          <a:prstGeom prst="rect">
            <a:avLst/>
          </a:prstGeom>
        </p:spPr>
      </p:pic>
      <p:sp>
        <p:nvSpPr>
          <p:cNvPr id="3" name="pole tekstowe 2"/>
          <p:cNvSpPr txBox="1"/>
          <p:nvPr/>
        </p:nvSpPr>
        <p:spPr>
          <a:xfrm>
            <a:off x="1907704" y="5373216"/>
            <a:ext cx="6164758" cy="954107"/>
          </a:xfrm>
          <a:prstGeom prst="rect">
            <a:avLst/>
          </a:prstGeom>
          <a:noFill/>
        </p:spPr>
        <p:txBody>
          <a:bodyPr wrap="square" rtlCol="0">
            <a:spAutoFit/>
          </a:bodyPr>
          <a:lstStyle/>
          <a:p>
            <a:pPr algn="r"/>
            <a:r>
              <a:rPr lang="pl-PL" sz="2000" dirty="0">
                <a:solidFill>
                  <a:schemeClr val="dk1"/>
                </a:solidFill>
              </a:rPr>
              <a:t>* </a:t>
            </a:r>
            <a:r>
              <a:rPr lang="pl-PL" dirty="0">
                <a:solidFill>
                  <a:schemeClr val="dk1"/>
                </a:solidFill>
              </a:rPr>
              <a:t>Terminy liczone zawsze od dnia przekazania ogłoszenia o zamówieniu Urzędowi Publikacji Unii Europejskiej</a:t>
            </a:r>
            <a:endParaRPr lang="pl-PL" dirty="0"/>
          </a:p>
          <a:p>
            <a:pPr algn="r"/>
            <a:endParaRPr lang="pl-PL" dirty="0"/>
          </a:p>
        </p:txBody>
      </p:sp>
    </p:spTree>
    <p:extLst>
      <p:ext uri="{BB962C8B-B14F-4D97-AF65-F5344CB8AC3E}">
        <p14:creationId xmlns:p14="http://schemas.microsoft.com/office/powerpoint/2010/main" val="101442243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TERMINY – PRZETARG NIEOGRANICZONY</a:t>
            </a:r>
            <a:endParaRPr kumimoji="0" lang="pl-PL" sz="28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2" name="pole tekstowe 1"/>
          <p:cNvSpPr txBox="1"/>
          <p:nvPr/>
        </p:nvSpPr>
        <p:spPr>
          <a:xfrm>
            <a:off x="467544" y="1412776"/>
            <a:ext cx="7418819" cy="4339650"/>
          </a:xfrm>
          <a:prstGeom prst="rect">
            <a:avLst/>
          </a:prstGeom>
          <a:noFill/>
        </p:spPr>
        <p:txBody>
          <a:bodyPr wrap="square" rtlCol="0">
            <a:spAutoFit/>
          </a:bodyPr>
          <a:lstStyle/>
          <a:p>
            <a:pPr marL="292608" lvl="1" indent="0" algn="just">
              <a:buNone/>
            </a:pPr>
            <a:r>
              <a:rPr lang="pl-PL" sz="2000" b="1" dirty="0"/>
              <a:t>Minimalny termin 15 dni a pilna potrzeba udzielenia </a:t>
            </a:r>
            <a:r>
              <a:rPr lang="pl-PL" sz="2000" b="1" dirty="0">
                <a:solidFill>
                  <a:schemeClr val="tx1">
                    <a:lumMod val="85000"/>
                    <a:lumOff val="15000"/>
                  </a:schemeClr>
                </a:solidFill>
              </a:rPr>
              <a:t>zamówienia:</a:t>
            </a:r>
          </a:p>
          <a:p>
            <a:pPr marL="292608" lvl="1" indent="0" algn="just">
              <a:buNone/>
            </a:pPr>
            <a:endParaRPr lang="pl-PL" sz="2000" dirty="0">
              <a:solidFill>
                <a:schemeClr val="tx1">
                  <a:lumMod val="85000"/>
                  <a:lumOff val="15000"/>
                </a:schemeClr>
              </a:solidFill>
            </a:endParaRPr>
          </a:p>
          <a:p>
            <a:pPr marL="292608" lvl="1" indent="0" algn="just">
              <a:buNone/>
            </a:pPr>
            <a:r>
              <a:rPr lang="pl-PL" sz="2000" dirty="0">
                <a:solidFill>
                  <a:schemeClr val="tx1">
                    <a:lumMod val="85000"/>
                    <a:lumOff val="15000"/>
                  </a:schemeClr>
                </a:solidFill>
              </a:rPr>
              <a:t>W nowelizacji wprowadzono procedurę przyspieszoną także w przetargu nieograniczonym. Została ona przewidziana m.in. na </a:t>
            </a:r>
            <a:r>
              <a:rPr lang="pl-PL" sz="2000" b="1" dirty="0">
                <a:solidFill>
                  <a:srgbClr val="FF0000"/>
                </a:solidFill>
              </a:rPr>
              <a:t>potrzeby niespodziewanych sytuacji</a:t>
            </a:r>
            <a:r>
              <a:rPr lang="pl-PL" sz="2000" dirty="0">
                <a:solidFill>
                  <a:schemeClr val="tx1">
                    <a:lumMod val="85000"/>
                    <a:lumOff val="15000"/>
                  </a:schemeClr>
                </a:solidFill>
              </a:rPr>
              <a:t>, wynikających często ze zwykłych błędów ludzkich, jak np. zamówienie dla szpitala, które musi być zrealizowane w określonym terminie (np. dostawa określonego sprzętu czy leków), a zamawiający nie dopilnował, aby opublikować ogłoszenie o zamówieniu z takim wyprzedzeniem, by umożliwić dochowanie minimalnych terminów składania ofert.</a:t>
            </a:r>
          </a:p>
          <a:p>
            <a:pPr algn="just"/>
            <a:endParaRPr lang="pl-PL" sz="1600" dirty="0"/>
          </a:p>
        </p:txBody>
      </p:sp>
    </p:spTree>
    <p:extLst>
      <p:ext uri="{BB962C8B-B14F-4D97-AF65-F5344CB8AC3E}">
        <p14:creationId xmlns:p14="http://schemas.microsoft.com/office/powerpoint/2010/main" val="69200589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TERMINY – PRZETARG OGRANICZONY</a:t>
            </a:r>
            <a:endParaRPr kumimoji="0" lang="pl-PL" sz="28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2" name="pole tekstowe 1"/>
          <p:cNvSpPr txBox="1"/>
          <p:nvPr/>
        </p:nvSpPr>
        <p:spPr>
          <a:xfrm>
            <a:off x="467544" y="1412776"/>
            <a:ext cx="7418819" cy="2185214"/>
          </a:xfrm>
          <a:prstGeom prst="rect">
            <a:avLst/>
          </a:prstGeom>
          <a:noFill/>
        </p:spPr>
        <p:txBody>
          <a:bodyPr wrap="square" rtlCol="0">
            <a:spAutoFit/>
          </a:bodyPr>
          <a:lstStyle/>
          <a:p>
            <a:pPr algn="just"/>
            <a:r>
              <a:rPr lang="pl-PL" sz="2000" dirty="0">
                <a:solidFill>
                  <a:schemeClr val="tx1">
                    <a:lumMod val="85000"/>
                    <a:lumOff val="15000"/>
                  </a:schemeClr>
                </a:solidFill>
              </a:rPr>
              <a:t>Najważniejszą zmianą jest podobna do tej wprowadzonej w przetargach nieograniczonych </a:t>
            </a:r>
            <a:r>
              <a:rPr lang="pl-PL" sz="2000" b="1" dirty="0">
                <a:solidFill>
                  <a:schemeClr val="tx1">
                    <a:lumMod val="85000"/>
                    <a:lumOff val="15000"/>
                  </a:schemeClr>
                </a:solidFill>
              </a:rPr>
              <a:t>zmiana minimalnych terminów </a:t>
            </a:r>
            <a:r>
              <a:rPr lang="pl-PL" sz="2000" dirty="0">
                <a:solidFill>
                  <a:schemeClr val="tx1">
                    <a:lumMod val="85000"/>
                    <a:lumOff val="15000"/>
                  </a:schemeClr>
                </a:solidFill>
              </a:rPr>
              <a:t>na </a:t>
            </a:r>
            <a:r>
              <a:rPr lang="pl-PL" sz="2000" b="1" dirty="0">
                <a:solidFill>
                  <a:schemeClr val="tx1">
                    <a:lumMod val="85000"/>
                    <a:lumOff val="15000"/>
                  </a:schemeClr>
                </a:solidFill>
              </a:rPr>
              <a:t>składanie wniosków o dopuszczenie do udziału w postępowaniu i na składanie </a:t>
            </a:r>
            <a:r>
              <a:rPr lang="pl-PL" sz="2000" b="1" dirty="0" smtClean="0">
                <a:solidFill>
                  <a:schemeClr val="tx1">
                    <a:lumMod val="85000"/>
                    <a:lumOff val="15000"/>
                  </a:schemeClr>
                </a:solidFill>
              </a:rPr>
              <a:t>ofert.</a:t>
            </a:r>
          </a:p>
          <a:p>
            <a:pPr algn="just"/>
            <a:endParaRPr lang="pl-PL" sz="2000" b="1" dirty="0">
              <a:solidFill>
                <a:schemeClr val="tx1">
                  <a:lumMod val="85000"/>
                  <a:lumOff val="15000"/>
                </a:schemeClr>
              </a:solidFill>
            </a:endParaRPr>
          </a:p>
          <a:p>
            <a:pPr algn="just"/>
            <a:endParaRPr lang="pl-PL" sz="2000" b="1" dirty="0">
              <a:solidFill>
                <a:schemeClr val="tx1">
                  <a:lumMod val="85000"/>
                  <a:lumOff val="15000"/>
                </a:schemeClr>
              </a:solidFill>
            </a:endParaRPr>
          </a:p>
          <a:p>
            <a:pPr algn="just"/>
            <a:endParaRPr lang="pl-PL" sz="1600" dirty="0"/>
          </a:p>
        </p:txBody>
      </p:sp>
      <p:sp>
        <p:nvSpPr>
          <p:cNvPr id="7" name="Symbol zastępczy zawartości 2"/>
          <p:cNvSpPr>
            <a:spLocks noGrp="1"/>
          </p:cNvSpPr>
          <p:nvPr/>
        </p:nvSpPr>
        <p:spPr>
          <a:xfrm>
            <a:off x="214282" y="2805902"/>
            <a:ext cx="7521274" cy="1584176"/>
          </a:xfrm>
          <a:prstGeom prst="rect">
            <a:avLst/>
          </a:prstGeom>
        </p:spPr>
        <p:txBody>
          <a:bodyPr vert="horz">
            <a:normAutofit/>
          </a:bodyPr>
          <a:lst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a:lstStyle>
          <a:p>
            <a:pPr lvl="1"/>
            <a:r>
              <a:rPr lang="pl-PL" sz="2100" b="1" dirty="0">
                <a:solidFill>
                  <a:schemeClr val="tx1">
                    <a:lumMod val="85000"/>
                    <a:lumOff val="15000"/>
                  </a:schemeClr>
                </a:solidFill>
              </a:rPr>
              <a:t>m</a:t>
            </a:r>
            <a:r>
              <a:rPr lang="pl-PL" sz="2100" b="1" dirty="0" smtClean="0">
                <a:solidFill>
                  <a:schemeClr val="tx1">
                    <a:lumMod val="85000"/>
                    <a:lumOff val="15000"/>
                  </a:schemeClr>
                </a:solidFill>
              </a:rPr>
              <a:t>inimalne terminy na składanie WNIOSKÓW                         o </a:t>
            </a:r>
            <a:r>
              <a:rPr lang="pl-PL" sz="2100" b="1" dirty="0">
                <a:solidFill>
                  <a:schemeClr val="tx1">
                    <a:lumMod val="85000"/>
                    <a:lumOff val="15000"/>
                  </a:schemeClr>
                </a:solidFill>
              </a:rPr>
              <a:t>dopuszczenie do udziału w </a:t>
            </a:r>
            <a:r>
              <a:rPr lang="pl-PL" sz="2100" b="1" dirty="0" smtClean="0">
                <a:solidFill>
                  <a:schemeClr val="tx1">
                    <a:lumMod val="85000"/>
                    <a:lumOff val="15000"/>
                  </a:schemeClr>
                </a:solidFill>
              </a:rPr>
              <a:t>postępowaniu </a:t>
            </a:r>
            <a:r>
              <a:rPr lang="pl-PL" sz="1800" b="1" dirty="0" smtClean="0">
                <a:solidFill>
                  <a:schemeClr val="tx1">
                    <a:lumMod val="85000"/>
                    <a:lumOff val="15000"/>
                  </a:schemeClr>
                </a:solidFill>
              </a:rPr>
              <a:t>(jeżeli wartość zamówienia jest równa lub przekracza progi unijne)</a:t>
            </a:r>
            <a:r>
              <a:rPr lang="pl-PL" sz="2100" dirty="0" smtClean="0">
                <a:solidFill>
                  <a:schemeClr val="tx1">
                    <a:lumMod val="85000"/>
                    <a:lumOff val="15000"/>
                  </a:schemeClr>
                </a:solidFill>
              </a:rPr>
              <a:t>:</a:t>
            </a:r>
          </a:p>
          <a:p>
            <a:pPr marL="0" indent="0">
              <a:buNone/>
            </a:pPr>
            <a:endParaRPr lang="pl-PL" sz="2100" dirty="0" smtClean="0">
              <a:solidFill>
                <a:schemeClr val="tx1">
                  <a:lumMod val="85000"/>
                  <a:lumOff val="15000"/>
                </a:schemeClr>
              </a:solidFill>
            </a:endParaRPr>
          </a:p>
          <a:p>
            <a:endParaRPr lang="pl-PL" sz="2100" dirty="0">
              <a:solidFill>
                <a:schemeClr val="tx1">
                  <a:lumMod val="85000"/>
                  <a:lumOff val="15000"/>
                </a:schemeClr>
              </a:solidFill>
            </a:endParaRPr>
          </a:p>
        </p:txBody>
      </p:sp>
      <p:pic>
        <p:nvPicPr>
          <p:cNvPr id="8" name="table"/>
          <p:cNvPicPr>
            <a:picLocks noChangeAspect="1"/>
          </p:cNvPicPr>
          <p:nvPr/>
        </p:nvPicPr>
        <p:blipFill>
          <a:blip r:embed="rId4"/>
          <a:stretch>
            <a:fillRect/>
          </a:stretch>
        </p:blipFill>
        <p:spPr>
          <a:xfrm>
            <a:off x="1331713" y="3850844"/>
            <a:ext cx="6096000" cy="1955800"/>
          </a:xfrm>
          <a:prstGeom prst="rect">
            <a:avLst/>
          </a:prstGeom>
        </p:spPr>
      </p:pic>
    </p:spTree>
    <p:extLst>
      <p:ext uri="{BB962C8B-B14F-4D97-AF65-F5344CB8AC3E}">
        <p14:creationId xmlns:p14="http://schemas.microsoft.com/office/powerpoint/2010/main" val="183440540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TERMINY – PRZETARG OGRANICZONY</a:t>
            </a:r>
            <a:endParaRPr kumimoji="0" lang="pl-PL" sz="28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2" name="pole tekstowe 1"/>
          <p:cNvSpPr txBox="1"/>
          <p:nvPr/>
        </p:nvSpPr>
        <p:spPr>
          <a:xfrm>
            <a:off x="467544" y="1412776"/>
            <a:ext cx="7418819" cy="1015663"/>
          </a:xfrm>
          <a:prstGeom prst="rect">
            <a:avLst/>
          </a:prstGeom>
          <a:noFill/>
        </p:spPr>
        <p:txBody>
          <a:bodyPr wrap="square" rtlCol="0">
            <a:spAutoFit/>
          </a:bodyPr>
          <a:lstStyle/>
          <a:p>
            <a:pPr lvl="1"/>
            <a:r>
              <a:rPr lang="pl-PL" sz="2400" b="1" dirty="0">
                <a:solidFill>
                  <a:schemeClr val="tx1">
                    <a:lumMod val="85000"/>
                    <a:lumOff val="15000"/>
                  </a:schemeClr>
                </a:solidFill>
              </a:rPr>
              <a:t>minimalne terminy na składanie OFERT </a:t>
            </a:r>
            <a:r>
              <a:rPr lang="pl-PL" b="1" dirty="0">
                <a:solidFill>
                  <a:schemeClr val="tx1">
                    <a:lumMod val="85000"/>
                    <a:lumOff val="15000"/>
                  </a:schemeClr>
                </a:solidFill>
              </a:rPr>
              <a:t>(jeżeli wartość zamówienia jest równa lub przekracza progi unijne)</a:t>
            </a:r>
            <a:r>
              <a:rPr lang="pl-PL" dirty="0">
                <a:solidFill>
                  <a:schemeClr val="tx1">
                    <a:lumMod val="85000"/>
                    <a:lumOff val="15000"/>
                  </a:schemeClr>
                </a:solidFill>
              </a:rPr>
              <a:t>:</a:t>
            </a:r>
          </a:p>
          <a:p>
            <a:endParaRPr lang="pl-PL" dirty="0">
              <a:solidFill>
                <a:schemeClr val="tx1">
                  <a:lumMod val="85000"/>
                  <a:lumOff val="15000"/>
                </a:schemeClr>
              </a:solidFill>
            </a:endParaRPr>
          </a:p>
        </p:txBody>
      </p:sp>
      <p:pic>
        <p:nvPicPr>
          <p:cNvPr id="9" name="table"/>
          <p:cNvPicPr>
            <a:picLocks noChangeAspect="1"/>
          </p:cNvPicPr>
          <p:nvPr/>
        </p:nvPicPr>
        <p:blipFill>
          <a:blip r:embed="rId4"/>
          <a:stretch>
            <a:fillRect/>
          </a:stretch>
        </p:blipFill>
        <p:spPr>
          <a:xfrm>
            <a:off x="1128953" y="2520780"/>
            <a:ext cx="6096000" cy="2534920"/>
          </a:xfrm>
          <a:prstGeom prst="rect">
            <a:avLst/>
          </a:prstGeom>
        </p:spPr>
      </p:pic>
    </p:spTree>
    <p:extLst>
      <p:ext uri="{BB962C8B-B14F-4D97-AF65-F5344CB8AC3E}">
        <p14:creationId xmlns:p14="http://schemas.microsoft.com/office/powerpoint/2010/main" val="401046711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5805264"/>
            <a:ext cx="3971596" cy="924335"/>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5940152" y="5040291"/>
            <a:ext cx="2160476" cy="1817709"/>
          </a:xfrm>
          <a:prstGeom prst="rect">
            <a:avLst/>
          </a:prstGeom>
          <a:effectLst>
            <a:softEdge rad="31750"/>
          </a:effectLst>
        </p:spPr>
      </p:pic>
      <p:sp>
        <p:nvSpPr>
          <p:cNvPr id="9" name="Symbol zastępczy zawartości 8"/>
          <p:cNvSpPr>
            <a:spLocks noGrp="1"/>
          </p:cNvSpPr>
          <p:nvPr>
            <p:ph idx="1"/>
          </p:nvPr>
        </p:nvSpPr>
        <p:spPr>
          <a:xfrm>
            <a:off x="571472" y="2165562"/>
            <a:ext cx="7312896" cy="2331371"/>
          </a:xfrm>
          <a:solidFill>
            <a:schemeClr val="accent3">
              <a:lumMod val="60000"/>
              <a:lumOff val="40000"/>
            </a:schemeClr>
          </a:solidFill>
        </p:spPr>
        <p:txBody>
          <a:bodyPr>
            <a:noAutofit/>
          </a:bodyPr>
          <a:lstStyle/>
          <a:p>
            <a:pPr marL="0" indent="0" algn="ctr">
              <a:buNone/>
            </a:pPr>
            <a:endParaRPr lang="pl-PL" sz="2400" dirty="0" smtClean="0">
              <a:latin typeface="Calibri" pitchFamily="34" charset="0"/>
            </a:endParaRPr>
          </a:p>
          <a:p>
            <a:pPr marL="0" indent="0" algn="ctr">
              <a:buNone/>
            </a:pPr>
            <a:endParaRPr lang="pl-PL" sz="2400" dirty="0">
              <a:latin typeface="Calibri" pitchFamily="34" charset="0"/>
            </a:endParaRPr>
          </a:p>
          <a:p>
            <a:pPr marL="0" indent="0" algn="ctr">
              <a:buNone/>
            </a:pPr>
            <a:r>
              <a:rPr lang="pl-PL" sz="2400" dirty="0" smtClean="0">
                <a:latin typeface="Calibri" pitchFamily="34" charset="0"/>
              </a:rPr>
              <a:t>ELEKTRONIZACJA A TERMINY - KAZUS</a:t>
            </a:r>
          </a:p>
        </p:txBody>
      </p:sp>
    </p:spTree>
    <p:extLst>
      <p:ext uri="{BB962C8B-B14F-4D97-AF65-F5344CB8AC3E}">
        <p14:creationId xmlns:p14="http://schemas.microsoft.com/office/powerpoint/2010/main" val="3744702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 – IMPLEMENTACJA PRAWA UNIJNEGO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9" name="Symbol zastępczy zawartości 8"/>
          <p:cNvSpPr>
            <a:spLocks noGrp="1"/>
          </p:cNvSpPr>
          <p:nvPr>
            <p:ph idx="1"/>
          </p:nvPr>
        </p:nvSpPr>
        <p:spPr>
          <a:xfrm>
            <a:off x="571472" y="1357298"/>
            <a:ext cx="7239000" cy="4572032"/>
          </a:xfrm>
        </p:spPr>
        <p:txBody>
          <a:bodyPr>
            <a:noAutofit/>
          </a:bodyPr>
          <a:lstStyle/>
          <a:p>
            <a:pPr algn="just">
              <a:buNone/>
            </a:pPr>
            <a:r>
              <a:rPr lang="pl-PL" sz="1300" b="1" dirty="0" smtClean="0">
                <a:latin typeface="Calibri" pitchFamily="34" charset="0"/>
              </a:rPr>
              <a:t>Ad a)</a:t>
            </a:r>
          </a:p>
          <a:p>
            <a:pPr algn="ctr">
              <a:buNone/>
            </a:pPr>
            <a:r>
              <a:rPr lang="pl-PL" sz="1400" b="1" dirty="0" smtClean="0">
                <a:solidFill>
                  <a:schemeClr val="tx2"/>
                </a:solidFill>
              </a:rPr>
              <a:t>Tryby negocjacyjne – istotne modyfikacje:</a:t>
            </a:r>
          </a:p>
          <a:p>
            <a:pPr algn="ctr">
              <a:buNone/>
            </a:pPr>
            <a:endParaRPr lang="pl-PL" sz="1400" b="1" dirty="0" smtClean="0">
              <a:solidFill>
                <a:schemeClr val="tx2"/>
              </a:solidFill>
            </a:endParaRPr>
          </a:p>
          <a:p>
            <a:pPr algn="just">
              <a:buNone/>
            </a:pPr>
            <a:endParaRPr lang="pl-PL" sz="1200" dirty="0">
              <a:latin typeface="Calibri" pitchFamily="34" charset="0"/>
            </a:endParaRPr>
          </a:p>
        </p:txBody>
      </p:sp>
      <p:pic>
        <p:nvPicPr>
          <p:cNvPr id="8" name="Obraz 7" descr="tryby.jpg"/>
          <p:cNvPicPr>
            <a:picLocks noChangeAspect="1"/>
          </p:cNvPicPr>
          <p:nvPr/>
        </p:nvPicPr>
        <p:blipFill>
          <a:blip r:embed="rId4"/>
          <a:stretch>
            <a:fillRect/>
          </a:stretch>
        </p:blipFill>
        <p:spPr>
          <a:xfrm>
            <a:off x="642910" y="2143116"/>
            <a:ext cx="7459946" cy="3357586"/>
          </a:xfrm>
          <a:prstGeom prst="rect">
            <a:avLst/>
          </a:prstGeom>
        </p:spPr>
      </p:pic>
      <p:sp>
        <p:nvSpPr>
          <p:cNvPr id="10" name="Prostokąt 9"/>
          <p:cNvSpPr/>
          <p:nvPr/>
        </p:nvSpPr>
        <p:spPr>
          <a:xfrm>
            <a:off x="642910" y="3143248"/>
            <a:ext cx="357190" cy="642942"/>
          </a:xfrm>
          <a:prstGeom prst="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l-PL">
              <a:ln>
                <a:solidFill>
                  <a:srgbClr val="FF0000"/>
                </a:solidFill>
              </a:ln>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12761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TERMINY na</a:t>
            </a:r>
            <a:r>
              <a:rPr kumimoji="0" lang="pl-PL" sz="2800" b="1" i="0" u="none" strike="noStrike" kern="1200" cap="all" spc="0" normalizeH="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 dokonanie czynności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a elektronizacja</a:t>
            </a:r>
            <a:endParaRPr kumimoji="0" lang="pl-PL" sz="28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3" name="pole tekstowe 2"/>
          <p:cNvSpPr txBox="1"/>
          <p:nvPr/>
        </p:nvSpPr>
        <p:spPr>
          <a:xfrm>
            <a:off x="571472" y="1844824"/>
            <a:ext cx="7500990" cy="4047262"/>
          </a:xfrm>
          <a:prstGeom prst="rect">
            <a:avLst/>
          </a:prstGeom>
          <a:noFill/>
        </p:spPr>
        <p:txBody>
          <a:bodyPr wrap="square" rtlCol="0">
            <a:spAutoFit/>
          </a:bodyPr>
          <a:lstStyle/>
          <a:p>
            <a:r>
              <a:rPr lang="pl-PL" b="1" dirty="0" smtClean="0">
                <a:solidFill>
                  <a:srgbClr val="FF0000"/>
                </a:solidFill>
              </a:rPr>
              <a:t>Kazus</a:t>
            </a:r>
          </a:p>
          <a:p>
            <a:endParaRPr lang="pl-PL" b="1" dirty="0"/>
          </a:p>
          <a:p>
            <a:pPr algn="just"/>
            <a:r>
              <a:rPr lang="pl-PL" dirty="0" smtClean="0"/>
              <a:t>Pracownik wykonawcy wysyła wyjaśnienia dotyczące sposobu wyliczenia zaoferowanej ceny (procedura wyjaśnienia tzw. rażąco niskiej ceny) o godzinie 10:59. Termin wyznaczony przez Zamawiającego na złożenie wyjaśnień upływał o godzinie 11:00. Po godzinie 11:00 pracownik Wykonawcy otrzymuje na swoją pocztę komunikat, że poczty elektronicznej nie udało się dostarczyć Zamawiającemu z powodu błędu serwera. Pracownik ponawia próbę wysyłki, e-mail dociera do Zamawiającego po godzinie 13:00.</a:t>
            </a:r>
          </a:p>
          <a:p>
            <a:pPr algn="just"/>
            <a:endParaRPr lang="pl-PL" dirty="0"/>
          </a:p>
          <a:p>
            <a:pPr algn="just">
              <a:spcAft>
                <a:spcPts val="600"/>
              </a:spcAft>
            </a:pPr>
            <a:r>
              <a:rPr lang="pl-PL" dirty="0" smtClean="0"/>
              <a:t>Jakie mogą być konsekwencje zaistniałej sytuacji?</a:t>
            </a:r>
          </a:p>
          <a:p>
            <a:pPr algn="just"/>
            <a:r>
              <a:rPr lang="pl-PL" dirty="0" smtClean="0"/>
              <a:t>Czy analogiczne konsekwencje niesie ze sobą spóźnienie się ze złożeniem oferty?</a:t>
            </a:r>
            <a:endParaRPr lang="pl-PL" dirty="0"/>
          </a:p>
        </p:txBody>
      </p:sp>
    </p:spTree>
    <p:extLst>
      <p:ext uri="{BB962C8B-B14F-4D97-AF65-F5344CB8AC3E}">
        <p14:creationId xmlns:p14="http://schemas.microsoft.com/office/powerpoint/2010/main" val="418968210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12761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TERMINY na</a:t>
            </a:r>
            <a:r>
              <a:rPr kumimoji="0" lang="pl-PL" sz="2800" b="1" i="0" u="none" strike="noStrike" kern="1200" cap="all" spc="0" normalizeH="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 dokonanie czynności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a elektronizacja</a:t>
            </a:r>
            <a:endParaRPr kumimoji="0" lang="pl-PL" sz="28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3" name="pole tekstowe 2"/>
          <p:cNvSpPr txBox="1"/>
          <p:nvPr/>
        </p:nvSpPr>
        <p:spPr>
          <a:xfrm>
            <a:off x="571472" y="1844824"/>
            <a:ext cx="7500990" cy="369332"/>
          </a:xfrm>
          <a:prstGeom prst="rect">
            <a:avLst/>
          </a:prstGeom>
          <a:noFill/>
        </p:spPr>
        <p:txBody>
          <a:bodyPr wrap="square" rtlCol="0">
            <a:spAutoFit/>
          </a:bodyPr>
          <a:lstStyle/>
          <a:p>
            <a:endParaRPr lang="pl-PL" dirty="0"/>
          </a:p>
        </p:txBody>
      </p:sp>
      <p:sp>
        <p:nvSpPr>
          <p:cNvPr id="7" name="pole tekstowe 6"/>
          <p:cNvSpPr txBox="1"/>
          <p:nvPr/>
        </p:nvSpPr>
        <p:spPr>
          <a:xfrm>
            <a:off x="361527" y="1529837"/>
            <a:ext cx="7594849" cy="5032147"/>
          </a:xfrm>
          <a:prstGeom prst="rect">
            <a:avLst/>
          </a:prstGeom>
          <a:noFill/>
        </p:spPr>
        <p:txBody>
          <a:bodyPr wrap="square" rtlCol="0">
            <a:spAutoFit/>
          </a:bodyPr>
          <a:lstStyle/>
          <a:p>
            <a:r>
              <a:rPr lang="pl-PL" sz="1500" dirty="0"/>
              <a:t>Art.  90.  [Wyjaśnienia dotyczące ceny wskazanej w ofercie; odrzucenie oferty]</a:t>
            </a:r>
          </a:p>
          <a:p>
            <a:pPr algn="just"/>
            <a:r>
              <a:rPr lang="pl-PL" sz="1500" dirty="0"/>
              <a:t>1. </a:t>
            </a:r>
            <a:r>
              <a:rPr lang="pl-PL" sz="1500" dirty="0" smtClean="0"/>
              <a:t>Jeżeli </a:t>
            </a:r>
            <a:r>
              <a:rPr lang="pl-PL" sz="1500" dirty="0"/>
              <a:t>zaoferowana </a:t>
            </a:r>
            <a:r>
              <a:rPr lang="pl-PL" sz="1500" b="1" dirty="0">
                <a:solidFill>
                  <a:srgbClr val="FF0000"/>
                </a:solidFill>
              </a:rPr>
              <a:t>cena lub koszt, lub ich istotne części składowe, wydają się rażąco niskie w stosunku do przedmiotu zamówienia i budzą wątpliwości zamawiającego co do możliwości wykonania przedmiotu zamówienia </a:t>
            </a:r>
            <a:r>
              <a:rPr lang="pl-PL" sz="1500" dirty="0"/>
              <a:t>zgodnie z wymaganiami określonymi przez zamawiającego lub wynikającymi z odrębnych przepisów, zamawiający zwraca się o udzielenie wyjaśnień, w tym złożenie dowodów, dotyczących wyliczenia ceny lub kosztu, w szczególności w zakresie:</a:t>
            </a:r>
          </a:p>
          <a:p>
            <a:pPr marL="800100" lvl="1" indent="-342900">
              <a:buAutoNum type="arabicParenR"/>
            </a:pPr>
            <a:r>
              <a:rPr lang="pl-PL" sz="1500" dirty="0" smtClean="0"/>
              <a:t>oszczędności </a:t>
            </a:r>
            <a:r>
              <a:rPr lang="pl-PL" sz="1500" dirty="0"/>
              <a:t>metody wykonania zamówienia, wybranych rozwiązań technicznych, wyjątkowo sprzyjających warunków wykonywania zamówienia dostępnych dla wykonawcy, oryginalności projektu wykonawcy, kosztów pracy, których wartość przyjęta do ustalenia ceny nie może być niższa od minimalnego wynagrodzenia za pracę albo minimalnej stawki godzinowej, ustalonych na podstawie przepisów ustawy z dnia 10 października 2002 r. o minimalnym wynagrodzeniu za pracę (Dz. U. z 2017 r. poz. 847</a:t>
            </a:r>
            <a:r>
              <a:rPr lang="pl-PL" sz="1500" dirty="0" smtClean="0"/>
              <a:t>);</a:t>
            </a:r>
          </a:p>
          <a:p>
            <a:pPr lvl="1"/>
            <a:r>
              <a:rPr lang="pl-PL" sz="1500" dirty="0" smtClean="0"/>
              <a:t>2) pomocy </a:t>
            </a:r>
            <a:r>
              <a:rPr lang="pl-PL" sz="1500" dirty="0"/>
              <a:t>publicznej udzielonej na podstawie odrębnych przepisów. </a:t>
            </a:r>
          </a:p>
          <a:p>
            <a:pPr lvl="1"/>
            <a:r>
              <a:rPr lang="pl-PL" sz="1500" dirty="0" smtClean="0"/>
              <a:t>3) wynikającym </a:t>
            </a:r>
            <a:r>
              <a:rPr lang="pl-PL" sz="1500" dirty="0"/>
              <a:t>z przepisów prawa pracy i przepisów o zabezpieczeniu społecznym, obowiązujących w miejscu, w którym realizowane jest zamówienie</a:t>
            </a:r>
            <a:r>
              <a:rPr lang="pl-PL" sz="1500" dirty="0" smtClean="0"/>
              <a:t>;</a:t>
            </a:r>
          </a:p>
          <a:p>
            <a:pPr lvl="1"/>
            <a:r>
              <a:rPr lang="pl-PL" sz="1500" dirty="0" smtClean="0"/>
              <a:t>4) wynikającym </a:t>
            </a:r>
            <a:r>
              <a:rPr lang="pl-PL" sz="1500" dirty="0"/>
              <a:t>z przepisów prawa ochrony środowiska;</a:t>
            </a:r>
          </a:p>
          <a:p>
            <a:pPr lvl="1"/>
            <a:r>
              <a:rPr lang="pl-PL" sz="1500" dirty="0" smtClean="0"/>
              <a:t>5) powierzenia </a:t>
            </a:r>
            <a:r>
              <a:rPr lang="pl-PL" sz="1500" dirty="0"/>
              <a:t>wykonania części zamówienia podwykonawcy.</a:t>
            </a:r>
          </a:p>
          <a:p>
            <a:pPr marL="800100" lvl="1" indent="-342900">
              <a:buAutoNum type="arabicParenR"/>
            </a:pPr>
            <a:endParaRPr lang="pl-PL" sz="1500" dirty="0" smtClean="0"/>
          </a:p>
          <a:p>
            <a:pPr lvl="1"/>
            <a:endParaRPr lang="pl-PL" sz="1500" dirty="0"/>
          </a:p>
        </p:txBody>
      </p:sp>
    </p:spTree>
    <p:extLst>
      <p:ext uri="{BB962C8B-B14F-4D97-AF65-F5344CB8AC3E}">
        <p14:creationId xmlns:p14="http://schemas.microsoft.com/office/powerpoint/2010/main" val="332690189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12761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TERMINY na</a:t>
            </a:r>
            <a:r>
              <a:rPr kumimoji="0" lang="pl-PL" sz="2800" b="1" i="0" u="none" strike="noStrike" kern="1200" cap="all" spc="0" normalizeH="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 dokonanie czynności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a elektronizacja</a:t>
            </a:r>
            <a:endParaRPr kumimoji="0" lang="pl-PL" sz="28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3" name="pole tekstowe 2"/>
          <p:cNvSpPr txBox="1"/>
          <p:nvPr/>
        </p:nvSpPr>
        <p:spPr>
          <a:xfrm>
            <a:off x="571472" y="1844824"/>
            <a:ext cx="7500990" cy="369332"/>
          </a:xfrm>
          <a:prstGeom prst="rect">
            <a:avLst/>
          </a:prstGeom>
          <a:noFill/>
        </p:spPr>
        <p:txBody>
          <a:bodyPr wrap="square" rtlCol="0">
            <a:spAutoFit/>
          </a:bodyPr>
          <a:lstStyle/>
          <a:p>
            <a:endParaRPr lang="pl-PL" dirty="0"/>
          </a:p>
        </p:txBody>
      </p:sp>
      <p:sp>
        <p:nvSpPr>
          <p:cNvPr id="7" name="pole tekstowe 6"/>
          <p:cNvSpPr txBox="1"/>
          <p:nvPr/>
        </p:nvSpPr>
        <p:spPr>
          <a:xfrm>
            <a:off x="323528" y="1844824"/>
            <a:ext cx="7777100" cy="3785652"/>
          </a:xfrm>
          <a:prstGeom prst="rect">
            <a:avLst/>
          </a:prstGeom>
          <a:noFill/>
        </p:spPr>
        <p:txBody>
          <a:bodyPr wrap="square" rtlCol="0">
            <a:spAutoFit/>
          </a:bodyPr>
          <a:lstStyle/>
          <a:p>
            <a:pPr algn="just"/>
            <a:r>
              <a:rPr lang="pl-PL" sz="1500" dirty="0"/>
              <a:t>Art.  90.  [Wyjaśnienia dotyczące ceny wskazanej w ofercie; odrzucenie oferty]</a:t>
            </a:r>
          </a:p>
          <a:p>
            <a:pPr algn="just"/>
            <a:r>
              <a:rPr lang="pl-PL" sz="1500" dirty="0" smtClean="0"/>
              <a:t>1a</a:t>
            </a:r>
            <a:r>
              <a:rPr lang="pl-PL" sz="1500" dirty="0"/>
              <a:t>. </a:t>
            </a:r>
            <a:r>
              <a:rPr lang="pl-PL" sz="1500" dirty="0" smtClean="0"/>
              <a:t>W </a:t>
            </a:r>
            <a:r>
              <a:rPr lang="pl-PL" sz="1500" dirty="0"/>
              <a:t>przypadku gdy cena całkowita oferty jest niższa o co najmniej 30% od:</a:t>
            </a:r>
          </a:p>
          <a:p>
            <a:pPr lvl="1" algn="just"/>
            <a:r>
              <a:rPr lang="pl-PL" sz="1500" dirty="0" smtClean="0"/>
              <a:t>1) wartości </a:t>
            </a:r>
            <a:r>
              <a:rPr lang="pl-PL" sz="1500" dirty="0"/>
              <a:t>zamówienia powiększonej o należny podatek od towarów i usług, ustalonej przed wszczęciem postępowania zgodnie z art. 35 ust. 1 i 2 lub średniej arytmetycznej cen wszystkich złożonych ofert, zamawiający zwraca się o udzielenie wyjaśnień, o których mowa w ust. 1, chyba że rozbieżność wynika z okoliczności oczywistych, które nie wymagają wyjaśnienia;</a:t>
            </a:r>
          </a:p>
          <a:p>
            <a:pPr lvl="1" algn="just"/>
            <a:r>
              <a:rPr lang="pl-PL" sz="1500" dirty="0" smtClean="0"/>
              <a:t>2) wartości </a:t>
            </a:r>
            <a:r>
              <a:rPr lang="pl-PL" sz="1500" dirty="0"/>
              <a:t>zamówienia powiększonej o należny podatek od towarów i usług, zaktualizowanej z uwzględnieniem okoliczności, które nastąpiły po wszczęciu postępowania, w szczególności istotnej zmiany cen rynkowych, zamawiający może zwrócić się o udzielenie wyjaśnień, o których mowa w ust. 1.</a:t>
            </a:r>
          </a:p>
          <a:p>
            <a:pPr algn="just"/>
            <a:r>
              <a:rPr lang="pl-PL" sz="1500" dirty="0"/>
              <a:t>2. </a:t>
            </a:r>
            <a:r>
              <a:rPr lang="pl-PL" sz="1500" dirty="0" smtClean="0"/>
              <a:t> Obowiązek </a:t>
            </a:r>
            <a:r>
              <a:rPr lang="pl-PL" sz="1500" dirty="0"/>
              <a:t>wykazania, że oferta nie zawiera rażąco niskiej ceny lub kosztu spoczywa na wykonawcy.</a:t>
            </a:r>
          </a:p>
          <a:p>
            <a:pPr algn="just"/>
            <a:r>
              <a:rPr lang="pl-PL" sz="1500" dirty="0"/>
              <a:t>3. </a:t>
            </a:r>
            <a:r>
              <a:rPr lang="pl-PL" sz="1500" dirty="0" smtClean="0"/>
              <a:t> Zamawiający </a:t>
            </a:r>
            <a:r>
              <a:rPr lang="pl-PL" sz="1500" dirty="0"/>
              <a:t>odrzuca ofertę wykonawcy</a:t>
            </a:r>
            <a:r>
              <a:rPr lang="pl-PL" sz="1500" b="1" dirty="0">
                <a:solidFill>
                  <a:srgbClr val="FF0000"/>
                </a:solidFill>
              </a:rPr>
              <a:t>, który nie udzielił wyjaśnień </a:t>
            </a:r>
            <a:r>
              <a:rPr lang="pl-PL" sz="1500" dirty="0"/>
              <a:t>lub jeżeli dokonana ocena wyjaśnień wraz ze złożonymi dowodami potwierdza, że oferta zawiera rażąco niską cenę lub koszt w stosunku do przedmiotu zamówienia.</a:t>
            </a:r>
          </a:p>
        </p:txBody>
      </p:sp>
    </p:spTree>
    <p:extLst>
      <p:ext uri="{BB962C8B-B14F-4D97-AF65-F5344CB8AC3E}">
        <p14:creationId xmlns:p14="http://schemas.microsoft.com/office/powerpoint/2010/main" val="45939126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12761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TERMINY na</a:t>
            </a:r>
            <a:r>
              <a:rPr kumimoji="0" lang="pl-PL" sz="2800" b="1" i="0" u="none" strike="noStrike" kern="1200" cap="all" spc="0" normalizeH="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 dokonanie czynności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a elektronizacja</a:t>
            </a:r>
            <a:endParaRPr kumimoji="0" lang="pl-PL" sz="28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2" name="pole tekstowe 1"/>
          <p:cNvSpPr txBox="1"/>
          <p:nvPr/>
        </p:nvSpPr>
        <p:spPr>
          <a:xfrm>
            <a:off x="571472" y="1484784"/>
            <a:ext cx="7384904" cy="4708981"/>
          </a:xfrm>
          <a:prstGeom prst="rect">
            <a:avLst/>
          </a:prstGeom>
          <a:noFill/>
        </p:spPr>
        <p:txBody>
          <a:bodyPr wrap="square" rtlCol="0">
            <a:spAutoFit/>
          </a:bodyPr>
          <a:lstStyle/>
          <a:p>
            <a:pPr algn="just"/>
            <a:r>
              <a:rPr lang="pl-PL" sz="1500" dirty="0"/>
              <a:t>Ustawa z dnia 29 sierpnia 2014 r. o zmianie ustawy - Prawo zamówień publicznych nadała art. 90 </a:t>
            </a:r>
            <a:r>
              <a:rPr lang="pl-PL" sz="1500" dirty="0" err="1"/>
              <a:t>pzp</a:t>
            </a:r>
            <a:r>
              <a:rPr lang="pl-PL" sz="1500" dirty="0"/>
              <a:t> takie brzmienie, w którym brak już wskazania terminu jako obligatoryjnego elementu wezwania wykonawcy do złożenia wyjaśnień w zakresie ceny (do wejścia w życie ww. ustawy, w art. 90 ust. 1 była mowa o zwróceniu się do wykonawcy o udzielenie </a:t>
            </a:r>
            <a:r>
              <a:rPr lang="pl-PL" sz="1500" b="1" u="sng" dirty="0"/>
              <a:t>w określonym terminie</a:t>
            </a:r>
            <a:r>
              <a:rPr lang="pl-PL" sz="1500" dirty="0"/>
              <a:t> wyjaśnień dotyczących elementów oferty mających wpływ na wysokość ceny). Brzmienie art. 90 ust. 1 </a:t>
            </a:r>
            <a:r>
              <a:rPr lang="pl-PL" sz="1500" dirty="0" err="1"/>
              <a:t>pzp</a:t>
            </a:r>
            <a:r>
              <a:rPr lang="pl-PL" sz="1500" dirty="0"/>
              <a:t> ulegało zmianie również po tej nowelizacji, jednak ustawodawca nie powrócił już do takiego jego ukształtowania, które odnosiłoby się do konieczności wskazywania przez Zamawiającego terminu na złożenie wyjaśnień. </a:t>
            </a:r>
            <a:endParaRPr lang="pl-PL" sz="1500" dirty="0" smtClean="0"/>
          </a:p>
          <a:p>
            <a:endParaRPr lang="pl-PL" sz="1500" dirty="0"/>
          </a:p>
          <a:p>
            <a:pPr algn="just"/>
            <a:r>
              <a:rPr lang="pl-PL" sz="1500" dirty="0" smtClean="0"/>
              <a:t>Równocześnie </a:t>
            </a:r>
            <a:r>
              <a:rPr lang="pl-PL" sz="1500" dirty="0"/>
              <a:t>ust. 3 również nie zawiera (tak jak i przed wspomnianą nowelizacją z 2014 roku) odniesienia do terminu złożenia wyjaśnień. Jak bowiem stanowi, zamawiający odrzuca ofertę wykonawcy, </a:t>
            </a:r>
            <a:r>
              <a:rPr lang="pl-PL" sz="1500" dirty="0" smtClean="0"/>
              <a:t>który </a:t>
            </a:r>
            <a:r>
              <a:rPr lang="pl-PL" sz="1500" b="1" u="sng" dirty="0" smtClean="0"/>
              <a:t>nie </a:t>
            </a:r>
            <a:r>
              <a:rPr lang="pl-PL" sz="1500" b="1" u="sng" dirty="0"/>
              <a:t>udzielił </a:t>
            </a:r>
            <a:r>
              <a:rPr lang="pl-PL" sz="1500" b="1" u="sng" dirty="0" smtClean="0"/>
              <a:t>wyjaśnień </a:t>
            </a:r>
            <a:r>
              <a:rPr lang="pl-PL" sz="1500" dirty="0" smtClean="0"/>
              <a:t>lub </a:t>
            </a:r>
            <a:r>
              <a:rPr lang="pl-PL" sz="1500" dirty="0"/>
              <a:t>jeżeli dokonana ocena wyjaśnień wraz ze złożonymi dowodami potwierdza, że oferta zawiera rażąco niską cenę lub koszt w stosunku do przedmiotu zamówienia. O ile więc w stanie prawnym sprzed nowelizacji z 2014 roku argumentacja, że ust. 3 art. 90 ustawy </a:t>
            </a:r>
            <a:r>
              <a:rPr lang="pl-PL" sz="1500" dirty="0" err="1"/>
              <a:t>pzp</a:t>
            </a:r>
            <a:r>
              <a:rPr lang="pl-PL" sz="1500" dirty="0"/>
              <a:t> może służyć za podstawę odrzucenia oferty z uwagi na spóźnione wyjaśnienia, mogła zostać podparta brzmieniem ust. 1, o tyle obecnie, gdy ustawodawca w ogóle zrezygnował z wyrażenia się co do terminu na złożenie wyjaśnień, argumentacja ta staje się wysoce wątpliwa. </a:t>
            </a:r>
            <a:endParaRPr lang="pl-PL" sz="1500" dirty="0"/>
          </a:p>
        </p:txBody>
      </p:sp>
    </p:spTree>
    <p:extLst>
      <p:ext uri="{BB962C8B-B14F-4D97-AF65-F5344CB8AC3E}">
        <p14:creationId xmlns:p14="http://schemas.microsoft.com/office/powerpoint/2010/main" val="17631031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12761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TERMINY na</a:t>
            </a:r>
            <a:r>
              <a:rPr kumimoji="0" lang="pl-PL" sz="2800" b="1" i="0" u="none" strike="noStrike" kern="1200" cap="all" spc="0" normalizeH="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 dokonanie czynności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a elektronizacja</a:t>
            </a:r>
            <a:endParaRPr kumimoji="0" lang="pl-PL" sz="28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2" name="pole tekstowe 1"/>
          <p:cNvSpPr txBox="1"/>
          <p:nvPr/>
        </p:nvSpPr>
        <p:spPr>
          <a:xfrm>
            <a:off x="553464" y="1354272"/>
            <a:ext cx="7384904" cy="4939814"/>
          </a:xfrm>
          <a:prstGeom prst="rect">
            <a:avLst/>
          </a:prstGeom>
          <a:noFill/>
        </p:spPr>
        <p:txBody>
          <a:bodyPr wrap="square" rtlCol="0">
            <a:spAutoFit/>
          </a:bodyPr>
          <a:lstStyle/>
          <a:p>
            <a:pPr algn="just"/>
            <a:r>
              <a:rPr lang="pl-PL" sz="1500" dirty="0" smtClean="0"/>
              <a:t>Jeden z wyrażanych poglądów: </a:t>
            </a:r>
            <a:r>
              <a:rPr lang="pl-PL" sz="1500" b="1" dirty="0"/>
              <a:t>wyjaśnienia złożone przez wykonawcę nawet po wyznaczonym terminie ale jednak w takim czasie który jednak umożliwia ich ocenę, winny być rozpoznane merytorycznie przez </a:t>
            </a:r>
            <a:r>
              <a:rPr lang="pl-PL" sz="1500" b="1" dirty="0" smtClean="0"/>
              <a:t>zamawiającego.</a:t>
            </a:r>
          </a:p>
          <a:p>
            <a:pPr algn="just"/>
            <a:endParaRPr lang="pl-PL" sz="1500" b="1" dirty="0"/>
          </a:p>
          <a:p>
            <a:pPr algn="just"/>
            <a:r>
              <a:rPr lang="pl-PL" sz="1500" dirty="0" smtClean="0"/>
              <a:t>KIO uznała, że nieznaczne </a:t>
            </a:r>
            <a:r>
              <a:rPr lang="pl-PL" sz="1500" dirty="0"/>
              <a:t>naruszenie terminu wyznaczonego przez Zamawiającego do wyjaśnienia przez wykonawcę ceny, nie powinno skutkować tym, że Zamawiający może takie wyjaśnienie pominąć i ofertę odrzucić tak, jakby wyjaśnienie w ogóle nie zostało złożone. </a:t>
            </a:r>
            <a:r>
              <a:rPr lang="pl-PL" sz="1500" dirty="0" smtClean="0"/>
              <a:t>KIO zajęła stanowisko, </a:t>
            </a:r>
            <a:r>
              <a:rPr lang="pl-PL" sz="1500" dirty="0"/>
              <a:t>podpierając się orzecznictwem Trybunału Sprawiedliwości UE, że takie działanie Zamawiającego godziłoby w zasadę </a:t>
            </a:r>
            <a:r>
              <a:rPr lang="pl-PL" sz="1500" dirty="0" smtClean="0"/>
              <a:t>proporcjonalności (</a:t>
            </a:r>
            <a:r>
              <a:rPr lang="pl-PL" sz="1500" dirty="0" err="1" smtClean="0"/>
              <a:t>Wyrokw</a:t>
            </a:r>
            <a:r>
              <a:rPr lang="pl-PL" sz="1500" dirty="0" smtClean="0"/>
              <a:t> </a:t>
            </a:r>
            <a:r>
              <a:rPr lang="pl-PL" sz="1500" dirty="0"/>
              <a:t>z dnia 22 lipca 2016 r. sygn. KIO 1159/16; KIO 1174/16 (LEX nr: 2147642). </a:t>
            </a:r>
          </a:p>
          <a:p>
            <a:pPr algn="just"/>
            <a:endParaRPr lang="pl-PL" sz="1500" dirty="0" smtClean="0"/>
          </a:p>
          <a:p>
            <a:pPr algn="just"/>
            <a:r>
              <a:rPr lang="pl-PL" sz="1500" dirty="0" smtClean="0"/>
              <a:t>W </a:t>
            </a:r>
            <a:r>
              <a:rPr lang="pl-PL" sz="1500" dirty="0"/>
              <a:t>sprawie, którą rozpoznawała KIO, ustalono, że wprowadzenie przez wykonawcę wiadomości do środka komunikacji elektronicznej Zamawiającego, nastąpiło dwie minuty po terminie wyznaczonym przez Zamawiającego na godzinę 12:00. Izba powołując się na art. 90 ust. 3 </a:t>
            </a:r>
            <a:r>
              <a:rPr lang="pl-PL" sz="1500" dirty="0" err="1"/>
              <a:t>pzp</a:t>
            </a:r>
            <a:r>
              <a:rPr lang="pl-PL" sz="1500" dirty="0"/>
              <a:t> zauważyła, że w swojej bezpośredniej treści odnosi się do niezłożenia wyjaśnień w ogóle</a:t>
            </a:r>
            <a:r>
              <a:rPr lang="pl-PL" sz="1500" dirty="0" smtClean="0"/>
              <a:t>, </a:t>
            </a:r>
            <a:r>
              <a:rPr lang="pl-PL" sz="1500" b="1" dirty="0"/>
              <a:t>lecz w praktyce przyjmuje się, że niezłożeniem wyjaśnień jest także brak merytorycznej treści owych wyjaśnień (tzn. formalne złożenie odpowiedzi, lecz takiej, która w rzeczywistości niczego nie wyjaśnia, ogólnikowej), a także – co do zasady – złożenie wyjaśnień po terminie</a:t>
            </a:r>
            <a:endParaRPr lang="pl-PL" sz="1500" dirty="0"/>
          </a:p>
        </p:txBody>
      </p:sp>
    </p:spTree>
    <p:extLst>
      <p:ext uri="{BB962C8B-B14F-4D97-AF65-F5344CB8AC3E}">
        <p14:creationId xmlns:p14="http://schemas.microsoft.com/office/powerpoint/2010/main" val="392434199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12761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TERMINY na</a:t>
            </a:r>
            <a:r>
              <a:rPr kumimoji="0" lang="pl-PL" sz="2800" b="1" i="0" u="none" strike="noStrike" kern="1200" cap="all" spc="0" normalizeH="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 dokonanie czynności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a elektronizacja</a:t>
            </a:r>
            <a:endParaRPr kumimoji="0" lang="pl-PL" sz="28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2" name="pole tekstowe 1"/>
          <p:cNvSpPr txBox="1"/>
          <p:nvPr/>
        </p:nvSpPr>
        <p:spPr>
          <a:xfrm>
            <a:off x="629515" y="1675214"/>
            <a:ext cx="7384904" cy="3785652"/>
          </a:xfrm>
          <a:prstGeom prst="rect">
            <a:avLst/>
          </a:prstGeom>
          <a:noFill/>
        </p:spPr>
        <p:txBody>
          <a:bodyPr wrap="square" rtlCol="0">
            <a:spAutoFit/>
          </a:bodyPr>
          <a:lstStyle/>
          <a:p>
            <a:pPr algn="just"/>
            <a:r>
              <a:rPr lang="pl-PL" sz="1500" dirty="0" smtClean="0"/>
              <a:t>Nie </a:t>
            </a:r>
            <a:r>
              <a:rPr lang="pl-PL" sz="1500" dirty="0"/>
              <a:t>negując jednak tej </a:t>
            </a:r>
            <a:r>
              <a:rPr lang="pl-PL" sz="1500" dirty="0" smtClean="0"/>
              <a:t>zasady, </a:t>
            </a:r>
            <a:r>
              <a:rPr lang="pl-PL" sz="1500" dirty="0"/>
              <a:t>KIO wzięła </a:t>
            </a:r>
            <a:r>
              <a:rPr lang="pl-PL" sz="1500" dirty="0" smtClean="0"/>
              <a:t>jednak pod </a:t>
            </a:r>
            <a:r>
              <a:rPr lang="pl-PL" sz="1500" dirty="0"/>
              <a:t>uwagę </a:t>
            </a:r>
            <a:r>
              <a:rPr lang="pl-PL" sz="1500" dirty="0" smtClean="0"/>
              <a:t>obowiązującą </a:t>
            </a:r>
            <a:r>
              <a:rPr lang="pl-PL" sz="1500" dirty="0"/>
              <a:t>w prawie polskim i europejskim </a:t>
            </a:r>
            <a:r>
              <a:rPr lang="pl-PL" sz="1500" b="1" dirty="0">
                <a:solidFill>
                  <a:srgbClr val="FF0000"/>
                </a:solidFill>
              </a:rPr>
              <a:t>zasadę proporcjonalności</a:t>
            </a:r>
            <a:r>
              <a:rPr lang="pl-PL" sz="1500" dirty="0"/>
              <a:t>. </a:t>
            </a:r>
          </a:p>
          <a:p>
            <a:pPr algn="just"/>
            <a:r>
              <a:rPr lang="pl-PL" sz="1500" dirty="0"/>
              <a:t>Podkreślenia wymaga, że w omawianej sprawie rozpoznawanej przez Izbę, kilkuminutowe opóźnienie w dostarczeniu wiadomości nie nastąpiło nawet z przyczyn leżących po stronie Zamawiającego czy tym bardziej z jego winy, a sam czas pomiędzy wysłaniem wiadomości a ich otrzymaniem przez adresata, nawet jeśli był dłuższy niż tego oczekiwano, nie był szczególnie długi.</a:t>
            </a:r>
          </a:p>
          <a:p>
            <a:pPr algn="just"/>
            <a:r>
              <a:rPr lang="pl-PL" sz="1500" dirty="0"/>
              <a:t>Mimo rozważenia normy wynikającej z art. 61 §2 k.c. i potwierdzenia </a:t>
            </a:r>
            <a:r>
              <a:rPr lang="pl-PL" sz="1500" b="1" dirty="0" smtClean="0"/>
              <a:t>zasady, że każdy wykonawca powinien dochować należytej staranności przy przekazywaniu korespondencji zamawiającemu</a:t>
            </a:r>
            <a:r>
              <a:rPr lang="pl-PL" sz="1500" dirty="0" smtClean="0"/>
              <a:t> podkreśliła </a:t>
            </a:r>
            <a:r>
              <a:rPr lang="pl-PL" sz="1500" dirty="0"/>
              <a:t>Izba, że wskazany przez Zamawiającego czas </a:t>
            </a:r>
            <a:r>
              <a:rPr lang="pl-PL" sz="1500" dirty="0" smtClean="0"/>
              <a:t>przysługuje </a:t>
            </a:r>
            <a:r>
              <a:rPr lang="pl-PL" sz="1500" dirty="0"/>
              <a:t>wykonawcom </a:t>
            </a:r>
            <a:r>
              <a:rPr lang="pl-PL" sz="1500" b="1" dirty="0"/>
              <a:t>aż do upływu ostatnich sekund </a:t>
            </a:r>
            <a:r>
              <a:rPr lang="pl-PL" sz="1500" dirty="0"/>
              <a:t>i nie jest niczym nadzwyczajnym, że, pomimo ryzyka, korespondencja wysyłana jest nawet w ostatnich minutach. Nawet ustalenie, że wyjaśnienia zostały wysłane i doręczone po terminie, a okoliczność ta obciążała odwołującego się wykonawcę, nie stanęło na przeszkodzie wyrzeczeniu przez KIO, że spóźnione wyjaśnienia winny zostać merytorycznie rozpoznane przez Zamawiającego. </a:t>
            </a:r>
          </a:p>
        </p:txBody>
      </p:sp>
    </p:spTree>
    <p:extLst>
      <p:ext uri="{BB962C8B-B14F-4D97-AF65-F5344CB8AC3E}">
        <p14:creationId xmlns:p14="http://schemas.microsoft.com/office/powerpoint/2010/main" val="396484133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12761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TERMINY na</a:t>
            </a:r>
            <a:r>
              <a:rPr kumimoji="0" lang="pl-PL" sz="2800" b="1" i="0" u="none" strike="noStrike" kern="1200" cap="all" spc="0" normalizeH="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 dokonanie czynności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a elektronizacja</a:t>
            </a:r>
            <a:endParaRPr kumimoji="0" lang="pl-PL" sz="28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2" name="pole tekstowe 1"/>
          <p:cNvSpPr txBox="1"/>
          <p:nvPr/>
        </p:nvSpPr>
        <p:spPr>
          <a:xfrm>
            <a:off x="636730" y="1340768"/>
            <a:ext cx="7384904" cy="4708981"/>
          </a:xfrm>
          <a:prstGeom prst="rect">
            <a:avLst/>
          </a:prstGeom>
          <a:noFill/>
        </p:spPr>
        <p:txBody>
          <a:bodyPr wrap="square" rtlCol="0">
            <a:spAutoFit/>
          </a:bodyPr>
          <a:lstStyle/>
          <a:p>
            <a:pPr algn="just"/>
            <a:r>
              <a:rPr lang="pl-PL" sz="1500" dirty="0" smtClean="0"/>
              <a:t>Izba, uznając, że Zamawiający złożone wyjaśnienia powinien poddać ocenie zauważyła w uzasadnieniu orzeczenia, że jeżeli wiadomość dociera do Zamawiającego z minimalną zwłoką w żaden sposób </a:t>
            </a:r>
            <a:r>
              <a:rPr lang="pl-PL" sz="1500" b="1" dirty="0" smtClean="0"/>
              <a:t>nie opóźnia to czynności Zamawiającego związanych z zapoznaniem się i oceną wyjaśnień</a:t>
            </a:r>
            <a:r>
              <a:rPr lang="pl-PL" sz="1500" dirty="0" smtClean="0"/>
              <a:t>. </a:t>
            </a:r>
          </a:p>
          <a:p>
            <a:pPr algn="just"/>
            <a:r>
              <a:rPr lang="pl-PL" sz="1500" dirty="0" smtClean="0"/>
              <a:t>Zwrócono także uwagę na </a:t>
            </a:r>
            <a:r>
              <a:rPr lang="pl-PL" sz="1500" b="1" dirty="0" smtClean="0"/>
              <a:t>brak proporcjonalności pomiędzy zawinieniem wykonawcy (jeśli uznać, że zaistniała sytuacja wynikła z jego winy ze względu na zbyt późne wysłanie wiadomości) a jej skutkiem</a:t>
            </a:r>
            <a:r>
              <a:rPr lang="pl-PL" sz="1500" dirty="0" smtClean="0"/>
              <a:t>. Zgodnie z wyrokiem Trybunału Sprawiedliwości Unii Europejskiej z dnia 16 września 1999 r. w sprawie C-414/97 przy ocenie, czy podjęte środki są zgodne z traktatem niezbędny jest </a:t>
            </a:r>
            <a:r>
              <a:rPr lang="pl-PL" sz="1500" b="1" dirty="0" smtClean="0">
                <a:solidFill>
                  <a:srgbClr val="FF0000"/>
                </a:solidFill>
              </a:rPr>
              <a:t>tzw. test proporcjonalności, </a:t>
            </a:r>
            <a:r>
              <a:rPr lang="pl-PL" sz="1500" dirty="0" smtClean="0"/>
              <a:t>czyli wykazanie, że podjęte działania są adekwatne i konieczne do osiągnięcia wybranego celu. Zdaniem Izby </a:t>
            </a:r>
            <a:r>
              <a:rPr lang="pl-PL" sz="1500" b="1" dirty="0" smtClean="0"/>
              <a:t>skutek w postaci odrzucenia oferty bez nawet oceny wyjaśnień jest rażąco nieproporcjonalny do 3-minutowego opóźnienia w ich złożeniu i wysiłku podjętego dla ich dotarcia w terminie.</a:t>
            </a:r>
            <a:r>
              <a:rPr lang="pl-PL" sz="1500" dirty="0" smtClean="0"/>
              <a:t> Wykonawca wykazywał także zainteresowanie, czy wyjaśnienia dotarły w terminie. Dodatkowo, </a:t>
            </a:r>
            <a:r>
              <a:rPr lang="pl-PL" sz="1500" b="1" dirty="0" smtClean="0">
                <a:solidFill>
                  <a:srgbClr val="FF0000"/>
                </a:solidFill>
              </a:rPr>
              <a:t>pomimo wszystko nie jest to termin składania ofert, gdzie nawet tak niewielkie opóźnienie byłoby niedopuszczalne ani nawet uzupełnienie dokumentów, o którym mowa w art. 26 ust. 3 ustawy Prawo zamówień publicznych, gdzie przesłanka złożenia ich w wyznaczonym terminie jest częścią normy prawnej </a:t>
            </a:r>
            <a:r>
              <a:rPr lang="pl-PL" sz="1500" dirty="0" smtClean="0"/>
              <a:t>(wyrok Krajowej Izby Odwoławczej z dnia 22 lipca 2016 r. sygn. KIO 1159/16; KIO 1174/16, LEX nr: 2147642).</a:t>
            </a:r>
            <a:endParaRPr lang="pl-PL" sz="1500" dirty="0"/>
          </a:p>
        </p:txBody>
      </p:sp>
    </p:spTree>
    <p:extLst>
      <p:ext uri="{BB962C8B-B14F-4D97-AF65-F5344CB8AC3E}">
        <p14:creationId xmlns:p14="http://schemas.microsoft.com/office/powerpoint/2010/main" val="11373446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5805264"/>
            <a:ext cx="3971596" cy="924335"/>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5940152" y="5040291"/>
            <a:ext cx="2160476" cy="1817709"/>
          </a:xfrm>
          <a:prstGeom prst="rect">
            <a:avLst/>
          </a:prstGeom>
          <a:effectLst>
            <a:softEdge rad="31750"/>
          </a:effectLst>
        </p:spPr>
      </p:pic>
      <p:sp>
        <p:nvSpPr>
          <p:cNvPr id="9" name="Symbol zastępczy zawartości 8"/>
          <p:cNvSpPr>
            <a:spLocks noGrp="1"/>
          </p:cNvSpPr>
          <p:nvPr>
            <p:ph idx="1"/>
          </p:nvPr>
        </p:nvSpPr>
        <p:spPr>
          <a:xfrm>
            <a:off x="571472" y="2165562"/>
            <a:ext cx="7312896" cy="2331371"/>
          </a:xfrm>
          <a:solidFill>
            <a:schemeClr val="accent3">
              <a:lumMod val="60000"/>
              <a:lumOff val="40000"/>
            </a:schemeClr>
          </a:solidFill>
        </p:spPr>
        <p:txBody>
          <a:bodyPr>
            <a:noAutofit/>
          </a:bodyPr>
          <a:lstStyle/>
          <a:p>
            <a:pPr marL="0" indent="0" algn="ctr">
              <a:buNone/>
            </a:pPr>
            <a:endParaRPr lang="pl-PL" sz="2400" dirty="0" smtClean="0">
              <a:latin typeface="Calibri" pitchFamily="34" charset="0"/>
            </a:endParaRPr>
          </a:p>
          <a:p>
            <a:pPr marL="0" indent="0" algn="ctr">
              <a:buNone/>
            </a:pPr>
            <a:endParaRPr lang="pl-PL" sz="2400" dirty="0">
              <a:latin typeface="Calibri" pitchFamily="34" charset="0"/>
            </a:endParaRPr>
          </a:p>
          <a:p>
            <a:pPr marL="0" indent="0" algn="ctr">
              <a:buNone/>
            </a:pPr>
            <a:r>
              <a:rPr lang="pl-PL" sz="2400" dirty="0" smtClean="0">
                <a:latin typeface="Calibri" pitchFamily="34" charset="0"/>
              </a:rPr>
              <a:t>UNIEWAŻNIENIE POSTĘPOWANIA</a:t>
            </a:r>
            <a:endParaRPr lang="pl-PL" sz="2400" dirty="0">
              <a:latin typeface="Calibri" pitchFamily="34" charset="0"/>
            </a:endParaRPr>
          </a:p>
        </p:txBody>
      </p:sp>
    </p:spTree>
    <p:extLst>
      <p:ext uri="{BB962C8B-B14F-4D97-AF65-F5344CB8AC3E}">
        <p14:creationId xmlns:p14="http://schemas.microsoft.com/office/powerpoint/2010/main" val="385719980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12761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TERMINY na</a:t>
            </a:r>
            <a:r>
              <a:rPr kumimoji="0" lang="pl-PL" sz="2800" b="1" i="0" u="none" strike="noStrike" kern="1200" cap="all" spc="0" normalizeH="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 dokonanie czynności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800" b="1" i="0" u="none" strike="noStrike" kern="1200" cap="all" spc="0" normalizeH="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a elektronizacja</a:t>
            </a:r>
            <a:endParaRPr kumimoji="0" lang="pl-PL" sz="28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3" name="pole tekstowe 2"/>
          <p:cNvSpPr txBox="1"/>
          <p:nvPr/>
        </p:nvSpPr>
        <p:spPr>
          <a:xfrm>
            <a:off x="571472" y="3212976"/>
            <a:ext cx="7500990" cy="2893100"/>
          </a:xfrm>
          <a:prstGeom prst="rect">
            <a:avLst/>
          </a:prstGeom>
          <a:noFill/>
        </p:spPr>
        <p:txBody>
          <a:bodyPr wrap="square" rtlCol="0">
            <a:spAutoFit/>
          </a:bodyPr>
          <a:lstStyle/>
          <a:p>
            <a:pPr marL="285750" indent="-285750" algn="just">
              <a:buFont typeface="Arial" panose="020B0604020202020204" pitchFamily="34" charset="0"/>
              <a:buChar char="•"/>
            </a:pPr>
            <a:r>
              <a:rPr lang="pl-PL" sz="1400" dirty="0"/>
              <a:t>Prawo zamówień publicznych nadała art. 90 </a:t>
            </a:r>
            <a:r>
              <a:rPr lang="pl-PL" sz="1400" dirty="0" err="1"/>
              <a:t>pzp</a:t>
            </a:r>
            <a:r>
              <a:rPr lang="pl-PL" sz="1400" dirty="0"/>
              <a:t> takie brzmienie, w którym brak już wskazania terminu jako obligatoryjnego elementu wezwania wykonawcy do złożenia wyjaśnień w zakresie ceny (do wejścia w życie ww. ustawy, w art. 90 ust. 1 była mowa o zwróceniu się do wykonawcy o udzielenie </a:t>
            </a:r>
            <a:r>
              <a:rPr lang="pl-PL" sz="1400" b="1" u="sng" dirty="0"/>
              <a:t>w określonym terminie</a:t>
            </a:r>
            <a:r>
              <a:rPr lang="pl-PL" sz="1400" dirty="0"/>
              <a:t> wyjaśnień dotyczących elementów oferty mających wpływ na wysokość ceny). Brzmienie art. 90 ust. 1 </a:t>
            </a:r>
            <a:r>
              <a:rPr lang="pl-PL" sz="1400" dirty="0" err="1"/>
              <a:t>pzp</a:t>
            </a:r>
            <a:r>
              <a:rPr lang="pl-PL" sz="1400" dirty="0"/>
              <a:t> ulegało zmianie również po tej nowelizacji, jednak ustawodawca nie powrócił już do takiego jego ukształtowania, które odnosiłoby się do konieczności wskazywania przez Zamawiającego terminu na złożenie wyjaśnień. Także obecne brzmienie tego przepisu nie zawiera odniesienia do terminu złożenia wyjaśnień (...</a:t>
            </a:r>
            <a:r>
              <a:rPr lang="pl-PL" sz="1400" i="1" dirty="0"/>
              <a:t>zamawiający zwraca się o udzielenie wyjaśnień, w tym złożenie dowodów, dotyczących wyliczenia ceny lub kosztu</a:t>
            </a:r>
            <a:r>
              <a:rPr lang="pl-PL" sz="1400" i="1" dirty="0" smtClean="0"/>
              <a:t>...</a:t>
            </a:r>
            <a:r>
              <a:rPr lang="pl-PL" sz="1400" dirty="0" smtClean="0"/>
              <a:t>).</a:t>
            </a:r>
          </a:p>
          <a:p>
            <a:pPr marL="285750" indent="-285750" algn="just">
              <a:buFont typeface="Arial" panose="020B0604020202020204" pitchFamily="34" charset="0"/>
              <a:buChar char="•"/>
            </a:pPr>
            <a:r>
              <a:rPr lang="pl-PL" sz="1400" dirty="0"/>
              <a:t>Równocześnie ust. 3 również nie zawiera (tak jak i przed wspomnianą nowelizacją z 2014 roku) odniesienia do terminu złożenia wyjaśnień. </a:t>
            </a:r>
            <a:endParaRPr lang="pl-PL" sz="1400" dirty="0"/>
          </a:p>
        </p:txBody>
      </p:sp>
    </p:spTree>
    <p:extLst>
      <p:ext uri="{BB962C8B-B14F-4D97-AF65-F5344CB8AC3E}">
        <p14:creationId xmlns:p14="http://schemas.microsoft.com/office/powerpoint/2010/main" val="372185054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5155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UNIEWAŻNIENIE POSTĘPOWANIA</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409417" y="884018"/>
            <a:ext cx="7715304" cy="369332"/>
          </a:xfrm>
          <a:prstGeom prst="rect">
            <a:avLst/>
          </a:prstGeom>
          <a:noFill/>
        </p:spPr>
        <p:txBody>
          <a:bodyPr wrap="square" rtlCol="0">
            <a:spAutoFit/>
          </a:bodyPr>
          <a:lstStyle/>
          <a:p>
            <a:pPr algn="ctr"/>
            <a:r>
              <a:rPr lang="pl-PL" b="1" dirty="0" smtClean="0">
                <a:solidFill>
                  <a:schemeClr val="tx2"/>
                </a:solidFill>
              </a:rPr>
              <a:t>OBLIGATORYJNE (art. 93)</a:t>
            </a:r>
            <a:endParaRPr lang="pl-PL" b="1" dirty="0">
              <a:solidFill>
                <a:schemeClr val="tx2"/>
              </a:solidFill>
            </a:endParaRPr>
          </a:p>
        </p:txBody>
      </p:sp>
      <p:sp>
        <p:nvSpPr>
          <p:cNvPr id="8" name="pole tekstowe 7"/>
          <p:cNvSpPr txBox="1"/>
          <p:nvPr/>
        </p:nvSpPr>
        <p:spPr>
          <a:xfrm>
            <a:off x="418995" y="1787336"/>
            <a:ext cx="7715304" cy="4062651"/>
          </a:xfrm>
          <a:prstGeom prst="rect">
            <a:avLst/>
          </a:prstGeom>
          <a:noFill/>
        </p:spPr>
        <p:txBody>
          <a:bodyPr wrap="square" rtlCol="0">
            <a:spAutoFit/>
          </a:bodyPr>
          <a:lstStyle/>
          <a:p>
            <a:pPr algn="just"/>
            <a:r>
              <a:rPr lang="pl-PL" dirty="0" smtClean="0"/>
              <a:t>Zamawiający unieważnia postępowanie o udzielenie zamówienia, jeżeli:</a:t>
            </a:r>
          </a:p>
          <a:p>
            <a:pPr algn="just">
              <a:spcBef>
                <a:spcPts val="1200"/>
              </a:spcBef>
              <a:spcAft>
                <a:spcPts val="1200"/>
              </a:spcAft>
            </a:pPr>
            <a:r>
              <a:rPr lang="pl-PL" dirty="0" smtClean="0"/>
              <a:t>1) nie złożono </a:t>
            </a:r>
            <a:r>
              <a:rPr lang="pl-PL" b="1" dirty="0" smtClean="0">
                <a:solidFill>
                  <a:srgbClr val="FF0000"/>
                </a:solidFill>
              </a:rPr>
              <a:t>żadnej oferty</a:t>
            </a:r>
            <a:r>
              <a:rPr lang="pl-PL" dirty="0" smtClean="0"/>
              <a:t> niepodlegającej odrzuceniu albo nie wpłynął żaden wniosek o dopuszczenie do udziału w postępowaniu od wykonawcy niepodlegającego wykluczeniu, z zastrzeżeniem </a:t>
            </a:r>
            <a:r>
              <a:rPr lang="pl-PL" dirty="0" err="1" smtClean="0"/>
              <a:t>pkt</a:t>
            </a:r>
            <a:r>
              <a:rPr lang="pl-PL" dirty="0" smtClean="0"/>
              <a:t> 2 i 3;</a:t>
            </a:r>
          </a:p>
          <a:p>
            <a:pPr algn="just">
              <a:spcBef>
                <a:spcPts val="1200"/>
              </a:spcBef>
              <a:spcAft>
                <a:spcPts val="1200"/>
              </a:spcAft>
            </a:pPr>
            <a:r>
              <a:rPr lang="pl-PL" dirty="0" smtClean="0"/>
              <a:t>2) w postępowaniu prowadzonym w trybie zapytania o cenę nie złożono co najmniej dwóch ofert niepodlegających odrzuceniu;</a:t>
            </a:r>
          </a:p>
          <a:p>
            <a:pPr algn="just">
              <a:spcBef>
                <a:spcPts val="1200"/>
              </a:spcBef>
              <a:spcAft>
                <a:spcPts val="1200"/>
              </a:spcAft>
            </a:pPr>
            <a:r>
              <a:rPr lang="pl-PL" dirty="0" smtClean="0"/>
              <a:t>3) w postępowaniu prowadzonym w trybie licytacji elektronicznej wpłynęły mniej niż dwa wnioski o dopuszczenie do udziału w licytacji elektronicznej albo nie została złożona żadna oferta;</a:t>
            </a:r>
          </a:p>
          <a:p>
            <a:pPr algn="just"/>
            <a:r>
              <a:rPr lang="pl-PL" dirty="0" smtClean="0"/>
              <a:t> </a:t>
            </a:r>
          </a:p>
          <a:p>
            <a:pPr algn="just"/>
            <a:endParaRPr lang="pl-P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 – IMPLEMENTACJA PRAWA UNIJNEGO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9" name="Symbol zastępczy zawartości 8"/>
          <p:cNvSpPr>
            <a:spLocks noGrp="1"/>
          </p:cNvSpPr>
          <p:nvPr>
            <p:ph idx="1"/>
          </p:nvPr>
        </p:nvSpPr>
        <p:spPr>
          <a:xfrm>
            <a:off x="571472" y="1357298"/>
            <a:ext cx="7239000" cy="4572032"/>
          </a:xfrm>
        </p:spPr>
        <p:txBody>
          <a:bodyPr>
            <a:noAutofit/>
          </a:bodyPr>
          <a:lstStyle/>
          <a:p>
            <a:pPr algn="just">
              <a:buNone/>
            </a:pPr>
            <a:r>
              <a:rPr lang="pl-PL" sz="1300" b="1" dirty="0" smtClean="0">
                <a:latin typeface="Calibri" pitchFamily="34" charset="0"/>
              </a:rPr>
              <a:t>Ad a)</a:t>
            </a:r>
          </a:p>
          <a:p>
            <a:pPr algn="ctr">
              <a:buNone/>
            </a:pPr>
            <a:r>
              <a:rPr lang="pl-PL" sz="1400" b="1" dirty="0" smtClean="0">
                <a:solidFill>
                  <a:schemeClr val="tx2"/>
                </a:solidFill>
              </a:rPr>
              <a:t>Tryby negocjacyjne – istotne modyfikacje:</a:t>
            </a:r>
          </a:p>
          <a:p>
            <a:pPr algn="ctr">
              <a:buNone/>
            </a:pPr>
            <a:endParaRPr lang="pl-PL" sz="1200" b="1" dirty="0" smtClean="0">
              <a:solidFill>
                <a:schemeClr val="tx2"/>
              </a:solidFill>
              <a:latin typeface="Calibri" pitchFamily="34" charset="0"/>
            </a:endParaRPr>
          </a:p>
          <a:p>
            <a:pPr algn="ctr">
              <a:buNone/>
            </a:pPr>
            <a:endParaRPr lang="pl-PL" sz="1400" b="1" dirty="0" smtClean="0">
              <a:solidFill>
                <a:schemeClr val="tx2"/>
              </a:solidFill>
            </a:endParaRPr>
          </a:p>
        </p:txBody>
      </p:sp>
      <p:graphicFrame>
        <p:nvGraphicFramePr>
          <p:cNvPr id="14" name="Tabela 13"/>
          <p:cNvGraphicFramePr>
            <a:graphicFrameLocks noGrp="1"/>
          </p:cNvGraphicFramePr>
          <p:nvPr/>
        </p:nvGraphicFramePr>
        <p:xfrm>
          <a:off x="571472" y="2143116"/>
          <a:ext cx="7429552" cy="3108960"/>
        </p:xfrm>
        <a:graphic>
          <a:graphicData uri="http://schemas.openxmlformats.org/drawingml/2006/table">
            <a:tbl>
              <a:tblPr firstRow="1" bandRow="1">
                <a:tableStyleId>{5C22544A-7EE6-4342-B048-85BDC9FD1C3A}</a:tableStyleId>
              </a:tblPr>
              <a:tblGrid>
                <a:gridCol w="4214842"/>
                <a:gridCol w="3214710"/>
              </a:tblGrid>
              <a:tr h="23574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800" b="0" dirty="0" smtClean="0">
                          <a:solidFill>
                            <a:schemeClr val="tx1"/>
                          </a:solidFill>
                          <a:latin typeface="Calibri" pitchFamily="34" charset="0"/>
                        </a:rPr>
                        <a:t>Art.  54. </a:t>
                      </a:r>
                    </a:p>
                    <a:p>
                      <a:pPr marL="0" marR="0" indent="0" algn="l" defTabSz="914400" rtl="0" eaLnBrk="1" fontAlgn="auto" latinLnBrk="0" hangingPunct="1">
                        <a:lnSpc>
                          <a:spcPct val="100000"/>
                        </a:lnSpc>
                        <a:spcBef>
                          <a:spcPts val="0"/>
                        </a:spcBef>
                        <a:spcAft>
                          <a:spcPts val="0"/>
                        </a:spcAft>
                        <a:buClrTx/>
                        <a:buSzTx/>
                        <a:buFontTx/>
                        <a:buNone/>
                        <a:tabLst/>
                        <a:defRPr/>
                      </a:pPr>
                      <a:r>
                        <a:rPr lang="pl-PL" sz="1800" b="1" dirty="0" smtClean="0">
                          <a:solidFill>
                            <a:schemeClr val="tx1"/>
                          </a:solidFill>
                          <a:latin typeface="Calibri" pitchFamily="34" charset="0"/>
                        </a:rPr>
                        <a:t>Negocjacje z ogłoszeniem </a:t>
                      </a:r>
                      <a:r>
                        <a:rPr lang="pl-PL" sz="1800" b="0" dirty="0" smtClean="0">
                          <a:solidFill>
                            <a:schemeClr val="tx1"/>
                          </a:solidFill>
                          <a:latin typeface="Calibri" pitchFamily="34" charset="0"/>
                        </a:rPr>
                        <a:t>to tryb udzielenia zamówienia, w którym, po publicznym ogłoszeniu o zamówieniu, zamawiający zaprasza wykonawców dopuszczonych do udziału w postępowaniu do składania ofert wstępnych, prowadzi z nimi negocjacje, a następnie zaprasza ich do składania ofert.</a:t>
                      </a:r>
                    </a:p>
                    <a:p>
                      <a:endParaRPr lang="pl-PL" sz="1800" b="0" dirty="0">
                        <a:latin typeface="Calibri" pitchFamily="34" charset="0"/>
                      </a:endParaRPr>
                    </a:p>
                  </a:txBody>
                  <a:tcPr>
                    <a:solidFill>
                      <a:schemeClr val="bg2">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800" b="0" dirty="0" smtClean="0">
                          <a:solidFill>
                            <a:schemeClr val="tx1"/>
                          </a:solidFill>
                          <a:latin typeface="Calibri" pitchFamily="34" charset="0"/>
                        </a:rPr>
                        <a:t>Art.  60a. </a:t>
                      </a:r>
                    </a:p>
                    <a:p>
                      <a:pPr marL="0" marR="0" indent="0" algn="l" defTabSz="914400" rtl="0" eaLnBrk="1" fontAlgn="auto" latinLnBrk="0" hangingPunct="1">
                        <a:lnSpc>
                          <a:spcPct val="100000"/>
                        </a:lnSpc>
                        <a:spcBef>
                          <a:spcPts val="0"/>
                        </a:spcBef>
                        <a:spcAft>
                          <a:spcPts val="0"/>
                        </a:spcAft>
                        <a:buClrTx/>
                        <a:buSzTx/>
                        <a:buFontTx/>
                        <a:buNone/>
                        <a:tabLst/>
                        <a:defRPr/>
                      </a:pPr>
                      <a:r>
                        <a:rPr lang="pl-PL" sz="1800" b="1" dirty="0" smtClean="0">
                          <a:solidFill>
                            <a:schemeClr val="tx1"/>
                          </a:solidFill>
                          <a:latin typeface="Calibri" pitchFamily="34" charset="0"/>
                        </a:rPr>
                        <a:t>Dialog konkurencyjny </a:t>
                      </a:r>
                      <a:r>
                        <a:rPr lang="pl-PL" sz="1800" b="0" dirty="0" smtClean="0">
                          <a:solidFill>
                            <a:schemeClr val="tx1"/>
                          </a:solidFill>
                          <a:latin typeface="Calibri" pitchFamily="34" charset="0"/>
                        </a:rPr>
                        <a:t>to tryb udzielenia zamówienia, w którym po publicznym ogłoszeniu o zamówieniu zamawiający prowadzi z wybranymi przez siebie wykonawcami dialog, a następnie zaprasza ich do składania ofert.</a:t>
                      </a:r>
                    </a:p>
                  </a:txBody>
                  <a:tcPr>
                    <a:solidFill>
                      <a:schemeClr val="bg2">
                        <a:lumMod val="90000"/>
                      </a:schemeClr>
                    </a:solidFill>
                  </a:tcPr>
                </a:tc>
              </a:tr>
            </a:tbl>
          </a:graphicData>
        </a:graphic>
      </p:graphicFrame>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5155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UNIEWAŻNIENIE POSTĘPOWANIA</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409417" y="884018"/>
            <a:ext cx="7715304" cy="369332"/>
          </a:xfrm>
          <a:prstGeom prst="rect">
            <a:avLst/>
          </a:prstGeom>
          <a:noFill/>
        </p:spPr>
        <p:txBody>
          <a:bodyPr wrap="square" rtlCol="0">
            <a:spAutoFit/>
          </a:bodyPr>
          <a:lstStyle/>
          <a:p>
            <a:pPr algn="ctr"/>
            <a:r>
              <a:rPr lang="pl-PL" b="1" dirty="0" smtClean="0">
                <a:solidFill>
                  <a:schemeClr val="tx2"/>
                </a:solidFill>
              </a:rPr>
              <a:t>OBLIGATORYJNE (art. 93)</a:t>
            </a:r>
            <a:endParaRPr lang="pl-PL" b="1" dirty="0">
              <a:solidFill>
                <a:schemeClr val="tx2"/>
              </a:solidFill>
            </a:endParaRPr>
          </a:p>
        </p:txBody>
      </p:sp>
      <p:sp>
        <p:nvSpPr>
          <p:cNvPr id="9" name="pole tekstowe 8"/>
          <p:cNvSpPr txBox="1"/>
          <p:nvPr/>
        </p:nvSpPr>
        <p:spPr>
          <a:xfrm>
            <a:off x="464315" y="1399130"/>
            <a:ext cx="7715304" cy="4996240"/>
          </a:xfrm>
          <a:prstGeom prst="rect">
            <a:avLst/>
          </a:prstGeom>
          <a:noFill/>
        </p:spPr>
        <p:txBody>
          <a:bodyPr wrap="square" rtlCol="0">
            <a:spAutoFit/>
          </a:bodyPr>
          <a:lstStyle/>
          <a:p>
            <a:pPr algn="just"/>
            <a:r>
              <a:rPr lang="pl-PL" dirty="0" smtClean="0"/>
              <a:t>Zamawiający unieważnia postępowanie o udzielenie zamówienia, jeżeli:</a:t>
            </a:r>
          </a:p>
          <a:p>
            <a:pPr algn="just">
              <a:spcBef>
                <a:spcPts val="1000"/>
              </a:spcBef>
              <a:spcAft>
                <a:spcPts val="1000"/>
              </a:spcAft>
            </a:pPr>
            <a:r>
              <a:rPr lang="pl-PL" dirty="0" smtClean="0"/>
              <a:t>4) cena najkorzystniejszej oferty lub oferta z najniższą ceną </a:t>
            </a:r>
            <a:r>
              <a:rPr lang="pl-PL" b="1" dirty="0" smtClean="0">
                <a:solidFill>
                  <a:srgbClr val="FF0000"/>
                </a:solidFill>
              </a:rPr>
              <a:t>przewyższa kwotę, którą zamawiający zamierza przeznaczyć na sfinansowanie zamówienia</a:t>
            </a:r>
            <a:r>
              <a:rPr lang="pl-PL" dirty="0" smtClean="0"/>
              <a:t>, chyba że zamawiający może zwiększyć tę kwotę do ceny najkorzystniejszej oferty;</a:t>
            </a:r>
          </a:p>
          <a:p>
            <a:pPr algn="just">
              <a:spcBef>
                <a:spcPts val="1000"/>
              </a:spcBef>
              <a:spcAft>
                <a:spcPts val="1000"/>
              </a:spcAft>
            </a:pPr>
            <a:r>
              <a:rPr lang="pl-PL" dirty="0" smtClean="0"/>
              <a:t>5) w przypadkach, o których mowa w art. 91 ust. 5, zostały złożone </a:t>
            </a:r>
            <a:r>
              <a:rPr lang="pl-PL" b="1" dirty="0" smtClean="0">
                <a:solidFill>
                  <a:srgbClr val="FF0000"/>
                </a:solidFill>
              </a:rPr>
              <a:t>oferty dodatkowe o takiej samej cenie</a:t>
            </a:r>
            <a:r>
              <a:rPr lang="pl-PL" dirty="0" smtClean="0"/>
              <a:t>;</a:t>
            </a:r>
          </a:p>
          <a:p>
            <a:pPr algn="just">
              <a:spcBef>
                <a:spcPts val="1000"/>
              </a:spcBef>
              <a:spcAft>
                <a:spcPts val="1000"/>
              </a:spcAft>
            </a:pPr>
            <a:r>
              <a:rPr lang="pl-PL" dirty="0" smtClean="0"/>
              <a:t>6) wystąpiła </a:t>
            </a:r>
            <a:r>
              <a:rPr lang="pl-PL" b="1" dirty="0" smtClean="0">
                <a:solidFill>
                  <a:srgbClr val="FF0000"/>
                </a:solidFill>
              </a:rPr>
              <a:t>istotna zmiana okoliczności </a:t>
            </a:r>
            <a:r>
              <a:rPr lang="pl-PL" dirty="0" smtClean="0"/>
              <a:t>powodująca, że prowadzenie postępowania lub wykonanie zamówienia nie leży w interesie publicznym, czego nie można było wcześniej przewidzieć;</a:t>
            </a:r>
          </a:p>
          <a:p>
            <a:pPr algn="just">
              <a:spcBef>
                <a:spcPts val="1000"/>
              </a:spcBef>
              <a:spcAft>
                <a:spcPts val="1000"/>
              </a:spcAft>
            </a:pPr>
            <a:r>
              <a:rPr lang="pl-PL" dirty="0" smtClean="0"/>
              <a:t>7) </a:t>
            </a:r>
            <a:r>
              <a:rPr lang="pl-PL" b="1" dirty="0" smtClean="0">
                <a:solidFill>
                  <a:srgbClr val="FF0000"/>
                </a:solidFill>
              </a:rPr>
              <a:t>postępowanie obarczone jest niemożliwą do usunięcia wadą uniemożliwiającą zawarcie niepodlegającej unieważnieniu umowy w sprawie zamówienia publicznego.</a:t>
            </a:r>
          </a:p>
          <a:p>
            <a:pPr algn="just"/>
            <a:r>
              <a:rPr lang="pl-PL" dirty="0" smtClean="0"/>
              <a:t> </a:t>
            </a:r>
          </a:p>
          <a:p>
            <a:pPr algn="just"/>
            <a:endParaRPr lang="pl-PL" dirty="0"/>
          </a:p>
        </p:txBody>
      </p:sp>
    </p:spTree>
    <p:extLst>
      <p:ext uri="{BB962C8B-B14F-4D97-AF65-F5344CB8AC3E}">
        <p14:creationId xmlns:p14="http://schemas.microsoft.com/office/powerpoint/2010/main" val="253956868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5155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UNIEWAŻNIENIE POSTĘPOWANIA</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409417" y="884018"/>
            <a:ext cx="7715304" cy="369332"/>
          </a:xfrm>
          <a:prstGeom prst="rect">
            <a:avLst/>
          </a:prstGeom>
          <a:noFill/>
        </p:spPr>
        <p:txBody>
          <a:bodyPr wrap="square" rtlCol="0">
            <a:spAutoFit/>
          </a:bodyPr>
          <a:lstStyle/>
          <a:p>
            <a:pPr algn="ctr"/>
            <a:r>
              <a:rPr lang="pl-PL" b="1" dirty="0">
                <a:solidFill>
                  <a:schemeClr val="tx2"/>
                </a:solidFill>
              </a:rPr>
              <a:t>FAKULTATYWNE (art. 93)</a:t>
            </a:r>
            <a:endParaRPr lang="pl-PL" b="1" dirty="0">
              <a:solidFill>
                <a:schemeClr val="tx2"/>
              </a:solidFill>
            </a:endParaRPr>
          </a:p>
        </p:txBody>
      </p:sp>
      <p:sp>
        <p:nvSpPr>
          <p:cNvPr id="8" name="pole tekstowe 7"/>
          <p:cNvSpPr txBox="1"/>
          <p:nvPr/>
        </p:nvSpPr>
        <p:spPr>
          <a:xfrm>
            <a:off x="214282" y="1789085"/>
            <a:ext cx="7858180" cy="4031873"/>
          </a:xfrm>
          <a:prstGeom prst="rect">
            <a:avLst/>
          </a:prstGeom>
          <a:noFill/>
        </p:spPr>
        <p:txBody>
          <a:bodyPr wrap="square" rtlCol="0">
            <a:spAutoFit/>
          </a:bodyPr>
          <a:lstStyle/>
          <a:p>
            <a:pPr algn="just"/>
            <a:r>
              <a:rPr lang="pl-PL" dirty="0" smtClean="0"/>
              <a:t>Zamawiający </a:t>
            </a:r>
            <a:r>
              <a:rPr lang="pl-PL" b="1" dirty="0" smtClean="0">
                <a:solidFill>
                  <a:srgbClr val="FF0000"/>
                </a:solidFill>
              </a:rPr>
              <a:t>MOŻE</a:t>
            </a:r>
            <a:r>
              <a:rPr lang="pl-PL" dirty="0" smtClean="0"/>
              <a:t> unieważnić postępowanie o udzielenie zamówienia, jeżeli:</a:t>
            </a:r>
          </a:p>
          <a:p>
            <a:pPr marL="342900" indent="-342900" algn="just">
              <a:spcBef>
                <a:spcPts val="1200"/>
              </a:spcBef>
              <a:spcAft>
                <a:spcPts val="1200"/>
              </a:spcAft>
              <a:buFont typeface="+mj-lt"/>
              <a:buAutoNum type="arabicPeriod"/>
            </a:pPr>
            <a:r>
              <a:rPr lang="pl-PL" b="1" dirty="0" smtClean="0">
                <a:solidFill>
                  <a:srgbClr val="FF0000"/>
                </a:solidFill>
              </a:rPr>
              <a:t>środki</a:t>
            </a:r>
            <a:r>
              <a:rPr lang="pl-PL" dirty="0" smtClean="0"/>
              <a:t> pochodzące z budżetu Unii Europejskiej / z pomocy EFTA / służące na badania naukowe lub prace rozwojowe, które zamawiający zamierzał przeznaczyć na sfinansowanie całości lub części zamówienia, </a:t>
            </a:r>
            <a:r>
              <a:rPr lang="pl-PL" b="1" dirty="0" smtClean="0">
                <a:solidFill>
                  <a:srgbClr val="FF0000"/>
                </a:solidFill>
              </a:rPr>
              <a:t>nie zostały mu przyznane</a:t>
            </a:r>
            <a:r>
              <a:rPr lang="pl-PL" dirty="0" smtClean="0"/>
              <a:t>. </a:t>
            </a:r>
            <a:r>
              <a:rPr lang="pl-PL" b="1" dirty="0" smtClean="0"/>
              <a:t>ALE:</a:t>
            </a:r>
            <a:r>
              <a:rPr lang="pl-PL" dirty="0" smtClean="0"/>
              <a:t> możliwość unieważnienia postępowania na tej podstawie musiała być przewidziana w ogłoszeniu o zamówieniu / zaproszeniu do negocjacji / zaproszeniu do składania ofert.</a:t>
            </a:r>
          </a:p>
          <a:p>
            <a:pPr marL="342900" indent="-342900" algn="just">
              <a:spcBef>
                <a:spcPts val="1200"/>
              </a:spcBef>
              <a:spcAft>
                <a:spcPts val="1200"/>
              </a:spcAft>
              <a:buFont typeface="+mj-lt"/>
              <a:buAutoNum type="arabicPeriod"/>
            </a:pPr>
            <a:r>
              <a:rPr lang="pl-PL" b="1" dirty="0" smtClean="0">
                <a:solidFill>
                  <a:srgbClr val="FF0000"/>
                </a:solidFill>
              </a:rPr>
              <a:t>liczba wykonawców</a:t>
            </a:r>
            <a:r>
              <a:rPr lang="pl-PL" dirty="0" smtClean="0"/>
              <a:t>, którzy spełniają warunki udziału w postępowaniu jest mniejsza niż określona w ogłoszeniu o zamówieniu liczba wykonawców, których zamawiający zamierzał zaprosić do składania ofert, </a:t>
            </a:r>
            <a:r>
              <a:rPr lang="pl-PL" dirty="0" err="1" smtClean="0"/>
              <a:t>ofert</a:t>
            </a:r>
            <a:r>
              <a:rPr lang="pl-PL" dirty="0" smtClean="0"/>
              <a:t> wstępnych, dialogu konkurencyjnego albo negocjacji.</a:t>
            </a:r>
          </a:p>
          <a:p>
            <a:pPr algn="just"/>
            <a:endParaRPr lang="pl-PL" dirty="0"/>
          </a:p>
        </p:txBody>
      </p:sp>
    </p:spTree>
    <p:extLst>
      <p:ext uri="{BB962C8B-B14F-4D97-AF65-F5344CB8AC3E}">
        <p14:creationId xmlns:p14="http://schemas.microsoft.com/office/powerpoint/2010/main" val="200254109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5155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UNIEWAŻNIENIE POSTĘPOWANIA</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409417" y="884018"/>
            <a:ext cx="7715304" cy="369332"/>
          </a:xfrm>
          <a:prstGeom prst="rect">
            <a:avLst/>
          </a:prstGeom>
          <a:noFill/>
        </p:spPr>
        <p:txBody>
          <a:bodyPr wrap="square" rtlCol="0">
            <a:spAutoFit/>
          </a:bodyPr>
          <a:lstStyle/>
          <a:p>
            <a:pPr algn="ctr"/>
            <a:r>
              <a:rPr lang="pl-PL" b="1" dirty="0" smtClean="0">
                <a:solidFill>
                  <a:schemeClr val="tx2"/>
                </a:solidFill>
              </a:rPr>
              <a:t>Konsekwencje unieważnienia</a:t>
            </a:r>
            <a:endParaRPr lang="pl-PL" b="1" dirty="0">
              <a:solidFill>
                <a:schemeClr val="tx2"/>
              </a:solidFill>
            </a:endParaRPr>
          </a:p>
        </p:txBody>
      </p:sp>
      <p:sp>
        <p:nvSpPr>
          <p:cNvPr id="9" name="pole tekstowe 8"/>
          <p:cNvSpPr txBox="1"/>
          <p:nvPr/>
        </p:nvSpPr>
        <p:spPr>
          <a:xfrm>
            <a:off x="409417" y="1328665"/>
            <a:ext cx="7474951" cy="5078313"/>
          </a:xfrm>
          <a:prstGeom prst="rect">
            <a:avLst/>
          </a:prstGeom>
          <a:noFill/>
        </p:spPr>
        <p:txBody>
          <a:bodyPr wrap="square" rtlCol="0">
            <a:spAutoFit/>
          </a:bodyPr>
          <a:lstStyle/>
          <a:p>
            <a:pPr algn="just"/>
            <a:r>
              <a:rPr lang="pl-PL" b="1" dirty="0" smtClean="0">
                <a:solidFill>
                  <a:srgbClr val="FF0000"/>
                </a:solidFill>
              </a:rPr>
              <a:t>Obowiązek zawiadomienia wykonawców. </a:t>
            </a:r>
            <a:r>
              <a:rPr lang="pl-PL" dirty="0" smtClean="0"/>
              <a:t>O unieważnieniu postępowania o udzielenie zamówienia zamawiający zawiadamia równocześnie wszystkich wykonawców – podając uzasadnienie faktyczne i prawne.</a:t>
            </a:r>
          </a:p>
          <a:p>
            <a:pPr algn="just"/>
            <a:endParaRPr lang="pl-PL" dirty="0" smtClean="0"/>
          </a:p>
          <a:p>
            <a:pPr algn="just"/>
            <a:r>
              <a:rPr lang="pl-PL" b="1" dirty="0" smtClean="0">
                <a:solidFill>
                  <a:srgbClr val="FF0000"/>
                </a:solidFill>
              </a:rPr>
              <a:t>Zwrot kosztów. </a:t>
            </a:r>
            <a:r>
              <a:rPr lang="pl-PL" dirty="0" smtClean="0"/>
              <a:t>Gdy unieważnienie postępowania nastąpiło </a:t>
            </a:r>
            <a:r>
              <a:rPr lang="pl-PL" b="1" dirty="0" smtClean="0"/>
              <a:t>z przyczyn leżących po stronie zamawiającego</a:t>
            </a:r>
            <a:r>
              <a:rPr lang="pl-PL" dirty="0" smtClean="0"/>
              <a:t>, wykonawcom, którzy złożyli oferty niepodlegające odrzuceniu, przysługuje roszczenie o zwrot uzasadnionych kosztów uczestnictwa w postępowaniu, w szczególności kosztów przygotowania oferty.</a:t>
            </a:r>
          </a:p>
          <a:p>
            <a:pPr algn="just"/>
            <a:endParaRPr lang="pl-PL" dirty="0" smtClean="0"/>
          </a:p>
          <a:p>
            <a:pPr algn="just"/>
            <a:r>
              <a:rPr lang="pl-PL" b="1" dirty="0" smtClean="0">
                <a:solidFill>
                  <a:srgbClr val="FF0000"/>
                </a:solidFill>
              </a:rPr>
              <a:t>Obowiązek zawiadomienia wykonawcy o kolejnym postępowaniu.</a:t>
            </a:r>
            <a:r>
              <a:rPr lang="pl-PL" dirty="0" smtClean="0"/>
              <a:t> W przypadku unieważnienia postępowania o udzielenie zamówienia zamawiający </a:t>
            </a:r>
            <a:r>
              <a:rPr lang="pl-PL" b="1" dirty="0" smtClean="0"/>
              <a:t>na wniosek wykonawcy</a:t>
            </a:r>
            <a:r>
              <a:rPr lang="pl-PL" dirty="0" smtClean="0"/>
              <a:t>, który ubiegał się o udzielenie zamówienia, zawiadamia o wszczęciu kolejnego postępowania, które dotyczy </a:t>
            </a:r>
            <a:r>
              <a:rPr lang="pl-PL" b="1" dirty="0" smtClean="0"/>
              <a:t>tego samego przedmiotu zamówienia </a:t>
            </a:r>
            <a:r>
              <a:rPr lang="pl-PL" dirty="0" smtClean="0"/>
              <a:t>lub obejmuje ten sam przedmiot zamówienia.</a:t>
            </a:r>
          </a:p>
          <a:p>
            <a:pPr algn="just"/>
            <a:endParaRPr lang="pl-PL" dirty="0"/>
          </a:p>
        </p:txBody>
      </p:sp>
    </p:spTree>
    <p:extLst>
      <p:ext uri="{BB962C8B-B14F-4D97-AF65-F5344CB8AC3E}">
        <p14:creationId xmlns:p14="http://schemas.microsoft.com/office/powerpoint/2010/main" val="131778187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5155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UNIEWAŻNIENIE POSTĘPOWANIA</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10" name="pole tekstowe 9"/>
          <p:cNvSpPr txBox="1"/>
          <p:nvPr/>
        </p:nvSpPr>
        <p:spPr>
          <a:xfrm>
            <a:off x="467544" y="1094795"/>
            <a:ext cx="7416824" cy="4893647"/>
          </a:xfrm>
          <a:prstGeom prst="rect">
            <a:avLst/>
          </a:prstGeom>
          <a:noFill/>
        </p:spPr>
        <p:txBody>
          <a:bodyPr wrap="square" rtlCol="0">
            <a:spAutoFit/>
          </a:bodyPr>
          <a:lstStyle/>
          <a:p>
            <a:pPr algn="just"/>
            <a:r>
              <a:rPr lang="pl-PL" b="1" dirty="0" err="1" smtClean="0">
                <a:solidFill>
                  <a:schemeClr val="tx2"/>
                </a:solidFill>
              </a:rPr>
              <a:t>MiniKazus</a:t>
            </a:r>
            <a:endParaRPr lang="pl-PL" b="1" dirty="0" smtClean="0">
              <a:solidFill>
                <a:schemeClr val="tx2"/>
              </a:solidFill>
            </a:endParaRPr>
          </a:p>
          <a:p>
            <a:pPr algn="just"/>
            <a:r>
              <a:rPr lang="pl-PL" dirty="0" smtClean="0"/>
              <a:t>Jednym z kryteriów oceny ofert jest długość udzielonej gwarancji. Zamawiający określił, że za gwarancję udzieloną na 5 lat wykonawca otrzymuje 5 </a:t>
            </a:r>
            <a:r>
              <a:rPr lang="pl-PL" dirty="0" err="1" smtClean="0"/>
              <a:t>pkt</a:t>
            </a:r>
            <a:r>
              <a:rPr lang="pl-PL" dirty="0" smtClean="0"/>
              <a:t>, za gwarancję udzieloną na 10 lat - 10 </a:t>
            </a:r>
            <a:r>
              <a:rPr lang="pl-PL" dirty="0" err="1" smtClean="0"/>
              <a:t>pkt</a:t>
            </a:r>
            <a:r>
              <a:rPr lang="pl-PL" dirty="0" smtClean="0"/>
              <a:t>, a za gwarancję udzieloną na 15 lat - 15 </a:t>
            </a:r>
            <a:r>
              <a:rPr lang="pl-PL" dirty="0" err="1" smtClean="0"/>
              <a:t>pkt</a:t>
            </a:r>
            <a:r>
              <a:rPr lang="pl-PL" dirty="0" smtClean="0"/>
              <a:t> Kliku wykonawców zaoferowało udzielenie gwarancji na okres inny niż określony w powyższym kryterium, np. 8 lat albo 12 lat (ale żaden nie zadeklarował gwarancji powyżej górnej granicy).</a:t>
            </a:r>
          </a:p>
          <a:p>
            <a:pPr algn="just"/>
            <a:r>
              <a:rPr lang="pl-PL" b="1" dirty="0" smtClean="0"/>
              <a:t>W jaki sposób powinny być ocenione ich oferty? Czy wchodzi w grę unieważnienie postępowania?</a:t>
            </a:r>
          </a:p>
          <a:p>
            <a:pPr algn="just"/>
            <a:endParaRPr lang="pl-PL" sz="1600" b="1" dirty="0" smtClean="0"/>
          </a:p>
          <a:p>
            <a:pPr algn="r"/>
            <a:r>
              <a:rPr lang="pl-PL" sz="1200" dirty="0" smtClean="0"/>
              <a:t>[Pytanie pochodzi ze zbiorów systemu LEX, QA 824559, autor odpowiedzi: Daniel Szczęsny]</a:t>
            </a:r>
            <a:r>
              <a:rPr lang="pl-PL" sz="1200" b="1" dirty="0" smtClean="0">
                <a:solidFill>
                  <a:schemeClr val="tx2"/>
                </a:solidFill>
              </a:rPr>
              <a:t> </a:t>
            </a:r>
          </a:p>
          <a:p>
            <a:pPr algn="just"/>
            <a:endParaRPr lang="pl-PL" b="1" dirty="0" smtClean="0">
              <a:solidFill>
                <a:schemeClr val="tx2"/>
              </a:solidFill>
            </a:endParaRPr>
          </a:p>
          <a:p>
            <a:pPr algn="just"/>
            <a:endParaRPr lang="pl-PL" b="1" dirty="0" smtClean="0">
              <a:solidFill>
                <a:schemeClr val="tx2"/>
              </a:solidFill>
            </a:endParaRPr>
          </a:p>
          <a:p>
            <a:pPr algn="just"/>
            <a:r>
              <a:rPr lang="pl-PL" b="1" dirty="0" smtClean="0">
                <a:solidFill>
                  <a:schemeClr val="tx2"/>
                </a:solidFill>
              </a:rPr>
              <a:t>Niespójne zapisy SIWZ </a:t>
            </a:r>
            <a:r>
              <a:rPr lang="pl-PL" dirty="0" smtClean="0">
                <a:solidFill>
                  <a:schemeClr val="tx2"/>
                </a:solidFill>
              </a:rPr>
              <a:t>– </a:t>
            </a:r>
            <a:r>
              <a:rPr lang="pl-PL" dirty="0" smtClean="0"/>
              <a:t>czy to podstawa do unieważnienia (jako wada uniemożliwiająca zawarcie niepodlegającej unieważnieniu umowy)?</a:t>
            </a:r>
          </a:p>
          <a:p>
            <a:pPr algn="r"/>
            <a:endParaRPr lang="pl-PL" sz="1400" dirty="0" smtClean="0"/>
          </a:p>
        </p:txBody>
      </p:sp>
    </p:spTree>
    <p:extLst>
      <p:ext uri="{BB962C8B-B14F-4D97-AF65-F5344CB8AC3E}">
        <p14:creationId xmlns:p14="http://schemas.microsoft.com/office/powerpoint/2010/main" val="118865221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5155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UNIEWAŻNIENIE POSTĘPOWANIA</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395536" y="1191573"/>
            <a:ext cx="7676926" cy="5293757"/>
          </a:xfrm>
          <a:prstGeom prst="rect">
            <a:avLst/>
          </a:prstGeom>
          <a:noFill/>
        </p:spPr>
        <p:txBody>
          <a:bodyPr wrap="square" rtlCol="0">
            <a:spAutoFit/>
          </a:bodyPr>
          <a:lstStyle/>
          <a:p>
            <a:pPr algn="just"/>
            <a:r>
              <a:rPr lang="pl-PL" b="1" dirty="0" smtClean="0">
                <a:solidFill>
                  <a:schemeClr val="tx2"/>
                </a:solidFill>
              </a:rPr>
              <a:t>Wady SIWZ </a:t>
            </a:r>
            <a:r>
              <a:rPr lang="pl-PL" dirty="0" smtClean="0">
                <a:solidFill>
                  <a:schemeClr val="tx2"/>
                </a:solidFill>
              </a:rPr>
              <a:t>– </a:t>
            </a:r>
            <a:r>
              <a:rPr lang="pl-PL" dirty="0" smtClean="0"/>
              <a:t>przykłady do unieważnienia na podstawie art. 93 ust. 1 </a:t>
            </a:r>
            <a:r>
              <a:rPr lang="pl-PL" dirty="0" err="1" smtClean="0"/>
              <a:t>pkt</a:t>
            </a:r>
            <a:r>
              <a:rPr lang="pl-PL" dirty="0" smtClean="0"/>
              <a:t> 7)  postępowanie obarczone jest niemożliwą do usunięcia wadą uniemożliwiającą zawarcie niepodlegającej unieważnieniu umowy w sprawie zamówienia publicznego:</a:t>
            </a:r>
          </a:p>
          <a:p>
            <a:pPr algn="just"/>
            <a:endParaRPr lang="pl-PL" dirty="0" smtClean="0"/>
          </a:p>
          <a:p>
            <a:pPr algn="just">
              <a:buFont typeface="Arial" pitchFamily="34" charset="0"/>
              <a:buChar char="•"/>
            </a:pPr>
            <a:r>
              <a:rPr lang="pl-PL" dirty="0" smtClean="0"/>
              <a:t> zamawiający popełnił błąd, podając nieprawidłową stawkę VAT</a:t>
            </a:r>
          </a:p>
          <a:p>
            <a:pPr algn="just">
              <a:buFont typeface="Arial" pitchFamily="34" charset="0"/>
              <a:buChar char="•"/>
            </a:pPr>
            <a:r>
              <a:rPr lang="pl-PL" dirty="0" smtClean="0"/>
              <a:t> zamawiający przez pomyłkę wskazał inny termin na złożenie ofert w ogłoszeniu o zamówieniu, inną zaś w SIWZ</a:t>
            </a:r>
          </a:p>
          <a:p>
            <a:pPr algn="just"/>
            <a:endParaRPr lang="pl-PL" dirty="0" smtClean="0"/>
          </a:p>
          <a:p>
            <a:pPr algn="just"/>
            <a:r>
              <a:rPr lang="pl-PL" b="1" dirty="0" smtClean="0">
                <a:solidFill>
                  <a:schemeClr val="tx2"/>
                </a:solidFill>
              </a:rPr>
              <a:t>Istotna zmiana okoliczności </a:t>
            </a:r>
            <a:r>
              <a:rPr lang="pl-PL" b="1" dirty="0" smtClean="0"/>
              <a:t>– art. 93 ust. 1 </a:t>
            </a:r>
            <a:r>
              <a:rPr lang="pl-PL" b="1" dirty="0" err="1" smtClean="0"/>
              <a:t>pkt</a:t>
            </a:r>
            <a:r>
              <a:rPr lang="pl-PL" b="1" dirty="0" smtClean="0"/>
              <a:t> 6) </a:t>
            </a:r>
            <a:r>
              <a:rPr lang="pl-PL" dirty="0" smtClean="0"/>
              <a:t>wystąpiła istotna zmiana okoliczności powodująca, że prowadzenie postępowania lub wykonanie zamówienia nie leży w interesie publicznym, czego nie można było wcześniej przewidzieć.</a:t>
            </a:r>
          </a:p>
          <a:p>
            <a:pPr algn="ctr"/>
            <a:endParaRPr lang="pl-PL" dirty="0" smtClean="0">
              <a:solidFill>
                <a:srgbClr val="FF0000"/>
              </a:solidFill>
            </a:endParaRPr>
          </a:p>
          <a:p>
            <a:pPr algn="ctr"/>
            <a:r>
              <a:rPr lang="pl-PL" b="1" dirty="0" smtClean="0">
                <a:solidFill>
                  <a:srgbClr val="FF0000"/>
                </a:solidFill>
              </a:rPr>
              <a:t>A co jak zamawiający w trakcie postępowania zorientował się, że przedmiot zamówienia jednak jest mu niepotrzebny lub jednak powinien przeznaczyć środki na inne zadania?</a:t>
            </a:r>
          </a:p>
          <a:p>
            <a:pPr algn="just"/>
            <a:endParaRPr lang="pl-PL" b="1" dirty="0" smtClean="0"/>
          </a:p>
          <a:p>
            <a:pPr algn="r"/>
            <a:endParaRPr lang="pl-PL" sz="1400" dirty="0" smtClean="0"/>
          </a:p>
        </p:txBody>
      </p:sp>
    </p:spTree>
    <p:extLst>
      <p:ext uri="{BB962C8B-B14F-4D97-AF65-F5344CB8AC3E}">
        <p14:creationId xmlns:p14="http://schemas.microsoft.com/office/powerpoint/2010/main" val="64171616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5155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UNIEWAŻNIENIE POSTĘPOWANIA</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2" name="Prostokąt 1"/>
          <p:cNvSpPr/>
          <p:nvPr/>
        </p:nvSpPr>
        <p:spPr>
          <a:xfrm>
            <a:off x="395536" y="1484784"/>
            <a:ext cx="7560840" cy="2862322"/>
          </a:xfrm>
          <a:prstGeom prst="rect">
            <a:avLst/>
          </a:prstGeom>
        </p:spPr>
        <p:txBody>
          <a:bodyPr wrap="square">
            <a:spAutoFit/>
          </a:bodyPr>
          <a:lstStyle/>
          <a:p>
            <a:pPr algn="just"/>
            <a:r>
              <a:rPr lang="pl-PL" b="1" dirty="0"/>
              <a:t>KIO 593/17 Wyrok Krajowej Izby Odwoławczej z dnia 11 kwietnia 2017 r.</a:t>
            </a:r>
          </a:p>
          <a:p>
            <a:pPr algn="just"/>
            <a:r>
              <a:rPr lang="pl-PL" dirty="0"/>
              <a:t>Istotna zmiana okoliczności w rozumieniu art. 93 ust. 1 pkt 6 </a:t>
            </a:r>
            <a:r>
              <a:rPr lang="pl-PL" dirty="0" err="1"/>
              <a:t>p.z.p</a:t>
            </a:r>
            <a:r>
              <a:rPr lang="pl-PL" dirty="0"/>
              <a:t>., powodująca skutek w postaci unieważnienia postępowania, to pewne nadzwyczajne wydarzenia lub okoliczności mające wpływ na prowadzone postępowanie lub przedmiot zamówienia. Zmiana okoliczności, o której mowa w art. 93 ust. 1 pkt 6 </a:t>
            </a:r>
            <a:r>
              <a:rPr lang="pl-PL" dirty="0" err="1"/>
              <a:t>p.z.p</a:t>
            </a:r>
            <a:r>
              <a:rPr lang="pl-PL" dirty="0"/>
              <a:t>., musi mieć </a:t>
            </a:r>
            <a:r>
              <a:rPr lang="pl-PL" b="1" dirty="0">
                <a:solidFill>
                  <a:srgbClr val="FF0000"/>
                </a:solidFill>
              </a:rPr>
              <a:t>charakter zewnętrzny wobec zamawiającego w tym znaczeniu, że jej zaistnienie jest niezależne od samego zamawiającego</a:t>
            </a:r>
            <a:r>
              <a:rPr lang="pl-PL" dirty="0"/>
              <a:t>.</a:t>
            </a:r>
          </a:p>
          <a:p>
            <a:pPr algn="just"/>
            <a:endParaRPr lang="pl-PL" dirty="0"/>
          </a:p>
        </p:txBody>
      </p:sp>
    </p:spTree>
    <p:extLst>
      <p:ext uri="{BB962C8B-B14F-4D97-AF65-F5344CB8AC3E}">
        <p14:creationId xmlns:p14="http://schemas.microsoft.com/office/powerpoint/2010/main" val="396204212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5155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UNIEWAŻNIENIE POSTĘPOWANIA</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2" name="Prostokąt 1"/>
          <p:cNvSpPr/>
          <p:nvPr/>
        </p:nvSpPr>
        <p:spPr>
          <a:xfrm>
            <a:off x="489489" y="1156350"/>
            <a:ext cx="7560840" cy="4247317"/>
          </a:xfrm>
          <a:prstGeom prst="rect">
            <a:avLst/>
          </a:prstGeom>
        </p:spPr>
        <p:txBody>
          <a:bodyPr wrap="square">
            <a:spAutoFit/>
          </a:bodyPr>
          <a:lstStyle/>
          <a:p>
            <a:pPr algn="just"/>
            <a:r>
              <a:rPr lang="pl-PL" b="1" dirty="0" smtClean="0"/>
              <a:t>KIO </a:t>
            </a:r>
            <a:r>
              <a:rPr lang="pl-PL" b="1" dirty="0"/>
              <a:t>572/12 Wyrok Krajowej Izby Odwoławczej z dnia 4 kwietnia 2012 r.</a:t>
            </a:r>
          </a:p>
          <a:p>
            <a:pPr algn="just"/>
            <a:r>
              <a:rPr lang="pl-PL" dirty="0"/>
              <a:t>Zgodnie z brzmieniem przepisu art. 93 ust. 1 pkt 6 </a:t>
            </a:r>
            <a:r>
              <a:rPr lang="pl-PL" dirty="0" err="1"/>
              <a:t>p.z.p</a:t>
            </a:r>
            <a:r>
              <a:rPr lang="pl-PL" dirty="0"/>
              <a:t>. zamawiający unieważnia postępowanie o udzielenie zamówienia, jeżeli wystąpiła istotna zmiana okoliczności powodująca, że prowadzenie postępowania lub wykonanie zamówienia nie leży w interesie publicznym, czego nie można było wcześniej przewidzieć. Powyższy przepis ma charakter wyjątkowy i znajduje zastosowanie jedynie przy łącznym wystąpieniu wszystkich wymienionych wyżej przesłanek ustawowych połączonych związkiem przyczynowo - skutkowym.</a:t>
            </a:r>
          </a:p>
          <a:p>
            <a:pPr algn="just"/>
            <a:r>
              <a:rPr lang="pl-PL" b="1" dirty="0">
                <a:solidFill>
                  <a:srgbClr val="FF0000"/>
                </a:solidFill>
              </a:rPr>
              <a:t>Z faktu potencjalnej możliwości uzyskania oszczędności na inne cele użyteczności publicznej, które powinny być realizowane w normalnej działalności zamawiającego nie można wyciągnąć wniosku, że prowadzenie postępowania nie leży w interesie publicznym</a:t>
            </a:r>
            <a:r>
              <a:rPr lang="pl-PL" dirty="0"/>
              <a:t>.</a:t>
            </a:r>
          </a:p>
        </p:txBody>
      </p:sp>
    </p:spTree>
    <p:extLst>
      <p:ext uri="{BB962C8B-B14F-4D97-AF65-F5344CB8AC3E}">
        <p14:creationId xmlns:p14="http://schemas.microsoft.com/office/powerpoint/2010/main" val="309747103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5805264"/>
            <a:ext cx="3971596" cy="924335"/>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5940152" y="5040291"/>
            <a:ext cx="2160476" cy="1817709"/>
          </a:xfrm>
          <a:prstGeom prst="rect">
            <a:avLst/>
          </a:prstGeom>
          <a:effectLst>
            <a:softEdge rad="31750"/>
          </a:effectLst>
        </p:spPr>
      </p:pic>
      <p:sp>
        <p:nvSpPr>
          <p:cNvPr id="9" name="Symbol zastępczy zawartości 8"/>
          <p:cNvSpPr>
            <a:spLocks noGrp="1"/>
          </p:cNvSpPr>
          <p:nvPr>
            <p:ph idx="1"/>
          </p:nvPr>
        </p:nvSpPr>
        <p:spPr>
          <a:xfrm>
            <a:off x="571472" y="2165562"/>
            <a:ext cx="7312896" cy="2331371"/>
          </a:xfrm>
          <a:solidFill>
            <a:schemeClr val="accent3">
              <a:lumMod val="60000"/>
              <a:lumOff val="40000"/>
            </a:schemeClr>
          </a:solidFill>
        </p:spPr>
        <p:txBody>
          <a:bodyPr>
            <a:noAutofit/>
          </a:bodyPr>
          <a:lstStyle/>
          <a:p>
            <a:pPr marL="0" indent="0" algn="ctr">
              <a:buNone/>
            </a:pPr>
            <a:endParaRPr lang="pl-PL" sz="2400" dirty="0" smtClean="0">
              <a:latin typeface="Calibri" pitchFamily="34" charset="0"/>
            </a:endParaRPr>
          </a:p>
          <a:p>
            <a:pPr marL="0" indent="0" algn="ctr">
              <a:buNone/>
            </a:pPr>
            <a:endParaRPr lang="pl-PL" sz="2400" dirty="0">
              <a:latin typeface="Calibri" pitchFamily="34" charset="0"/>
            </a:endParaRPr>
          </a:p>
          <a:p>
            <a:pPr marL="0" indent="0" algn="ctr">
              <a:buNone/>
            </a:pPr>
            <a:r>
              <a:rPr lang="pl-PL" sz="2400" dirty="0" smtClean="0">
                <a:latin typeface="Calibri" pitchFamily="34" charset="0"/>
              </a:rPr>
              <a:t>ŚRODKI OCHRONY PRAWNEJ</a:t>
            </a:r>
            <a:endParaRPr lang="pl-PL" sz="2400" dirty="0">
              <a:latin typeface="Calibri" pitchFamily="34" charset="0"/>
            </a:endParaRPr>
          </a:p>
        </p:txBody>
      </p:sp>
    </p:spTree>
    <p:extLst>
      <p:ext uri="{BB962C8B-B14F-4D97-AF65-F5344CB8AC3E}">
        <p14:creationId xmlns:p14="http://schemas.microsoft.com/office/powerpoint/2010/main" val="407477477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pl-PL" sz="2400" b="1" cap="all" noProof="0" dirty="0" smtClean="0">
                <a:ln w="500">
                  <a:solidFill>
                    <a:schemeClr val="tx2">
                      <a:shade val="20000"/>
                      <a:satMod val="120000"/>
                    </a:schemeClr>
                  </a:solidFill>
                </a:ln>
                <a:solidFill>
                  <a:schemeClr val="accent3">
                    <a:lumMod val="50000"/>
                  </a:schemeClr>
                </a:solidFill>
                <a:latin typeface="+mj-lt"/>
                <a:ea typeface="+mj-ea"/>
                <a:cs typeface="+mj-cs"/>
              </a:rPr>
              <a:t>ŚRODKI OCHRONY PRAWNEJ </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603453" y="1099895"/>
            <a:ext cx="7476897" cy="4762842"/>
          </a:xfrm>
          <a:prstGeom prst="rect">
            <a:avLst/>
          </a:prstGeom>
          <a:noFill/>
        </p:spPr>
        <p:txBody>
          <a:bodyPr wrap="square" rtlCol="0">
            <a:spAutoFit/>
          </a:bodyPr>
          <a:lstStyle/>
          <a:p>
            <a:r>
              <a:rPr lang="pl-PL" b="1" dirty="0" smtClean="0">
                <a:solidFill>
                  <a:schemeClr val="tx2"/>
                </a:solidFill>
              </a:rPr>
              <a:t>Środki odwoławcze:</a:t>
            </a:r>
          </a:p>
          <a:p>
            <a:pPr algn="ctr"/>
            <a:r>
              <a:rPr lang="pl-PL" sz="2400" b="1" dirty="0" smtClean="0">
                <a:solidFill>
                  <a:srgbClr val="FF0000"/>
                </a:solidFill>
              </a:rPr>
              <a:t>1) Odwołanie </a:t>
            </a:r>
            <a:endParaRPr lang="pl-PL" b="1" dirty="0" smtClean="0">
              <a:solidFill>
                <a:srgbClr val="FF0000"/>
              </a:solidFill>
            </a:endParaRPr>
          </a:p>
          <a:p>
            <a:pPr>
              <a:spcBef>
                <a:spcPts val="300"/>
              </a:spcBef>
              <a:spcAft>
                <a:spcPts val="300"/>
              </a:spcAft>
              <a:buFont typeface="Arial" pitchFamily="34" charset="0"/>
              <a:buChar char="•"/>
            </a:pPr>
            <a:r>
              <a:rPr lang="pl-PL" dirty="0" smtClean="0"/>
              <a:t> do Krajowej Izby Odwoławczej</a:t>
            </a:r>
          </a:p>
          <a:p>
            <a:pPr algn="just">
              <a:spcBef>
                <a:spcPts val="300"/>
              </a:spcBef>
              <a:spcAft>
                <a:spcPts val="300"/>
              </a:spcAft>
              <a:buFont typeface="Arial" pitchFamily="34" charset="0"/>
              <a:buChar char="•"/>
            </a:pPr>
            <a:r>
              <a:rPr lang="pl-PL" dirty="0" smtClean="0"/>
              <a:t> legitymacja: środki przysługują wykonawcy, uczestnikowi konkursu, a także innemu podmiotowi, jeżeli ma lub miał interes w uzyskaniu danego zamówienia oraz poniósł lub może ponieść szkodę w wyniku naruszenia przez zamawiającego przepisów niniejszej ustawy.</a:t>
            </a:r>
          </a:p>
          <a:p>
            <a:pPr>
              <a:spcBef>
                <a:spcPts val="300"/>
              </a:spcBef>
              <a:spcAft>
                <a:spcPts val="300"/>
              </a:spcAft>
              <a:buFont typeface="Arial" pitchFamily="34" charset="0"/>
              <a:buChar char="•"/>
            </a:pPr>
            <a:r>
              <a:rPr lang="pl-PL" dirty="0" smtClean="0"/>
              <a:t> terminy: 5 lub 10 lub 15 dni od przesłania informacji o czynności</a:t>
            </a:r>
          </a:p>
          <a:p>
            <a:pPr>
              <a:spcBef>
                <a:spcPts val="300"/>
              </a:spcBef>
              <a:spcAft>
                <a:spcPts val="300"/>
              </a:spcAft>
              <a:buFont typeface="Arial" pitchFamily="34" charset="0"/>
              <a:buChar char="•"/>
            </a:pPr>
            <a:r>
              <a:rPr lang="pl-PL" dirty="0" smtClean="0"/>
              <a:t> do czasu rozstrzygnięcia nie można zawrzeć umowy</a:t>
            </a:r>
          </a:p>
          <a:p>
            <a:pPr>
              <a:spcBef>
                <a:spcPts val="300"/>
              </a:spcBef>
              <a:spcAft>
                <a:spcPts val="300"/>
              </a:spcAft>
              <a:buFont typeface="Arial" pitchFamily="34" charset="0"/>
              <a:buChar char="•"/>
            </a:pPr>
            <a:r>
              <a:rPr lang="pl-PL" dirty="0" smtClean="0"/>
              <a:t> inni wykonawcy - możliwość przystąpienia do jednej ze stron postępowania, za to zamawiający i odwołujący mogą zgłosić opozycję przeciw przystąpieniu innego wykonawcy</a:t>
            </a:r>
          </a:p>
          <a:p>
            <a:pPr>
              <a:spcBef>
                <a:spcPts val="300"/>
              </a:spcBef>
              <a:spcAft>
                <a:spcPts val="300"/>
              </a:spcAft>
              <a:buFont typeface="Arial" pitchFamily="34" charset="0"/>
              <a:buChar char="•"/>
            </a:pPr>
            <a:r>
              <a:rPr lang="pl-PL" dirty="0" smtClean="0"/>
              <a:t>  odwołanie rozpoznaje Izba w składzie jednoosobowym (Prezes Izby może zarządzić skład trzyosobowy) – w terminie 15 dni od doręczenia go Izbie</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ŚRODKI OCHRONY PRAWNEJ – ODWOŁANIE DO KIO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428596" y="876432"/>
            <a:ext cx="7786742" cy="369332"/>
          </a:xfrm>
          <a:prstGeom prst="rect">
            <a:avLst/>
          </a:prstGeom>
          <a:noFill/>
        </p:spPr>
        <p:txBody>
          <a:bodyPr wrap="square" rtlCol="0">
            <a:spAutoFit/>
          </a:bodyPr>
          <a:lstStyle/>
          <a:p>
            <a:pPr algn="ctr"/>
            <a:r>
              <a:rPr lang="pl-PL" b="1" dirty="0" smtClean="0">
                <a:solidFill>
                  <a:srgbClr val="FF0000"/>
                </a:solidFill>
              </a:rPr>
              <a:t>Przesłanki wniesienia odwołania (art. 180 ust. 1 i 2)</a:t>
            </a:r>
          </a:p>
        </p:txBody>
      </p:sp>
      <p:graphicFrame>
        <p:nvGraphicFramePr>
          <p:cNvPr id="8" name="Tabela 7"/>
          <p:cNvGraphicFramePr>
            <a:graphicFrameLocks noGrp="1"/>
          </p:cNvGraphicFramePr>
          <p:nvPr>
            <p:extLst>
              <p:ext uri="{D42A27DB-BD31-4B8C-83A1-F6EECF244321}">
                <p14:modId xmlns:p14="http://schemas.microsoft.com/office/powerpoint/2010/main" val="207608228"/>
              </p:ext>
            </p:extLst>
          </p:nvPr>
        </p:nvGraphicFramePr>
        <p:xfrm>
          <a:off x="641619" y="1324261"/>
          <a:ext cx="7429552" cy="1556388"/>
        </p:xfrm>
        <a:graphic>
          <a:graphicData uri="http://schemas.openxmlformats.org/drawingml/2006/table">
            <a:tbl>
              <a:tblPr firstRow="1" bandRow="1">
                <a:tableStyleId>{5C22544A-7EE6-4342-B048-85BDC9FD1C3A}</a:tableStyleId>
              </a:tblPr>
              <a:tblGrid>
                <a:gridCol w="7429552"/>
              </a:tblGrid>
              <a:tr h="428628">
                <a:tc>
                  <a:txBody>
                    <a:bodyPr/>
                    <a:lstStyle/>
                    <a:p>
                      <a:pPr algn="ctr"/>
                      <a:r>
                        <a:rPr lang="pl-PL" sz="1700" dirty="0" smtClean="0"/>
                        <a:t>Wartość zamówienia powyżej progów unijnych (lub równa)</a:t>
                      </a:r>
                      <a:endParaRPr lang="pl-PL" sz="1700" dirty="0"/>
                    </a:p>
                  </a:txBody>
                  <a:tcPr/>
                </a:tc>
              </a:tr>
              <a:tr h="785818">
                <a:tc>
                  <a:txBody>
                    <a:bodyPr/>
                    <a:lstStyle/>
                    <a:p>
                      <a:pPr algn="just"/>
                      <a:r>
                        <a:rPr lang="pl-PL" sz="1700" b="0" i="0" kern="1200" dirty="0" smtClean="0">
                          <a:solidFill>
                            <a:schemeClr val="dk1"/>
                          </a:solidFill>
                          <a:latin typeface="+mn-lt"/>
                          <a:ea typeface="+mn-ea"/>
                          <a:cs typeface="+mn-cs"/>
                        </a:rPr>
                        <a:t>Odwołanie przysługuje wyłącznie od </a:t>
                      </a:r>
                      <a:r>
                        <a:rPr lang="pl-PL" sz="1700" b="1" i="0" kern="1200" dirty="0" smtClean="0">
                          <a:solidFill>
                            <a:schemeClr val="dk1"/>
                          </a:solidFill>
                          <a:latin typeface="+mn-lt"/>
                          <a:ea typeface="+mn-ea"/>
                          <a:cs typeface="+mn-cs"/>
                        </a:rPr>
                        <a:t>niezgodnej z przepisami ustawy czynności zamawiającego</a:t>
                      </a:r>
                      <a:r>
                        <a:rPr lang="pl-PL" sz="1700" b="0" i="0" kern="1200" dirty="0" smtClean="0">
                          <a:solidFill>
                            <a:schemeClr val="dk1"/>
                          </a:solidFill>
                          <a:latin typeface="+mn-lt"/>
                          <a:ea typeface="+mn-ea"/>
                          <a:cs typeface="+mn-cs"/>
                        </a:rPr>
                        <a:t> podjętej w postępowaniu o udzielenie zamówienia </a:t>
                      </a:r>
                      <a:r>
                        <a:rPr lang="pl-PL" sz="1700" b="1" i="0" kern="1200" dirty="0" smtClean="0">
                          <a:solidFill>
                            <a:schemeClr val="dk1"/>
                          </a:solidFill>
                          <a:latin typeface="+mn-lt"/>
                          <a:ea typeface="+mn-ea"/>
                          <a:cs typeface="+mn-cs"/>
                        </a:rPr>
                        <a:t>lub zaniechania czynności</a:t>
                      </a:r>
                      <a:r>
                        <a:rPr lang="pl-PL" sz="1700" b="0" i="0" kern="1200" dirty="0" smtClean="0">
                          <a:solidFill>
                            <a:schemeClr val="dk1"/>
                          </a:solidFill>
                          <a:latin typeface="+mn-lt"/>
                          <a:ea typeface="+mn-ea"/>
                          <a:cs typeface="+mn-cs"/>
                        </a:rPr>
                        <a:t>, do której zamawiający jest zobowiązany na podstawie ustawy.</a:t>
                      </a:r>
                      <a:endParaRPr lang="pl-PL" sz="1700" dirty="0"/>
                    </a:p>
                  </a:txBody>
                  <a:tcPr/>
                </a:tc>
              </a:tr>
            </a:tbl>
          </a:graphicData>
        </a:graphic>
      </p:graphicFrame>
      <p:graphicFrame>
        <p:nvGraphicFramePr>
          <p:cNvPr id="9" name="Tabela 8"/>
          <p:cNvGraphicFramePr>
            <a:graphicFrameLocks noGrp="1"/>
          </p:cNvGraphicFramePr>
          <p:nvPr>
            <p:extLst>
              <p:ext uri="{D42A27DB-BD31-4B8C-83A1-F6EECF244321}">
                <p14:modId xmlns:p14="http://schemas.microsoft.com/office/powerpoint/2010/main" val="2102125552"/>
              </p:ext>
            </p:extLst>
          </p:nvPr>
        </p:nvGraphicFramePr>
        <p:xfrm>
          <a:off x="642910" y="2852936"/>
          <a:ext cx="7429552" cy="3102096"/>
        </p:xfrm>
        <a:graphic>
          <a:graphicData uri="http://schemas.openxmlformats.org/drawingml/2006/table">
            <a:tbl>
              <a:tblPr firstRow="1" bandRow="1">
                <a:tableStyleId>{5C22544A-7EE6-4342-B048-85BDC9FD1C3A}</a:tableStyleId>
              </a:tblPr>
              <a:tblGrid>
                <a:gridCol w="7429552"/>
              </a:tblGrid>
              <a:tr h="399536">
                <a:tc>
                  <a:txBody>
                    <a:bodyPr/>
                    <a:lstStyle/>
                    <a:p>
                      <a:pPr algn="ctr"/>
                      <a:r>
                        <a:rPr lang="pl-PL" sz="1700" dirty="0" smtClean="0"/>
                        <a:t>Wartość zamówienia</a:t>
                      </a:r>
                      <a:r>
                        <a:rPr lang="pl-PL" sz="1700" baseline="0" dirty="0" smtClean="0"/>
                        <a:t> PONIŻEJ progów unijnych</a:t>
                      </a:r>
                      <a:endParaRPr lang="pl-PL" sz="1700" dirty="0"/>
                    </a:p>
                  </a:txBody>
                  <a:tcPr/>
                </a:tc>
              </a:tr>
              <a:tr h="2386546">
                <a:tc>
                  <a:txBody>
                    <a:bodyPr/>
                    <a:lstStyle/>
                    <a:p>
                      <a:r>
                        <a:rPr lang="pl-PL" sz="1700" b="0" i="0" kern="1200" dirty="0" smtClean="0">
                          <a:solidFill>
                            <a:schemeClr val="dk1"/>
                          </a:solidFill>
                          <a:latin typeface="+mn-lt"/>
                          <a:ea typeface="+mn-ea"/>
                          <a:cs typeface="+mn-cs"/>
                        </a:rPr>
                        <a:t>Odwołanie przysługuje wyłącznie wobec czynności:</a:t>
                      </a:r>
                    </a:p>
                    <a:p>
                      <a:pPr lvl="1" algn="just">
                        <a:spcBef>
                          <a:spcPts val="200"/>
                        </a:spcBef>
                        <a:spcAft>
                          <a:spcPts val="200"/>
                        </a:spcAft>
                      </a:pPr>
                      <a:r>
                        <a:rPr lang="pl-PL" sz="1700" b="0" i="0" kern="1200" dirty="0" smtClean="0">
                          <a:solidFill>
                            <a:schemeClr val="dk1"/>
                          </a:solidFill>
                          <a:latin typeface="+mn-lt"/>
                          <a:ea typeface="+mn-ea"/>
                          <a:cs typeface="+mn-cs"/>
                        </a:rPr>
                        <a:t>1) wyboru trybu negocjacji bez ogłoszenia, zamówienia z wolnej ręki lub zapytania o cenę;</a:t>
                      </a:r>
                    </a:p>
                    <a:p>
                      <a:pPr lvl="1" algn="just">
                        <a:spcBef>
                          <a:spcPts val="200"/>
                        </a:spcBef>
                        <a:spcAft>
                          <a:spcPts val="200"/>
                        </a:spcAft>
                      </a:pPr>
                      <a:r>
                        <a:rPr lang="pl-PL" sz="1700" b="0" i="0" kern="1200" dirty="0" smtClean="0">
                          <a:solidFill>
                            <a:schemeClr val="dk1"/>
                          </a:solidFill>
                          <a:latin typeface="+mn-lt"/>
                          <a:ea typeface="+mn-ea"/>
                          <a:cs typeface="+mn-cs"/>
                        </a:rPr>
                        <a:t>2) określenia warunków udziału w postępowaniu;</a:t>
                      </a:r>
                    </a:p>
                    <a:p>
                      <a:pPr lvl="1" algn="just">
                        <a:spcBef>
                          <a:spcPts val="200"/>
                        </a:spcBef>
                        <a:spcAft>
                          <a:spcPts val="200"/>
                        </a:spcAft>
                      </a:pPr>
                      <a:r>
                        <a:rPr lang="pl-PL" sz="1700" b="0" i="0" kern="1200" dirty="0" smtClean="0">
                          <a:solidFill>
                            <a:schemeClr val="dk1"/>
                          </a:solidFill>
                          <a:latin typeface="+mn-lt"/>
                          <a:ea typeface="+mn-ea"/>
                          <a:cs typeface="+mn-cs"/>
                        </a:rPr>
                        <a:t>3) wykluczenia odwołującego z postępowania o udzielenie zamówienia;</a:t>
                      </a:r>
                    </a:p>
                    <a:p>
                      <a:pPr lvl="1" algn="just">
                        <a:spcBef>
                          <a:spcPts val="200"/>
                        </a:spcBef>
                        <a:spcAft>
                          <a:spcPts val="200"/>
                        </a:spcAft>
                      </a:pPr>
                      <a:r>
                        <a:rPr lang="pl-PL" sz="1700" b="0" i="0" kern="1200" dirty="0" smtClean="0">
                          <a:solidFill>
                            <a:schemeClr val="dk1"/>
                          </a:solidFill>
                          <a:latin typeface="+mn-lt"/>
                          <a:ea typeface="+mn-ea"/>
                          <a:cs typeface="+mn-cs"/>
                        </a:rPr>
                        <a:t>4) odrzucenia oferty odwołującego;</a:t>
                      </a:r>
                    </a:p>
                    <a:p>
                      <a:pPr lvl="1">
                        <a:spcBef>
                          <a:spcPts val="200"/>
                        </a:spcBef>
                        <a:spcAft>
                          <a:spcPts val="200"/>
                        </a:spcAft>
                      </a:pPr>
                      <a:r>
                        <a:rPr lang="pl-PL" sz="1700" b="0" i="0" kern="1200" dirty="0" smtClean="0">
                          <a:solidFill>
                            <a:schemeClr val="dk1"/>
                          </a:solidFill>
                          <a:latin typeface="+mn-lt"/>
                          <a:ea typeface="+mn-ea"/>
                          <a:cs typeface="+mn-cs"/>
                        </a:rPr>
                        <a:t>5) opisu przedmiotu zamówienia;</a:t>
                      </a:r>
                    </a:p>
                    <a:p>
                      <a:pPr lvl="1">
                        <a:spcBef>
                          <a:spcPts val="200"/>
                        </a:spcBef>
                        <a:spcAft>
                          <a:spcPts val="200"/>
                        </a:spcAft>
                      </a:pPr>
                      <a:r>
                        <a:rPr lang="pl-PL" sz="1700" b="1" i="0" kern="1200" dirty="0" smtClean="0">
                          <a:solidFill>
                            <a:srgbClr val="FF0000"/>
                          </a:solidFill>
                          <a:latin typeface="+mn-lt"/>
                          <a:ea typeface="+mn-ea"/>
                          <a:cs typeface="+mn-cs"/>
                        </a:rPr>
                        <a:t>6)</a:t>
                      </a:r>
                      <a:r>
                        <a:rPr lang="pl-PL" sz="1700" b="1" i="0" kern="1200" dirty="0" smtClean="0">
                          <a:solidFill>
                            <a:schemeClr val="dk1"/>
                          </a:solidFill>
                          <a:latin typeface="+mn-lt"/>
                          <a:ea typeface="+mn-ea"/>
                          <a:cs typeface="+mn-cs"/>
                        </a:rPr>
                        <a:t> </a:t>
                      </a:r>
                      <a:r>
                        <a:rPr lang="pl-PL" sz="1700" b="1" i="0" kern="1200" dirty="0" smtClean="0">
                          <a:solidFill>
                            <a:srgbClr val="FF0000"/>
                          </a:solidFill>
                          <a:latin typeface="+mn-lt"/>
                          <a:ea typeface="+mn-ea"/>
                          <a:cs typeface="+mn-cs"/>
                        </a:rPr>
                        <a:t>wyboru najkorzystniejszej oferty</a:t>
                      </a:r>
                      <a:r>
                        <a:rPr lang="pl-PL" sz="1700" b="0" i="0" kern="1200" dirty="0" smtClean="0">
                          <a:solidFill>
                            <a:schemeClr val="dk1"/>
                          </a:solidFill>
                          <a:latin typeface="+mn-lt"/>
                          <a:ea typeface="+mn-ea"/>
                          <a:cs typeface="+mn-cs"/>
                        </a:rPr>
                        <a:t>.</a:t>
                      </a: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500066"/>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Zakres ostatnich nowelizacji pzp – IMPLEMENTACJA PRAWA UNIJNEGO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9" name="Symbol zastępczy zawartości 8"/>
          <p:cNvSpPr>
            <a:spLocks noGrp="1"/>
          </p:cNvSpPr>
          <p:nvPr>
            <p:ph idx="1"/>
          </p:nvPr>
        </p:nvSpPr>
        <p:spPr>
          <a:xfrm>
            <a:off x="571472" y="1357298"/>
            <a:ext cx="7239000" cy="4572032"/>
          </a:xfrm>
        </p:spPr>
        <p:txBody>
          <a:bodyPr>
            <a:noAutofit/>
          </a:bodyPr>
          <a:lstStyle/>
          <a:p>
            <a:pPr algn="just">
              <a:buNone/>
            </a:pPr>
            <a:r>
              <a:rPr lang="pl-PL" sz="1300" b="1" dirty="0" smtClean="0">
                <a:latin typeface="Calibri" pitchFamily="34" charset="0"/>
              </a:rPr>
              <a:t>Ad a)</a:t>
            </a:r>
          </a:p>
          <a:p>
            <a:pPr algn="ctr">
              <a:buNone/>
            </a:pPr>
            <a:r>
              <a:rPr lang="pl-PL" sz="1400" b="1" dirty="0" smtClean="0">
                <a:solidFill>
                  <a:schemeClr val="tx2"/>
                </a:solidFill>
              </a:rPr>
              <a:t>Tryby negocjacyjne – istotne modyfikacje:</a:t>
            </a:r>
          </a:p>
          <a:p>
            <a:pPr algn="ctr">
              <a:buNone/>
            </a:pPr>
            <a:endParaRPr lang="pl-PL" sz="1200" b="1" dirty="0" smtClean="0">
              <a:solidFill>
                <a:schemeClr val="tx2"/>
              </a:solidFill>
              <a:latin typeface="Calibri" pitchFamily="34" charset="0"/>
            </a:endParaRPr>
          </a:p>
          <a:p>
            <a:pPr algn="ctr">
              <a:buNone/>
            </a:pPr>
            <a:endParaRPr lang="pl-PL" sz="1400" b="1" dirty="0" smtClean="0">
              <a:solidFill>
                <a:schemeClr val="tx2"/>
              </a:solidFill>
            </a:endParaRPr>
          </a:p>
        </p:txBody>
      </p:sp>
      <p:graphicFrame>
        <p:nvGraphicFramePr>
          <p:cNvPr id="8" name="Tabela 7"/>
          <p:cNvGraphicFramePr>
            <a:graphicFrameLocks noGrp="1"/>
          </p:cNvGraphicFramePr>
          <p:nvPr/>
        </p:nvGraphicFramePr>
        <p:xfrm>
          <a:off x="785786" y="2143115"/>
          <a:ext cx="7215238" cy="2971800"/>
        </p:xfrm>
        <a:graphic>
          <a:graphicData uri="http://schemas.openxmlformats.org/drawingml/2006/table">
            <a:tbl>
              <a:tblPr firstRow="1" bandRow="1">
                <a:tableStyleId>{F5AB1C69-6EDB-4FF4-983F-18BD219EF322}</a:tableStyleId>
              </a:tblPr>
              <a:tblGrid>
                <a:gridCol w="7215238">
                  <a:extLst>
                    <a:ext uri="{9D8B030D-6E8A-4147-A177-3AD203B41FA5}">
                      <a16:colId xmlns:a16="http://schemas.microsoft.com/office/drawing/2014/main" xmlns="" val="20000"/>
                    </a:ext>
                  </a:extLst>
                </a:gridCol>
              </a:tblGrid>
              <a:tr h="420158">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pl-PL" dirty="0" smtClean="0"/>
                        <a:t>NEGOCJACJE</a:t>
                      </a:r>
                      <a:r>
                        <a:rPr lang="pl-PL" baseline="0" dirty="0" smtClean="0"/>
                        <a:t> Z OGŁOSZENIEM I DIALOG KONKURENCYJNY </a:t>
                      </a:r>
                    </a:p>
                    <a:p>
                      <a:pPr marL="0" marR="0" lvl="1" indent="0" algn="ctr" defTabSz="914400" rtl="0" eaLnBrk="1" fontAlgn="auto" latinLnBrk="0" hangingPunct="1">
                        <a:lnSpc>
                          <a:spcPct val="100000"/>
                        </a:lnSpc>
                        <a:spcBef>
                          <a:spcPts val="0"/>
                        </a:spcBef>
                        <a:spcAft>
                          <a:spcPts val="0"/>
                        </a:spcAft>
                        <a:buClrTx/>
                        <a:buSzTx/>
                        <a:buFontTx/>
                        <a:buNone/>
                        <a:tabLst/>
                        <a:defRPr/>
                      </a:pPr>
                      <a:r>
                        <a:rPr lang="pl-PL" dirty="0" smtClean="0"/>
                        <a:t>Nowe przesłanki zastosowania trybów (od 28.07.2016):</a:t>
                      </a:r>
                      <a:endParaRPr lang="pl-PL" b="1" dirty="0">
                        <a:solidFill>
                          <a:schemeClr val="bg1"/>
                        </a:solidFill>
                      </a:endParaRPr>
                    </a:p>
                  </a:txBody>
                  <a:tcPr/>
                </a:tc>
                <a:extLst>
                  <a:ext uri="{0D108BD9-81ED-4DB2-BD59-A6C34878D82A}">
                    <a16:rowId xmlns:a16="http://schemas.microsoft.com/office/drawing/2014/main" xmlns="" val="10000"/>
                  </a:ext>
                </a:extLst>
              </a:tr>
              <a:tr h="434371">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l-PL" sz="1500" b="0" i="0" kern="1200" dirty="0" smtClean="0">
                          <a:solidFill>
                            <a:schemeClr val="dk1"/>
                          </a:solidFill>
                          <a:latin typeface="+mn-lt"/>
                          <a:ea typeface="+mn-ea"/>
                          <a:cs typeface="+mn-cs"/>
                        </a:rPr>
                        <a:t>W postępowaniu prowadzonym uprzednio w trybie przetargu nieograniczonego lub przetargu ograniczonego wszystkie oferty zostały odrzucone na podstawie art. 89 ust. 1 </a:t>
                      </a:r>
                      <a:r>
                        <a:rPr lang="pl-PL" sz="1500" b="0" i="0" kern="1200" dirty="0" err="1" smtClean="0">
                          <a:solidFill>
                            <a:schemeClr val="dk1"/>
                          </a:solidFill>
                          <a:latin typeface="+mn-lt"/>
                          <a:ea typeface="+mn-ea"/>
                          <a:cs typeface="+mn-cs"/>
                        </a:rPr>
                        <a:t>pkt</a:t>
                      </a:r>
                      <a:r>
                        <a:rPr lang="pl-PL" sz="1500" b="0" i="0" kern="1200" dirty="0" smtClean="0">
                          <a:solidFill>
                            <a:schemeClr val="dk1"/>
                          </a:solidFill>
                          <a:latin typeface="+mn-lt"/>
                          <a:ea typeface="+mn-ea"/>
                          <a:cs typeface="+mn-cs"/>
                        </a:rPr>
                        <a:t> 1, 2, 4 lub 5 lub zamawiający unieważnił postępowanie na podstawie art. 93 ust. 1 </a:t>
                      </a:r>
                      <a:r>
                        <a:rPr lang="pl-PL" sz="1500" b="0" i="0" kern="1200" dirty="0" err="1" smtClean="0">
                          <a:solidFill>
                            <a:schemeClr val="dk1"/>
                          </a:solidFill>
                          <a:latin typeface="+mn-lt"/>
                          <a:ea typeface="+mn-ea"/>
                          <a:cs typeface="+mn-cs"/>
                        </a:rPr>
                        <a:t>pkt</a:t>
                      </a:r>
                      <a:r>
                        <a:rPr lang="pl-PL" sz="1500" b="0" i="0" kern="1200" dirty="0" smtClean="0">
                          <a:solidFill>
                            <a:schemeClr val="dk1"/>
                          </a:solidFill>
                          <a:latin typeface="+mn-lt"/>
                          <a:ea typeface="+mn-ea"/>
                          <a:cs typeface="+mn-cs"/>
                        </a:rPr>
                        <a:t> 4, a pierwotne warunki zamówienia nie zostały w </a:t>
                      </a:r>
                      <a:r>
                        <a:rPr lang="pl-PL" sz="1500" b="0" i="0" u="sng" kern="1200" dirty="0" smtClean="0">
                          <a:solidFill>
                            <a:schemeClr val="dk1"/>
                          </a:solidFill>
                          <a:latin typeface="+mn-lt"/>
                          <a:ea typeface="+mn-ea"/>
                          <a:cs typeface="+mn-cs"/>
                        </a:rPr>
                        <a:t>istotny</a:t>
                      </a:r>
                      <a:r>
                        <a:rPr lang="pl-PL" sz="1500" b="0" i="0" kern="1200" dirty="0" smtClean="0">
                          <a:solidFill>
                            <a:schemeClr val="dk1"/>
                          </a:solidFill>
                          <a:latin typeface="+mn-lt"/>
                          <a:ea typeface="+mn-ea"/>
                          <a:cs typeface="+mn-cs"/>
                        </a:rPr>
                        <a:t> sposób zmienione;</a:t>
                      </a:r>
                      <a:endParaRPr lang="pl-PL" sz="1500" b="0" dirty="0" smtClean="0"/>
                    </a:p>
                  </a:txBody>
                  <a:tcPr/>
                </a:tc>
              </a:tr>
              <a:tr h="434371">
                <a:tc>
                  <a:txBody>
                    <a:bodyPr/>
                    <a:lstStyle/>
                    <a:p>
                      <a:r>
                        <a:rPr lang="pl-PL" sz="1500" dirty="0"/>
                        <a:t>rozwiązania dostępne na rynku nie mogą zaspokoić, bez ich dostosowania, potrzeb zamawiającego;</a:t>
                      </a:r>
                    </a:p>
                  </a:txBody>
                  <a:tcPr/>
                </a:tc>
                <a:extLst>
                  <a:ext uri="{0D108BD9-81ED-4DB2-BD59-A6C34878D82A}">
                    <a16:rowId xmlns:a16="http://schemas.microsoft.com/office/drawing/2014/main" xmlns="" val="10001"/>
                  </a:ext>
                </a:extLst>
              </a:tr>
              <a:tr h="434371">
                <a:tc>
                  <a:txBody>
                    <a:bodyPr/>
                    <a:lstStyle/>
                    <a:p>
                      <a:r>
                        <a:rPr lang="pl-PL" sz="1500" dirty="0"/>
                        <a:t>roboty budowlane, dostawy lub usługi obejmują rozwiązania projektowe lub innowacyjne;</a:t>
                      </a:r>
                    </a:p>
                  </a:txBody>
                  <a:tcPr/>
                </a:tc>
                <a:extLst>
                  <a:ext uri="{0D108BD9-81ED-4DB2-BD59-A6C34878D82A}">
                    <a16:rowId xmlns:a16="http://schemas.microsoft.com/office/drawing/2014/main" xmlns="" val="10002"/>
                  </a:ext>
                </a:extLst>
              </a:tr>
            </a:tbl>
          </a:graphicData>
        </a:graphic>
      </p:graphicFrame>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ŚRODKI OCHRONY PRAWNEJ – ODWOŁANIE DO KIO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428596" y="876432"/>
            <a:ext cx="7786742" cy="369332"/>
          </a:xfrm>
          <a:prstGeom prst="rect">
            <a:avLst/>
          </a:prstGeom>
          <a:noFill/>
        </p:spPr>
        <p:txBody>
          <a:bodyPr wrap="square" rtlCol="0">
            <a:spAutoFit/>
          </a:bodyPr>
          <a:lstStyle/>
          <a:p>
            <a:pPr algn="ctr"/>
            <a:r>
              <a:rPr lang="pl-PL" b="1" dirty="0" smtClean="0">
                <a:solidFill>
                  <a:srgbClr val="FF0000"/>
                </a:solidFill>
              </a:rPr>
              <a:t>Przesłanki wniesienia odwołania (art. 180 ust. 1 i 2)</a:t>
            </a:r>
          </a:p>
        </p:txBody>
      </p:sp>
      <p:sp>
        <p:nvSpPr>
          <p:cNvPr id="2" name="pole tekstowe 1"/>
          <p:cNvSpPr txBox="1"/>
          <p:nvPr/>
        </p:nvSpPr>
        <p:spPr>
          <a:xfrm>
            <a:off x="571472" y="1857364"/>
            <a:ext cx="7500990" cy="369332"/>
          </a:xfrm>
          <a:prstGeom prst="rect">
            <a:avLst/>
          </a:prstGeom>
          <a:noFill/>
        </p:spPr>
        <p:txBody>
          <a:bodyPr wrap="square" rtlCol="0">
            <a:spAutoFit/>
          </a:bodyPr>
          <a:lstStyle/>
          <a:p>
            <a:r>
              <a:rPr lang="pl-PL" dirty="0" smtClean="0"/>
              <a:t>Problematyka „czynności wyboru najkorzystniejszej oferty”</a:t>
            </a:r>
            <a:endParaRPr lang="pl-PL" dirty="0"/>
          </a:p>
        </p:txBody>
      </p:sp>
      <p:sp>
        <p:nvSpPr>
          <p:cNvPr id="3" name="pole tekstowe 2"/>
          <p:cNvSpPr txBox="1"/>
          <p:nvPr/>
        </p:nvSpPr>
        <p:spPr>
          <a:xfrm>
            <a:off x="571472" y="2226696"/>
            <a:ext cx="7500990" cy="2862322"/>
          </a:xfrm>
          <a:prstGeom prst="rect">
            <a:avLst/>
          </a:prstGeom>
          <a:noFill/>
        </p:spPr>
        <p:txBody>
          <a:bodyPr wrap="square" rtlCol="0">
            <a:spAutoFit/>
          </a:bodyPr>
          <a:lstStyle/>
          <a:p>
            <a:endParaRPr lang="pl-PL" dirty="0" smtClean="0"/>
          </a:p>
          <a:p>
            <a:r>
              <a:rPr lang="pl-PL" dirty="0" smtClean="0"/>
              <a:t>Uchwała Sądu Najwyższego z </a:t>
            </a:r>
            <a:r>
              <a:rPr lang="pl-PL" dirty="0"/>
              <a:t>dnia 17 listopada 2017 r</a:t>
            </a:r>
            <a:r>
              <a:rPr lang="pl-PL" dirty="0" smtClean="0"/>
              <a:t>., III </a:t>
            </a:r>
            <a:r>
              <a:rPr lang="pl-PL" dirty="0"/>
              <a:t>CZP 58/17</a:t>
            </a:r>
          </a:p>
          <a:p>
            <a:endParaRPr lang="pl-PL" dirty="0" smtClean="0"/>
          </a:p>
          <a:p>
            <a:pPr algn="just"/>
            <a:r>
              <a:rPr lang="pl-PL" b="1" dirty="0" smtClean="0"/>
              <a:t>Zarzuty </a:t>
            </a:r>
            <a:r>
              <a:rPr lang="pl-PL" b="1" dirty="0"/>
              <a:t>odwołania od wyboru najkorzystniejszej oferty, o którym mowa w art. 180 ust. 2 pkt 6 ustawy z dnia 29 stycznia 2004 r. - Prawo zamówień publicznych</a:t>
            </a:r>
            <a:r>
              <a:rPr lang="pl-PL" b="1" dirty="0">
                <a:solidFill>
                  <a:srgbClr val="FF0000"/>
                </a:solidFill>
              </a:rPr>
              <a:t> </a:t>
            </a:r>
            <a:r>
              <a:rPr lang="pl-PL" b="1" dirty="0" smtClean="0">
                <a:solidFill>
                  <a:srgbClr val="FF0000"/>
                </a:solidFill>
              </a:rPr>
              <a:t>mogą </a:t>
            </a:r>
            <a:r>
              <a:rPr lang="pl-PL" b="1" dirty="0">
                <a:solidFill>
                  <a:srgbClr val="FF0000"/>
                </a:solidFill>
              </a:rPr>
              <a:t>obejmować także zaniechanie wykluczenia</a:t>
            </a:r>
            <a:r>
              <a:rPr lang="pl-PL" b="1" dirty="0"/>
              <a:t> wykonawcy, który złożył ofertę wybraną przez zamawiającego </a:t>
            </a:r>
            <a:r>
              <a:rPr lang="pl-PL" b="1" dirty="0">
                <a:solidFill>
                  <a:srgbClr val="FF0000"/>
                </a:solidFill>
              </a:rPr>
              <a:t>lub zaniechanie odrzucenia oferty</a:t>
            </a:r>
            <a:r>
              <a:rPr lang="pl-PL" b="1" dirty="0"/>
              <a:t>, która powinna podlegać odrzuceniu</a:t>
            </a:r>
            <a:r>
              <a:rPr lang="pl-PL" dirty="0"/>
              <a:t>.</a:t>
            </a:r>
          </a:p>
          <a:p>
            <a:endParaRPr lang="pl-PL" dirty="0"/>
          </a:p>
        </p:txBody>
      </p:sp>
    </p:spTree>
    <p:extLst>
      <p:ext uri="{BB962C8B-B14F-4D97-AF65-F5344CB8AC3E}">
        <p14:creationId xmlns:p14="http://schemas.microsoft.com/office/powerpoint/2010/main" val="166559134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05561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ŚRODKI OCHRONY PRAWNEJ – ODWOŁANIE DO KIO</a:t>
            </a:r>
            <a:endParaRPr kumimoji="0" lang="pl-PL" sz="2400" b="1" i="0" u="none" strike="noStrike" kern="1200" cap="all" spc="0" normalizeH="0" baseline="0" noProof="0" dirty="0">
              <a:ln w="500">
                <a:solidFill>
                  <a:schemeClr val="tx2">
                    <a:shade val="20000"/>
                    <a:satMod val="120000"/>
                  </a:schemeClr>
                </a:solidFill>
              </a:ln>
              <a:solidFill>
                <a:schemeClr val="accent3">
                  <a:lumMod val="50000"/>
                </a:schemeClr>
              </a:solidFill>
              <a:effectLst/>
              <a:uLnTx/>
              <a:uFillTx/>
              <a:latin typeface="+mj-lt"/>
              <a:ea typeface="+mj-ea"/>
              <a:cs typeface="+mj-cs"/>
            </a:endParaRP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428596" y="876432"/>
            <a:ext cx="7786742" cy="369332"/>
          </a:xfrm>
          <a:prstGeom prst="rect">
            <a:avLst/>
          </a:prstGeom>
          <a:noFill/>
        </p:spPr>
        <p:txBody>
          <a:bodyPr wrap="square" rtlCol="0">
            <a:spAutoFit/>
          </a:bodyPr>
          <a:lstStyle/>
          <a:p>
            <a:pPr algn="ctr"/>
            <a:r>
              <a:rPr lang="pl-PL" b="1" dirty="0" smtClean="0">
                <a:solidFill>
                  <a:srgbClr val="FF0000"/>
                </a:solidFill>
              </a:rPr>
              <a:t>Przesłanki wniesienia odwołania (art. 180 ust. 1 i 2)</a:t>
            </a:r>
          </a:p>
        </p:txBody>
      </p:sp>
      <p:sp>
        <p:nvSpPr>
          <p:cNvPr id="3" name="pole tekstowe 2"/>
          <p:cNvSpPr txBox="1"/>
          <p:nvPr/>
        </p:nvSpPr>
        <p:spPr>
          <a:xfrm>
            <a:off x="571472" y="1317835"/>
            <a:ext cx="7500990" cy="4678204"/>
          </a:xfrm>
          <a:prstGeom prst="rect">
            <a:avLst/>
          </a:prstGeom>
          <a:noFill/>
        </p:spPr>
        <p:txBody>
          <a:bodyPr wrap="square" rtlCol="0">
            <a:spAutoFit/>
          </a:bodyPr>
          <a:lstStyle/>
          <a:p>
            <a:endParaRPr lang="pl-PL" dirty="0" smtClean="0"/>
          </a:p>
          <a:p>
            <a:r>
              <a:rPr lang="pl-PL" dirty="0" smtClean="0"/>
              <a:t>Uchwała Sądu Najwyższego z </a:t>
            </a:r>
            <a:r>
              <a:rPr lang="pl-PL" dirty="0"/>
              <a:t>dnia 17 listopada 2017 r</a:t>
            </a:r>
            <a:r>
              <a:rPr lang="pl-PL" dirty="0" smtClean="0"/>
              <a:t>., III </a:t>
            </a:r>
            <a:r>
              <a:rPr lang="pl-PL" dirty="0"/>
              <a:t>CZP 58/17</a:t>
            </a:r>
          </a:p>
          <a:p>
            <a:endParaRPr lang="pl-PL" dirty="0" smtClean="0"/>
          </a:p>
          <a:p>
            <a:pPr algn="just"/>
            <a:r>
              <a:rPr lang="pl-PL" sz="1600" dirty="0"/>
              <a:t>Redakcja poszczególnych punktów w art. 180 ust. 2 </a:t>
            </a:r>
            <a:r>
              <a:rPr lang="pl-PL" sz="1600" dirty="0" err="1"/>
              <a:t>p.z.p</a:t>
            </a:r>
            <a:r>
              <a:rPr lang="pl-PL" sz="1600" dirty="0"/>
              <a:t>. sugeruje, że zaskarżenie w postępowaniu o udzielenie zamówień podprogowych ma dotyczyć tylko czynności zamawiającego, nie zaś jego zaniechań. Trzeba jednak zauważyć, że w wielu sytuacjach zidentyfikowanie zaskarżonego działania jako </a:t>
            </a:r>
            <a:r>
              <a:rPr lang="pl-PL" sz="1600" b="1" dirty="0"/>
              <a:t>czynności lub zaniechania czynności wywołującej odwrotny skutek będzie tylko kwestią techniki opisania przedmiotu zaskarżenia, sposobu jego ujęcia od strony językowej</a:t>
            </a:r>
            <a:r>
              <a:rPr lang="pl-PL" sz="1600" dirty="0"/>
              <a:t>. O ostatecznym kształcie konwencjonalnej czynności zamawiającego w postępowaniu o udzielenie zamówienia publicznego, w tym podprogowego, decydują składające się na tę całość, a możliwe do wyspecyfikowania, pojedyncze działania i zaniechania innych działań. Kontrola tego rodzaju złożonych czynności musi objąć wszystkie elementy, jakie złożyły się na jej ostateczną postać, niezależnie od tego, czy w ramach opisu ujęte zostałyby z perspektywy działań, czy zaniechań.</a:t>
            </a:r>
          </a:p>
          <a:p>
            <a:pPr algn="just"/>
            <a:endParaRPr lang="pl-PL" dirty="0"/>
          </a:p>
          <a:p>
            <a:endParaRPr lang="pl-PL" dirty="0"/>
          </a:p>
        </p:txBody>
      </p:sp>
    </p:spTree>
    <p:extLst>
      <p:ext uri="{BB962C8B-B14F-4D97-AF65-F5344CB8AC3E}">
        <p14:creationId xmlns:p14="http://schemas.microsoft.com/office/powerpoint/2010/main" val="5682821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txBox="1">
            <a:spLocks/>
          </p:cNvSpPr>
          <p:nvPr/>
        </p:nvSpPr>
        <p:spPr>
          <a:xfrm>
            <a:off x="571472" y="357166"/>
            <a:ext cx="7500990" cy="150019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all" spc="0" normalizeH="0" baseline="0" noProof="0" dirty="0" smtClean="0">
                <a:ln w="500">
                  <a:solidFill>
                    <a:schemeClr val="tx2">
                      <a:shade val="20000"/>
                      <a:satMod val="120000"/>
                    </a:schemeClr>
                  </a:solidFill>
                </a:ln>
                <a:solidFill>
                  <a:schemeClr val="accent3">
                    <a:lumMod val="50000"/>
                  </a:schemeClr>
                </a:solidFill>
                <a:effectLst/>
                <a:uLnTx/>
                <a:uFillTx/>
                <a:latin typeface="+mj-lt"/>
                <a:ea typeface="+mj-ea"/>
                <a:cs typeface="+mj-cs"/>
              </a:rPr>
              <a:t>ŚRODKI OCHRONY PRAWNEJ </a:t>
            </a:r>
          </a:p>
        </p:txBody>
      </p:sp>
      <p:pic>
        <p:nvPicPr>
          <p:cNvPr id="5" name="Obraz 4" descr="170219 logo jwrp (1)"/>
          <p:cNvPicPr/>
          <p:nvPr/>
        </p:nvPicPr>
        <p:blipFill>
          <a:blip r:embed="rId2"/>
          <a:srcRect/>
          <a:stretch>
            <a:fillRect/>
          </a:stretch>
        </p:blipFill>
        <p:spPr bwMode="auto">
          <a:xfrm>
            <a:off x="214282" y="6214186"/>
            <a:ext cx="2214578" cy="515413"/>
          </a:xfrm>
          <a:prstGeom prst="rect">
            <a:avLst/>
          </a:prstGeom>
          <a:noFill/>
          <a:ln w="9525">
            <a:noFill/>
            <a:miter lim="800000"/>
            <a:headEnd/>
            <a:tailEnd/>
          </a:ln>
        </p:spPr>
      </p:pic>
      <p:pic>
        <p:nvPicPr>
          <p:cNvPr id="6" name="Symbol zastępczy zawartości 5" descr="logo-FRDL_JPG.jpg"/>
          <p:cNvPicPr>
            <a:picLocks noChangeAspect="1"/>
          </p:cNvPicPr>
          <p:nvPr/>
        </p:nvPicPr>
        <p:blipFill>
          <a:blip r:embed="rId3"/>
          <a:srcRect l="8502" t="15280" r="10141" b="16271"/>
          <a:stretch>
            <a:fillRect/>
          </a:stretch>
        </p:blipFill>
        <p:spPr>
          <a:xfrm>
            <a:off x="7000892" y="5932741"/>
            <a:ext cx="1099736" cy="925259"/>
          </a:xfrm>
          <a:prstGeom prst="rect">
            <a:avLst/>
          </a:prstGeom>
          <a:effectLst>
            <a:softEdge rad="31750"/>
          </a:effectLst>
        </p:spPr>
      </p:pic>
      <p:sp>
        <p:nvSpPr>
          <p:cNvPr id="7" name="pole tekstowe 6"/>
          <p:cNvSpPr txBox="1"/>
          <p:nvPr/>
        </p:nvSpPr>
        <p:spPr>
          <a:xfrm>
            <a:off x="571472" y="1111028"/>
            <a:ext cx="7786742" cy="2508379"/>
          </a:xfrm>
          <a:prstGeom prst="rect">
            <a:avLst/>
          </a:prstGeom>
          <a:noFill/>
        </p:spPr>
        <p:txBody>
          <a:bodyPr wrap="square" rtlCol="0">
            <a:spAutoFit/>
          </a:bodyPr>
          <a:lstStyle/>
          <a:p>
            <a:r>
              <a:rPr lang="pl-PL" b="1" dirty="0" smtClean="0">
                <a:solidFill>
                  <a:schemeClr val="tx2"/>
                </a:solidFill>
              </a:rPr>
              <a:t>Środki odwoławcze:</a:t>
            </a:r>
          </a:p>
          <a:p>
            <a:pPr algn="ctr"/>
            <a:r>
              <a:rPr lang="pl-PL" sz="2400" b="1" dirty="0" smtClean="0">
                <a:solidFill>
                  <a:srgbClr val="FF0000"/>
                </a:solidFill>
              </a:rPr>
              <a:t>2) Skarga do sądu</a:t>
            </a:r>
            <a:endParaRPr lang="pl-PL" b="1" dirty="0" smtClean="0">
              <a:solidFill>
                <a:srgbClr val="FF0000"/>
              </a:solidFill>
            </a:endParaRPr>
          </a:p>
          <a:p>
            <a:pPr algn="just">
              <a:spcBef>
                <a:spcPts val="1200"/>
              </a:spcBef>
              <a:spcAft>
                <a:spcPts val="300"/>
              </a:spcAft>
              <a:buFont typeface="Arial" pitchFamily="34" charset="0"/>
              <a:buChar char="•"/>
            </a:pPr>
            <a:r>
              <a:rPr lang="pl-PL" dirty="0" smtClean="0"/>
              <a:t> do sądu okręgowego (właściwego miejscowo dla zamawiającego) za pośrednictwem Prezesa Izby</a:t>
            </a:r>
          </a:p>
          <a:p>
            <a:pPr algn="just">
              <a:spcBef>
                <a:spcPts val="300"/>
              </a:spcBef>
              <a:spcAft>
                <a:spcPts val="300"/>
              </a:spcAft>
              <a:buFont typeface="Arial" pitchFamily="34" charset="0"/>
              <a:buChar char="•"/>
            </a:pPr>
            <a:r>
              <a:rPr lang="pl-PL" dirty="0" smtClean="0"/>
              <a:t> terminy: 7 dni od doręczenia orzeczenia Izby (Prezes UZP też może – 21 dni)</a:t>
            </a:r>
          </a:p>
          <a:p>
            <a:pPr>
              <a:spcBef>
                <a:spcPts val="300"/>
              </a:spcBef>
              <a:spcAft>
                <a:spcPts val="300"/>
              </a:spcAft>
              <a:buFont typeface="Arial" pitchFamily="34" charset="0"/>
              <a:buChar char="•"/>
            </a:pPr>
            <a:r>
              <a:rPr lang="pl-PL" dirty="0" smtClean="0"/>
              <a:t> skargę rozpoznaje sąd niezwłocznie, maksymalnie 1 miesiąc od wpływu do sądu</a:t>
            </a:r>
          </a:p>
          <a:p>
            <a:pPr>
              <a:spcBef>
                <a:spcPts val="300"/>
              </a:spcBef>
              <a:spcAft>
                <a:spcPts val="300"/>
              </a:spcAft>
              <a:buFont typeface="Arial" pitchFamily="34" charset="0"/>
              <a:buChar char="•"/>
            </a:pPr>
            <a:r>
              <a:rPr lang="pl-PL" dirty="0" smtClean="0"/>
              <a:t> skarga kasacyjna przysługuje tylko Prezesowi UZP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o">
  <a:themeElements>
    <a:clrScheme name="Bogaty">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gaty">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753</TotalTime>
  <Words>8914</Words>
  <Application>Microsoft Office PowerPoint</Application>
  <PresentationFormat>Pokaz na ekranie (4:3)</PresentationFormat>
  <Paragraphs>664</Paragraphs>
  <Slides>92</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92</vt:i4>
      </vt:variant>
    </vt:vector>
  </HeadingPairs>
  <TitlesOfParts>
    <vt:vector size="98" baseType="lpstr">
      <vt:lpstr>Arial</vt:lpstr>
      <vt:lpstr>Calibri</vt:lpstr>
      <vt:lpstr>Trebuchet MS</vt:lpstr>
      <vt:lpstr>Wingdings</vt:lpstr>
      <vt:lpstr>Wingdings 2</vt:lpstr>
      <vt:lpstr>logo</vt:lpstr>
      <vt:lpstr>PRAWO zamówień publicznych</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Witas</dc:creator>
  <cp:lastModifiedBy>Marcelina</cp:lastModifiedBy>
  <cp:revision>84</cp:revision>
  <dcterms:created xsi:type="dcterms:W3CDTF">2018-02-07T13:05:28Z</dcterms:created>
  <dcterms:modified xsi:type="dcterms:W3CDTF">2018-02-08T03:45:46Z</dcterms:modified>
</cp:coreProperties>
</file>