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351" r:id="rId2"/>
    <p:sldId id="360" r:id="rId3"/>
    <p:sldId id="365" r:id="rId4"/>
    <p:sldId id="366" r:id="rId5"/>
    <p:sldId id="367" r:id="rId6"/>
    <p:sldId id="368" r:id="rId7"/>
    <p:sldId id="331" r:id="rId8"/>
  </p:sldIdLst>
  <p:sldSz cx="10080625" cy="7559675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0" autoAdjust="0"/>
    <p:restoredTop sz="94660"/>
  </p:normalViewPr>
  <p:slideViewPr>
    <p:cSldViewPr>
      <p:cViewPr varScale="1">
        <p:scale>
          <a:sx n="106" d="100"/>
          <a:sy n="106" d="100"/>
        </p:scale>
        <p:origin x="2886" y="102"/>
      </p:cViewPr>
      <p:guideLst>
        <p:guide orient="horz" pos="2381"/>
        <p:guide pos="3175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pl-PL" sz="1400" b="0" i="0" u="none" strike="noStrike" baseline="0">
              <a:ln>
                <a:noFill/>
              </a:ln>
              <a:solidFill>
                <a:srgbClr val="FFFFFF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Symbol zastępczy daty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pl-PL" sz="1400" b="0" i="0" u="none" strike="noStrike" baseline="0">
              <a:ln>
                <a:noFill/>
              </a:ln>
              <a:solidFill>
                <a:srgbClr val="FFFFFF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4" name="Symbol zastępczy stopki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pl-PL" sz="1400" b="0" i="0" u="none" strike="noStrike" baseline="0">
              <a:ln>
                <a:noFill/>
              </a:ln>
              <a:solidFill>
                <a:srgbClr val="FFFFFF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5" name="Symbol zastępczy numeru slajdu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48DC1836-6771-4951-9A68-FA3D0F3A21A6}" type="slidenum">
              <a:t>‹#›</a:t>
            </a:fld>
            <a:endParaRPr lang="pl-PL" sz="1400" b="0" i="0" u="none" strike="noStrike" baseline="0">
              <a:ln>
                <a:noFill/>
              </a:ln>
              <a:solidFill>
                <a:srgbClr val="FFFFFF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0128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>
            <a:spLocks noMove="1" noResize="1"/>
          </p:cNvSpPr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/>
          <a:p>
            <a: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pl-PL" sz="2400" b="0" i="0" u="none" strike="noStrike" baseline="0">
              <a:ln>
                <a:noFill/>
              </a:ln>
              <a:solidFill>
                <a:srgbClr val="FFFFFF"/>
              </a:solidFill>
              <a:latin typeface="Times New Roman" pitchFamily="18"/>
              <a:ea typeface="msmincho" pitchFamily="2"/>
              <a:cs typeface="msmincho" pitchFamily="2"/>
            </a:endParaRPr>
          </a:p>
        </p:txBody>
      </p:sp>
      <p:sp>
        <p:nvSpPr>
          <p:cNvPr id="3" name="Symbol zastępczy obrazu slajdu 2"/>
          <p:cNvSpPr>
            <a:spLocks noGrp="1" noRot="1" noChangeAspect="1"/>
          </p:cNvSpPr>
          <p:nvPr>
            <p:ph type="sldImg" idx="2"/>
          </p:nvPr>
        </p:nvSpPr>
        <p:spPr>
          <a:xfrm>
            <a:off x="1312560" y="1026719"/>
            <a:ext cx="4932360" cy="3699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4" name="Symbol zastępczy notatek 3"/>
          <p:cNvSpPr txBox="1">
            <a:spLocks noGrp="1"/>
          </p:cNvSpPr>
          <p:nvPr>
            <p:ph type="body" sz="quarter" idx="3"/>
          </p:nvPr>
        </p:nvSpPr>
        <p:spPr>
          <a:xfrm>
            <a:off x="1170000" y="5086079"/>
            <a:ext cx="5224320" cy="410508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4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pl-PL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2362" cy="369887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9863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668580"/>
            <a:ext cx="8568531" cy="2707189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5459765"/>
            <a:ext cx="7056438" cy="1343942"/>
          </a:xfrm>
        </p:spPr>
        <p:txBody>
          <a:bodyPr>
            <a:normAutofit/>
          </a:bodyPr>
          <a:lstStyle>
            <a:lvl1pPr marL="0" indent="0" algn="ctr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21" y="891100"/>
            <a:ext cx="5513655" cy="115541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157" y="7083896"/>
            <a:ext cx="1905212" cy="251606"/>
          </a:xfrm>
          <a:prstGeom prst="rect">
            <a:avLst/>
          </a:prstGeom>
        </p:spPr>
      </p:pic>
      <p:sp>
        <p:nvSpPr>
          <p:cNvPr id="12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32971" y="6973859"/>
            <a:ext cx="619538" cy="402483"/>
          </a:xfrm>
          <a:prstGeom prst="rect">
            <a:avLst/>
          </a:prstGeom>
        </p:spPr>
        <p:txBody>
          <a:bodyPr lIns="100794" tIns="50397" rIns="100794" bIns="50397"/>
          <a:lstStyle/>
          <a:p>
            <a:pPr defTabSz="1007943"/>
            <a:fld id="{38A655B2-C520-4A73-AA9E-38C548418804}" type="slidenum">
              <a:rPr lang="pl-PL" sz="2000" smtClean="0">
                <a:solidFill>
                  <a:prstClr val="black"/>
                </a:solidFill>
              </a:rPr>
              <a:pPr defTabSz="1007943"/>
              <a:t>‹#›</a:t>
            </a:fld>
            <a:endParaRPr lang="pl-PL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953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435" y="1160447"/>
            <a:ext cx="9072563" cy="841604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31" y="2112953"/>
            <a:ext cx="9072563" cy="464000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292" y="7034233"/>
            <a:ext cx="2136882" cy="28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35" y="287315"/>
            <a:ext cx="3572272" cy="748588"/>
          </a:xfrm>
          <a:prstGeom prst="rect">
            <a:avLst/>
          </a:prstGeom>
        </p:spPr>
      </p:pic>
      <p:sp>
        <p:nvSpPr>
          <p:cNvPr id="9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32971" y="6973859"/>
            <a:ext cx="619538" cy="402483"/>
          </a:xfrm>
          <a:prstGeom prst="rect">
            <a:avLst/>
          </a:prstGeom>
        </p:spPr>
        <p:txBody>
          <a:bodyPr lIns="100794" tIns="50397" rIns="100794" bIns="50397"/>
          <a:lstStyle/>
          <a:p>
            <a:pPr defTabSz="1007943"/>
            <a:fld id="{38A655B2-C520-4A73-AA9E-38C548418804}" type="slidenum">
              <a:rPr lang="pl-PL" sz="2000" smtClean="0">
                <a:solidFill>
                  <a:prstClr val="black"/>
                </a:solidFill>
              </a:rPr>
              <a:pPr defTabSz="1007943"/>
              <a:t>‹#›</a:t>
            </a:fld>
            <a:endParaRPr lang="pl-PL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196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2271704"/>
            <a:ext cx="8568531" cy="2001613"/>
          </a:xfrm>
        </p:spPr>
        <p:txBody>
          <a:bodyPr anchor="b"/>
          <a:lstStyle>
            <a:lvl1pPr algn="ctr" defTabSz="1007943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53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4485058"/>
            <a:ext cx="8568531" cy="1247696"/>
          </a:xfrm>
        </p:spPr>
        <p:txBody>
          <a:bodyPr anchor="t"/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Oval 6"/>
          <p:cNvSpPr/>
          <p:nvPr/>
        </p:nvSpPr>
        <p:spPr>
          <a:xfrm>
            <a:off x="4956307" y="4325814"/>
            <a:ext cx="93455" cy="9344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defTabSz="1007943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176821" y="4325814"/>
            <a:ext cx="93455" cy="9344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defTabSz="1007943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736844" y="4325814"/>
            <a:ext cx="93455" cy="9344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defTabSz="1007943"/>
            <a:endParaRPr lang="en-US" sz="2000">
              <a:solidFill>
                <a:prstClr val="white"/>
              </a:solidFill>
            </a:endParaRPr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721" y="891100"/>
            <a:ext cx="5513655" cy="1155414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157" y="7083896"/>
            <a:ext cx="1905212" cy="251606"/>
          </a:xfrm>
          <a:prstGeom prst="rect">
            <a:avLst/>
          </a:prstGeom>
        </p:spPr>
      </p:pic>
      <p:sp>
        <p:nvSpPr>
          <p:cNvPr id="13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32971" y="6973859"/>
            <a:ext cx="619538" cy="402483"/>
          </a:xfrm>
          <a:prstGeom prst="rect">
            <a:avLst/>
          </a:prstGeom>
        </p:spPr>
        <p:txBody>
          <a:bodyPr lIns="100794" tIns="50397" rIns="100794" bIns="50397"/>
          <a:lstStyle/>
          <a:p>
            <a:pPr defTabSz="1007943"/>
            <a:fld id="{38A655B2-C520-4A73-AA9E-38C548418804}" type="slidenum">
              <a:rPr lang="pl-PL" sz="2000" smtClean="0">
                <a:solidFill>
                  <a:prstClr val="black"/>
                </a:solidFill>
              </a:rPr>
              <a:pPr defTabSz="1007943"/>
              <a:t>‹#›</a:t>
            </a:fld>
            <a:endParaRPr lang="pl-PL" sz="20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0724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435" y="1160447"/>
            <a:ext cx="9072563" cy="841604"/>
          </a:xfrm>
          <a:prstGeom prst="rect">
            <a:avLst/>
          </a:prstGeom>
        </p:spPr>
        <p:txBody>
          <a:bodyPr vert="horz" lIns="100794" tIns="50397" rIns="100794" bIns="50397" rtlCol="0" anchor="b">
            <a:noAutofit/>
          </a:bodyPr>
          <a:lstStyle/>
          <a:p>
            <a:r>
              <a:rPr lang="pl-PL" dirty="0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2112953"/>
            <a:ext cx="9072563" cy="4640008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9324093" y="7164367"/>
            <a:ext cx="93455" cy="9344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defTabSz="1007943"/>
            <a:endParaRPr lang="en-US" sz="2000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27414" y="7164367"/>
            <a:ext cx="93455" cy="9344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 defTabSz="1007943"/>
            <a:endParaRPr lang="en-US" sz="20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261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iming>
    <p:tnLst>
      <p:par>
        <p:cTn id="1" dur="indefinite" restart="never" nodeType="tmRoot"/>
      </p:par>
    </p:tnLst>
  </p:timing>
  <p:txStyles>
    <p:titleStyle>
      <a:lvl1pPr algn="ctr" defTabSz="1007943" rtl="0" eaLnBrk="1" latinLnBrk="0" hangingPunct="1">
        <a:lnSpc>
          <a:spcPts val="6393"/>
        </a:lnSpc>
        <a:spcBef>
          <a:spcPct val="0"/>
        </a:spcBef>
        <a:buNone/>
        <a:defRPr sz="40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Courier New" pitchFamily="49" charset="0"/>
        <a:buChar char="o"/>
        <a:defRPr sz="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Courier New" pitchFamily="49" charset="0"/>
        <a:buChar char="o"/>
        <a:defRPr sz="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Courier New" pitchFamily="49" charset="0"/>
        <a:buChar char="o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Courier New" pitchFamily="49" charset="0"/>
        <a:buChar char="o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7528" y="2483693"/>
            <a:ext cx="9072563" cy="8416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b="1" dirty="0" smtClean="0"/>
              <a:t>Bieżące prace </a:t>
            </a:r>
            <a:br>
              <a:rPr lang="pl-PL" b="1" dirty="0" smtClean="0"/>
            </a:br>
            <a:r>
              <a:rPr lang="pl-PL" b="1" dirty="0" smtClean="0"/>
              <a:t>nad rozporządzeniem taryfowym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031" y="4211885"/>
            <a:ext cx="9504833" cy="2541076"/>
          </a:xfrm>
        </p:spPr>
        <p:txBody>
          <a:bodyPr>
            <a:normAutofit fontScale="92500" lnSpcReduction="10000"/>
          </a:bodyPr>
          <a:lstStyle/>
          <a:p>
            <a:pPr marL="109728" lvl="0" indent="0" algn="ctr" defTabSz="914400">
              <a:spcBef>
                <a:spcPts val="0"/>
              </a:spcBef>
              <a:buNone/>
            </a:pPr>
            <a:r>
              <a:rPr lang="pl-PL" sz="3200" b="1" i="1" dirty="0">
                <a:solidFill>
                  <a:srgbClr val="002060"/>
                </a:solidFill>
                <a:latin typeface="Bookman Old Style" pitchFamily="18" charset="0"/>
              </a:rPr>
              <a:t>dr inż. Tadeusz Rzepecki</a:t>
            </a:r>
          </a:p>
          <a:p>
            <a:pPr marL="109728" lvl="0" indent="0" algn="ctr" defTabSz="914400">
              <a:spcBef>
                <a:spcPts val="0"/>
              </a:spcBef>
              <a:buNone/>
            </a:pPr>
            <a:r>
              <a:rPr lang="pl-PL" sz="2400" b="1" i="1" dirty="0">
                <a:solidFill>
                  <a:prstClr val="black">
                    <a:lumMod val="50000"/>
                    <a:lumOff val="50000"/>
                  </a:prstClr>
                </a:solidFill>
                <a:latin typeface="Bookman Old Style" pitchFamily="18" charset="0"/>
              </a:rPr>
              <a:t>Przewodniczący Rady Izby Gospodarczej „Wodociągi Polskie”</a:t>
            </a:r>
          </a:p>
          <a:p>
            <a:pPr marL="109728" lvl="0" indent="0" algn="ctr" defTabSz="914400">
              <a:spcBef>
                <a:spcPts val="0"/>
              </a:spcBef>
              <a:buNone/>
            </a:pPr>
            <a:r>
              <a:rPr lang="pl-PL" sz="2400" b="1" i="1" dirty="0">
                <a:solidFill>
                  <a:prstClr val="black">
                    <a:lumMod val="50000"/>
                    <a:lumOff val="50000"/>
                  </a:prstClr>
                </a:solidFill>
                <a:latin typeface="Bookman Old Style" pitchFamily="18" charset="0"/>
              </a:rPr>
              <a:t>Prezes Zarządu </a:t>
            </a:r>
            <a:r>
              <a:rPr lang="pl-PL" sz="2400" b="1" i="1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Bookman Old Style" pitchFamily="18" charset="0"/>
              </a:rPr>
              <a:t>Tarnowskie </a:t>
            </a:r>
            <a:r>
              <a:rPr lang="pl-PL" sz="2400" b="1" i="1" dirty="0">
                <a:solidFill>
                  <a:prstClr val="black">
                    <a:lumMod val="50000"/>
                    <a:lumOff val="50000"/>
                  </a:prstClr>
                </a:solidFill>
                <a:latin typeface="Bookman Old Style" pitchFamily="18" charset="0"/>
              </a:rPr>
              <a:t>Wodociągi Sp. z o. o.</a:t>
            </a:r>
          </a:p>
          <a:p>
            <a:pPr marL="109728" lvl="0" indent="0" algn="ctr" defTabSz="914400">
              <a:spcBef>
                <a:spcPts val="0"/>
              </a:spcBef>
              <a:buNone/>
            </a:pPr>
            <a:endParaRPr lang="pl-PL" sz="2400" b="1" i="1" dirty="0">
              <a:solidFill>
                <a:prstClr val="black">
                  <a:lumMod val="50000"/>
                  <a:lumOff val="50000"/>
                </a:prstClr>
              </a:solidFill>
              <a:latin typeface="Bookman Old Style" pitchFamily="18" charset="0"/>
            </a:endParaRPr>
          </a:p>
          <a:p>
            <a:pPr marL="109728" lvl="0" indent="0" algn="ctr" defTabSz="914400">
              <a:spcBef>
                <a:spcPts val="0"/>
              </a:spcBef>
              <a:buNone/>
            </a:pPr>
            <a:r>
              <a:rPr lang="pl-PL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Konwent Kierowników Jednostek Komunalnych </a:t>
            </a:r>
          </a:p>
          <a:p>
            <a:pPr marL="109728" lvl="0" indent="0" algn="ctr" defTabSz="914400">
              <a:spcBef>
                <a:spcPts val="0"/>
              </a:spcBef>
              <a:buNone/>
            </a:pPr>
            <a:r>
              <a:rPr lang="pl-PL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Województwa Podkarpackiego</a:t>
            </a:r>
            <a:endParaRPr lang="pl-PL" sz="2400" b="1" i="1" dirty="0">
              <a:solidFill>
                <a:srgbClr val="0070C0"/>
              </a:solidFill>
              <a:latin typeface="Bookman Old Style" pitchFamily="18" charset="0"/>
            </a:endParaRPr>
          </a:p>
          <a:p>
            <a:pPr marL="109728" lvl="0" indent="0" algn="ctr" defTabSz="914400">
              <a:spcBef>
                <a:spcPts val="0"/>
              </a:spcBef>
              <a:buNone/>
            </a:pPr>
            <a:r>
              <a:rPr lang="pl-PL" sz="2400" b="1" i="1" dirty="0" smtClean="0">
                <a:solidFill>
                  <a:srgbClr val="0070C0"/>
                </a:solidFill>
                <a:latin typeface="Bookman Old Style" pitchFamily="18" charset="0"/>
              </a:rPr>
              <a:t>Polańczyk, 08-09.02.2018 </a:t>
            </a:r>
            <a:r>
              <a:rPr lang="pl-PL" sz="2400" b="1" i="1" dirty="0">
                <a:solidFill>
                  <a:srgbClr val="0070C0"/>
                </a:solidFill>
                <a:latin typeface="Bookman Old Style" pitchFamily="18" charset="0"/>
              </a:rPr>
              <a:t>r.</a:t>
            </a:r>
          </a:p>
          <a:p>
            <a:pPr marL="0" indent="0" algn="ctr">
              <a:buNone/>
            </a:pPr>
            <a:endParaRPr lang="pl-PL" b="1" dirty="0" smtClean="0"/>
          </a:p>
        </p:txBody>
      </p:sp>
    </p:spTree>
    <p:extLst>
      <p:ext uri="{BB962C8B-B14F-4D97-AF65-F5344CB8AC3E}">
        <p14:creationId xmlns:p14="http://schemas.microsoft.com/office/powerpoint/2010/main" val="282858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Plan prezentacji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" y="2555701"/>
            <a:ext cx="10080624" cy="4197260"/>
          </a:xfrm>
        </p:spPr>
        <p:txBody>
          <a:bodyPr>
            <a:noAutofit/>
          </a:bodyPr>
          <a:lstStyle/>
          <a:p>
            <a:r>
              <a:rPr 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Najważniejsze zmiany wprowadzone rozporządzeniem z dnia 5 stycznia 2018 r.</a:t>
            </a:r>
          </a:p>
          <a:p>
            <a:endParaRPr lang="pl-PL" sz="24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r>
              <a:rPr 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Podstawowe uwagi do projektu rozporządzenia z dnia 5 stycznia 2018 r.</a:t>
            </a:r>
          </a:p>
          <a:p>
            <a:endParaRPr lang="pl-PL" sz="2400" b="1" dirty="0" smtClean="0">
              <a:solidFill>
                <a:schemeClr val="tx1"/>
              </a:solidFill>
              <a:latin typeface="Book Antiqua" panose="02040602050305030304" pitchFamily="18" charset="0"/>
            </a:endParaRPr>
          </a:p>
          <a:p>
            <a:r>
              <a:rPr lang="pl-PL" sz="2400" b="1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Nadzieje na zmiany w wersji roboczej projektu rozporządzenia z dnia 30 stycznia 2018 r.</a:t>
            </a:r>
          </a:p>
          <a:p>
            <a:endParaRPr lang="pl-PL" sz="2400" b="1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89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Pięć głównych zarzutów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5435" y="2555701"/>
            <a:ext cx="9072563" cy="4640008"/>
          </a:xfrm>
        </p:spPr>
        <p:txBody>
          <a:bodyPr>
            <a:normAutofit/>
          </a:bodyPr>
          <a:lstStyle/>
          <a:p>
            <a:r>
              <a:rPr lang="pl-PL" sz="2400" b="1" dirty="0" smtClean="0">
                <a:solidFill>
                  <a:schemeClr val="tx1"/>
                </a:solidFill>
              </a:rPr>
              <a:t>Amortyzacja od środków finansowanych ze środków pomocowych – poza zakresem kosztów uzasadnionych do stanowienia kosztów taryfowych.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Ograniczenie marży zysku do 5%.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Sprzeczność zapisów rozporządzenia z ustawą o zbiorowym w sprawie rat kapitałowych ponad wartość amortyzacji.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Pomniejszenie planowanych kosztów w taryfie o nadwyżkę osiągniętego zysku.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Określenie niepodzielonego zysku z lat ubiegłych.</a:t>
            </a:r>
            <a:endParaRPr lang="pl-PL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029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Zarzuty dodatkowe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19 zarzutów dodatkowych, szczegółowych, w tym błędów projektu rozporządzenia zostało zawartych w załączniku do pisma IGWP skierowanego do Ministra Marka </a:t>
            </a:r>
            <a:r>
              <a:rPr lang="pl-PL" b="1" dirty="0" err="1" smtClean="0">
                <a:solidFill>
                  <a:schemeClr val="tx1"/>
                </a:solidFill>
              </a:rPr>
              <a:t>Gróbarczyka</a:t>
            </a:r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Jednym z zarzutów był </a:t>
            </a:r>
            <a:r>
              <a:rPr lang="pl-PL" b="1" dirty="0">
                <a:solidFill>
                  <a:schemeClr val="tx1"/>
                </a:solidFill>
              </a:rPr>
              <a:t>brak zdefiniowania </a:t>
            </a:r>
            <a:r>
              <a:rPr lang="pl-PL" b="1" dirty="0" smtClean="0">
                <a:solidFill>
                  <a:schemeClr val="tx1"/>
                </a:solidFill>
              </a:rPr>
              <a:t>w § </a:t>
            </a:r>
            <a:r>
              <a:rPr lang="pl-PL" b="1" dirty="0">
                <a:solidFill>
                  <a:schemeClr val="tx1"/>
                </a:solidFill>
              </a:rPr>
              <a:t>19 ust.2 pkt 5 oraz § 19 ust.3 pkt 4 lit. </a:t>
            </a:r>
            <a:r>
              <a:rPr lang="pl-PL" b="1" dirty="0" smtClean="0">
                <a:solidFill>
                  <a:schemeClr val="tx1"/>
                </a:solidFill>
              </a:rPr>
              <a:t>pojęcia „bilansowanie </a:t>
            </a:r>
            <a:r>
              <a:rPr lang="pl-PL" b="1" dirty="0">
                <a:solidFill>
                  <a:schemeClr val="tx1"/>
                </a:solidFill>
              </a:rPr>
              <a:t>ilościowe i jakościowe wód powierzchniowych i wód podziemnych oraz analiza ekonomiczna związana z korzystaniem z wód, z uwzględnieniem zasady zwrotu kosztów usług wodnych oraz długoterminowych prognoz dotyczących możliwości zaspokajania potrzeb w zakresie korzystania z zasobów wodnych na obszarze zlewni lub jej </a:t>
            </a:r>
            <a:r>
              <a:rPr lang="pl-PL" b="1" dirty="0" smtClean="0">
                <a:solidFill>
                  <a:schemeClr val="tx1"/>
                </a:solidFill>
              </a:rPr>
              <a:t>części” - brak </a:t>
            </a:r>
            <a:r>
              <a:rPr lang="pl-PL" b="1" dirty="0">
                <a:solidFill>
                  <a:schemeClr val="tx1"/>
                </a:solidFill>
              </a:rPr>
              <a:t>jest </a:t>
            </a:r>
            <a:r>
              <a:rPr lang="pl-PL" b="1" dirty="0" smtClean="0">
                <a:solidFill>
                  <a:schemeClr val="tx1"/>
                </a:solidFill>
              </a:rPr>
              <a:t>jakichkolwiek </a:t>
            </a:r>
            <a:r>
              <a:rPr lang="pl-PL" b="1" dirty="0">
                <a:solidFill>
                  <a:schemeClr val="tx1"/>
                </a:solidFill>
              </a:rPr>
              <a:t>wskazówek co do sposobu opisania, prezentacji wskazanych elementów, a w przypadku analizy ekonomicznej nie dołączono wzoru obowiązkowej tabeli. </a:t>
            </a:r>
          </a:p>
        </p:txBody>
      </p:sp>
    </p:spTree>
    <p:extLst>
      <p:ext uri="{BB962C8B-B14F-4D97-AF65-F5344CB8AC3E}">
        <p14:creationId xmlns:p14="http://schemas.microsoft.com/office/powerpoint/2010/main" val="397505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0411" y="1691605"/>
            <a:ext cx="9072563" cy="841604"/>
          </a:xfrm>
        </p:spPr>
        <p:txBody>
          <a:bodyPr/>
          <a:lstStyle/>
          <a:p>
            <a:r>
              <a:rPr lang="pl-PL" b="1" dirty="0" smtClean="0"/>
              <a:t>Zmiana zapisów w projekcie z dnia 30 stycznia 2018 r.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4031" y="2699717"/>
            <a:ext cx="9072563" cy="4053244"/>
          </a:xfrm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Zlikwidowano limit zysku,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Zlikwidowano zakaz kwalifikowania do kosztów taryfowych rat kapitałowych ponad wartość amortyzacji,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Zlikwidowano nakaz pomniejszania kosztów przyszłego okresu taryfowego o nadwyżkę osiągniętego zysku ponad wartość planowanego zysku,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Doprecyzowano definicje niepodzielonego zysku i jego przeznaczenie.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……. Nie zlikwidowano zakazu kwalifikowania amortyzacji od części środków pomocowych do kosztów taryfowych ale ……</a:t>
            </a:r>
          </a:p>
          <a:p>
            <a:endParaRPr lang="pl-PL" b="1" dirty="0" smtClean="0">
              <a:solidFill>
                <a:schemeClr val="tx1"/>
              </a:solidFill>
            </a:endParaRPr>
          </a:p>
          <a:p>
            <a:endParaRPr lang="pl-PL" b="1" dirty="0" smtClean="0">
              <a:solidFill>
                <a:schemeClr val="tx1"/>
              </a:solidFill>
            </a:endParaRPr>
          </a:p>
          <a:p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2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Pozostałe uwagi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>
                <a:solidFill>
                  <a:schemeClr val="tx1"/>
                </a:solidFill>
              </a:rPr>
              <a:t>Wyeliminowano prawie wszystkie uwagi (19 pozycji) zawarte w tabeli uwag szczegółowych IGWP do projektu rozporządzenia w sposób, który może być satysfakcjonujący lub może być do zaakceptowania w drodze kompromisu z Ministerstwem.</a:t>
            </a:r>
          </a:p>
          <a:p>
            <a:endParaRPr lang="pl-PL" b="1" dirty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Jest nadzieja na zmianę decyzji w sprawie amortyzacji – sprzymierzeńcem w tej sprawie jest NFOŚiGW!!!</a:t>
            </a:r>
            <a:endParaRPr lang="pl-PL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111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>
              <a:solidFill>
                <a:schemeClr val="tx1"/>
              </a:solidFill>
            </a:endParaRPr>
          </a:p>
          <a:p>
            <a:endParaRPr lang="pl-PL" dirty="0" smtClean="0"/>
          </a:p>
          <a:p>
            <a:pPr marL="0" indent="0" algn="ctr">
              <a:buNone/>
            </a:pPr>
            <a:r>
              <a:rPr lang="pl-PL" sz="4400" b="1" dirty="0"/>
              <a:t>Dziękuję za uwagę</a:t>
            </a:r>
          </a:p>
          <a:p>
            <a:pPr marL="0" indent="0" algn="ctr">
              <a:buNone/>
            </a:pPr>
            <a:endParaRPr lang="pl-PL" sz="4400" b="1" dirty="0"/>
          </a:p>
          <a:p>
            <a:pPr marL="0" indent="0" algn="ctr">
              <a:buNone/>
            </a:pPr>
            <a:r>
              <a:rPr lang="pl-PL" sz="2000" b="1" dirty="0"/>
              <a:t>t.rzepecki@tw.tarnow.pl</a:t>
            </a:r>
          </a:p>
        </p:txBody>
      </p:sp>
    </p:spTree>
    <p:extLst>
      <p:ext uri="{BB962C8B-B14F-4D97-AF65-F5344CB8AC3E}">
        <p14:creationId xmlns:p14="http://schemas.microsoft.com/office/powerpoint/2010/main" val="22931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GWP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3129186</TotalTime>
  <Words>375</Words>
  <Application>Microsoft Office PowerPoint</Application>
  <PresentationFormat>Niestandardowy</PresentationFormat>
  <Paragraphs>40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11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9" baseType="lpstr">
      <vt:lpstr>Microsoft YaHei</vt:lpstr>
      <vt:lpstr>Arial</vt:lpstr>
      <vt:lpstr>Book Antiqua</vt:lpstr>
      <vt:lpstr>Bookman Old Style</vt:lpstr>
      <vt:lpstr>Calibri</vt:lpstr>
      <vt:lpstr>Century Gothic</vt:lpstr>
      <vt:lpstr>Courier New</vt:lpstr>
      <vt:lpstr>Mangal</vt:lpstr>
      <vt:lpstr>msmincho</vt:lpstr>
      <vt:lpstr>Palatino Linotype</vt:lpstr>
      <vt:lpstr>Times New Roman</vt:lpstr>
      <vt:lpstr>IGWP</vt:lpstr>
      <vt:lpstr>Bieżące prace  nad rozporządzeniem taryfowym</vt:lpstr>
      <vt:lpstr>Plan prezentacji</vt:lpstr>
      <vt:lpstr>Pięć głównych zarzutów</vt:lpstr>
      <vt:lpstr>Zarzuty dodatkowe</vt:lpstr>
      <vt:lpstr>Zmiana zapisów w projekcie z dnia 30 stycznia 2018 r.</vt:lpstr>
      <vt:lpstr>Pozostałe uwagi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Strategia  Izby Gospodarczej  „Wodociągi Polskie” w zakresie w działań legislacyjnych</dc:title>
  <dc:creator>Paweł</dc:creator>
  <cp:lastModifiedBy>Tadeusz Rzepecki</cp:lastModifiedBy>
  <cp:revision>99</cp:revision>
  <dcterms:created xsi:type="dcterms:W3CDTF">2015-06-17T09:53:11Z</dcterms:created>
  <dcterms:modified xsi:type="dcterms:W3CDTF">2018-02-07T19:59:48Z</dcterms:modified>
</cp:coreProperties>
</file>