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9" r:id="rId4"/>
    <p:sldId id="257" r:id="rId5"/>
    <p:sldId id="258" r:id="rId6"/>
    <p:sldId id="260" r:id="rId7"/>
    <p:sldId id="264" r:id="rId8"/>
    <p:sldId id="265" r:id="rId9"/>
    <p:sldId id="266" r:id="rId10"/>
    <p:sldId id="267" r:id="rId11"/>
    <p:sldId id="262" r:id="rId12"/>
    <p:sldId id="261" r:id="rId13"/>
    <p:sldId id="263" r:id="rId14"/>
    <p:sldId id="277" r:id="rId15"/>
    <p:sldId id="278" r:id="rId16"/>
    <p:sldId id="268" r:id="rId17"/>
    <p:sldId id="269" r:id="rId18"/>
    <p:sldId id="271" r:id="rId19"/>
    <p:sldId id="272" r:id="rId20"/>
    <p:sldId id="281" r:id="rId21"/>
    <p:sldId id="273" r:id="rId22"/>
    <p:sldId id="274" r:id="rId23"/>
    <p:sldId id="275" r:id="rId24"/>
    <p:sldId id="276" r:id="rId25"/>
    <p:sldId id="280" r:id="rId2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>
          <p15:clr>
            <a:srgbClr val="A4A3A4"/>
          </p15:clr>
        </p15:guide>
        <p15:guide id="2" pos="46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666" y="72"/>
      </p:cViewPr>
      <p:guideLst>
        <p:guide orient="horz" pos="2119"/>
        <p:guide pos="46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37F0-36C6-46AB-869A-F7DDEC0F8A90}" type="datetimeFigureOut">
              <a:rPr lang="pl-PL" smtClean="0"/>
              <a:pPr/>
              <a:t>2018-02-08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2D97-AFB0-4EC1-9964-49D3F38D61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66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C788-C191-4AE2-AEC5-75BE3BE2DB21}" type="datetimeFigureOut">
              <a:rPr lang="pl-PL" smtClean="0"/>
              <a:pPr/>
              <a:t>2018-02-08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7D0F-51DB-4C27-8E98-521DA7201C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55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A7D0F-51DB-4C27-8E98-521DA7201C6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6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0E23-6EFC-4D87-BFDD-7E1ACB925C4A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2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7688-3075-4F68-A225-5480BA04A6B9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17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E49-CA74-4087-8072-E077FB4F6801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50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BF3-4AAA-48C6-899F-13792B1ED7A7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80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8354-0079-4A75-A33D-89DE4E62BAAB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70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592D-6588-4DE1-8E6E-B08E36F9A912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87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C909-7A58-4AA3-9E47-3F6C73F96FD8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28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73E-DBEF-48A2-B82E-798C038A9093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EA45-EA6C-42B9-81A9-1E5420F49656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4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3D7F-E848-4C27-926B-FF9280C51892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91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B19E-74A5-4531-A017-970E9DD548F1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00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1338-757C-44D6-8D32-4F2423549DD7}" type="datetime1">
              <a:rPr lang="pl-PL" smtClean="0"/>
              <a:pPr/>
              <a:t>2018-02-08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Elektroniczne biuro obsługi klienta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DBE9-A6C3-47DA-B216-0B5085207F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84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555526"/>
            <a:ext cx="4032448" cy="1584176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RADIOWY ODCZYT WODOMIERZY </a:t>
            </a:r>
            <a:b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 POŁĄCZENIU </a:t>
            </a:r>
            <a:b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 ELEKTRONICZNYM</a:t>
            </a:r>
            <a:b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BIUREM OBSŁUGI KLIENTA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5800" y="2571750"/>
            <a:ext cx="1725960" cy="86409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08.02.2018</a:t>
            </a:r>
          </a:p>
          <a:p>
            <a:pPr algn="l"/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Konwent Kierowników Jednostek Komunalnych Woj. Podkarpackiego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9942"/>
            <a:ext cx="2279767" cy="330217"/>
          </a:xfrm>
          <a:prstGeom prst="rect">
            <a:avLst/>
          </a:prstGeom>
        </p:spPr>
      </p:pic>
      <p:cxnSp>
        <p:nvCxnSpPr>
          <p:cNvPr id="6" name="Łącznik prostoliniowy 5"/>
          <p:cNvCxnSpPr/>
          <p:nvPr/>
        </p:nvCxnSpPr>
        <p:spPr>
          <a:xfrm>
            <a:off x="827584" y="2355726"/>
            <a:ext cx="50405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2876" y="123478"/>
            <a:ext cx="82776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ELEKTRONICZNE BIURO OBSŁUGI KLIENTA - ZGŁOSZENIA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6" y="659763"/>
            <a:ext cx="8277672" cy="44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1923678"/>
            <a:ext cx="3598168" cy="1007591"/>
          </a:xfrm>
        </p:spPr>
        <p:txBody>
          <a:bodyPr>
            <a:noAutofit/>
          </a:bodyPr>
          <a:lstStyle/>
          <a:p>
            <a:pPr algn="l"/>
            <a:r>
              <a:rPr lang="pl-PL" sz="30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Aplikacja mobilna LIBRA RS</a:t>
            </a:r>
            <a:endParaRPr lang="pl-PL" sz="3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5800" y="3291830"/>
            <a:ext cx="2158008" cy="864096"/>
          </a:xfrm>
        </p:spPr>
        <p:txBody>
          <a:bodyPr>
            <a:normAutofit/>
          </a:bodyPr>
          <a:lstStyle/>
          <a:p>
            <a:pPr algn="l"/>
            <a:r>
              <a:rPr lang="pl-PL" sz="14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</a:t>
            </a:r>
            <a:r>
              <a:rPr lang="pl-PL" sz="140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adiowy </a:t>
            </a:r>
            <a:r>
              <a:rPr lang="pl-PL" sz="14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odczyt wodomierzy </a:t>
            </a:r>
            <a:r>
              <a:rPr lang="pl-PL" sz="140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40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terenie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827584" y="3075806"/>
            <a:ext cx="5040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13" y="-164554"/>
            <a:ext cx="4150215" cy="51434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0" y="4443958"/>
            <a:ext cx="1971680" cy="3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2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021"/>
            <a:ext cx="9143999" cy="362719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75556" y="123478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APLIKACJA MOBILNA – ELEMENTY SYSTEMU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99592" y="3867894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TABLET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483768" y="3867894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SKANER RADIOWY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779912" y="386789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GŁOWICA KONFIGURACYJNA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508104" y="386789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ANTENA SAMOCHODOWA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092280" y="386789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OPROGRAMOWANIE</a:t>
            </a:r>
            <a:b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LIBRA RS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-164554"/>
            <a:ext cx="9139064" cy="514349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123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APLIKACJA MOBILNA – ZASADA DZIAŁANIA</a:t>
            </a:r>
            <a:endParaRPr lang="pl-PL" sz="20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55576" y="395093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PRZESYŁ DANYCH DO PORTALU LIBRA RS 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55576" y="113159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ODCZYT RADIOWY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76056" y="4155926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rPr>
              <a:t>GSM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23478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FUNKCJONALNOŚĆ APLIKACJI MOBILNEJ LIBRA-RS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411760" y="1356457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Inkasencki odczyt modułów radiowych FLOWIS +, FLOWIS + PULS, FLOWIS + MVM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44008" y="13564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Proste i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intuicyjne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menu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60232" y="135328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Możliwość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pobierania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tras odczytowych z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portalu 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411760" y="25001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Możliwość wysłania dokonanych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odczytów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na portal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44008" y="250014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Konfiguracja modułów radiowych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660232" y="249697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Bezpieczeństwo danych</a:t>
            </a: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2555776" y="1275606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4788024" y="1275606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6804248" y="1275606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2555776" y="2427734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4788024" y="2427734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6804248" y="2427734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411760" y="344468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Jasny i czytelny sposób prezentacji ilości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odczytanych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nieodczytanych modułów radiowych oraz alarmów</a:t>
            </a: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2555776" y="3363838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1424"/>
            <a:ext cx="1517728" cy="15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1540" y="123478"/>
            <a:ext cx="8280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ZARZĄDZANIE I ARCHIWIZACJA DANYCH NA PORTALU LIBRA-RS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339752" y="1356457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Zarządzanie licznikami bezpośrednio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przeglądarce internetowej z każdego miejsca na świecie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572000" y="13564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Szybka i prosta budowa tras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odczytowych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(import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pliku CSV )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804248" y="135328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Przeglądanie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analiza odczytów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339752" y="264867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Przypisywanie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tras konkretnemu inkasentowi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4572000" y="264867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Proste i intuicyjne tworzenie raportów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pomocą szablonów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804248" y="264549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Zarządzanie pracownikami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hasłami</a:t>
            </a:r>
          </a:p>
        </p:txBody>
      </p:sp>
      <p:cxnSp>
        <p:nvCxnSpPr>
          <p:cNvPr id="25" name="Łącznik prostoliniowy 24"/>
          <p:cNvCxnSpPr/>
          <p:nvPr/>
        </p:nvCxnSpPr>
        <p:spPr>
          <a:xfrm>
            <a:off x="2483768" y="1275606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4716016" y="1275606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6948264" y="1275606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2483768" y="257626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4716016" y="257626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6948264" y="257626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4572000" y="35887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Lokalizacja liczników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na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mapie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2339752" y="35887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Korzystanie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Open </a:t>
            </a:r>
            <a:r>
              <a:rPr lang="pl-P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Street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Map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6804248" y="35979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Bezpieczeństwo danych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5" name="Łącznik prostoliniowy 34"/>
          <p:cNvCxnSpPr/>
          <p:nvPr/>
        </p:nvCxnSpPr>
        <p:spPr>
          <a:xfrm>
            <a:off x="4716016" y="3507854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/>
          <p:nvPr/>
        </p:nvCxnSpPr>
        <p:spPr>
          <a:xfrm>
            <a:off x="2483768" y="3511029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oliniowy 36"/>
          <p:cNvCxnSpPr/>
          <p:nvPr/>
        </p:nvCxnSpPr>
        <p:spPr>
          <a:xfrm>
            <a:off x="6876256" y="3511029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1176"/>
            <a:ext cx="1378021" cy="14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123478"/>
            <a:ext cx="8514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ZARZĄDZANIE I ARCHIWIZACJA DANYCH NA PORTALU LIBRA-RS</a:t>
            </a:r>
          </a:p>
          <a:p>
            <a:pPr algn="ctr"/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68820"/>
            <a:ext cx="8514752" cy="44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1635646"/>
            <a:ext cx="3598168" cy="1007591"/>
          </a:xfrm>
        </p:spPr>
        <p:txBody>
          <a:bodyPr>
            <a:noAutofit/>
          </a:bodyPr>
          <a:lstStyle/>
          <a:p>
            <a:pPr algn="l"/>
            <a:r>
              <a:rPr lang="pl-PL" sz="30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Elementy pomiarowe</a:t>
            </a:r>
            <a:endParaRPr lang="pl-PL" sz="3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5800" y="3003798"/>
            <a:ext cx="2158008" cy="864096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WODOMIERZE</a:t>
            </a:r>
            <a:endParaRPr lang="pl-PL" sz="1800" dirty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827584" y="2787774"/>
            <a:ext cx="5040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86" y="20955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07787"/>
            <a:ext cx="3168352" cy="211223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23478"/>
            <a:ext cx="8496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ELEMENTY POMIAROWE – WODOMIERZE JEDNOSTRUMIENIOWE 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dtytuł 4"/>
          <p:cNvSpPr txBox="1">
            <a:spLocks/>
          </p:cNvSpPr>
          <p:nvPr/>
        </p:nvSpPr>
        <p:spPr>
          <a:xfrm>
            <a:off x="539552" y="987574"/>
            <a:ext cx="2232248" cy="408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rPr>
              <a:t>WODOMIERZE ETW ECO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6929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Jednostrumieniowe </a:t>
            </a:r>
            <a:r>
              <a:rPr lang="pl-P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suchobieżne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DN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15, DN 20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99792" y="169296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Korpus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kuty,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wykonany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mosiądzu</a:t>
            </a:r>
            <a:endParaRPr lang="pl-PL" sz="12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572000" y="16897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Klasa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dokładności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R=80 lub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R=160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9552" y="262063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Ośmiopozycyjne obrotowe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liczydło odporne na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zaparowanie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99792" y="262063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…………………….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572000" y="261745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Czteropolowe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sprzęgło</a:t>
            </a:r>
          </a:p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magnetyczne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683568" y="1612117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2843808" y="1612117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4716016" y="1612117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683568" y="254822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2843808" y="254822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16016" y="254822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6372200" y="16929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Przystosowany do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montażu modułu radiowego FLOWIS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+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39552" y="357629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Pierścień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ekranujący, zabezpieczający przed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magnesem neodymowym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372200" y="262063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Podwójne łożyskowanie wirnika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699792" y="357629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Zatwierdzenie typu 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wg MID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6516216" y="1612117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683568" y="3498616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6516216" y="254822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2843808" y="3507053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4572000" y="356736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Atest higieniczny PZH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 wody pitnej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Łącznik prostoliniowy 35"/>
          <p:cNvCxnSpPr/>
          <p:nvPr/>
        </p:nvCxnSpPr>
        <p:spPr>
          <a:xfrm>
            <a:off x="4716016" y="349812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stopki 1"/>
          <p:cNvSpPr txBox="1">
            <a:spLocks/>
          </p:cNvSpPr>
          <p:nvPr/>
        </p:nvSpPr>
        <p:spPr>
          <a:xfrm>
            <a:off x="6012160" y="486965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000" dirty="0">
              <a:solidFill>
                <a:srgbClr val="008B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2714626"/>
            <a:ext cx="3014903" cy="200993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63588" y="123478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ELEMENTY</a:t>
            </a:r>
            <a:r>
              <a:rPr lang="pl-PL" sz="21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POMIAROWE – WODOMIERZE OBJĘTOŚCIOWE </a:t>
            </a:r>
          </a:p>
          <a:p>
            <a:pPr algn="ctr"/>
            <a:endParaRPr lang="pl-PL" sz="2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58562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Zatwierdzenie typu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wg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MID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99792" y="158562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Objętościowe suchobieżne 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DN15 – DN 40</a:t>
            </a:r>
            <a:endParaRPr lang="pl-PL" sz="12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16016" y="158244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Klasa dokładności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 </a:t>
            </a:r>
            <a:r>
              <a:rPr lang="pl-PL" sz="1200" dirty="0" smtClean="0">
                <a:latin typeface="+mj-lt"/>
              </a:rPr>
              <a:t>≥ 160</a:t>
            </a:r>
            <a:endParaRPr lang="pl-PL" sz="1200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39552" y="251328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Atest higieniczny PZH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 wody pitnej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99792" y="25132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Liczydło IP 68 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 pełni hermetyczne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16016" y="251011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Zachowanie klasy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pomiarowej 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 każdej pozycji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zabudowy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683568" y="150477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2843808" y="1504771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4860032" y="150477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683568" y="2440875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2843808" y="2440875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860032" y="2440875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6444208" y="158562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Korpus wykonany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mosiądzu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39552" y="346894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Przystosowany do zabudowy modułu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radiowego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FLOWIS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+ MVM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444208" y="25132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Obojętny na silne pole magnetyczne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699792" y="346894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Nie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wymagane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odcinki proste przed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 wodomierzem</a:t>
            </a:r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6588224" y="1504771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683568" y="3391270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6588224" y="2440875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2843808" y="3399707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dtytuł 4"/>
          <p:cNvSpPr txBox="1">
            <a:spLocks/>
          </p:cNvSpPr>
          <p:nvPr/>
        </p:nvSpPr>
        <p:spPr>
          <a:xfrm>
            <a:off x="539552" y="987574"/>
            <a:ext cx="2232248" cy="40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WODOMIERZE MVM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60" y="2571750"/>
            <a:ext cx="3857625" cy="2571750"/>
          </a:xfrm>
          <a:prstGeom prst="rect">
            <a:avLst/>
          </a:prstGeom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5800" y="1347614"/>
            <a:ext cx="7558608" cy="9361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sz="1400" dirty="0" smtClean="0"/>
              <a:t>Jesteśmy firmą rodzinną założoną w 2000 roku. Początkowo zajmującą się wyłącznie</a:t>
            </a:r>
            <a:r>
              <a:rPr lang="pl-PL" sz="1400" smtClean="0"/>
              <a:t> </a:t>
            </a:r>
            <a:r>
              <a:rPr lang="pl-PL" sz="1400" smtClean="0"/>
              <a:t>serwisem </a:t>
            </a:r>
            <a:r>
              <a:rPr lang="pl-PL" sz="1400" dirty="0" smtClean="0"/>
              <a:t>wodomierzy i ciepłomierzy. Dostrzegając nowe wyzwania rynku rozszerzyliśmy zakres naszej działalności o sprzedaż nowych urządzeń, a następnie o doradztwo techniczne i dobory wodomierzy. W roku 2010 rozpoczęliśmy prace nad własnym systemem radiowego odczytu wodomierzy i z powodzeniem rozwijamy go do dzisiaj.</a:t>
            </a:r>
            <a:endParaRPr lang="pl-PL" sz="1400" dirty="0"/>
          </a:p>
        </p:txBody>
      </p:sp>
      <p:sp>
        <p:nvSpPr>
          <p:cNvPr id="7" name="Podtytuł 4"/>
          <p:cNvSpPr txBox="1">
            <a:spLocks/>
          </p:cNvSpPr>
          <p:nvPr/>
        </p:nvSpPr>
        <p:spPr>
          <a:xfrm>
            <a:off x="685800" y="2283718"/>
            <a:ext cx="467201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rPr>
              <a:t>Zakres działalności:</a:t>
            </a:r>
            <a:b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Współpraca z przedsiębiorstwami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wodociągowymi</a:t>
            </a:r>
            <a:b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zakresie opomiarowania i odczytu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wody</a:t>
            </a:r>
            <a:b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Projektowanie układów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odczytowych</a:t>
            </a:r>
            <a:b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Projektowanie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E-usług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785800"/>
            <a:ext cx="2279767" cy="33656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231740" y="123478"/>
            <a:ext cx="4680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 FIRMIE P.H.U. METERING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52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47" y="3147814"/>
            <a:ext cx="2394649" cy="147122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123478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ELEMENTY POMIAROWE – WODOMIERZE ULTRADŹWIĘKOWE </a:t>
            </a:r>
          </a:p>
          <a:p>
            <a:pPr algn="ctr"/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150047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Certyfikowane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zgodnie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normami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MID i EN-1434/OIML R49/ISO-4064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27784" y="15004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Bateria o żywotności powyżej 10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16016" y="149729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Pozycja montażu pozioma lub pionowa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7544" y="23561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Wykrywanie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temperatury,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alarm niskiej temperatury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27784" y="23561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Brak ruchomych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części,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brak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zużycia,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długotrwałe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stabilne pomiary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16016" y="23529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Alarm anormalnej temperatury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611560" y="1419622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2771800" y="1419622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4860032" y="1419622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611560" y="228371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2771800" y="228371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860032" y="228371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6732240" y="15004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Korpus kuty, mosiężny do połączeń gwintowanych, DN15 – DN40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67544" y="322548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Kompatybilny ze złączem optycznym IrDA, wyjście impulsowe, RS485, przewodowy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bezprzewodowy M-Bus, GRPS i 4-20mA interfejs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715140" y="23574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Pomiar ultradźwiękowy wysokiej jakości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627784" y="322548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Możliwość naniesienia na urządzenie logo klienta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6876256" y="1419622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611560" y="3147814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6876256" y="228371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2771800" y="315625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4716016" y="322097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Protokół komunikacyjny kompatybilny z EN13757, OMS, GB/T 26831, CJ/T 188, MODBUS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RTU 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" name="Łącznik prostoliniowy 28"/>
          <p:cNvCxnSpPr/>
          <p:nvPr/>
        </p:nvCxnSpPr>
        <p:spPr>
          <a:xfrm>
            <a:off x="4860032" y="3151740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627784" y="401231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Spełniający wymagania sanitarne dla wody pitnej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Łącznik prostoliniowy 30"/>
          <p:cNvCxnSpPr/>
          <p:nvPr/>
        </p:nvCxnSpPr>
        <p:spPr>
          <a:xfrm>
            <a:off x="2771800" y="3939902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dtytuł 4"/>
          <p:cNvSpPr txBox="1">
            <a:spLocks/>
          </p:cNvSpPr>
          <p:nvPr/>
        </p:nvSpPr>
        <p:spPr>
          <a:xfrm>
            <a:off x="539552" y="987574"/>
            <a:ext cx="2232248" cy="40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WODOMIERZE SC 7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89" y="2951087"/>
            <a:ext cx="1549901" cy="163688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47564" y="123478"/>
            <a:ext cx="784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ELEMENTY POMIAROWE – WODOMIERZE ULTRADŹWIĘKOWE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50432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Zatwierdzenie typu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wg MID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71800" y="150432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Żywotność baterii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powyżej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10 lat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860032" y="150114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Dowolna pozycja montażu</a:t>
            </a:r>
            <a:endParaRPr lang="pl-PL" sz="1200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39552" y="235613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Pomiar temperatury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771800" y="235613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Brak ruchomych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części,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długotrwałe i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stabilne działanie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860032" y="23529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Dostępność średnic</a:t>
            </a:r>
          </a:p>
          <a:p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DN 50 – DN 300 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683568" y="142347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2915816" y="1423471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5004048" y="142347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683568" y="228371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2915816" y="228371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5004048" y="228371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6660232" y="150432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Korpus wykonany z żeliwny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lub ze stali nierdzewnej do połączeń kołnierzowych </a:t>
            </a: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39552" y="330134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Dostępne wersje:</a:t>
            </a:r>
          </a:p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modułem impulsowym</a:t>
            </a:r>
          </a:p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modułem M-bus</a:t>
            </a:r>
          </a:p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wbudowanym modułem radiowym</a:t>
            </a:r>
          </a:p>
          <a:p>
            <a:pPr lvl="0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660232" y="23561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Pomiar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ultradźwiękowy 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(dwukanałowy) wysokiej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jakości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771800" y="322548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Atest higieniczny PZH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 wody pitnej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6804248" y="1423471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683568" y="3147814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6804248" y="228371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2915816" y="315625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dtytuł 4"/>
          <p:cNvSpPr txBox="1">
            <a:spLocks/>
          </p:cNvSpPr>
          <p:nvPr/>
        </p:nvSpPr>
        <p:spPr>
          <a:xfrm>
            <a:off x="539552" y="987574"/>
            <a:ext cx="2232248" cy="40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WODOMIERZE SC 7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55208"/>
            <a:ext cx="1782467" cy="178246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63588" y="123478"/>
            <a:ext cx="74168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MODUŁY RADIOWE – DANE TECHNICZNE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12569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Temperatura </a:t>
            </a:r>
            <a:r>
              <a:rPr lang="pl-PL" sz="1200" dirty="0" smtClean="0"/>
              <a:t>pracy:</a:t>
            </a:r>
            <a:br>
              <a:rPr lang="pl-PL" sz="1200" dirty="0" smtClean="0"/>
            </a:br>
            <a:r>
              <a:rPr lang="pl-PL" sz="1200" dirty="0" smtClean="0"/>
              <a:t>od </a:t>
            </a:r>
            <a:r>
              <a:rPr lang="pl-PL" sz="1200" dirty="0"/>
              <a:t>0</a:t>
            </a:r>
            <a:r>
              <a:rPr lang="pl-PL" sz="1200" baseline="30000" dirty="0"/>
              <a:t>0</a:t>
            </a:r>
            <a:r>
              <a:rPr lang="pl-PL" sz="1200" dirty="0"/>
              <a:t>C do 65</a:t>
            </a:r>
            <a:r>
              <a:rPr lang="pl-PL" sz="1200" baseline="30000" dirty="0"/>
              <a:t>0</a:t>
            </a:r>
            <a:r>
              <a:rPr lang="pl-PL" sz="1200" dirty="0"/>
              <a:t>C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771800" y="125693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Zasilanie:</a:t>
            </a:r>
            <a:br>
              <a:rPr lang="pl-PL" sz="1200" dirty="0" smtClean="0"/>
            </a:br>
            <a:r>
              <a:rPr lang="pl-PL" sz="1200" dirty="0" smtClean="0"/>
              <a:t>bateria </a:t>
            </a:r>
            <a:r>
              <a:rPr lang="pl-PL" sz="1200" dirty="0"/>
              <a:t>litowa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860032" y="12537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Żywotność baterii: do 12 lat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218460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Klasa </a:t>
            </a:r>
            <a:r>
              <a:rPr lang="pl-PL" sz="1200" dirty="0" smtClean="0"/>
              <a:t>ochronności:</a:t>
            </a:r>
            <a:br>
              <a:rPr lang="pl-PL" sz="1200" dirty="0" smtClean="0"/>
            </a:br>
            <a:r>
              <a:rPr lang="pl-PL" sz="1200" dirty="0" smtClean="0"/>
              <a:t>IP68 </a:t>
            </a:r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771800" y="218460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Częstotliwość transmisji radiowej: 868 MHz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860032" y="218143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Maksymalna moc nadajnika: 16 </a:t>
            </a:r>
            <a:r>
              <a:rPr lang="pl-PL" sz="1200" dirty="0" err="1"/>
              <a:t>mW</a:t>
            </a:r>
            <a:endParaRPr lang="pl-PL" sz="1200" dirty="0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683568" y="1176089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2915816" y="1176089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5004048" y="1176089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>
            <a:off x="683568" y="2112193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2915816" y="2112193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>
            <a:off x="5004048" y="2112193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539552" y="314026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Typ komunikacji: jednokierunkowy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771800" y="314026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Indywidualny, niepowtarzalny nr ID nakładki radiowej </a:t>
            </a:r>
          </a:p>
        </p:txBody>
      </p:sp>
      <p:cxnSp>
        <p:nvCxnSpPr>
          <p:cNvPr id="27" name="Łącznik prostoliniowy 26"/>
          <p:cNvCxnSpPr/>
          <p:nvPr/>
        </p:nvCxnSpPr>
        <p:spPr>
          <a:xfrm>
            <a:off x="683568" y="3062588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2915816" y="3071025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55208"/>
            <a:ext cx="1782467" cy="178246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28439" y="123478"/>
            <a:ext cx="76871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MODUŁY RADIOWE - FUNKCJE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168647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Aktualna data i godzina modułu z uwzględnieniem czasu letniego i zimowego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843807" y="1686473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Bieżący stan wodomierza oraz z ostatnich 12 miesięcy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220071" y="1683298"/>
            <a:ext cx="223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Sumaryczny przepływ wsteczny oraz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ostatnich</a:t>
            </a:r>
            <a:b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12 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miesięcy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2614141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12 miesięczny rejestr alarmów:</a:t>
            </a:r>
          </a:p>
          <a:p>
            <a:pPr lvl="0"/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demontażu modułu</a:t>
            </a:r>
          </a:p>
          <a:p>
            <a:pPr marL="685800" lvl="1" indent="-228600">
              <a:buFont typeface="+mj-lt"/>
              <a:buAutoNum type="arabicPeriod"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przepływów wstecznych</a:t>
            </a:r>
          </a:p>
          <a:p>
            <a:pPr marL="685800" lvl="1" indent="-228600">
              <a:buFont typeface="+mj-lt"/>
              <a:buAutoNum type="arabicPeriod"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zewnętrznego pola magnetycznego</a:t>
            </a:r>
          </a:p>
          <a:p>
            <a:pPr marL="685800" lvl="1" indent="-228600">
              <a:buFont typeface="+mj-lt"/>
              <a:buAutoNum type="arabicPeriod"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przecieku </a:t>
            </a:r>
          </a:p>
          <a:p>
            <a:pPr marL="685800" lvl="1" indent="-228600">
              <a:buFont typeface="+mj-lt"/>
              <a:buAutoNum type="arabicPeriod"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niskiego stanu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baterii</a:t>
            </a:r>
          </a:p>
          <a:p>
            <a:pPr lvl="0"/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568" y="1605623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2987824" y="1605623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5364088" y="1605623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683568" y="2541727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539552" y="98757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rPr>
              <a:t>DANE PRZESYŁANE PODCZAS TRANSMISJI RADIOWEJ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28439" y="123478"/>
            <a:ext cx="76871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MODUŁY RADIOWE – PARAMETRY KONFIGUROWALNE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129241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Próg wycieku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131840" y="1292411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Próg przepływu wstecznego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40148" y="3481307"/>
            <a:ext cx="2231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Stan licznika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203588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Aktualizacja daty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godziny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568" y="1211561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3275857" y="1211561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684165" y="3403632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683568" y="1963472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131840" y="2004528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Czas nadawania układu radiowego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uwzględnieniem czasu letniego/zimowego, stref czasowych oraz dni wolnych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roboczych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131841" y="3481307"/>
            <a:ext cx="2231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Interwał czasowy pomiędzy wysyłkami danych od 15 s 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górę</a:t>
            </a:r>
          </a:p>
        </p:txBody>
      </p:sp>
      <p:cxnSp>
        <p:nvCxnSpPr>
          <p:cNvPr id="20" name="Łącznik prostoliniowy 19"/>
          <p:cNvCxnSpPr/>
          <p:nvPr/>
        </p:nvCxnSpPr>
        <p:spPr>
          <a:xfrm>
            <a:off x="3275857" y="1923678"/>
            <a:ext cx="216024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3275858" y="3403632"/>
            <a:ext cx="252028" cy="0"/>
          </a:xfrm>
          <a:prstGeom prst="line">
            <a:avLst/>
          </a:prstGeom>
          <a:ln w="19050">
            <a:solidFill>
              <a:srgbClr val="008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55208"/>
            <a:ext cx="1782467" cy="17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/>
          <p:cNvSpPr txBox="1">
            <a:spLocks/>
          </p:cNvSpPr>
          <p:nvPr/>
        </p:nvSpPr>
        <p:spPr>
          <a:xfrm>
            <a:off x="4572000" y="1757263"/>
            <a:ext cx="3947637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Dziękuję za uwagę  </a:t>
            </a:r>
            <a: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2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zapraszam do </a:t>
            </a:r>
            <a: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skorzystania</a:t>
            </a:r>
            <a:b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 </a:t>
            </a:r>
            <a:r>
              <a:rPr lang="pl-PL" sz="2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oferowanych </a:t>
            </a:r>
            <a: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produktów</a:t>
            </a:r>
            <a:b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2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naszych usług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35" y="843558"/>
            <a:ext cx="2279767" cy="330217"/>
          </a:xfrm>
          <a:prstGeom prst="rect">
            <a:avLst/>
          </a:prstGeom>
        </p:spPr>
      </p:pic>
      <p:cxnSp>
        <p:nvCxnSpPr>
          <p:cNvPr id="6" name="Łącznik prostoliniowy 5"/>
          <p:cNvCxnSpPr/>
          <p:nvPr/>
        </p:nvCxnSpPr>
        <p:spPr>
          <a:xfrm>
            <a:off x="6293790" y="1491630"/>
            <a:ext cx="5040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69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86"/>
            <a:ext cx="9144000" cy="4785360"/>
          </a:xfrm>
          <a:prstGeom prst="rect">
            <a:avLst/>
          </a:prstGeom>
        </p:spPr>
      </p:pic>
      <p:sp>
        <p:nvSpPr>
          <p:cNvPr id="6" name="Tytuł 3"/>
          <p:cNvSpPr txBox="1">
            <a:spLocks/>
          </p:cNvSpPr>
          <p:nvPr/>
        </p:nvSpPr>
        <p:spPr>
          <a:xfrm>
            <a:off x="685800" y="3435846"/>
            <a:ext cx="3238128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EBOK</a:t>
            </a:r>
          </a:p>
          <a:p>
            <a:pPr algn="l"/>
            <a:endParaRPr lang="pl-PL" sz="48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827584" y="3291830"/>
            <a:ext cx="50405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6068888" y="4731990"/>
            <a:ext cx="2895600" cy="273844"/>
          </a:xfrm>
        </p:spPr>
        <p:txBody>
          <a:bodyPr/>
          <a:lstStyle/>
          <a:p>
            <a:pPr algn="r"/>
            <a:r>
              <a:rPr lang="pl-PL" sz="1000" dirty="0" smtClean="0">
                <a:solidFill>
                  <a:srgbClr val="008BD2"/>
                </a:solidFill>
              </a:rPr>
              <a:t>ELEKTRONICZNE BIURO OBSŁUGI KLIENTA</a:t>
            </a:r>
            <a:endParaRPr lang="pl-PL" sz="1000" dirty="0">
              <a:solidFill>
                <a:srgbClr val="008BD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71600" y="123478"/>
            <a:ext cx="72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ELEKTRONICZNE BIURO OBSŁUGI KLIENTA</a:t>
            </a:r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3608" y="2007299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Indywidualne konta </a:t>
            </a: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użytkowników</a:t>
            </a:r>
            <a:endParaRPr lang="pl-PL" sz="13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31" y="1275606"/>
            <a:ext cx="539778" cy="54612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347864" y="2007298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Bieżące oraz historyczne odczyty stanu wodomierzy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15" y="1278781"/>
            <a:ext cx="539778" cy="53977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940152" y="2004123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System zarządzania płatnościami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42" y="1275606"/>
            <a:ext cx="506459" cy="53977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043608" y="3519467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Elektroniczne </a:t>
            </a: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wnioski</a:t>
            </a:r>
            <a:b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 </a:t>
            </a:r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umowy </a:t>
            </a: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EBOK</a:t>
            </a:r>
            <a:endParaRPr lang="pl-PL" sz="13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6" y="2787773"/>
            <a:ext cx="535943" cy="57613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437874" y="3519466"/>
            <a:ext cx="23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Warunki wydawania pozwoleń na przyłącza</a:t>
            </a:r>
            <a:endParaRPr lang="pl-PL" sz="13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37" y="2790949"/>
            <a:ext cx="422134" cy="53977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940152" y="3516291"/>
            <a:ext cx="21602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E-komunikaty</a:t>
            </a:r>
            <a:b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(w </a:t>
            </a:r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tym powiadomienia mailem lub smsem)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42" y="2804433"/>
            <a:ext cx="506459" cy="5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6068888" y="4731990"/>
            <a:ext cx="2895600" cy="273844"/>
          </a:xfrm>
        </p:spPr>
        <p:txBody>
          <a:bodyPr/>
          <a:lstStyle/>
          <a:p>
            <a:pPr algn="r"/>
            <a:r>
              <a:rPr lang="pl-PL" sz="1000" dirty="0" smtClean="0">
                <a:solidFill>
                  <a:srgbClr val="008BD2"/>
                </a:solidFill>
              </a:rPr>
              <a:t>ELEKTRONICZNE BIURO OBSŁUGI KLIENTA</a:t>
            </a:r>
            <a:endParaRPr lang="pl-PL" sz="1000" dirty="0">
              <a:solidFill>
                <a:srgbClr val="008BD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9572" y="123478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ELEKTRONICZNE BIURO OBSŁUGI KLIENTA</a:t>
            </a:r>
          </a:p>
          <a:p>
            <a:pPr algn="ctr"/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75656" y="2007299"/>
            <a:ext cx="28803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Udostępnienie wszystkich wartości odczytu liczników </a:t>
            </a:r>
            <a:b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 okresu funkcjonowania systemu</a:t>
            </a:r>
            <a:endParaRPr lang="pl-PL" sz="13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27" y="1278781"/>
            <a:ext cx="539778" cy="53977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842030" y="2007298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Prezentacja graficzna historii </a:t>
            </a: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zużycia z </a:t>
            </a:r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dowolnie wybranego </a:t>
            </a: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okresu</a:t>
            </a:r>
            <a:endParaRPr lang="pl-PL" sz="13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1" y="1282241"/>
            <a:ext cx="539778" cy="53285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727684" y="3519467"/>
            <a:ext cx="23762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Możliwość prognozowania </a:t>
            </a:r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zużycia wody </a:t>
            </a: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na </a:t>
            </a:r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kolejne 6 </a:t>
            </a:r>
            <a:r>
              <a:rPr lang="pl-PL" sz="1300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m-cy</a:t>
            </a:r>
            <a:endParaRPr lang="pl-PL" sz="13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15" y="3021842"/>
            <a:ext cx="717602" cy="26998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4752020" y="3519466"/>
            <a:ext cx="3420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Możliwość wprowadzenia </a:t>
            </a:r>
            <a:r>
              <a:rPr lang="pl-PL" sz="13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stanu wodomierza za pośrednictwem portalu</a:t>
            </a:r>
            <a:endParaRPr lang="pl-PL" sz="13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48" y="2790949"/>
            <a:ext cx="403124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22374" y="123478"/>
            <a:ext cx="8299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ELEKTRONICZNE BIURO OBSŁUGI KLIENTA - WYKRESY</a:t>
            </a:r>
          </a:p>
          <a:p>
            <a:pPr algn="ctr"/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48072"/>
            <a:ext cx="8299252" cy="44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49212" y="123478"/>
            <a:ext cx="82992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ELEKTRONICZNE BIURO OBSŁUGI KLIENTA – STATUS FAKTURY</a:t>
            </a:r>
          </a:p>
          <a:p>
            <a:pPr algn="ctr"/>
            <a:endParaRPr lang="pl-PL" sz="2100" b="1" dirty="0" smtClean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48072"/>
            <a:ext cx="8299252" cy="44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4570" y="123478"/>
            <a:ext cx="8535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ELEKTRONICZNE BIURO OBSŁUGI KLIENTA - PŁATNOŚCI</a:t>
            </a:r>
          </a:p>
          <a:p>
            <a:pPr algn="ctr"/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0" y="662152"/>
            <a:ext cx="8535902" cy="44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78202" y="123478"/>
            <a:ext cx="8387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ELEKTRONICZNE BIURO OBSŁUGI KLIENTA – POBIERANIE FAKTUR</a:t>
            </a:r>
          </a:p>
          <a:p>
            <a:pPr algn="ctr"/>
            <a:endParaRPr lang="pl-PL" sz="21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3" y="717232"/>
            <a:ext cx="8043888" cy="43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626</Words>
  <Application>Microsoft Office PowerPoint</Application>
  <PresentationFormat>Pokaz na ekranie (16:9)</PresentationFormat>
  <Paragraphs>166</Paragraphs>
  <Slides>25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Open Sans</vt:lpstr>
      <vt:lpstr>Open Sans Bold</vt:lpstr>
      <vt:lpstr>Open Sans Light</vt:lpstr>
      <vt:lpstr>Motyw pakietu Office</vt:lpstr>
      <vt:lpstr>RADIOWY ODCZYT WODOMIERZY  W POŁĄCZENIU  Z ELEKTRONICZNYM BIUREM OBSŁUGI KLIENTA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Aplikacja mobilna LIBRA RS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Elementy pomiarowe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Słowik</dc:creator>
  <cp:lastModifiedBy>Asenata Sacha</cp:lastModifiedBy>
  <cp:revision>73</cp:revision>
  <dcterms:created xsi:type="dcterms:W3CDTF">2017-08-30T10:19:39Z</dcterms:created>
  <dcterms:modified xsi:type="dcterms:W3CDTF">2018-02-08T07:54:06Z</dcterms:modified>
</cp:coreProperties>
</file>