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86" r:id="rId5"/>
    <p:sldId id="287" r:id="rId6"/>
    <p:sldId id="288" r:id="rId7"/>
    <p:sldId id="323" r:id="rId8"/>
    <p:sldId id="324" r:id="rId9"/>
    <p:sldId id="325" r:id="rId10"/>
    <p:sldId id="327" r:id="rId11"/>
    <p:sldId id="328" r:id="rId12"/>
    <p:sldId id="329" r:id="rId13"/>
    <p:sldId id="326" r:id="rId14"/>
    <p:sldId id="330" r:id="rId15"/>
    <p:sldId id="332" r:id="rId16"/>
    <p:sldId id="289" r:id="rId17"/>
    <p:sldId id="290" r:id="rId18"/>
    <p:sldId id="345" r:id="rId19"/>
    <p:sldId id="347" r:id="rId20"/>
    <p:sldId id="348" r:id="rId21"/>
    <p:sldId id="349" r:id="rId22"/>
    <p:sldId id="344" r:id="rId23"/>
    <p:sldId id="291" r:id="rId24"/>
    <p:sldId id="335" r:id="rId25"/>
    <p:sldId id="336" r:id="rId26"/>
    <p:sldId id="292" r:id="rId27"/>
    <p:sldId id="337" r:id="rId28"/>
    <p:sldId id="293" r:id="rId29"/>
    <p:sldId id="294" r:id="rId30"/>
    <p:sldId id="295" r:id="rId31"/>
    <p:sldId id="296" r:id="rId32"/>
    <p:sldId id="297" r:id="rId33"/>
    <p:sldId id="298" r:id="rId34"/>
    <p:sldId id="299" r:id="rId35"/>
    <p:sldId id="300" r:id="rId36"/>
    <p:sldId id="301" r:id="rId37"/>
    <p:sldId id="302" r:id="rId38"/>
    <p:sldId id="303" r:id="rId39"/>
    <p:sldId id="340" r:id="rId40"/>
    <p:sldId id="339" r:id="rId41"/>
    <p:sldId id="341" r:id="rId42"/>
    <p:sldId id="342" r:id="rId43"/>
    <p:sldId id="343" r:id="rId44"/>
    <p:sldId id="257" r:id="rId45"/>
    <p:sldId id="258" r:id="rId46"/>
    <p:sldId id="312" r:id="rId47"/>
    <p:sldId id="313" r:id="rId48"/>
    <p:sldId id="314" r:id="rId49"/>
    <p:sldId id="318" r:id="rId50"/>
    <p:sldId id="259" r:id="rId51"/>
    <p:sldId id="260" r:id="rId52"/>
    <p:sldId id="315" r:id="rId53"/>
    <p:sldId id="261" r:id="rId54"/>
    <p:sldId id="316" r:id="rId55"/>
    <p:sldId id="262" r:id="rId56"/>
    <p:sldId id="263" r:id="rId57"/>
    <p:sldId id="317" r:id="rId58"/>
    <p:sldId id="264" r:id="rId59"/>
    <p:sldId id="319" r:id="rId60"/>
    <p:sldId id="320" r:id="rId61"/>
    <p:sldId id="321" r:id="rId62"/>
    <p:sldId id="322" r:id="rId63"/>
    <p:sldId id="266" r:id="rId64"/>
    <p:sldId id="268" r:id="rId65"/>
    <p:sldId id="269" r:id="rId66"/>
    <p:sldId id="267" r:id="rId67"/>
    <p:sldId id="351" r:id="rId68"/>
    <p:sldId id="352" r:id="rId69"/>
    <p:sldId id="353" r:id="rId70"/>
    <p:sldId id="355" r:id="rId71"/>
    <p:sldId id="350" r:id="rId72"/>
    <p:sldId id="270" r:id="rId73"/>
    <p:sldId id="271" r:id="rId74"/>
    <p:sldId id="272" r:id="rId75"/>
    <p:sldId id="273" r:id="rId76"/>
    <p:sldId id="274" r:id="rId77"/>
    <p:sldId id="275" r:id="rId78"/>
    <p:sldId id="276" r:id="rId79"/>
    <p:sldId id="277" r:id="rId80"/>
    <p:sldId id="278" r:id="rId81"/>
    <p:sldId id="279" r:id="rId82"/>
    <p:sldId id="280" r:id="rId83"/>
    <p:sldId id="281" r:id="rId84"/>
    <p:sldId id="282" r:id="rId85"/>
    <p:sldId id="304" r:id="rId86"/>
    <p:sldId id="305" r:id="rId87"/>
    <p:sldId id="306" r:id="rId88"/>
    <p:sldId id="356" r:id="rId8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7242067-FD25-4523-B81C-7D196B1177A8}" type="datetimeFigureOut">
              <a:rPr lang="pl-PL" smtClean="0"/>
              <a:pPr/>
              <a:t>2017-12-13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E5E5A35-D210-469B-B2CC-6D655AF42FB0}"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42067-FD25-4523-B81C-7D196B1177A8}" type="datetimeFigureOut">
              <a:rPr lang="pl-PL" smtClean="0"/>
              <a:pPr/>
              <a:t>2017-12-13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E5A35-D210-469B-B2CC-6D655AF42FB0}"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idx="4294967295"/>
          </p:nvPr>
        </p:nvSpPr>
        <p:spPr>
          <a:xfrm>
            <a:off x="0" y="0"/>
            <a:ext cx="9144000" cy="6858000"/>
          </a:xfrm>
        </p:spPr>
        <p:style>
          <a:lnRef idx="1">
            <a:schemeClr val="dk1"/>
          </a:lnRef>
          <a:fillRef idx="3">
            <a:schemeClr val="dk1"/>
          </a:fillRef>
          <a:effectRef idx="2">
            <a:schemeClr val="dk1"/>
          </a:effectRef>
          <a:fontRef idx="minor">
            <a:schemeClr val="lt1"/>
          </a:fontRef>
        </p:style>
        <p:txBody>
          <a:bodyPr>
            <a:normAutofit/>
          </a:bodyPr>
          <a:lstStyle/>
          <a:p>
            <a:r>
              <a:rPr lang="pl-PL" b="1" dirty="0" smtClean="0"/>
              <a:t>Rozporządzenie Parlamentu Europejskiego i Rady Europy o ochronie danych osobowych- zmiany od maja 2018 roku w ochronie danych osobowych</a:t>
            </a:r>
            <a:endParaRPr lang="pl-PL"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Obowiązek informacyjny </a:t>
            </a:r>
            <a:endParaRPr lang="pl-PL" sz="2800" dirty="0"/>
          </a:p>
        </p:txBody>
      </p:sp>
      <p:sp>
        <p:nvSpPr>
          <p:cNvPr id="3" name="Symbol zastępczy zawartości 2"/>
          <p:cNvSpPr>
            <a:spLocks noGrp="1"/>
          </p:cNvSpPr>
          <p:nvPr>
            <p:ph idx="1"/>
          </p:nvPr>
        </p:nvSpPr>
        <p:spPr>
          <a:xfrm>
            <a:off x="457200" y="1600200"/>
            <a:ext cx="8229600" cy="4925144"/>
          </a:xfrm>
        </p:spPr>
        <p:txBody>
          <a:bodyPr>
            <a:normAutofit/>
          </a:bodyPr>
          <a:lstStyle/>
          <a:p>
            <a:pPr>
              <a:buNone/>
            </a:pPr>
            <a:endParaRPr lang="pl-PL" sz="1800" dirty="0" smtClean="0"/>
          </a:p>
          <a:p>
            <a:pPr>
              <a:buNone/>
            </a:pPr>
            <a:endParaRPr lang="pl-PL" sz="1800" dirty="0" smtClean="0"/>
          </a:p>
          <a:p>
            <a:pPr>
              <a:buNone/>
            </a:pPr>
            <a:r>
              <a:rPr lang="pl-PL" sz="1800" dirty="0" smtClean="0"/>
              <a:t>d) jeżeli przetwarzanie  jest niezbędne do celów wynikających z prawnie uzasadnionych interesów realizowanych przez administratora lub przez stronę trzecią,– </a:t>
            </a:r>
            <a:r>
              <a:rPr lang="pl-PL" sz="1800" b="1" dirty="0" smtClean="0"/>
              <a:t>prawnie uzasadnione interesy realizowane przez administratora lub przez stronę trzecią; </a:t>
            </a:r>
          </a:p>
          <a:p>
            <a:pPr>
              <a:buNone/>
            </a:pPr>
            <a:endParaRPr lang="pl-PL" sz="1800" dirty="0" smtClean="0"/>
          </a:p>
          <a:p>
            <a:pPr>
              <a:buNone/>
            </a:pPr>
            <a:endParaRPr lang="pl-PL" sz="1800" dirty="0" smtClean="0"/>
          </a:p>
          <a:p>
            <a:pPr>
              <a:buNone/>
            </a:pPr>
            <a:r>
              <a:rPr lang="pl-PL" sz="1800" dirty="0" smtClean="0"/>
              <a:t>e) </a:t>
            </a:r>
            <a:r>
              <a:rPr lang="pl-PL" sz="1800" b="1" dirty="0" smtClean="0"/>
              <a:t>informacje o odbiorcach danych osobowych lub o kategoriach odbiorców</a:t>
            </a:r>
            <a:r>
              <a:rPr lang="pl-PL" sz="1800" dirty="0" smtClean="0"/>
              <a:t>, jeżeli istnieją;</a:t>
            </a:r>
          </a:p>
          <a:p>
            <a:pPr>
              <a:buNone/>
            </a:pPr>
            <a:endParaRPr lang="pl-PL" sz="1800" dirty="0" smtClean="0"/>
          </a:p>
          <a:p>
            <a:pPr>
              <a:buNone/>
            </a:pPr>
            <a:endParaRPr lang="pl-PL" sz="1800" dirty="0" smtClean="0"/>
          </a:p>
          <a:p>
            <a:pPr>
              <a:buNone/>
            </a:pPr>
            <a:r>
              <a:rPr lang="pl-PL" sz="1800" dirty="0" smtClean="0"/>
              <a:t> f) gdy ma to zastosowanie </a:t>
            </a:r>
            <a:r>
              <a:rPr lang="pl-PL" sz="1800" b="1" dirty="0" smtClean="0"/>
              <a:t>– informacje o zamiarze przekazania danych osobowych do państwa trzeciego lub organizacji międzynarodowej</a:t>
            </a:r>
            <a:endParaRPr lang="pl-PL" sz="1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Obowiązek informacyjny </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g) </a:t>
            </a:r>
            <a:r>
              <a:rPr lang="pl-PL" sz="1800" b="1" dirty="0" smtClean="0"/>
              <a:t>okres, przez który dane osobowe będą przechowywane</a:t>
            </a:r>
            <a:r>
              <a:rPr lang="pl-PL" sz="1800" dirty="0" smtClean="0"/>
              <a:t>, a gdy nie jest to możliwe, kryteria ustalania tego okresu; </a:t>
            </a:r>
          </a:p>
          <a:p>
            <a:pPr>
              <a:buNone/>
            </a:pPr>
            <a:endParaRPr lang="pl-PL" sz="1800" dirty="0" smtClean="0"/>
          </a:p>
          <a:p>
            <a:pPr>
              <a:buNone/>
            </a:pPr>
            <a:r>
              <a:rPr lang="pl-PL" sz="1800" dirty="0" smtClean="0"/>
              <a:t>h) </a:t>
            </a:r>
            <a:r>
              <a:rPr lang="pl-PL" sz="1800" b="1" dirty="0" smtClean="0"/>
              <a:t>informacje o prawie do żądania od administratora dostępu do danych </a:t>
            </a:r>
            <a:r>
              <a:rPr lang="pl-PL" sz="1800" dirty="0" smtClean="0"/>
              <a:t>osobowych dotyczących osoby, której dane dotyczą, </a:t>
            </a:r>
            <a:r>
              <a:rPr lang="pl-PL" sz="1800" b="1" dirty="0" smtClean="0"/>
              <a:t>ich sprostowania, usunięcia lub ograniczenia przetwarzania lub o prawie do wniesienia sprzeciwu </a:t>
            </a:r>
            <a:r>
              <a:rPr lang="pl-PL" sz="1800" dirty="0" smtClean="0"/>
              <a:t>wobec przetwarzania, a także o prawie do </a:t>
            </a:r>
            <a:r>
              <a:rPr lang="pl-PL" sz="1800" b="1" dirty="0" smtClean="0"/>
              <a:t>przenoszenia danych; </a:t>
            </a:r>
          </a:p>
          <a:p>
            <a:pPr>
              <a:buNone/>
            </a:pPr>
            <a:endParaRPr lang="pl-PL" sz="1800" dirty="0" smtClean="0"/>
          </a:p>
          <a:p>
            <a:pPr>
              <a:buNone/>
            </a:pPr>
            <a:r>
              <a:rPr lang="pl-PL" sz="1800" dirty="0" smtClean="0"/>
              <a:t>i) informacje </a:t>
            </a:r>
            <a:r>
              <a:rPr lang="pl-PL" sz="1800" b="1" dirty="0" smtClean="0"/>
              <a:t>o prawie do cofnięcia zgody w dowolnym momencie </a:t>
            </a:r>
            <a:r>
              <a:rPr lang="pl-PL" sz="1800" dirty="0" smtClean="0"/>
              <a:t>bez wpływu na zgodność z prawem przetwarzania, którego dokonano na podstawie zgody przed jej cofnięciem; </a:t>
            </a:r>
          </a:p>
          <a:p>
            <a:pPr>
              <a:buNone/>
            </a:pPr>
            <a:endParaRPr lang="pl-PL" sz="1800" dirty="0" smtClean="0"/>
          </a:p>
          <a:p>
            <a:pPr>
              <a:buNone/>
            </a:pPr>
            <a:r>
              <a:rPr lang="pl-PL" sz="1800" dirty="0" smtClean="0"/>
              <a:t>j) informacje o prawie wniesienia </a:t>
            </a:r>
            <a:r>
              <a:rPr lang="pl-PL" sz="1800" b="1" dirty="0" smtClean="0"/>
              <a:t>skargi do organu nadzorczego; </a:t>
            </a:r>
            <a:endParaRPr lang="pl-PL" sz="1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Obowiązek informacyjny </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1800" dirty="0" smtClean="0"/>
              <a:t>e) </a:t>
            </a:r>
            <a:r>
              <a:rPr lang="pl-PL" sz="1800" b="1" dirty="0" smtClean="0"/>
              <a:t>informację, czy podanie danych osobowych jest wymogiem ustawowym lub umownym lub warunkiem zawarcia umowy oraz czy osoba</a:t>
            </a:r>
            <a:r>
              <a:rPr lang="pl-PL" sz="1800" dirty="0" smtClean="0"/>
              <a:t>, której dane dotyczą, jest zobowiązana do ich podania i jakie są ewentualne konsekwencje niepodania danych;</a:t>
            </a:r>
          </a:p>
          <a:p>
            <a:pPr>
              <a:buNone/>
            </a:pPr>
            <a:endParaRPr lang="pl-PL" sz="1800" dirty="0" smtClean="0"/>
          </a:p>
          <a:p>
            <a:pPr>
              <a:buNone/>
            </a:pPr>
            <a:r>
              <a:rPr lang="pl-PL" sz="1800" dirty="0" smtClean="0"/>
              <a:t> f) </a:t>
            </a:r>
            <a:r>
              <a:rPr lang="pl-PL" sz="1800" b="1" dirty="0" smtClean="0"/>
              <a:t>informacje o zautomatyzowanym podejmowaniu decyzji</a:t>
            </a:r>
            <a:r>
              <a:rPr lang="pl-PL" sz="1800" dirty="0" smtClean="0"/>
              <a:t>, w tym o profilowaniu oraz istotne informacje o zasadach ich podejmowania, a także o znaczeniu i przewidywanych konsekwencjach takiego przetwarzania dla osoby, której dane dotyczą. </a:t>
            </a:r>
          </a:p>
          <a:p>
            <a:endParaRPr lang="pl-PL" sz="1800" dirty="0" smtClean="0"/>
          </a:p>
          <a:p>
            <a:pPr>
              <a:buNone/>
            </a:pPr>
            <a:r>
              <a:rPr lang="pl-PL" sz="1800" dirty="0" smtClean="0"/>
              <a:t>Jeżeli administrator planuje dalej przetwarzać dane osobowe w celu innym niż cel, w którym dane osobowe zostały zebrane, </a:t>
            </a:r>
            <a:r>
              <a:rPr lang="pl-PL" sz="1800" b="1" dirty="0" smtClean="0"/>
              <a:t>przed takim dalszym przetwarzaniem informuje on osobę, której dane dotyczą, </a:t>
            </a:r>
            <a:r>
              <a:rPr lang="pl-PL" sz="1800" dirty="0" smtClean="0"/>
              <a:t>o tym innym celu oraz udziela jej wszelkich innych stosownych informacji.</a:t>
            </a:r>
            <a:endParaRPr lang="pl-PL"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Obowiązek informacyjny </a:t>
            </a:r>
            <a:endParaRPr lang="pl-PL" sz="2800" dirty="0"/>
          </a:p>
        </p:txBody>
      </p:sp>
      <p:sp>
        <p:nvSpPr>
          <p:cNvPr id="3" name="Symbol zastępczy zawartości 2"/>
          <p:cNvSpPr>
            <a:spLocks noGrp="1"/>
          </p:cNvSpPr>
          <p:nvPr>
            <p:ph idx="1"/>
          </p:nvPr>
        </p:nvSpPr>
        <p:spPr>
          <a:xfrm>
            <a:off x="457200" y="1600200"/>
            <a:ext cx="8229600" cy="4925144"/>
          </a:xfrm>
        </p:spPr>
        <p:txBody>
          <a:bodyPr>
            <a:normAutofit/>
          </a:bodyPr>
          <a:lstStyle/>
          <a:p>
            <a:pPr>
              <a:buNone/>
            </a:pPr>
            <a:endParaRPr lang="pl-PL" sz="1800" dirty="0" smtClean="0"/>
          </a:p>
          <a:p>
            <a:pPr>
              <a:buNone/>
            </a:pPr>
            <a:r>
              <a:rPr lang="pl-PL" sz="1800" dirty="0" smtClean="0"/>
              <a:t>Należy dokonać przeglądu stosowanych obecnie klauzul informacyjnych i analizy, jakie</a:t>
            </a:r>
          </a:p>
          <a:p>
            <a:pPr>
              <a:buNone/>
            </a:pPr>
            <a:r>
              <a:rPr lang="pl-PL" sz="1800" dirty="0" smtClean="0"/>
              <a:t>treści należy zmienić, a jakie uzupełnić .</a:t>
            </a:r>
          </a:p>
          <a:p>
            <a:endParaRPr lang="pl-PL" sz="1800" dirty="0" smtClean="0"/>
          </a:p>
          <a:p>
            <a:pPr>
              <a:buNone/>
            </a:pPr>
            <a:r>
              <a:rPr lang="pl-PL" sz="1800" dirty="0" smtClean="0"/>
              <a:t>Wobec szerszego katalogu informacji, obecnie stosowane komunikaty będą musiały</a:t>
            </a:r>
          </a:p>
          <a:p>
            <a:pPr>
              <a:buNone/>
            </a:pPr>
            <a:r>
              <a:rPr lang="pl-PL" sz="1800" dirty="0" smtClean="0"/>
              <a:t>być zaktualizowane.</a:t>
            </a:r>
          </a:p>
          <a:p>
            <a:pPr>
              <a:buNone/>
            </a:pPr>
            <a:endParaRPr lang="pl-PL" sz="1800" dirty="0" smtClean="0"/>
          </a:p>
          <a:p>
            <a:pPr>
              <a:buNone/>
            </a:pPr>
            <a:r>
              <a:rPr lang="pl-PL" sz="1800" dirty="0" smtClean="0"/>
              <a:t>Przykładem rozwiązania juz stosowanego w praktyce może być poinformowanie</a:t>
            </a:r>
          </a:p>
          <a:p>
            <a:pPr>
              <a:buNone/>
            </a:pPr>
            <a:r>
              <a:rPr lang="pl-PL" sz="1800" dirty="0" smtClean="0"/>
              <a:t>klientów o wprowadzeniu nowych klauzul informacyjnych z okresem obowiązywania</a:t>
            </a:r>
          </a:p>
          <a:p>
            <a:pPr>
              <a:buNone/>
            </a:pPr>
            <a:r>
              <a:rPr lang="pl-PL" sz="1800" dirty="0" smtClean="0"/>
              <a:t>od 25 maja 2018 r. </a:t>
            </a:r>
          </a:p>
          <a:p>
            <a:pPr>
              <a:buNone/>
            </a:pPr>
            <a:endParaRPr lang="pl-PL" sz="1800" dirty="0" smtClean="0"/>
          </a:p>
          <a:p>
            <a:pPr>
              <a:buNone/>
            </a:pPr>
            <a:r>
              <a:rPr lang="pl-PL" sz="1800" dirty="0" smtClean="0"/>
              <a:t>Niewłaściwe jest jednak przekazywanie niektórych informacji juz teraz</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pl-PL" sz="2800" b="1" i="1" dirty="0">
                <a:solidFill>
                  <a:schemeClr val="bg1"/>
                </a:solidFill>
              </a:rPr>
              <a:t>Instytucja </a:t>
            </a:r>
            <a:r>
              <a:rPr lang="pl-PL" sz="2800" b="1" dirty="0">
                <a:solidFill>
                  <a:schemeClr val="bg1"/>
                </a:solidFill>
              </a:rPr>
              <a:t>oceny skutków dla ochrony danych osobowych</a:t>
            </a:r>
            <a:r>
              <a:rPr lang="pl-PL" sz="2800" b="1" i="1" dirty="0"/>
              <a:t/>
            </a:r>
            <a:br>
              <a:rPr lang="pl-PL" sz="2800" b="1" i="1" dirty="0"/>
            </a:br>
            <a:endParaRPr lang="pl-PL" sz="2800" dirty="0"/>
          </a:p>
        </p:txBody>
      </p:sp>
      <p:sp>
        <p:nvSpPr>
          <p:cNvPr id="3" name="Symbol zastępczy zawartości 2"/>
          <p:cNvSpPr>
            <a:spLocks noGrp="1"/>
          </p:cNvSpPr>
          <p:nvPr>
            <p:ph idx="1"/>
          </p:nvPr>
        </p:nvSpPr>
        <p:spPr>
          <a:xfrm>
            <a:off x="457200" y="1600200"/>
            <a:ext cx="8229600" cy="4997152"/>
          </a:xfrm>
        </p:spPr>
        <p:txBody>
          <a:bodyPr>
            <a:normAutofit fontScale="92500" lnSpcReduction="10000"/>
          </a:bodyPr>
          <a:lstStyle/>
          <a:p>
            <a:pPr marL="0" indent="0">
              <a:buNone/>
            </a:pPr>
            <a:r>
              <a:rPr lang="pl-PL" sz="1800" dirty="0" smtClean="0"/>
              <a:t>Odejście od konieczności zgłaszania i rejestracji zbiorów. </a:t>
            </a:r>
          </a:p>
          <a:p>
            <a:pPr marL="0" indent="0">
              <a:buNone/>
            </a:pPr>
            <a:endParaRPr lang="pl-PL" sz="1800" dirty="0"/>
          </a:p>
          <a:p>
            <a:pPr marL="0" indent="0">
              <a:buNone/>
            </a:pPr>
            <a:r>
              <a:rPr lang="pl-PL" sz="1800" dirty="0" smtClean="0"/>
              <a:t>Zastępuje ją obowiązek przeprowadzenia oceny skutków dla ochrony danych</a:t>
            </a:r>
          </a:p>
          <a:p>
            <a:endParaRPr lang="pl-PL" sz="1800" dirty="0" smtClean="0"/>
          </a:p>
          <a:p>
            <a:pPr marL="0" indent="0">
              <a:buNone/>
            </a:pPr>
            <a:r>
              <a:rPr lang="pl-PL" sz="1800" dirty="0" smtClean="0"/>
              <a:t>Ocena ta powinna obejmować przede wszystkim planowane operacje i cele przetwarzania, zabezpieczenia i mechanizmy mające minimalizować</a:t>
            </a:r>
            <a:r>
              <a:rPr lang="pl-PL" sz="1800" dirty="0"/>
              <a:t> </a:t>
            </a:r>
            <a:r>
              <a:rPr lang="pl-PL" sz="1800" dirty="0" smtClean="0"/>
              <a:t>ryzyko. </a:t>
            </a:r>
          </a:p>
          <a:p>
            <a:endParaRPr lang="pl-PL" sz="1800" dirty="0"/>
          </a:p>
          <a:p>
            <a:pPr marL="0" indent="0">
              <a:buNone/>
            </a:pPr>
            <a:r>
              <a:rPr lang="pl-PL" sz="1800" dirty="0" smtClean="0"/>
              <a:t>Ocena ma prowadzić do opisania przetwarzania danych, oceny jego niezbędności i proporcjonalności i pomóc we właściwym zarzadzaniu (przeciwdziałaniu) </a:t>
            </a:r>
            <a:r>
              <a:rPr lang="pl-PL" sz="1800" dirty="0" err="1" smtClean="0"/>
              <a:t>ryzykami</a:t>
            </a:r>
            <a:r>
              <a:rPr lang="pl-PL" sz="1800" dirty="0" smtClean="0"/>
              <a:t> wynikającymi z przetwarzania danych.</a:t>
            </a:r>
          </a:p>
          <a:p>
            <a:pPr marL="0" indent="0">
              <a:buNone/>
            </a:pPr>
            <a:endParaRPr lang="pl-PL" sz="1800" dirty="0"/>
          </a:p>
          <a:p>
            <a:pPr marL="0" indent="0">
              <a:buNone/>
            </a:pPr>
            <a:r>
              <a:rPr lang="pl-PL" sz="1800" dirty="0"/>
              <a:t>Przeprowadzenie takiej oceny </a:t>
            </a:r>
            <a:r>
              <a:rPr lang="pl-PL" sz="1800" dirty="0" smtClean="0"/>
              <a:t>będzie wymagane  jeśli </a:t>
            </a:r>
            <a:r>
              <a:rPr lang="pl-PL" sz="1800" dirty="0"/>
              <a:t>operacje </a:t>
            </a:r>
            <a:r>
              <a:rPr lang="pl-PL" sz="1800" dirty="0" smtClean="0"/>
              <a:t>przetwarzania danych mogą powodować </a:t>
            </a:r>
            <a:r>
              <a:rPr lang="pl-PL" sz="1800" dirty="0"/>
              <a:t>wysokie ryzyko naruszenia </a:t>
            </a:r>
            <a:r>
              <a:rPr lang="pl-PL" sz="1800" dirty="0" smtClean="0"/>
              <a:t>prywatności </a:t>
            </a:r>
            <a:r>
              <a:rPr lang="pl-PL" sz="1800" dirty="0"/>
              <a:t>osób, </a:t>
            </a:r>
            <a:r>
              <a:rPr lang="pl-PL" sz="1800" dirty="0" smtClean="0"/>
              <a:t>których dane dotyczą, </a:t>
            </a:r>
            <a:r>
              <a:rPr lang="pl-PL" sz="1800" dirty="0"/>
              <a:t>np. w sytuacji:</a:t>
            </a:r>
          </a:p>
          <a:p>
            <a:pPr marL="0" indent="0">
              <a:buNone/>
            </a:pPr>
            <a:r>
              <a:rPr lang="pl-PL" sz="1800" dirty="0"/>
              <a:t>- kiedy działania na danych dokonywane </a:t>
            </a:r>
            <a:r>
              <a:rPr lang="pl-PL" sz="1800" dirty="0" smtClean="0"/>
              <a:t>są </a:t>
            </a:r>
            <a:r>
              <a:rPr lang="pl-PL" sz="1800" dirty="0"/>
              <a:t>przy </a:t>
            </a:r>
            <a:r>
              <a:rPr lang="pl-PL" sz="1800" dirty="0" smtClean="0"/>
              <a:t>użyciu </a:t>
            </a:r>
            <a:r>
              <a:rPr lang="pl-PL" sz="1800" dirty="0"/>
              <a:t>nowych technologii,</a:t>
            </a:r>
          </a:p>
          <a:p>
            <a:pPr marL="0" indent="0">
              <a:buNone/>
            </a:pPr>
            <a:r>
              <a:rPr lang="pl-PL" sz="1800" dirty="0"/>
              <a:t>- </a:t>
            </a:r>
            <a:r>
              <a:rPr lang="pl-PL" sz="1800" dirty="0" smtClean="0"/>
              <a:t>użycia </a:t>
            </a:r>
            <a:r>
              <a:rPr lang="pl-PL" sz="1800" dirty="0"/>
              <a:t>zautomatyzowanych procesów przetwarzania danych, w tym profilowania,</a:t>
            </a:r>
          </a:p>
          <a:p>
            <a:pPr marL="0" indent="0">
              <a:buNone/>
            </a:pPr>
            <a:r>
              <a:rPr lang="pl-PL" sz="1800" dirty="0"/>
              <a:t>- przetwarzania na </a:t>
            </a:r>
            <a:r>
              <a:rPr lang="pl-PL" sz="1800" dirty="0" smtClean="0"/>
              <a:t>dużą </a:t>
            </a:r>
            <a:r>
              <a:rPr lang="pl-PL" sz="1800" dirty="0"/>
              <a:t>skale szczególnych kategorii danych (danych </a:t>
            </a:r>
            <a:r>
              <a:rPr lang="pl-PL" sz="1800" dirty="0" smtClean="0"/>
              <a:t>wrażliwych ) </a:t>
            </a:r>
            <a:endParaRPr lang="pl-PL" sz="1800" dirty="0"/>
          </a:p>
          <a:p>
            <a:pPr marL="0" indent="0">
              <a:buNone/>
            </a:pPr>
            <a:endParaRPr lang="pl-PL"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pl-PL" sz="2800" b="1" i="1" dirty="0">
                <a:solidFill>
                  <a:schemeClr val="bg1"/>
                </a:solidFill>
              </a:rPr>
              <a:t>Instytucja </a:t>
            </a:r>
            <a:r>
              <a:rPr lang="pl-PL" sz="2800" b="1" dirty="0">
                <a:solidFill>
                  <a:schemeClr val="bg1"/>
                </a:solidFill>
              </a:rPr>
              <a:t>oceny skutków dla ochrony danych osobowych</a:t>
            </a:r>
            <a:endParaRPr lang="pl-PL" sz="2800" dirty="0"/>
          </a:p>
        </p:txBody>
      </p:sp>
      <p:sp>
        <p:nvSpPr>
          <p:cNvPr id="3" name="Symbol zastępczy zawartości 2"/>
          <p:cNvSpPr>
            <a:spLocks noGrp="1"/>
          </p:cNvSpPr>
          <p:nvPr>
            <p:ph idx="1"/>
          </p:nvPr>
        </p:nvSpPr>
        <p:spPr>
          <a:xfrm>
            <a:off x="467544" y="1268760"/>
            <a:ext cx="8229600" cy="5328592"/>
          </a:xfrm>
        </p:spPr>
        <p:txBody>
          <a:bodyPr>
            <a:normAutofit/>
          </a:bodyPr>
          <a:lstStyle/>
          <a:p>
            <a:pPr marL="0" indent="0" algn="just">
              <a:buNone/>
            </a:pPr>
            <a:endParaRPr lang="pl-PL" sz="1800" dirty="0" smtClean="0"/>
          </a:p>
          <a:p>
            <a:pPr marL="0" indent="0" algn="just">
              <a:buNone/>
            </a:pPr>
            <a:r>
              <a:rPr lang="pl-PL" sz="1800" dirty="0" smtClean="0"/>
              <a:t>Ocena skutków dla ochrony danych niezbędna będzie dopiero dla operacji rozpoczętych</a:t>
            </a:r>
            <a:r>
              <a:rPr lang="pl-PL" sz="1800" dirty="0"/>
              <a:t> </a:t>
            </a:r>
            <a:r>
              <a:rPr lang="pl-PL" sz="1800" dirty="0" smtClean="0"/>
              <a:t>po 25 maja 2018 r. lub dotychczasowych operacji znacząco zmienionych</a:t>
            </a:r>
          </a:p>
          <a:p>
            <a:pPr marL="0" indent="0" algn="just">
              <a:buNone/>
            </a:pPr>
            <a:r>
              <a:rPr lang="pl-PL" sz="1800" dirty="0" smtClean="0"/>
              <a:t>po tej dacie np. w związku z prowadzeniem do użytku nowej technologii</a:t>
            </a:r>
            <a:r>
              <a:rPr lang="pl-PL" sz="1800" dirty="0"/>
              <a:t> </a:t>
            </a:r>
            <a:r>
              <a:rPr lang="pl-PL" sz="1800" dirty="0" smtClean="0"/>
              <a:t>lub ponieważ dane osobowe są wykorzystywane w innym celu. </a:t>
            </a:r>
          </a:p>
          <a:p>
            <a:pPr algn="just"/>
            <a:endParaRPr lang="pl-PL" sz="1800" dirty="0"/>
          </a:p>
          <a:p>
            <a:pPr marL="0" indent="0" algn="just">
              <a:buNone/>
            </a:pPr>
            <a:r>
              <a:rPr lang="pl-PL" sz="1800" dirty="0" smtClean="0"/>
              <a:t>GIODO</a:t>
            </a:r>
            <a:r>
              <a:rPr lang="pl-PL" sz="1800" dirty="0"/>
              <a:t> </a:t>
            </a:r>
            <a:r>
              <a:rPr lang="pl-PL" sz="1800" dirty="0" smtClean="0"/>
              <a:t>zaleca jednak dokonanie oceny skutków dla wszystkich trwających</a:t>
            </a:r>
            <a:r>
              <a:rPr lang="pl-PL" sz="1800" dirty="0"/>
              <a:t> </a:t>
            </a:r>
            <a:r>
              <a:rPr lang="pl-PL" sz="1800" dirty="0" err="1" smtClean="0"/>
              <a:t>juz</a:t>
            </a:r>
            <a:r>
              <a:rPr lang="pl-PL" sz="1800" dirty="0" smtClean="0"/>
              <a:t> operacji przetwarzania danych spełniających kryteria wskazane w art. 35 rozporządzenia. </a:t>
            </a:r>
          </a:p>
          <a:p>
            <a:pPr marL="0" indent="0" algn="just">
              <a:buNone/>
            </a:pPr>
            <a:endParaRPr lang="pl-PL" sz="1800" dirty="0"/>
          </a:p>
          <a:p>
            <a:pPr marL="0" indent="0" algn="just">
              <a:buNone/>
            </a:pPr>
            <a:r>
              <a:rPr lang="pl-PL" sz="1800" dirty="0" smtClean="0"/>
              <a:t>Warto zacząć analizować okoliczności</a:t>
            </a:r>
            <a:r>
              <a:rPr lang="pl-PL" sz="1800" dirty="0"/>
              <a:t> </a:t>
            </a:r>
            <a:r>
              <a:rPr lang="pl-PL" sz="1800" dirty="0" smtClean="0"/>
              <a:t>w których prowadzone operacje </a:t>
            </a:r>
            <a:r>
              <a:rPr lang="pl-PL" sz="1800" dirty="0" err="1" smtClean="0"/>
              <a:t>bądą</a:t>
            </a:r>
            <a:r>
              <a:rPr lang="pl-PL" sz="1800" dirty="0" smtClean="0"/>
              <a:t> wymagały dokonania takiej oceny oraz organizacji jej dokona oraz kto powinien być w ten proces zaangażowany (eksperci niezależni ).</a:t>
            </a:r>
          </a:p>
          <a:p>
            <a:pPr marL="0" indent="0" algn="just">
              <a:buNone/>
            </a:pPr>
            <a:endParaRPr lang="pl-PL" sz="1800" dirty="0"/>
          </a:p>
          <a:p>
            <a:pPr marL="0" indent="0" algn="just">
              <a:buNone/>
            </a:pPr>
            <a:r>
              <a:rPr lang="pl-PL" sz="1800" dirty="0"/>
              <a:t>Ocena skutków dla ochrony danych dla operacji prowadzonych przez podmioty sektora publicznego, w sytuacji kiedy podstawa przetwarzania danych osobowych jest przepis prawa lub interes publiczny powinna zostać przeprowadzona w ramach oceny skutków regulacji (OSR) dla aktu prawnego stanowiącego podstawę dla takiego przetwarzania.</a:t>
            </a:r>
          </a:p>
          <a:p>
            <a:pPr marL="0" indent="0" algn="just">
              <a:buNone/>
            </a:pPr>
            <a:endParaRPr lang="pl-PL"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i="1" dirty="0">
                <a:solidFill>
                  <a:schemeClr val="bg1"/>
                </a:solidFill>
              </a:rPr>
              <a:t>Instytucja </a:t>
            </a:r>
            <a:r>
              <a:rPr lang="pl-PL" sz="2800" b="1" dirty="0">
                <a:solidFill>
                  <a:schemeClr val="bg1"/>
                </a:solidFill>
              </a:rPr>
              <a:t>oceny skutków dla ochrony danych osobowych</a:t>
            </a:r>
            <a:endParaRPr lang="pl-PL" sz="2800" dirty="0"/>
          </a:p>
        </p:txBody>
      </p:sp>
      <p:sp>
        <p:nvSpPr>
          <p:cNvPr id="3" name="Symbol zastępczy zawartości 2"/>
          <p:cNvSpPr>
            <a:spLocks noGrp="1"/>
          </p:cNvSpPr>
          <p:nvPr>
            <p:ph idx="1"/>
          </p:nvPr>
        </p:nvSpPr>
        <p:spPr/>
        <p:txBody>
          <a:bodyPr>
            <a:normAutofit/>
          </a:bodyPr>
          <a:lstStyle/>
          <a:p>
            <a:pPr>
              <a:buNone/>
            </a:pPr>
            <a:r>
              <a:rPr lang="pl-PL" sz="1800" b="1" i="1" dirty="0" smtClean="0"/>
              <a:t>Instytucja </a:t>
            </a:r>
            <a:r>
              <a:rPr lang="pl-PL" sz="1800" b="1" dirty="0" smtClean="0"/>
              <a:t>oceny skutków dla ochrony danych osobowych</a:t>
            </a:r>
            <a:endParaRPr lang="pl-PL" sz="1800" b="1" i="1" dirty="0" smtClean="0"/>
          </a:p>
          <a:p>
            <a:pPr>
              <a:buNone/>
            </a:pPr>
            <a:endParaRPr lang="pl-PL" sz="1800" i="1" dirty="0"/>
          </a:p>
          <a:p>
            <a:pPr>
              <a:buNone/>
            </a:pPr>
            <a:endParaRPr lang="pl-PL" sz="1800" i="1" dirty="0" smtClean="0"/>
          </a:p>
          <a:p>
            <a:pPr>
              <a:buNone/>
            </a:pPr>
            <a:r>
              <a:rPr lang="pl-PL" sz="1800" i="1" dirty="0" smtClean="0"/>
              <a:t>Jeżeli dany rodzaj przetwarzania – w szczególności z użyciem nowych technologii – ze względu na swój charakter, zakres, kontekst i cele z dużym prawdopodobieństwem może powodować wysokie ryzyko naruszenia praw lub wolności osób fizycznych, administrator </a:t>
            </a:r>
            <a:r>
              <a:rPr lang="pl-PL" sz="1800" b="1" i="1" dirty="0" smtClean="0"/>
              <a:t>przed rozpoczęciem przetwarzania dokonuje oceny skutków planowanych operacji przetwarzania dla ochrony danych osobowych.</a:t>
            </a:r>
          </a:p>
          <a:p>
            <a:pPr>
              <a:buNone/>
            </a:pPr>
            <a:endParaRPr lang="pl-PL" sz="1800" b="1" i="1" dirty="0"/>
          </a:p>
          <a:p>
            <a:pPr>
              <a:buNone/>
            </a:pPr>
            <a:r>
              <a:rPr lang="pl-PL" sz="1800" b="1" dirty="0" smtClean="0"/>
              <a:t>organy nadzorcze mają tworzyć i podawać do publicznej wiadomości wykazy rodzajów </a:t>
            </a:r>
            <a:r>
              <a:rPr lang="pl-PL" sz="1800" dirty="0" smtClean="0"/>
              <a:t>operacji przetwarzania podlegających wymogowi dokonania oceny skutków dla ochrony danych, jak również wykazy operacji, które takiemu obowiązkowi nie podlegają.</a:t>
            </a:r>
            <a:endParaRPr lang="pl-PL" sz="1800" b="1"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i="1" dirty="0">
                <a:solidFill>
                  <a:schemeClr val="bg1"/>
                </a:solidFill>
              </a:rPr>
              <a:t>Instytucja </a:t>
            </a:r>
            <a:r>
              <a:rPr lang="pl-PL" sz="2800" b="1" dirty="0">
                <a:solidFill>
                  <a:schemeClr val="bg1"/>
                </a:solidFill>
              </a:rPr>
              <a:t>oceny skutków dla ochrony danych osobowych</a:t>
            </a:r>
            <a:endParaRPr lang="pl-PL" sz="2800" dirty="0"/>
          </a:p>
        </p:txBody>
      </p:sp>
      <p:sp>
        <p:nvSpPr>
          <p:cNvPr id="3" name="Symbol zastępczy zawartości 2"/>
          <p:cNvSpPr>
            <a:spLocks noGrp="1"/>
          </p:cNvSpPr>
          <p:nvPr>
            <p:ph idx="1"/>
          </p:nvPr>
        </p:nvSpPr>
        <p:spPr>
          <a:xfrm>
            <a:off x="323528" y="1556792"/>
            <a:ext cx="8229600" cy="5030019"/>
          </a:xfrm>
        </p:spPr>
        <p:txBody>
          <a:bodyPr>
            <a:normAutofit/>
          </a:bodyPr>
          <a:lstStyle/>
          <a:p>
            <a:pPr>
              <a:buNone/>
            </a:pPr>
            <a:r>
              <a:rPr lang="pl-PL" sz="1800" dirty="0" smtClean="0"/>
              <a:t>art. 35 ust. 7 </a:t>
            </a:r>
            <a:r>
              <a:rPr lang="pl-PL" sz="1800" dirty="0" err="1" smtClean="0"/>
              <a:t>rodo</a:t>
            </a:r>
            <a:r>
              <a:rPr lang="pl-PL" sz="1800" dirty="0" smtClean="0"/>
              <a:t> określa jej elementy:</a:t>
            </a:r>
          </a:p>
          <a:p>
            <a:pPr>
              <a:buNone/>
            </a:pPr>
            <a:endParaRPr lang="pl-PL" sz="1800" dirty="0" smtClean="0"/>
          </a:p>
          <a:p>
            <a:pPr>
              <a:buNone/>
            </a:pPr>
            <a:r>
              <a:rPr lang="pl-PL" sz="1800" dirty="0" smtClean="0"/>
              <a:t> – </a:t>
            </a:r>
            <a:r>
              <a:rPr lang="pl-PL" sz="1800" b="1" dirty="0" smtClean="0"/>
              <a:t>systematyczny opis planowanych operacji przetwarzania </a:t>
            </a:r>
            <a:r>
              <a:rPr lang="pl-PL" sz="1800" dirty="0" smtClean="0"/>
              <a:t>i </a:t>
            </a:r>
            <a:r>
              <a:rPr lang="pl-PL" sz="1800" b="1" dirty="0" smtClean="0"/>
              <a:t>celów przetwarzania</a:t>
            </a:r>
            <a:r>
              <a:rPr lang="pl-PL" sz="1800" dirty="0" smtClean="0"/>
              <a:t>, w tym (gdy ma to zastosowanie) prawnie uzasadnionych interesów realizowanych przez administratora; </a:t>
            </a:r>
          </a:p>
          <a:p>
            <a:pPr>
              <a:buNone/>
            </a:pPr>
            <a:endParaRPr lang="pl-PL" sz="1800" dirty="0" smtClean="0"/>
          </a:p>
          <a:p>
            <a:pPr>
              <a:buNone/>
            </a:pPr>
            <a:r>
              <a:rPr lang="pl-PL" sz="1800" dirty="0" smtClean="0"/>
              <a:t>– </a:t>
            </a:r>
            <a:r>
              <a:rPr lang="pl-PL" sz="1800" b="1" dirty="0" smtClean="0"/>
              <a:t>ocena, czy operacje przetwarzania są niezbędne oraz proporcjonalne </a:t>
            </a:r>
            <a:r>
              <a:rPr lang="pl-PL" sz="1800" dirty="0" smtClean="0"/>
              <a:t>w stosunku do celów;</a:t>
            </a:r>
          </a:p>
          <a:p>
            <a:pPr>
              <a:buNone/>
            </a:pPr>
            <a:endParaRPr lang="pl-PL" sz="1800" dirty="0" smtClean="0"/>
          </a:p>
          <a:p>
            <a:pPr>
              <a:buNone/>
            </a:pPr>
            <a:r>
              <a:rPr lang="pl-PL" sz="1800" dirty="0" smtClean="0"/>
              <a:t> – </a:t>
            </a:r>
            <a:r>
              <a:rPr lang="pl-PL" sz="1800" b="1" dirty="0" smtClean="0"/>
              <a:t>ocena ryzyka naruszenia praw lub wolności </a:t>
            </a:r>
            <a:r>
              <a:rPr lang="pl-PL" sz="1800" dirty="0" smtClean="0"/>
              <a:t>osób, których dane dotyczą;</a:t>
            </a:r>
          </a:p>
          <a:p>
            <a:pPr>
              <a:buNone/>
            </a:pPr>
            <a:endParaRPr lang="pl-PL" sz="1800" dirty="0" smtClean="0"/>
          </a:p>
          <a:p>
            <a:pPr>
              <a:buNone/>
            </a:pPr>
            <a:r>
              <a:rPr lang="pl-PL" sz="1800" b="1" dirty="0" smtClean="0"/>
              <a:t>– planowane środki </a:t>
            </a:r>
            <a:r>
              <a:rPr lang="pl-PL" sz="1800" dirty="0" smtClean="0"/>
              <a:t>mające na celu zaradzenie ryzyku, w tym zabezpieczenia oraz środki i mechanizmy bezpieczeństwa mające zapewnić ochronę danych osobowych i wykazać przestrzeganie niniejszego rozporządzenia, z uwzględnieniem praw i prawnie uzasadnionych interesów osób, których dane dotyczą, i innych osób, których sprawa dotyczy</a:t>
            </a:r>
            <a:endParaRPr lang="pl-PL"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i="1" dirty="0">
                <a:solidFill>
                  <a:schemeClr val="bg1"/>
                </a:solidFill>
              </a:rPr>
              <a:t>Instytucja </a:t>
            </a:r>
            <a:r>
              <a:rPr lang="pl-PL" sz="2800" b="1" dirty="0">
                <a:solidFill>
                  <a:schemeClr val="bg1"/>
                </a:solidFill>
              </a:rPr>
              <a:t>oceny skutków dla ochrony danych osobowych</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a:t>Zgodnie z </a:t>
            </a:r>
            <a:r>
              <a:rPr lang="pl-PL" sz="1800" dirty="0" err="1"/>
              <a:t>rodo</a:t>
            </a:r>
            <a:r>
              <a:rPr lang="pl-PL" sz="1800" dirty="0"/>
              <a:t>, </a:t>
            </a:r>
            <a:r>
              <a:rPr lang="pl-PL" sz="1800" b="1" dirty="0"/>
              <a:t>organ nadzorczy ustanowi i poda do publicznej wiadomości wykaz rodzajów operacji przetwarzania, które podlegają wymogowi oceny skutków dla ochrony danych </a:t>
            </a:r>
            <a:r>
              <a:rPr lang="pl-PL" sz="1800" dirty="0"/>
              <a:t>(lub wykaz operacji niepodlegających temu wymogowi). </a:t>
            </a:r>
          </a:p>
          <a:p>
            <a:pPr>
              <a:buNone/>
            </a:pPr>
            <a:endParaRPr lang="pl-PL" sz="1800" dirty="0"/>
          </a:p>
          <a:p>
            <a:pPr>
              <a:buNone/>
            </a:pPr>
            <a:r>
              <a:rPr lang="pl-PL" sz="1800" dirty="0" err="1"/>
              <a:t>Rodo</a:t>
            </a:r>
            <a:r>
              <a:rPr lang="pl-PL" sz="1800" dirty="0"/>
              <a:t> stanowi, że są to w szczególności </a:t>
            </a:r>
          </a:p>
          <a:p>
            <a:pPr>
              <a:buNone/>
            </a:pPr>
            <a:r>
              <a:rPr lang="pl-PL" sz="1800" i="1" dirty="0"/>
              <a:t>operacje na danych z użyciem nowych technologii, polegające na </a:t>
            </a:r>
            <a:r>
              <a:rPr lang="pl-PL" sz="1800" b="1" i="1" dirty="0"/>
              <a:t>systematycznej, kompleksowej ocenie czynników osobowych (np. profilowaniu), </a:t>
            </a:r>
            <a:r>
              <a:rPr lang="pl-PL" sz="1800" i="1" dirty="0"/>
              <a:t>które są podstawą decyzji wywołującej skutki prawne wobec osoby fizycznej lub w podobny sposób wpływające na osobę fizyczną.</a:t>
            </a:r>
          </a:p>
          <a:p>
            <a:pPr>
              <a:buNone/>
            </a:pPr>
            <a:r>
              <a:rPr lang="pl-PL" sz="1800" i="1" dirty="0"/>
              <a:t> Do operacji przetwarzania, które wymagają oceny ryzyka, należy także przetwarzanie na </a:t>
            </a:r>
            <a:r>
              <a:rPr lang="pl-PL" sz="1800" b="1" i="1" dirty="0"/>
              <a:t>dużą skalę szczególnych kategorii danych.</a:t>
            </a:r>
          </a:p>
          <a:p>
            <a:endParaRPr lang="pl-PL" sz="1800" dirty="0"/>
          </a:p>
        </p:txBody>
      </p:sp>
    </p:spTree>
    <p:extLst>
      <p:ext uri="{BB962C8B-B14F-4D97-AF65-F5344CB8AC3E}">
        <p14:creationId xmlns="" xmlns:p14="http://schemas.microsoft.com/office/powerpoint/2010/main" val="3546850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Co w miejsce zgłoszenia zbiorów danych ?</a:t>
            </a:r>
            <a:endParaRPr lang="pl-PL" sz="2800" dirty="0"/>
          </a:p>
        </p:txBody>
      </p:sp>
      <p:sp>
        <p:nvSpPr>
          <p:cNvPr id="3" name="Symbol zastępczy zawartości 2"/>
          <p:cNvSpPr>
            <a:spLocks noGrp="1"/>
          </p:cNvSpPr>
          <p:nvPr>
            <p:ph idx="1"/>
          </p:nvPr>
        </p:nvSpPr>
        <p:spPr/>
        <p:txBody>
          <a:bodyPr>
            <a:normAutofit/>
          </a:bodyPr>
          <a:lstStyle/>
          <a:p>
            <a:pPr>
              <a:buNone/>
            </a:pPr>
            <a:r>
              <a:rPr lang="pl-PL" sz="1800" b="1" dirty="0" smtClean="0"/>
              <a:t>PROCEDURA</a:t>
            </a:r>
          </a:p>
          <a:p>
            <a:endParaRPr lang="pl-PL" sz="1800" dirty="0"/>
          </a:p>
          <a:p>
            <a:pPr>
              <a:buFont typeface="Wingdings" pitchFamily="2" charset="2"/>
              <a:buChar char="Ø"/>
            </a:pPr>
            <a:r>
              <a:rPr lang="pl-PL" sz="1800" dirty="0" smtClean="0"/>
              <a:t>Podmiotem zobowiązanym do dokonania oceny ryzyka przed rozpoczęciem przetwarzania jest </a:t>
            </a:r>
            <a:r>
              <a:rPr lang="pl-PL" sz="1800" b="1" dirty="0" smtClean="0"/>
              <a:t>administrator danych</a:t>
            </a:r>
          </a:p>
          <a:p>
            <a:pPr>
              <a:buFont typeface="Wingdings" pitchFamily="2" charset="2"/>
              <a:buChar char="Ø"/>
            </a:pPr>
            <a:endParaRPr lang="pl-PL" sz="1800" dirty="0" smtClean="0"/>
          </a:p>
          <a:p>
            <a:pPr>
              <a:buFont typeface="Wingdings" pitchFamily="2" charset="2"/>
              <a:buChar char="Ø"/>
            </a:pPr>
            <a:r>
              <a:rPr lang="pl-PL" sz="1800" dirty="0" smtClean="0"/>
              <a:t>Jeśli administrator uzna, że przeprowadzona ocena potwierdza wysokie ryzyko dla ochrony danych osobowych i niezbędne jest zastosowanie środków minimalizujących zagrożenie, to </a:t>
            </a:r>
            <a:r>
              <a:rPr lang="pl-PL" sz="1800" b="1" dirty="0" smtClean="0"/>
              <a:t>konsultuje się z organem nadzorczym</a:t>
            </a:r>
          </a:p>
          <a:p>
            <a:pPr>
              <a:buFont typeface="Wingdings" pitchFamily="2" charset="2"/>
              <a:buChar char="Ø"/>
            </a:pPr>
            <a:endParaRPr lang="pl-PL" sz="1800" dirty="0" smtClean="0"/>
          </a:p>
          <a:p>
            <a:pPr>
              <a:buFont typeface="Wingdings" pitchFamily="2" charset="2"/>
              <a:buChar char="Ø"/>
            </a:pPr>
            <a:r>
              <a:rPr lang="pl-PL" sz="1800" dirty="0" smtClean="0"/>
              <a:t>Administrator informuje organ nadzorczy o celach i sposobach zamierzonego przetwarzania, wskazuje środki służące zabezpieczeniu danych osobowych, dane kontaktowe inspektora ochrony danych, jeśli go powołał, a także jest zobowiązany podać wszelkie inne informacje, których organ zażąda.</a:t>
            </a:r>
          </a:p>
        </p:txBody>
      </p:sp>
    </p:spTree>
    <p:extLst>
      <p:ext uri="{BB962C8B-B14F-4D97-AF65-F5344CB8AC3E}">
        <p14:creationId xmlns="" xmlns:p14="http://schemas.microsoft.com/office/powerpoint/2010/main" val="1418186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Podstawowe pojęcia i zasady na gruncie rozporządzenia </a:t>
            </a:r>
            <a:endParaRPr lang="pl-PL" sz="2800" b="1" dirty="0">
              <a:solidFill>
                <a:schemeClr val="bg1"/>
              </a:solidFill>
            </a:endParaRPr>
          </a:p>
        </p:txBody>
      </p:sp>
      <p:sp>
        <p:nvSpPr>
          <p:cNvPr id="3" name="Symbol zastępczy zawartości 2"/>
          <p:cNvSpPr>
            <a:spLocks noGrp="1"/>
          </p:cNvSpPr>
          <p:nvPr>
            <p:ph idx="1"/>
          </p:nvPr>
        </p:nvSpPr>
        <p:spPr/>
        <p:txBody>
          <a:bodyPr>
            <a:normAutofit/>
          </a:bodyPr>
          <a:lstStyle/>
          <a:p>
            <a:pPr>
              <a:buNone/>
            </a:pPr>
            <a:endParaRPr lang="pl-PL" sz="1800" dirty="0" smtClean="0"/>
          </a:p>
          <a:p>
            <a:pPr>
              <a:buNone/>
            </a:pPr>
            <a:r>
              <a:rPr lang="pl-PL" sz="1800" dirty="0" smtClean="0"/>
              <a:t>Rozporządzenie Parlamentu Europejskiego i Rady (UE) 2016/679 w sprawie ochrony osób fizycznych w związku z przetwarzaniem danych osobowych i w sprawie swobodnego przepływu takich danych oraz uchylenia dyrektywy 95/46/WE (</a:t>
            </a:r>
            <a:r>
              <a:rPr lang="pl-PL" sz="1800" dirty="0" err="1" smtClean="0"/>
              <a:t>DzUrz</a:t>
            </a:r>
            <a:r>
              <a:rPr lang="pl-PL" sz="1800" dirty="0" smtClean="0"/>
              <a:t> L nr 119 z 4.05.2016 r., s. 1 </a:t>
            </a:r>
            <a:r>
              <a:rPr lang="pl-PL" sz="1800" dirty="0" err="1" smtClean="0"/>
              <a:t>rodo</a:t>
            </a:r>
            <a:r>
              <a:rPr lang="pl-PL" sz="1800" dirty="0" smtClean="0"/>
              <a:t>) oraz </a:t>
            </a:r>
          </a:p>
          <a:p>
            <a:endParaRPr lang="pl-PL" sz="1800" dirty="0"/>
          </a:p>
          <a:p>
            <a:pPr>
              <a:buNone/>
            </a:pPr>
            <a:endParaRPr lang="pl-PL" sz="1800" dirty="0" smtClean="0"/>
          </a:p>
          <a:p>
            <a:pPr>
              <a:buNone/>
            </a:pPr>
            <a:r>
              <a:rPr lang="pl-PL" sz="1800" dirty="0" smtClean="0"/>
              <a:t> Dyrektywa Parlamentu Europejskiego i Rady (UE) 2016/680 w sprawie ochrony osób fi </a:t>
            </a:r>
            <a:r>
              <a:rPr lang="pl-PL" sz="1800" dirty="0" err="1" smtClean="0"/>
              <a:t>zycznych</a:t>
            </a:r>
            <a:r>
              <a:rPr lang="pl-PL" sz="1800" dirty="0" smtClean="0"/>
              <a:t> w związku z przetwarzaniem danych osobowych przez właściwe organy do celów zapobiegania przestępczości, prowadzenia postępowań przygotowawczych, wykrywania i ścigania czynów zabronionych i wykonywania kar, w sprawie swobodnego przepływu takich danych oraz uchylającą decyzję ramową Rady 2008/977/</a:t>
            </a:r>
            <a:r>
              <a:rPr lang="pl-PL" sz="1800" dirty="0" err="1" smtClean="0"/>
              <a:t>WSiSW</a:t>
            </a:r>
            <a:r>
              <a:rPr lang="pl-PL" sz="1800" dirty="0" smtClean="0"/>
              <a:t> (</a:t>
            </a:r>
            <a:r>
              <a:rPr lang="pl-PL" sz="1800" dirty="0" err="1" smtClean="0"/>
              <a:t>DzUrz</a:t>
            </a:r>
            <a:r>
              <a:rPr lang="pl-PL" sz="1800" dirty="0" smtClean="0"/>
              <a:t> L nr 119 z 4.05.2016 r., s. 89).</a:t>
            </a:r>
            <a:endParaRPr lang="pl-PL"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solidFill>
                  <a:schemeClr val="bg1"/>
                </a:solidFill>
              </a:rPr>
              <a:t>Co w miejsce zgłoszenia zbiorów danych ?</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a:t>obowiązek d</a:t>
            </a:r>
            <a:r>
              <a:rPr lang="pl-PL" sz="1800" b="1" dirty="0"/>
              <a:t>ołączenia</a:t>
            </a:r>
            <a:r>
              <a:rPr lang="pl-PL" sz="1800" dirty="0"/>
              <a:t> do wniosku o konsultacje </a:t>
            </a:r>
            <a:r>
              <a:rPr lang="pl-PL" sz="1800" b="1" dirty="0"/>
              <a:t>oceny skutków przetwarzania </a:t>
            </a:r>
            <a:r>
              <a:rPr lang="pl-PL" sz="1800" dirty="0"/>
              <a:t>dla </a:t>
            </a:r>
            <a:r>
              <a:rPr lang="pl-PL" sz="1800" b="1" dirty="0"/>
              <a:t>prywatności osób</a:t>
            </a:r>
            <a:r>
              <a:rPr lang="pl-PL" sz="1800" dirty="0"/>
              <a:t>, których dane dotyczą</a:t>
            </a:r>
          </a:p>
          <a:p>
            <a:pPr>
              <a:buNone/>
            </a:pPr>
            <a:endParaRPr lang="pl-PL" sz="1800" dirty="0"/>
          </a:p>
          <a:p>
            <a:pPr>
              <a:buNone/>
            </a:pPr>
            <a:r>
              <a:rPr lang="pl-PL" sz="1800" dirty="0"/>
              <a:t>powinna zawierać co najmniej: </a:t>
            </a:r>
          </a:p>
          <a:p>
            <a:pPr>
              <a:buNone/>
            </a:pPr>
            <a:endParaRPr lang="pl-PL" sz="1800" dirty="0"/>
          </a:p>
          <a:p>
            <a:pPr>
              <a:buNone/>
            </a:pPr>
            <a:r>
              <a:rPr lang="pl-PL" sz="1800" dirty="0"/>
              <a:t>– systematyczny opis planowanych operacji i ich celów, </a:t>
            </a:r>
          </a:p>
          <a:p>
            <a:pPr>
              <a:buNone/>
            </a:pPr>
            <a:endParaRPr lang="pl-PL" sz="1800" dirty="0"/>
          </a:p>
          <a:p>
            <a:pPr>
              <a:buNone/>
            </a:pPr>
            <a:r>
              <a:rPr lang="pl-PL" sz="1800" dirty="0"/>
              <a:t>– ocenę, czy planowane operacje przetwarzania są niezbędne i proporcjonalne do celów,</a:t>
            </a:r>
          </a:p>
          <a:p>
            <a:pPr>
              <a:buNone/>
            </a:pPr>
            <a:endParaRPr lang="pl-PL" sz="1800" dirty="0"/>
          </a:p>
          <a:p>
            <a:pPr>
              <a:buNone/>
            </a:pPr>
            <a:r>
              <a:rPr lang="pl-PL" sz="1800" dirty="0"/>
              <a:t> – ocenę ryzyka naruszenia praw lub wolności osób, których dane dotyczą,</a:t>
            </a:r>
          </a:p>
          <a:p>
            <a:pPr>
              <a:buNone/>
            </a:pPr>
            <a:endParaRPr lang="pl-PL" sz="1800" dirty="0"/>
          </a:p>
          <a:p>
            <a:pPr>
              <a:buNone/>
            </a:pPr>
            <a:r>
              <a:rPr lang="pl-PL" sz="1800" dirty="0"/>
              <a:t> – charakterystykę planowanych środków zaradczych, które mają zapewnić ochronę danych osobowych i wykazać przestrzeganie rozporządzenia ogólnego.</a:t>
            </a:r>
          </a:p>
          <a:p>
            <a:endParaRPr lang="pl-PL" sz="1800" dirty="0"/>
          </a:p>
        </p:txBody>
      </p:sp>
    </p:spTree>
    <p:extLst>
      <p:ext uri="{BB962C8B-B14F-4D97-AF65-F5344CB8AC3E}">
        <p14:creationId xmlns="" xmlns:p14="http://schemas.microsoft.com/office/powerpoint/2010/main" val="2779215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solidFill>
                  <a:schemeClr val="bg1"/>
                </a:solidFill>
              </a:rPr>
              <a:t>Co w miejsce zgłoszenia zbiorów danych ?</a:t>
            </a:r>
            <a:endParaRPr lang="pl-PL" sz="2800" dirty="0"/>
          </a:p>
        </p:txBody>
      </p:sp>
      <p:sp>
        <p:nvSpPr>
          <p:cNvPr id="3" name="Symbol zastępczy zawartości 2"/>
          <p:cNvSpPr>
            <a:spLocks noGrp="1"/>
          </p:cNvSpPr>
          <p:nvPr>
            <p:ph idx="1"/>
          </p:nvPr>
        </p:nvSpPr>
        <p:spPr/>
        <p:txBody>
          <a:bodyPr>
            <a:normAutofit fontScale="92500"/>
          </a:bodyPr>
          <a:lstStyle/>
          <a:p>
            <a:pPr>
              <a:buNone/>
            </a:pPr>
            <a:r>
              <a:rPr lang="pl-PL" sz="1800" dirty="0"/>
              <a:t>Gdy organ nadzorczy będzie zdania, że przetwarzanie stanowiłoby naruszenie </a:t>
            </a:r>
            <a:r>
              <a:rPr lang="pl-PL" sz="1800" dirty="0" err="1"/>
              <a:t>rodo</a:t>
            </a:r>
            <a:r>
              <a:rPr lang="pl-PL" sz="1800" dirty="0"/>
              <a:t>, to </a:t>
            </a:r>
          </a:p>
          <a:p>
            <a:pPr>
              <a:buFont typeface="Wingdings" pitchFamily="2" charset="2"/>
              <a:buChar char="q"/>
            </a:pPr>
            <a:r>
              <a:rPr lang="pl-PL" sz="1800" dirty="0"/>
              <a:t>na </a:t>
            </a:r>
            <a:r>
              <a:rPr lang="pl-PL" sz="1800" b="1" dirty="0"/>
              <a:t>piśmie zaleca </a:t>
            </a:r>
            <a:r>
              <a:rPr lang="pl-PL" sz="1800" dirty="0"/>
              <a:t>administratorowi określone działania </a:t>
            </a:r>
          </a:p>
          <a:p>
            <a:pPr>
              <a:buFont typeface="Wingdings" pitchFamily="2" charset="2"/>
              <a:buChar char="q"/>
            </a:pPr>
            <a:r>
              <a:rPr lang="pl-PL" sz="1800" dirty="0"/>
              <a:t>może skorzystać z uprawnień, o których mowa w art. 58 </a:t>
            </a:r>
            <a:r>
              <a:rPr lang="pl-PL" sz="1800" dirty="0" err="1"/>
              <a:t>rodo</a:t>
            </a:r>
            <a:r>
              <a:rPr lang="pl-PL" sz="1800" dirty="0"/>
              <a:t>, czyli np.</a:t>
            </a:r>
          </a:p>
          <a:p>
            <a:pPr>
              <a:buFontTx/>
              <a:buChar char="-"/>
            </a:pPr>
            <a:r>
              <a:rPr lang="pl-PL" sz="1800" dirty="0"/>
              <a:t>nakazać dostosowanie operacji przetwarzania do przepisów </a:t>
            </a:r>
            <a:r>
              <a:rPr lang="pl-PL" sz="1800" dirty="0" err="1"/>
              <a:t>rodo</a:t>
            </a:r>
            <a:r>
              <a:rPr lang="pl-PL" sz="1800" dirty="0"/>
              <a:t>, </a:t>
            </a:r>
          </a:p>
          <a:p>
            <a:pPr>
              <a:buFontTx/>
              <a:buChar char="-"/>
            </a:pPr>
            <a:r>
              <a:rPr lang="pl-PL" sz="1800" dirty="0"/>
              <a:t>wydać </a:t>
            </a:r>
            <a:r>
              <a:rPr lang="pl-PL" sz="1800" b="1" dirty="0"/>
              <a:t>ostrzeżenie</a:t>
            </a:r>
            <a:r>
              <a:rPr lang="pl-PL" sz="1800" dirty="0"/>
              <a:t> dotyczące możliwości naruszenia przepisów poprzez planowane operacje na danych, </a:t>
            </a:r>
          </a:p>
          <a:p>
            <a:pPr>
              <a:buFontTx/>
              <a:buChar char="-"/>
            </a:pPr>
            <a:r>
              <a:rPr lang="pl-PL" sz="1800" dirty="0"/>
              <a:t>wprowadzić </a:t>
            </a:r>
            <a:r>
              <a:rPr lang="pl-PL" sz="1800" b="1" dirty="0"/>
              <a:t>czasowe lub całkowite ograniczenie p</a:t>
            </a:r>
            <a:r>
              <a:rPr lang="pl-PL" sz="1800" dirty="0"/>
              <a:t>rzetwarzania (w tym zakazać przetwarzania danych), </a:t>
            </a:r>
          </a:p>
          <a:p>
            <a:pPr>
              <a:buFontTx/>
              <a:buChar char="-"/>
            </a:pPr>
            <a:r>
              <a:rPr lang="pl-PL" sz="1800" dirty="0"/>
              <a:t>nałożyć karę pieniężną w zależności od okoliczności sprawy.</a:t>
            </a:r>
          </a:p>
          <a:p>
            <a:pPr>
              <a:buFontTx/>
              <a:buChar char="-"/>
            </a:pPr>
            <a:endParaRPr lang="pl-PL" sz="1800" dirty="0"/>
          </a:p>
          <a:p>
            <a:pPr>
              <a:buNone/>
            </a:pPr>
            <a:r>
              <a:rPr lang="pl-PL" sz="1800" dirty="0"/>
              <a:t>Inspektor powinien sprawdzić, </a:t>
            </a:r>
            <a:r>
              <a:rPr lang="pl-PL" sz="1800" b="1" dirty="0"/>
              <a:t>czy ocena skutków przetwarzania została przeprowadzona prawidłowo i czy uzyskane wnioski są zgodne z założeniami </a:t>
            </a:r>
            <a:r>
              <a:rPr lang="pl-PL" sz="1800" b="1" dirty="0" err="1"/>
              <a:t>rodo</a:t>
            </a:r>
            <a:r>
              <a:rPr lang="pl-PL" sz="1800" dirty="0"/>
              <a:t>.</a:t>
            </a:r>
          </a:p>
          <a:p>
            <a:pPr>
              <a:buNone/>
            </a:pPr>
            <a:endParaRPr lang="pl-PL" sz="1800" dirty="0"/>
          </a:p>
          <a:p>
            <a:pPr>
              <a:buNone/>
            </a:pPr>
            <a:r>
              <a:rPr lang="pl-PL" sz="1800" dirty="0"/>
              <a:t>inspektor ochrony danych nie przeprowadza oceny ryzyka – odpowiedzialność w tym zakresie ponosi administrator danych osobowych</a:t>
            </a:r>
          </a:p>
          <a:p>
            <a:endParaRPr lang="pl-PL" sz="1800" dirty="0"/>
          </a:p>
        </p:txBody>
      </p:sp>
    </p:spTree>
    <p:extLst>
      <p:ext uri="{BB962C8B-B14F-4D97-AF65-F5344CB8AC3E}">
        <p14:creationId xmlns="" xmlns:p14="http://schemas.microsoft.com/office/powerpoint/2010/main" val="190738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dirty="0" smtClean="0"/>
              <a:t>Analiza ryzyka naruszenia praw lub wolności osób</a:t>
            </a:r>
            <a:endParaRPr lang="pl-PL" sz="2800" dirty="0"/>
          </a:p>
        </p:txBody>
      </p:sp>
      <p:sp>
        <p:nvSpPr>
          <p:cNvPr id="3" name="Symbol zastępczy zawartości 2"/>
          <p:cNvSpPr>
            <a:spLocks noGrp="1"/>
          </p:cNvSpPr>
          <p:nvPr>
            <p:ph idx="1"/>
          </p:nvPr>
        </p:nvSpPr>
        <p:spPr/>
        <p:txBody>
          <a:bodyPr>
            <a:normAutofit lnSpcReduction="10000"/>
          </a:bodyPr>
          <a:lstStyle/>
          <a:p>
            <a:pPr marL="0" indent="0">
              <a:buNone/>
            </a:pPr>
            <a:r>
              <a:rPr lang="pl-PL" sz="1800" dirty="0" smtClean="0"/>
              <a:t>Analiza ryzyka naruszenia praw lub wolności osób fizycznych przy uwzględnieniu wiedzy technicznej, kosztu wdrożenia, charakteru, zakresu, kontekstu i celów przetwarzania powinna rozważyć poniższe obszary:</a:t>
            </a:r>
          </a:p>
          <a:p>
            <a:pPr marL="0" indent="0">
              <a:buNone/>
            </a:pPr>
            <a:endParaRPr lang="pl-PL" sz="1800" dirty="0" smtClean="0"/>
          </a:p>
          <a:p>
            <a:pPr marL="0" indent="0">
              <a:buNone/>
            </a:pPr>
            <a:r>
              <a:rPr lang="pl-PL" sz="1800" dirty="0" smtClean="0"/>
              <a:t>1. Cel i zakres zbierania danych osobowych</a:t>
            </a:r>
          </a:p>
          <a:p>
            <a:pPr marL="0" indent="0">
              <a:buNone/>
            </a:pPr>
            <a:r>
              <a:rPr lang="pl-PL" sz="1800" dirty="0" smtClean="0"/>
              <a:t> 2. Źródło danych osobowych </a:t>
            </a:r>
          </a:p>
          <a:p>
            <a:pPr marL="0" indent="0">
              <a:buNone/>
            </a:pPr>
            <a:r>
              <a:rPr lang="pl-PL" sz="1800" dirty="0" smtClean="0"/>
              <a:t>3. Informowanie podmiotu o zbieraniu danych osobowych</a:t>
            </a:r>
          </a:p>
          <a:p>
            <a:pPr marL="0" indent="0">
              <a:buNone/>
            </a:pPr>
            <a:r>
              <a:rPr lang="pl-PL" sz="1800" dirty="0" smtClean="0"/>
              <a:t> 4. Sposób zbierania danych osobowych </a:t>
            </a:r>
          </a:p>
          <a:p>
            <a:pPr marL="0" indent="0">
              <a:buNone/>
            </a:pPr>
            <a:r>
              <a:rPr lang="pl-PL" sz="1800" dirty="0" smtClean="0"/>
              <a:t>5. Przechowywanie i bezpieczeństwo danych osobowych </a:t>
            </a:r>
          </a:p>
          <a:p>
            <a:pPr marL="0" indent="0">
              <a:buNone/>
            </a:pPr>
            <a:r>
              <a:rPr lang="pl-PL" sz="1800" dirty="0" smtClean="0"/>
              <a:t>6. Dostęp do danych</a:t>
            </a:r>
          </a:p>
          <a:p>
            <a:pPr marL="0" indent="0">
              <a:buNone/>
            </a:pPr>
            <a:r>
              <a:rPr lang="pl-PL" sz="1800" dirty="0" smtClean="0"/>
              <a:t>7. Sprostowanie danych</a:t>
            </a:r>
          </a:p>
          <a:p>
            <a:pPr marL="0" indent="0">
              <a:buNone/>
            </a:pPr>
            <a:r>
              <a:rPr lang="pl-PL" sz="1800" dirty="0" smtClean="0"/>
              <a:t> 8. Poprawność i adekwatność przetwarzanych danych </a:t>
            </a:r>
          </a:p>
          <a:p>
            <a:pPr marL="0" indent="0">
              <a:buNone/>
            </a:pPr>
            <a:r>
              <a:rPr lang="pl-PL" sz="1800" dirty="0" smtClean="0"/>
              <a:t>9. Okres przechowywania danych </a:t>
            </a:r>
          </a:p>
          <a:p>
            <a:pPr marL="0" indent="0">
              <a:buNone/>
            </a:pPr>
            <a:r>
              <a:rPr lang="pl-PL" sz="1800" dirty="0" smtClean="0"/>
              <a:t>10. Wykorzystanie danych zgodnie z celem</a:t>
            </a:r>
          </a:p>
          <a:p>
            <a:pPr marL="0" indent="0">
              <a:buNone/>
            </a:pPr>
            <a:r>
              <a:rPr lang="pl-PL" sz="1800" dirty="0" smtClean="0"/>
              <a:t> 11. Ujawnienie i przekazywanie danych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t>Koncepcja ochrony danych w fazie projektowania</a:t>
            </a:r>
            <a:endParaRPr lang="pl-PL" sz="2800" dirty="0"/>
          </a:p>
        </p:txBody>
      </p:sp>
      <p:sp>
        <p:nvSpPr>
          <p:cNvPr id="3" name="Symbol zastępczy zawartości 2"/>
          <p:cNvSpPr>
            <a:spLocks noGrp="1"/>
          </p:cNvSpPr>
          <p:nvPr>
            <p:ph idx="1"/>
          </p:nvPr>
        </p:nvSpPr>
        <p:spPr/>
        <p:txBody>
          <a:bodyPr>
            <a:normAutofit/>
          </a:bodyPr>
          <a:lstStyle/>
          <a:p>
            <a:pPr>
              <a:buNone/>
            </a:pPr>
            <a:endParaRPr lang="pl-PL" sz="1800" dirty="0" smtClean="0"/>
          </a:p>
          <a:p>
            <a:pPr>
              <a:buNone/>
            </a:pPr>
            <a:r>
              <a:rPr lang="pl-PL" sz="1800" b="1" dirty="0" smtClean="0"/>
              <a:t>Koncepcja ochrony danych w fazie projektowania </a:t>
            </a:r>
            <a:r>
              <a:rPr lang="pl-PL" sz="1800" dirty="0" smtClean="0"/>
              <a:t>- zakłada, że wymogi dotyczące ochrony danych osobowych i prywatności powinny być uwzględniane </a:t>
            </a:r>
            <a:r>
              <a:rPr lang="pl-PL" sz="1800" b="1" dirty="0" smtClean="0"/>
              <a:t>już na wstępnych etapach projektowania usług,</a:t>
            </a:r>
            <a:r>
              <a:rPr lang="pl-PL" sz="1800" dirty="0" smtClean="0"/>
              <a:t> produktów </a:t>
            </a:r>
            <a:r>
              <a:rPr lang="pl-PL" sz="1800" b="1" dirty="0" smtClean="0"/>
              <a:t>bądź systemów </a:t>
            </a:r>
            <a:r>
              <a:rPr lang="pl-PL" sz="1800" dirty="0" smtClean="0"/>
              <a:t>mających służyć do przetwarzania danych osobowych.</a:t>
            </a:r>
          </a:p>
          <a:p>
            <a:pPr>
              <a:buNone/>
            </a:pPr>
            <a:endParaRPr lang="pl-PL" sz="1800" dirty="0" smtClean="0"/>
          </a:p>
          <a:p>
            <a:pPr>
              <a:buNone/>
            </a:pPr>
            <a:r>
              <a:rPr lang="pl-PL" sz="1800" i="1" dirty="0" smtClean="0"/>
              <a:t>„ Uwzględnianie ochrony danych osobowych w fazie projektowania w świetle art. 25 ust. 1 </a:t>
            </a:r>
            <a:r>
              <a:rPr lang="pl-PL" sz="1800" i="1" dirty="0" err="1" smtClean="0"/>
              <a:t>rodo</a:t>
            </a:r>
            <a:r>
              <a:rPr lang="pl-PL" sz="1800" i="1" dirty="0" smtClean="0"/>
              <a:t> oznacza, że administrator </a:t>
            </a:r>
            <a:r>
              <a:rPr lang="pl-PL" sz="1800" b="1" i="1" dirty="0" smtClean="0"/>
              <a:t>zarówno na etapie planowania sposobów przetwarzania, jak i w czasie samego przetwarzania </a:t>
            </a:r>
            <a:r>
              <a:rPr lang="pl-PL" sz="1800" i="1" dirty="0" smtClean="0"/>
              <a:t>wdraża odpowiednie środki techniczne i organizacyjne, mające na celu skuteczną realizację zasad ochrony danych oraz spełnienie wymogów </a:t>
            </a:r>
            <a:r>
              <a:rPr lang="pl-PL" sz="1800" i="1" dirty="0" err="1" smtClean="0"/>
              <a:t>rodo</a:t>
            </a:r>
            <a:r>
              <a:rPr lang="pl-PL" sz="1800" i="1" dirty="0" smtClean="0"/>
              <a:t>, a także ochronę praw osób, których dane dotyczą”</a:t>
            </a:r>
            <a:endParaRPr lang="pl-PL" sz="1800"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solidFill>
                  <a:schemeClr val="bg1"/>
                </a:solidFill>
              </a:rPr>
              <a:t>Koncepcja ochrony danych w fazie projektowania</a:t>
            </a:r>
            <a:endParaRPr lang="pl-PL" sz="2800" dirty="0">
              <a:solidFill>
                <a:schemeClr val="bg1"/>
              </a:solidFill>
            </a:endParaRPr>
          </a:p>
        </p:txBody>
      </p:sp>
      <p:sp>
        <p:nvSpPr>
          <p:cNvPr id="3" name="Symbol zastępczy zawartości 2"/>
          <p:cNvSpPr>
            <a:spLocks noGrp="1"/>
          </p:cNvSpPr>
          <p:nvPr>
            <p:ph idx="1"/>
          </p:nvPr>
        </p:nvSpPr>
        <p:spPr/>
        <p:txBody>
          <a:bodyPr>
            <a:normAutofit/>
          </a:bodyPr>
          <a:lstStyle/>
          <a:p>
            <a:pPr marL="0" indent="0">
              <a:buNone/>
            </a:pPr>
            <a:endParaRPr lang="pl-PL" sz="1800" dirty="0" smtClean="0"/>
          </a:p>
          <a:p>
            <a:pPr marL="0" indent="0">
              <a:buNone/>
            </a:pPr>
            <a:endParaRPr lang="pl-PL" sz="1800" dirty="0"/>
          </a:p>
          <a:p>
            <a:pPr marL="0" indent="0">
              <a:buNone/>
            </a:pPr>
            <a:r>
              <a:rPr lang="pl-PL" sz="1800" dirty="0" smtClean="0"/>
              <a:t>Uwzględnianie ochrony danych w fazie projektowania ma z zasady umożliwić włączanie ochrony prywatności w samo tworzenie projektu, działanie jego składników oraz w zarzadzanie technologiami informacyjnymi i systemami przez cały cykl </a:t>
            </a:r>
            <a:r>
              <a:rPr lang="pl-PL" sz="1800" dirty="0"/>
              <a:t>ż</a:t>
            </a:r>
            <a:r>
              <a:rPr lang="pl-PL" sz="1800" dirty="0" smtClean="0"/>
              <a:t>ycia informacji. </a:t>
            </a:r>
          </a:p>
          <a:p>
            <a:endParaRPr lang="pl-PL" sz="1800" dirty="0" smtClean="0"/>
          </a:p>
          <a:p>
            <a:endParaRPr lang="pl-PL" sz="1800" dirty="0"/>
          </a:p>
          <a:p>
            <a:pPr marL="0" indent="0" algn="just">
              <a:buNone/>
            </a:pPr>
            <a:r>
              <a:rPr lang="pl-PL" sz="1800" b="1" i="1" dirty="0" err="1"/>
              <a:t>P</a:t>
            </a:r>
            <a:r>
              <a:rPr lang="pl-PL" sz="1800" b="1" i="1" dirty="0" err="1" smtClean="0"/>
              <a:t>rivacy</a:t>
            </a:r>
            <a:r>
              <a:rPr lang="pl-PL" sz="1800" b="1" i="1" dirty="0" smtClean="0"/>
              <a:t> by design</a:t>
            </a:r>
            <a:r>
              <a:rPr lang="pl-PL" sz="1800" dirty="0" smtClean="0"/>
              <a:t> zakłada, ze ochrona prywatności powinna być wbudowana</a:t>
            </a:r>
          </a:p>
          <a:p>
            <a:pPr marL="0" indent="0" algn="just">
              <a:buNone/>
            </a:pPr>
            <a:r>
              <a:rPr lang="pl-PL" sz="1800" dirty="0" smtClean="0"/>
              <a:t>w każdy nowy projekt – co oznacza, ze prywatność będzie chroniona nie poprzez</a:t>
            </a:r>
          </a:p>
          <a:p>
            <a:pPr marL="0" indent="0" algn="just">
              <a:buNone/>
            </a:pPr>
            <a:r>
              <a:rPr lang="pl-PL" sz="1800" dirty="0" smtClean="0"/>
              <a:t>dodatki do systemu lub nakładki przygotowane na już istniejące rozwiązania,</a:t>
            </a:r>
          </a:p>
          <a:p>
            <a:pPr marL="0" indent="0" algn="just">
              <a:buNone/>
            </a:pPr>
            <a:r>
              <a:rPr lang="pl-PL" sz="1800" dirty="0" smtClean="0"/>
              <a:t>lecz jest wbudowana w jego konstrukcje jako składowa projektu.</a:t>
            </a:r>
          </a:p>
          <a:p>
            <a:pPr marL="0" indent="0">
              <a:buNone/>
            </a:pPr>
            <a:endParaRPr lang="pl-PL" sz="1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solidFill>
                  <a:schemeClr val="bg1"/>
                </a:solidFill>
              </a:rPr>
              <a:t>Koncepcja ochrony danych w fazie projektowania</a:t>
            </a:r>
            <a:endParaRPr lang="pl-PL" sz="2800" dirty="0">
              <a:solidFill>
                <a:schemeClr val="bg1"/>
              </a:solidFill>
            </a:endParaRPr>
          </a:p>
        </p:txBody>
      </p:sp>
      <p:sp>
        <p:nvSpPr>
          <p:cNvPr id="3" name="Symbol zastępczy zawartości 2"/>
          <p:cNvSpPr>
            <a:spLocks noGrp="1"/>
          </p:cNvSpPr>
          <p:nvPr>
            <p:ph idx="1"/>
          </p:nvPr>
        </p:nvSpPr>
        <p:spPr/>
        <p:txBody>
          <a:bodyPr>
            <a:normAutofit/>
          </a:bodyPr>
          <a:lstStyle/>
          <a:p>
            <a:pPr marL="0" indent="0">
              <a:buNone/>
            </a:pPr>
            <a:r>
              <a:rPr lang="pl-PL" sz="1800" dirty="0" smtClean="0"/>
              <a:t>Duże wyzwanie dla sektora publicznego.</a:t>
            </a:r>
          </a:p>
          <a:p>
            <a:endParaRPr lang="pl-PL" sz="1800" dirty="0" smtClean="0"/>
          </a:p>
          <a:p>
            <a:pPr marL="0" indent="0">
              <a:buNone/>
            </a:pPr>
            <a:r>
              <a:rPr lang="pl-PL" sz="1800" dirty="0" smtClean="0"/>
              <a:t>Wskazane byłoby wbudowanie ochrony prywatności</a:t>
            </a:r>
            <a:r>
              <a:rPr lang="pl-PL" sz="1800" dirty="0"/>
              <a:t> </a:t>
            </a:r>
            <a:r>
              <a:rPr lang="pl-PL" sz="1800" dirty="0" smtClean="0"/>
              <a:t>w konstrukcje instrukcji kancelaryjnych. </a:t>
            </a:r>
          </a:p>
          <a:p>
            <a:pPr marL="0" indent="0">
              <a:buNone/>
            </a:pPr>
            <a:endParaRPr lang="pl-PL" sz="1800" dirty="0"/>
          </a:p>
          <a:p>
            <a:pPr marL="0" indent="0">
              <a:buNone/>
            </a:pPr>
            <a:r>
              <a:rPr lang="pl-PL" sz="1800" dirty="0" smtClean="0"/>
              <a:t>Rozporządzenie wprost wskazuje ze „zasadę uwzględniania ochrony danych w fazie projektowania i zasadę domyślnej ochrony danych należy tez brać pod uwagę w przetargach publicznych. </a:t>
            </a:r>
          </a:p>
          <a:p>
            <a:pPr marL="0" indent="0">
              <a:buNone/>
            </a:pPr>
            <a:endParaRPr lang="pl-PL" sz="1800" dirty="0"/>
          </a:p>
          <a:p>
            <a:pPr marL="0" indent="0">
              <a:buNone/>
            </a:pPr>
            <a:r>
              <a:rPr lang="pl-PL" sz="1800" dirty="0" smtClean="0"/>
              <a:t>Dobrym rozwiązaniem jest wbudowanie </a:t>
            </a:r>
            <a:r>
              <a:rPr lang="pl-PL" sz="1800" dirty="0" err="1" smtClean="0"/>
              <a:t>privacy</a:t>
            </a:r>
            <a:r>
              <a:rPr lang="pl-PL" sz="1800" dirty="0" smtClean="0"/>
              <a:t> by design poprzez włączenie oceny skutków projektowanego aktu prawnego dla ochrony danych do przygotowywanej w procesie legislacyjnym oceny skutków regulacji (OSR).</a:t>
            </a:r>
            <a:endParaRPr lang="pl-PL"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pl-PL" sz="2800" b="1" dirty="0" smtClean="0"/>
              <a:t/>
            </a:r>
            <a:br>
              <a:rPr lang="pl-PL" sz="2800" b="1" dirty="0" smtClean="0"/>
            </a:br>
            <a:r>
              <a:rPr lang="pl-PL" sz="3100" b="1" dirty="0" smtClean="0"/>
              <a:t>Koncepcja </a:t>
            </a:r>
            <a:r>
              <a:rPr lang="pl-PL" sz="3100" b="1" dirty="0"/>
              <a:t>domyślnej ochrony</a:t>
            </a:r>
            <a:br>
              <a:rPr lang="pl-PL" sz="3100" b="1" dirty="0"/>
            </a:br>
            <a:endParaRPr lang="pl-PL" sz="3100" dirty="0"/>
          </a:p>
        </p:txBody>
      </p:sp>
      <p:sp>
        <p:nvSpPr>
          <p:cNvPr id="3" name="Symbol zastępczy zawartości 2"/>
          <p:cNvSpPr>
            <a:spLocks noGrp="1"/>
          </p:cNvSpPr>
          <p:nvPr>
            <p:ph idx="1"/>
          </p:nvPr>
        </p:nvSpPr>
        <p:spPr/>
        <p:txBody>
          <a:bodyPr>
            <a:normAutofit/>
          </a:bodyPr>
          <a:lstStyle/>
          <a:p>
            <a:pPr>
              <a:buNone/>
            </a:pPr>
            <a:endParaRPr lang="pl-PL" sz="1800" dirty="0" smtClean="0"/>
          </a:p>
          <a:p>
            <a:pPr>
              <a:buNone/>
            </a:pPr>
            <a:endParaRPr lang="pl-PL" sz="1800" dirty="0"/>
          </a:p>
          <a:p>
            <a:pPr>
              <a:buNone/>
            </a:pPr>
            <a:r>
              <a:rPr lang="pl-PL" sz="1800" b="1" dirty="0" smtClean="0"/>
              <a:t>Koncepcja domyślnej ochrony</a:t>
            </a:r>
          </a:p>
          <a:p>
            <a:pPr>
              <a:buNone/>
            </a:pPr>
            <a:endParaRPr lang="pl-PL" sz="1800" dirty="0" smtClean="0"/>
          </a:p>
          <a:p>
            <a:pPr>
              <a:buNone/>
            </a:pPr>
            <a:endParaRPr lang="pl-PL" sz="1800" dirty="0" smtClean="0"/>
          </a:p>
          <a:p>
            <a:pPr>
              <a:buNone/>
            </a:pPr>
            <a:r>
              <a:rPr lang="pl-PL" sz="1800" i="1" dirty="0" smtClean="0"/>
              <a:t>Zgodnie z art. 25 ust. 2 </a:t>
            </a:r>
            <a:r>
              <a:rPr lang="pl-PL" sz="1800" i="1" dirty="0" err="1" smtClean="0"/>
              <a:t>rodo</a:t>
            </a:r>
            <a:r>
              <a:rPr lang="pl-PL" sz="1800" i="1" dirty="0" smtClean="0"/>
              <a:t>, „administrator wdraża odpowiednie środki techniczne i organizacyjne, aby </a:t>
            </a:r>
            <a:r>
              <a:rPr lang="pl-PL" sz="1800" b="1" i="1" dirty="0" smtClean="0"/>
              <a:t>domyślnie przetwarzane były wyłącznie te dane osobowe</a:t>
            </a:r>
            <a:r>
              <a:rPr lang="pl-PL" sz="1800" i="1" dirty="0" smtClean="0"/>
              <a:t>, które są </a:t>
            </a:r>
            <a:r>
              <a:rPr lang="pl-PL" sz="1800" b="1" i="1" dirty="0" smtClean="0"/>
              <a:t>niezbędne dla osiągnięcia każdego konkretnego celu </a:t>
            </a:r>
            <a:r>
              <a:rPr lang="pl-PL" sz="1800" i="1" dirty="0" smtClean="0"/>
              <a:t>przetwarzania. </a:t>
            </a:r>
          </a:p>
          <a:p>
            <a:pPr>
              <a:buNone/>
            </a:pPr>
            <a:r>
              <a:rPr lang="pl-PL" sz="1800" i="1" dirty="0" smtClean="0"/>
              <a:t>Obowiązek ten odnosi się do </a:t>
            </a:r>
            <a:r>
              <a:rPr lang="pl-PL" sz="1800" b="1" i="1" dirty="0" smtClean="0"/>
              <a:t>ilości </a:t>
            </a:r>
            <a:r>
              <a:rPr lang="pl-PL" sz="1800" i="1" dirty="0" smtClean="0"/>
              <a:t>zbieranych danych osobowych, </a:t>
            </a:r>
            <a:r>
              <a:rPr lang="pl-PL" sz="1800" b="1" i="1" dirty="0" smtClean="0"/>
              <a:t>zakresu ich przetwarzania, okresu ich przechowywania oraz ich dostępności</a:t>
            </a:r>
            <a:r>
              <a:rPr lang="pl-PL" sz="1800" i="1" dirty="0" smtClean="0"/>
              <a:t>. </a:t>
            </a:r>
          </a:p>
          <a:p>
            <a:pPr>
              <a:buNone/>
            </a:pPr>
            <a:endParaRPr lang="pl-PL" sz="1800" i="1" dirty="0" smtClean="0"/>
          </a:p>
          <a:p>
            <a:pPr>
              <a:buNone/>
            </a:pPr>
            <a:r>
              <a:rPr lang="pl-PL" sz="1800" i="1" dirty="0" smtClean="0"/>
              <a:t>W szczególności środki te zapewniają, by domyślnie dane osobowe nie były udostępniane bez interwencji danej osoby nieokreślonej liczbie osób fizycznych”.</a:t>
            </a:r>
            <a:endParaRPr lang="pl-PL" sz="1800"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t>Koncepcja domyślnej ochrony</a:t>
            </a:r>
            <a:endParaRPr lang="pl-PL" sz="2800" dirty="0"/>
          </a:p>
        </p:txBody>
      </p:sp>
      <p:sp>
        <p:nvSpPr>
          <p:cNvPr id="3" name="Symbol zastępczy zawartości 2"/>
          <p:cNvSpPr>
            <a:spLocks noGrp="1"/>
          </p:cNvSpPr>
          <p:nvPr>
            <p:ph idx="1"/>
          </p:nvPr>
        </p:nvSpPr>
        <p:spPr/>
        <p:txBody>
          <a:bodyPr>
            <a:normAutofit/>
          </a:bodyPr>
          <a:lstStyle/>
          <a:p>
            <a:pPr marL="0" indent="0">
              <a:buNone/>
            </a:pPr>
            <a:r>
              <a:rPr lang="pl-PL" sz="1800" dirty="0" smtClean="0"/>
              <a:t>Zasadę domyślnej ochrony danych należy  rozumieć jako postulat uwzględnienia jak najdalej posuniętych zabezpieczeń prywatności w ustawieniach początkowych każdego systemu. </a:t>
            </a:r>
          </a:p>
          <a:p>
            <a:pPr marL="0" indent="0">
              <a:buNone/>
            </a:pPr>
            <a:endParaRPr lang="pl-PL" sz="1800" dirty="0" smtClean="0"/>
          </a:p>
          <a:p>
            <a:pPr marL="0" indent="0">
              <a:buNone/>
            </a:pPr>
            <a:r>
              <a:rPr lang="pl-PL" sz="1800" dirty="0" smtClean="0"/>
              <a:t>Domyślnie, czyli bez konieczności jakiejkolwiek aktywności osób, których dane dotyczą – i to w kluczowym dla użytkownika momencie przyłączenia sie do danego systemu. </a:t>
            </a:r>
          </a:p>
          <a:p>
            <a:pPr marL="0" indent="0">
              <a:buNone/>
            </a:pPr>
            <a:endParaRPr lang="pl-PL" sz="1800" dirty="0"/>
          </a:p>
          <a:p>
            <a:pPr marL="0" indent="0">
              <a:buNone/>
            </a:pPr>
            <a:r>
              <a:rPr lang="pl-PL" sz="1800" dirty="0" smtClean="0"/>
              <a:t>Domyślnie powinny być przetwarzane tylko te dane, które są niezbędne do osiągniecia celu, dla którego zostały zebrane (minimalizacja danych).</a:t>
            </a:r>
          </a:p>
          <a:p>
            <a:pPr marL="0" indent="0">
              <a:buNone/>
            </a:pPr>
            <a:endParaRPr lang="pl-PL" sz="1800" dirty="0" smtClean="0"/>
          </a:p>
          <a:p>
            <a:pPr marL="0" indent="0" algn="just">
              <a:buNone/>
            </a:pPr>
            <a:r>
              <a:rPr lang="pl-PL" sz="1800" dirty="0" smtClean="0"/>
              <a:t>Należy dokonać przeglądu używanych systemów i narzędzi przetwarzania</a:t>
            </a:r>
          </a:p>
          <a:p>
            <a:pPr marL="0" indent="0" algn="just">
              <a:buNone/>
            </a:pPr>
            <a:r>
              <a:rPr lang="pl-PL" sz="1800" dirty="0"/>
              <a:t>d</a:t>
            </a:r>
            <a:r>
              <a:rPr lang="pl-PL" sz="1800" dirty="0" smtClean="0"/>
              <a:t>anych pod katem realizacji ww. zasad, by mieć pewność, ze 25 maja 2018 r. będzie się w stanie wykazać zgodność wszystkich działań na danych osobowych z wymogami ogólnego rozporządzenia.</a:t>
            </a:r>
            <a:endParaRPr lang="pl-PL"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3">
            <a:schemeClr val="lt1"/>
          </a:lnRef>
          <a:fillRef idx="1">
            <a:schemeClr val="dk1"/>
          </a:fillRef>
          <a:effectRef idx="1">
            <a:schemeClr val="dk1"/>
          </a:effectRef>
          <a:fontRef idx="minor">
            <a:schemeClr val="lt1"/>
          </a:fontRef>
        </p:style>
        <p:txBody>
          <a:bodyPr>
            <a:normAutofit/>
          </a:bodyPr>
          <a:lstStyle/>
          <a:p>
            <a:r>
              <a:rPr lang="pl-PL" sz="2800" b="1" dirty="0" smtClean="0">
                <a:solidFill>
                  <a:schemeClr val="bg1"/>
                </a:solidFill>
              </a:rPr>
              <a:t>Podstawowe pojęcia i zasady na gruncie rozporządzenia </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1800" b="1" dirty="0" smtClean="0"/>
              <a:t>Certyfikacja oraz wdrażanie kodeksów postępowania</a:t>
            </a:r>
            <a:r>
              <a:rPr lang="pl-PL" sz="1800" dirty="0" smtClean="0"/>
              <a:t> - mogą  doprecyzować wymogi z uwzględnieniem </a:t>
            </a:r>
            <a:r>
              <a:rPr lang="pl-PL" sz="1800" b="1" dirty="0" smtClean="0"/>
              <a:t>specyfiki różnych sektorów</a:t>
            </a:r>
            <a:r>
              <a:rPr lang="pl-PL" sz="1800" dirty="0" smtClean="0"/>
              <a:t>, w których dochodzi do przetwarzania danych osobowych. Kodeksy postępowania mogą być przyjmowane </a:t>
            </a:r>
            <a:r>
              <a:rPr lang="pl-PL" sz="1800" b="1" dirty="0" smtClean="0"/>
              <a:t>przez zrzeszenia i inne podmioty reprezentujące określone kategorie administrator</a:t>
            </a:r>
            <a:r>
              <a:rPr lang="pl-PL" sz="1800" dirty="0" smtClean="0"/>
              <a:t>ów lub podmioty przetwarzające.</a:t>
            </a:r>
          </a:p>
          <a:p>
            <a:pPr>
              <a:buNone/>
            </a:pPr>
            <a:endParaRPr lang="pl-PL" sz="1800" dirty="0"/>
          </a:p>
          <a:p>
            <a:pPr>
              <a:buNone/>
            </a:pPr>
            <a:r>
              <a:rPr lang="pl-PL" sz="1800" dirty="0" smtClean="0"/>
              <a:t>mogą być przyjmowane po to, aby </a:t>
            </a:r>
            <a:r>
              <a:rPr lang="pl-PL" sz="1800" b="1" dirty="0" smtClean="0"/>
              <a:t>doprecyzować zastosowanie przepisów </a:t>
            </a:r>
            <a:r>
              <a:rPr lang="pl-PL" sz="1800" b="1" dirty="0" err="1" smtClean="0"/>
              <a:t>rodo</a:t>
            </a:r>
            <a:r>
              <a:rPr lang="pl-PL" sz="1800" dirty="0" smtClean="0"/>
              <a:t>, w szczególności w odniesieniu do:</a:t>
            </a:r>
          </a:p>
          <a:p>
            <a:pPr>
              <a:buAutoNum type="alphaLcParenR"/>
            </a:pPr>
            <a:r>
              <a:rPr lang="pl-PL" sz="1800" dirty="0" smtClean="0"/>
              <a:t>rzetelnego i przejrzystego przetwarzania; </a:t>
            </a:r>
          </a:p>
          <a:p>
            <a:pPr>
              <a:buAutoNum type="alphaLcParenR"/>
            </a:pPr>
            <a:r>
              <a:rPr lang="pl-PL" sz="1800" dirty="0" smtClean="0"/>
              <a:t>b) prawnie uzasadnionych interesów realizowanych przez administratorów w określonych kontekstach; </a:t>
            </a:r>
          </a:p>
          <a:p>
            <a:pPr>
              <a:buNone/>
            </a:pPr>
            <a:r>
              <a:rPr lang="pl-PL" sz="1800" dirty="0" smtClean="0"/>
              <a:t>c) zbierania danych osobowych; </a:t>
            </a:r>
          </a:p>
          <a:p>
            <a:pPr>
              <a:buNone/>
            </a:pPr>
            <a:r>
              <a:rPr lang="pl-PL" sz="1800" dirty="0" smtClean="0"/>
              <a:t>d) </a:t>
            </a:r>
            <a:r>
              <a:rPr lang="pl-PL" sz="1800" dirty="0" err="1" smtClean="0"/>
              <a:t>pseudonimizacji</a:t>
            </a:r>
            <a:r>
              <a:rPr lang="pl-PL" sz="1800" dirty="0" smtClean="0"/>
              <a:t> danych osobowych; </a:t>
            </a:r>
          </a:p>
          <a:p>
            <a:pPr>
              <a:buNone/>
            </a:pPr>
            <a:r>
              <a:rPr lang="pl-PL" sz="1800" dirty="0" smtClean="0"/>
              <a:t>e) informowania opinii publicznej i osób, których dane dotyczą;</a:t>
            </a:r>
          </a:p>
          <a:p>
            <a:pPr>
              <a:buNone/>
            </a:pPr>
            <a:r>
              <a:rPr lang="pl-PL" sz="1800" dirty="0" smtClean="0"/>
              <a:t> f) wykonywania przez osoby, których dane dotyczą, przysługujących im praw;</a:t>
            </a:r>
            <a:endParaRPr lang="pl-PL"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Podstawowe pojęcia i zasady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endParaRPr lang="pl-PL" sz="1800" dirty="0" smtClean="0"/>
          </a:p>
          <a:p>
            <a:pPr>
              <a:buNone/>
            </a:pPr>
            <a:r>
              <a:rPr lang="pl-PL" sz="1800" dirty="0" smtClean="0"/>
              <a:t>g) informowania i ochrony dzieci oraz sposobu pozyskiwania zgody osoby sprawującej władzę rodzicielską lub opiekę nad dzieckiem; </a:t>
            </a:r>
          </a:p>
          <a:p>
            <a:pPr>
              <a:buNone/>
            </a:pPr>
            <a:r>
              <a:rPr lang="pl-PL" sz="1800" dirty="0" smtClean="0"/>
              <a:t>h) środków i procedur, o których mowa w art. 24 i 25, oraz środków zapewniających bezpieczeństwo przetwarzania, o których mowa w art. 32;</a:t>
            </a:r>
          </a:p>
          <a:p>
            <a:pPr>
              <a:buNone/>
            </a:pPr>
            <a:r>
              <a:rPr lang="pl-PL" sz="1800" dirty="0" smtClean="0"/>
              <a:t> i) zgłaszania organowi nadzorczemu naruszeń ochrony danych osobowych oraz zawiadamiania o takich naruszeniach osób, których dane dotyczą; </a:t>
            </a:r>
          </a:p>
          <a:p>
            <a:pPr>
              <a:buNone/>
            </a:pPr>
            <a:r>
              <a:rPr lang="pl-PL" sz="1800" dirty="0" smtClean="0"/>
              <a:t>j) przekazywania danych osobowych do państw trzecich lub organizacji międzynarodowych lub </a:t>
            </a:r>
          </a:p>
          <a:p>
            <a:pPr>
              <a:buNone/>
            </a:pPr>
            <a:r>
              <a:rPr lang="pl-PL" sz="1800" dirty="0" smtClean="0"/>
              <a:t>k) postępowań pozasądowych oraz innych trybów rozstrzygania sporów w celu rozstrzygania sporów między administratorami a osobami, których dane dotyczą, w zakresie przetwarzania, bez uszczerbku dla praw osób, których dane dotyczą, na mocy art. 77 i 79.</a:t>
            </a:r>
            <a:endParaRPr lang="pl-PL"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style>
          <a:lnRef idx="3">
            <a:schemeClr val="lt1"/>
          </a:lnRef>
          <a:fillRef idx="1">
            <a:schemeClr val="dk1"/>
          </a:fillRef>
          <a:effectRef idx="1">
            <a:schemeClr val="dk1"/>
          </a:effectRef>
          <a:fontRef idx="minor">
            <a:schemeClr val="lt1"/>
          </a:fontRef>
        </p:style>
        <p:txBody>
          <a:bodyPr>
            <a:normAutofit fontScale="90000"/>
          </a:bodyPr>
          <a:lstStyle/>
          <a:p>
            <a:r>
              <a:rPr lang="pl-PL" sz="2800" b="1" dirty="0" smtClean="0">
                <a:solidFill>
                  <a:schemeClr val="bg1"/>
                </a:solidFill>
              </a:rPr>
              <a:t>Podstawowe pojęcia i zasady na gruncie rozporządzenia </a:t>
            </a:r>
            <a:endParaRPr lang="pl-PL" sz="2800" dirty="0"/>
          </a:p>
        </p:txBody>
      </p:sp>
      <p:sp>
        <p:nvSpPr>
          <p:cNvPr id="3" name="Symbol zastępczy zawartości 2"/>
          <p:cNvSpPr>
            <a:spLocks noGrp="1"/>
          </p:cNvSpPr>
          <p:nvPr>
            <p:ph idx="1"/>
          </p:nvPr>
        </p:nvSpPr>
        <p:spPr>
          <a:xfrm>
            <a:off x="457200" y="1268760"/>
            <a:ext cx="8229600" cy="5328592"/>
          </a:xfrm>
        </p:spPr>
        <p:txBody>
          <a:bodyPr>
            <a:normAutofit/>
          </a:bodyPr>
          <a:lstStyle/>
          <a:p>
            <a:pPr>
              <a:buNone/>
            </a:pPr>
            <a:r>
              <a:rPr lang="pl-PL" sz="1800" dirty="0" smtClean="0"/>
              <a:t>Ustawodawca unijny przewiduje bowiem pewien obszary dla regulacji krajowych. </a:t>
            </a:r>
          </a:p>
          <a:p>
            <a:pPr>
              <a:buNone/>
            </a:pPr>
            <a:endParaRPr lang="pl-PL" sz="1800" dirty="0"/>
          </a:p>
          <a:p>
            <a:pPr>
              <a:buNone/>
            </a:pPr>
            <a:r>
              <a:rPr lang="pl-PL" sz="1800" dirty="0" smtClean="0"/>
              <a:t>Można je podzielić na cztery grupy. </a:t>
            </a:r>
            <a:endParaRPr lang="pl-PL" sz="1800" dirty="0"/>
          </a:p>
          <a:p>
            <a:pPr>
              <a:buAutoNum type="arabicPeriod"/>
            </a:pPr>
            <a:r>
              <a:rPr lang="pl-PL" sz="1800" dirty="0" smtClean="0"/>
              <a:t>Pierwsza dotyczy spraw, co do których </a:t>
            </a:r>
            <a:r>
              <a:rPr lang="pl-PL" sz="1800" dirty="0" err="1" smtClean="0"/>
              <a:t>rodo</a:t>
            </a:r>
            <a:r>
              <a:rPr lang="pl-PL" sz="1800" dirty="0" smtClean="0"/>
              <a:t> wymaga </a:t>
            </a:r>
            <a:r>
              <a:rPr lang="pl-PL" sz="1800" b="1" dirty="0" smtClean="0"/>
              <a:t>przyjęcia przepisów krajowych.</a:t>
            </a:r>
            <a:r>
              <a:rPr lang="pl-PL" sz="1800" dirty="0" smtClean="0"/>
              <a:t> Np.. konieczność ustanowienia niezależnego organu nadzorczego oraz zapewnienia mu odpowiednich środków do właściwego działania</a:t>
            </a:r>
          </a:p>
          <a:p>
            <a:pPr>
              <a:buAutoNum type="arabicPeriod"/>
            </a:pPr>
            <a:r>
              <a:rPr lang="pl-PL" sz="1800" dirty="0" smtClean="0"/>
              <a:t>Druga grupa dotyczy spraw, </a:t>
            </a:r>
            <a:r>
              <a:rPr lang="pl-PL" sz="1800" b="1" dirty="0" smtClean="0"/>
              <a:t>w których ustawodawca krajowy ma możliwość uregulowania odmiennie, choć w określonych ramach, kwestii wprost przewidzianych w </a:t>
            </a:r>
            <a:r>
              <a:rPr lang="pl-PL" sz="1800" b="1" dirty="0" err="1" smtClean="0"/>
              <a:t>rodo</a:t>
            </a:r>
            <a:r>
              <a:rPr lang="pl-PL" sz="1800" b="1" dirty="0" smtClean="0"/>
              <a:t>. </a:t>
            </a:r>
            <a:r>
              <a:rPr lang="pl-PL" sz="1800" dirty="0" smtClean="0"/>
              <a:t>np. umożliwienie państwom członkowskim obniżenia wieku dziecka, od którego może ono samodzielnie wyrazić zgodę na przetwarzanie danych w przypadku usług społeczeństwa informacyjnego</a:t>
            </a:r>
          </a:p>
          <a:p>
            <a:pPr>
              <a:buAutoNum type="arabicPeriod"/>
            </a:pPr>
            <a:r>
              <a:rPr lang="pl-PL" sz="1800" dirty="0" smtClean="0"/>
              <a:t>Trzecia grupa dopuszcza </a:t>
            </a:r>
            <a:r>
              <a:rPr lang="pl-PL" sz="1800" b="1" dirty="0" smtClean="0"/>
              <a:t>doprecyzowanie przez ustawodawcę krajowego określonych w nich kwestii. </a:t>
            </a:r>
          </a:p>
          <a:p>
            <a:pPr>
              <a:buAutoNum type="arabicPeriod"/>
            </a:pPr>
            <a:r>
              <a:rPr lang="pl-PL" sz="1800" dirty="0" smtClean="0"/>
              <a:t> czwarta grupa dotyczy możliwości wprowadzenia przez ustawodawcę krajowego </a:t>
            </a:r>
            <a:r>
              <a:rPr lang="pl-PL" sz="1800" b="1" dirty="0" smtClean="0"/>
              <a:t>ograniczeń lub wyłączeń praw zagwarantowanych przez </a:t>
            </a:r>
            <a:r>
              <a:rPr lang="pl-PL" sz="1800" b="1" dirty="0" err="1" smtClean="0"/>
              <a:t>rodo</a:t>
            </a:r>
            <a:r>
              <a:rPr lang="pl-PL" sz="1800" b="1" dirty="0" smtClean="0"/>
              <a:t> po spełnieniu warunków w nim określonych</a:t>
            </a:r>
            <a:r>
              <a:rPr lang="pl-PL" sz="1800" dirty="0" smtClean="0"/>
              <a:t>.</a:t>
            </a:r>
          </a:p>
          <a:p>
            <a:pPr>
              <a:buNone/>
            </a:pPr>
            <a:endParaRPr lang="pl-PL" sz="1800" dirty="0"/>
          </a:p>
          <a:p>
            <a:pPr>
              <a:buNone/>
            </a:pPr>
            <a:endParaRPr lang="pl-PL" sz="1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3">
            <a:schemeClr val="lt1"/>
          </a:lnRef>
          <a:fillRef idx="1">
            <a:schemeClr val="dk1"/>
          </a:fillRef>
          <a:effectRef idx="1">
            <a:schemeClr val="dk1"/>
          </a:effectRef>
          <a:fontRef idx="minor">
            <a:schemeClr val="lt1"/>
          </a:fontRef>
        </p:style>
        <p:txBody>
          <a:bodyPr>
            <a:normAutofit/>
          </a:bodyPr>
          <a:lstStyle/>
          <a:p>
            <a:r>
              <a:rPr lang="pl-PL" sz="2800" b="1" dirty="0" smtClean="0">
                <a:solidFill>
                  <a:schemeClr val="bg1"/>
                </a:solidFill>
              </a:rPr>
              <a:t>Podstawowe pojęcia i zasady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endParaRPr lang="pl-PL" sz="1800" dirty="0" smtClean="0"/>
          </a:p>
          <a:p>
            <a:pPr>
              <a:buNone/>
            </a:pPr>
            <a:endParaRPr lang="pl-PL" sz="1800" dirty="0" smtClean="0"/>
          </a:p>
          <a:p>
            <a:pPr>
              <a:buNone/>
            </a:pPr>
            <a:r>
              <a:rPr lang="pl-PL" sz="1800" b="1" dirty="0" smtClean="0"/>
              <a:t>Organ nadzorczy wydaje opinię o  zgodności kodeksu z przepisami </a:t>
            </a:r>
            <a:r>
              <a:rPr lang="pl-PL" sz="1800" dirty="0" smtClean="0"/>
              <a:t>ogólnego rozporządzenia i </a:t>
            </a:r>
            <a:r>
              <a:rPr lang="pl-PL" sz="1800" b="1" dirty="0" smtClean="0"/>
              <a:t>zatwierdza go</a:t>
            </a:r>
            <a:r>
              <a:rPr lang="pl-PL" sz="1800" dirty="0" smtClean="0"/>
              <a:t>, jeżeli uzna, że proponowane rozwiązania stanowią odpowiednie zabezpieczenia. </a:t>
            </a:r>
          </a:p>
          <a:p>
            <a:pPr>
              <a:buNone/>
            </a:pPr>
            <a:endParaRPr lang="pl-PL" sz="1800" dirty="0" smtClean="0"/>
          </a:p>
          <a:p>
            <a:pPr>
              <a:buNone/>
            </a:pPr>
            <a:endParaRPr lang="pl-PL" sz="1800" dirty="0"/>
          </a:p>
          <a:p>
            <a:pPr>
              <a:buNone/>
            </a:pPr>
            <a:endParaRPr lang="pl-PL" sz="1800" dirty="0"/>
          </a:p>
          <a:p>
            <a:pPr>
              <a:buNone/>
            </a:pPr>
            <a:r>
              <a:rPr lang="pl-PL" sz="1800" dirty="0" smtClean="0"/>
              <a:t>Zatwierdzony kodeks </a:t>
            </a:r>
            <a:r>
              <a:rPr lang="pl-PL" sz="1800" b="1" dirty="0" smtClean="0"/>
              <a:t>jest rejestrowany i publikowany przez organ nadzorczy</a:t>
            </a:r>
            <a:r>
              <a:rPr lang="pl-PL" sz="1800" dirty="0" smtClean="0"/>
              <a:t>.</a:t>
            </a:r>
            <a:endParaRPr lang="pl-PL"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Podstawowe pojęcia i zasady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b="1" dirty="0" smtClean="0"/>
              <a:t>Certyfikacja</a:t>
            </a:r>
          </a:p>
          <a:p>
            <a:pPr>
              <a:buNone/>
            </a:pPr>
            <a:endParaRPr lang="pl-PL" sz="1800" dirty="0"/>
          </a:p>
          <a:p>
            <a:pPr>
              <a:buFont typeface="Wingdings" pitchFamily="2" charset="2"/>
              <a:buChar char="q"/>
            </a:pPr>
            <a:r>
              <a:rPr lang="pl-PL" sz="1800" dirty="0" smtClean="0"/>
              <a:t>ma być </a:t>
            </a:r>
            <a:r>
              <a:rPr lang="pl-PL" sz="1800" b="1" dirty="0" smtClean="0"/>
              <a:t>dobrowolna, </a:t>
            </a:r>
          </a:p>
          <a:p>
            <a:pPr>
              <a:buFont typeface="Wingdings" pitchFamily="2" charset="2"/>
              <a:buChar char="q"/>
            </a:pPr>
            <a:r>
              <a:rPr lang="pl-PL" sz="1800" dirty="0" smtClean="0"/>
              <a:t>proces jej uzyskania musi być </a:t>
            </a:r>
            <a:r>
              <a:rPr lang="pl-PL" sz="1800" b="1" dirty="0" smtClean="0"/>
              <a:t>przejrzysty</a:t>
            </a:r>
            <a:r>
              <a:rPr lang="pl-PL" sz="1800" dirty="0" smtClean="0"/>
              <a:t>. </a:t>
            </a:r>
          </a:p>
          <a:p>
            <a:pPr>
              <a:buFont typeface="Wingdings" pitchFamily="2" charset="2"/>
              <a:buChar char="q"/>
            </a:pPr>
            <a:r>
              <a:rPr lang="pl-PL" sz="1800" dirty="0" smtClean="0"/>
              <a:t>nie zwalnia administratorów danych ze swoich obowiązków przewidzianych przepisami o ochronie danych osobowych, </a:t>
            </a:r>
          </a:p>
          <a:p>
            <a:pPr>
              <a:buFont typeface="Wingdings" pitchFamily="2" charset="2"/>
              <a:buChar char="q"/>
            </a:pPr>
            <a:r>
              <a:rPr lang="pl-PL" sz="1800" dirty="0" smtClean="0"/>
              <a:t> nie wpływa na kompetencje organów nadzorczych</a:t>
            </a:r>
          </a:p>
          <a:p>
            <a:pPr>
              <a:buFont typeface="Wingdings" pitchFamily="2" charset="2"/>
              <a:buChar char="q"/>
            </a:pPr>
            <a:r>
              <a:rPr lang="pl-PL" sz="1800" dirty="0" smtClean="0"/>
              <a:t>może być </a:t>
            </a:r>
            <a:r>
              <a:rPr lang="pl-PL" sz="1800" b="1" dirty="0" smtClean="0"/>
              <a:t>wykonywana przez podmioty certyfikacyjne lub organy nadzorcze </a:t>
            </a:r>
            <a:r>
              <a:rPr lang="pl-PL" sz="1800" dirty="0" smtClean="0"/>
              <a:t>na podstawie kryteriów określonych przez te organy lub Europejską Radę Ochrony Danych</a:t>
            </a:r>
          </a:p>
          <a:p>
            <a:pPr>
              <a:buFont typeface="Wingdings" pitchFamily="2" charset="2"/>
              <a:buChar char="q"/>
            </a:pPr>
            <a:r>
              <a:rPr lang="pl-PL" sz="1800" dirty="0" smtClean="0"/>
              <a:t>udziela się jej na maksymalny </a:t>
            </a:r>
            <a:r>
              <a:rPr lang="pl-PL" sz="1800" b="1" dirty="0" smtClean="0"/>
              <a:t>okres trzech lat </a:t>
            </a:r>
            <a:r>
              <a:rPr lang="pl-PL" sz="1800" dirty="0" smtClean="0"/>
              <a:t>z możliwością jej przedłużenia po spełnieniu wymaganych warunków. </a:t>
            </a:r>
          </a:p>
          <a:p>
            <a:pPr>
              <a:buFont typeface="Wingdings" pitchFamily="2" charset="2"/>
              <a:buChar char="q"/>
            </a:pPr>
            <a:r>
              <a:rPr lang="pl-PL" sz="1800" dirty="0" smtClean="0"/>
              <a:t>podmioty certyfikacyjne będą mogły prowadzić swoją działalność jedynie po spełnieniu określonych warunków i </a:t>
            </a:r>
            <a:r>
              <a:rPr lang="pl-PL" sz="1800" b="1" dirty="0" smtClean="0"/>
              <a:t>akredytacji</a:t>
            </a:r>
            <a:endParaRPr lang="pl-PL" sz="18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Odpowiedzialność za naruszenie zasad ochrony danych osobowych</a:t>
            </a:r>
            <a:endParaRPr lang="pl-PL" sz="2800" b="1" dirty="0">
              <a:solidFill>
                <a:schemeClr val="bg1"/>
              </a:solidFill>
            </a:endParaRPr>
          </a:p>
        </p:txBody>
      </p:sp>
      <p:sp>
        <p:nvSpPr>
          <p:cNvPr id="3" name="Symbol zastępczy zawartości 2"/>
          <p:cNvSpPr>
            <a:spLocks noGrp="1"/>
          </p:cNvSpPr>
          <p:nvPr>
            <p:ph idx="1"/>
          </p:nvPr>
        </p:nvSpPr>
        <p:spPr/>
        <p:txBody>
          <a:bodyPr>
            <a:normAutofit/>
          </a:bodyPr>
          <a:lstStyle/>
          <a:p>
            <a:pPr>
              <a:buNone/>
            </a:pPr>
            <a:endParaRPr lang="pl-PL" sz="1800" dirty="0" smtClean="0"/>
          </a:p>
          <a:p>
            <a:pPr>
              <a:buFont typeface="Wingdings" pitchFamily="2" charset="2"/>
              <a:buChar char="q"/>
            </a:pPr>
            <a:endParaRPr lang="pl-PL" sz="1800" dirty="0" smtClean="0"/>
          </a:p>
          <a:p>
            <a:pPr>
              <a:buFont typeface="Wingdings" pitchFamily="2" charset="2"/>
              <a:buChar char="q"/>
            </a:pPr>
            <a:endParaRPr lang="pl-PL" sz="1800" dirty="0"/>
          </a:p>
          <a:p>
            <a:pPr>
              <a:buFont typeface="Wingdings" pitchFamily="2" charset="2"/>
              <a:buChar char="q"/>
            </a:pPr>
            <a:r>
              <a:rPr lang="pl-PL" sz="1800" dirty="0" smtClean="0"/>
              <a:t>Sankcje administracyjne nakładanych przez organy nadzorcze w ramach ich kompetencji naprawczych na mocy art. 58 ust. 2 </a:t>
            </a:r>
            <a:r>
              <a:rPr lang="pl-PL" sz="1800" dirty="0" err="1" smtClean="0"/>
              <a:t>rodo</a:t>
            </a:r>
            <a:r>
              <a:rPr lang="pl-PL" sz="1800" dirty="0" smtClean="0"/>
              <a:t>, </a:t>
            </a:r>
          </a:p>
          <a:p>
            <a:pPr>
              <a:buFont typeface="Wingdings" pitchFamily="2" charset="2"/>
              <a:buChar char="q"/>
            </a:pPr>
            <a:endParaRPr lang="pl-PL" sz="1800" dirty="0" smtClean="0"/>
          </a:p>
          <a:p>
            <a:pPr>
              <a:buNone/>
            </a:pPr>
            <a:endParaRPr lang="pl-PL" sz="1800" dirty="0"/>
          </a:p>
          <a:p>
            <a:pPr>
              <a:buFont typeface="Wingdings" pitchFamily="2" charset="2"/>
              <a:buChar char="q"/>
            </a:pPr>
            <a:r>
              <a:rPr lang="pl-PL" sz="1800" dirty="0" smtClean="0"/>
              <a:t>możliwość nakładania administracyjnych </a:t>
            </a:r>
            <a:r>
              <a:rPr lang="pl-PL" sz="1800" b="1" dirty="0" smtClean="0"/>
              <a:t>kar pieniężnych </a:t>
            </a:r>
          </a:p>
          <a:p>
            <a:pPr>
              <a:buFont typeface="Wingdings" pitchFamily="2" charset="2"/>
              <a:buChar char="q"/>
            </a:pPr>
            <a:endParaRPr lang="pl-PL" sz="1800" dirty="0"/>
          </a:p>
          <a:p>
            <a:pPr>
              <a:buFont typeface="Wingdings" pitchFamily="2" charset="2"/>
              <a:buChar char="q"/>
            </a:pPr>
            <a:endParaRPr lang="pl-PL" sz="1800" dirty="0" smtClean="0"/>
          </a:p>
          <a:p>
            <a:pPr>
              <a:buFont typeface="Wingdings" pitchFamily="2" charset="2"/>
              <a:buChar char="q"/>
            </a:pPr>
            <a:r>
              <a:rPr lang="pl-PL" sz="1800" dirty="0" smtClean="0"/>
              <a:t>Odpowiedzialność cywilnoprawna</a:t>
            </a:r>
            <a:endParaRPr lang="pl-PL"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Odpowiedzialność za naruszenie zasad ochrony danych osobowych</a:t>
            </a:r>
            <a:endParaRPr lang="pl-PL" sz="2800" dirty="0"/>
          </a:p>
        </p:txBody>
      </p:sp>
      <p:sp>
        <p:nvSpPr>
          <p:cNvPr id="3" name="Symbol zastępczy zawartości 2"/>
          <p:cNvSpPr>
            <a:spLocks noGrp="1"/>
          </p:cNvSpPr>
          <p:nvPr>
            <p:ph idx="1"/>
          </p:nvPr>
        </p:nvSpPr>
        <p:spPr/>
        <p:txBody>
          <a:bodyPr>
            <a:normAutofit/>
          </a:bodyPr>
          <a:lstStyle/>
          <a:p>
            <a:pPr>
              <a:buNone/>
            </a:pPr>
            <a:endParaRPr lang="pl-PL" sz="1800" dirty="0" smtClean="0"/>
          </a:p>
          <a:p>
            <a:pPr>
              <a:buNone/>
            </a:pPr>
            <a:r>
              <a:rPr lang="pl-PL" sz="1800" dirty="0" smtClean="0"/>
              <a:t>Artykuł 83 ust. 2 </a:t>
            </a:r>
            <a:r>
              <a:rPr lang="pl-PL" sz="1800" dirty="0" err="1" smtClean="0"/>
              <a:t>rodo</a:t>
            </a:r>
            <a:r>
              <a:rPr lang="pl-PL" sz="1800" dirty="0" smtClean="0"/>
              <a:t> przewiduje, że </a:t>
            </a:r>
            <a:r>
              <a:rPr lang="pl-PL" sz="1800" b="1" dirty="0" smtClean="0"/>
              <a:t>administracyjne kary pieniężne nakłada się jednocześnie z nakazami określonymi w art. 58 ust. 2 albo zamiast nich.</a:t>
            </a:r>
          </a:p>
          <a:p>
            <a:pPr>
              <a:buNone/>
            </a:pPr>
            <a:endParaRPr lang="pl-PL" sz="1800" dirty="0"/>
          </a:p>
          <a:p>
            <a:pPr>
              <a:buNone/>
            </a:pPr>
            <a:r>
              <a:rPr lang="pl-PL" sz="1800" dirty="0" smtClean="0"/>
              <a:t>Jednocześnie organy nadzorcze mają zapewnić, że kary te mają być „w każdym indywidualnym przypadku skuteczne, proporcjonalne i odstraszające” (art. 83 ust. 1 </a:t>
            </a:r>
            <a:r>
              <a:rPr lang="pl-PL" sz="1800" dirty="0" err="1" smtClean="0"/>
              <a:t>rodo</a:t>
            </a:r>
            <a:r>
              <a:rPr lang="pl-PL" sz="1800" dirty="0" smtClean="0"/>
              <a:t>). </a:t>
            </a:r>
          </a:p>
          <a:p>
            <a:pPr>
              <a:buNone/>
            </a:pPr>
            <a:endParaRPr lang="pl-PL" sz="1800" dirty="0"/>
          </a:p>
          <a:p>
            <a:pPr>
              <a:buNone/>
            </a:pPr>
            <a:r>
              <a:rPr lang="pl-PL" sz="1800" dirty="0"/>
              <a:t>U</a:t>
            </a:r>
            <a:r>
              <a:rPr lang="pl-PL" sz="1800" dirty="0" smtClean="0"/>
              <a:t>jednolicone zostały kryteria, które organ nadzorczy musi wziąć pod uwagę, decydując, czy nałożyć administracyjną karę pieniężną, oraz ustalając jej wysokość.</a:t>
            </a:r>
          </a:p>
          <a:p>
            <a:pPr>
              <a:buNone/>
            </a:pPr>
            <a:endParaRPr lang="pl-PL" sz="1800" dirty="0"/>
          </a:p>
          <a:p>
            <a:pPr>
              <a:buNone/>
            </a:pPr>
            <a:r>
              <a:rPr lang="pl-PL" sz="1800" dirty="0" smtClean="0"/>
              <a:t> </a:t>
            </a:r>
            <a:r>
              <a:rPr lang="pl-PL" sz="1800" b="1" dirty="0"/>
              <a:t>D</a:t>
            </a:r>
            <a:r>
              <a:rPr lang="pl-PL" sz="1800" b="1" dirty="0" smtClean="0"/>
              <a:t>wie grupy ze względu na rodzaj naruszenia</a:t>
            </a:r>
            <a:endParaRPr lang="pl-PL" sz="18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Odpowiedzialność za naruszenie zasad ochrony danych osobowych</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W pierwszej grupie taka kara może być nałożona maksymalnie </a:t>
            </a:r>
            <a:r>
              <a:rPr lang="pl-PL" sz="1800" b="1" dirty="0" smtClean="0"/>
              <a:t>do wysokości 10 mln euro, a w przypadku przedsiębiorstwa do 2% jego całkowitego rocznego </a:t>
            </a:r>
            <a:r>
              <a:rPr lang="pl-PL" sz="1800" dirty="0" smtClean="0"/>
              <a:t>światowego obrotu. </a:t>
            </a:r>
          </a:p>
          <a:p>
            <a:pPr>
              <a:buNone/>
            </a:pPr>
            <a:endParaRPr lang="pl-PL" sz="1800" dirty="0"/>
          </a:p>
          <a:p>
            <a:pPr>
              <a:buNone/>
            </a:pPr>
            <a:r>
              <a:rPr lang="pl-PL" sz="1800" dirty="0" smtClean="0"/>
              <a:t>W drugiej grupie będzie to odpowiednio </a:t>
            </a:r>
            <a:r>
              <a:rPr lang="pl-PL" sz="1800" b="1" dirty="0" smtClean="0"/>
              <a:t>20 mln euro i 4% obrotu</a:t>
            </a:r>
            <a:r>
              <a:rPr lang="pl-PL" sz="1800" dirty="0" smtClean="0"/>
              <a:t>. </a:t>
            </a:r>
          </a:p>
          <a:p>
            <a:pPr>
              <a:buNone/>
            </a:pPr>
            <a:endParaRPr lang="pl-PL" sz="1800" dirty="0"/>
          </a:p>
          <a:p>
            <a:pPr>
              <a:buNone/>
            </a:pPr>
            <a:r>
              <a:rPr lang="pl-PL" sz="1800" dirty="0" smtClean="0"/>
              <a:t>Rozporządzenie ogólne nie przesądza, czy administracyjne kary pieniężne mogą być </a:t>
            </a:r>
            <a:r>
              <a:rPr lang="pl-PL" sz="1800" b="1" dirty="0" smtClean="0"/>
              <a:t>nakładane na podmioty publiczne</a:t>
            </a:r>
            <a:r>
              <a:rPr lang="pl-PL" sz="1800" dirty="0" smtClean="0"/>
              <a:t>, aczkolwiek daje taką możliwość państwom członkowskim.</a:t>
            </a:r>
          </a:p>
          <a:p>
            <a:pPr>
              <a:buNone/>
            </a:pPr>
            <a:endParaRPr lang="pl-PL" sz="1800" dirty="0"/>
          </a:p>
          <a:p>
            <a:pPr>
              <a:buNone/>
            </a:pPr>
            <a:r>
              <a:rPr lang="pl-PL" sz="1800" dirty="0" smtClean="0"/>
              <a:t> Zgodnie z art. 83 ust. 7 </a:t>
            </a:r>
            <a:r>
              <a:rPr lang="pl-PL" sz="1800" dirty="0" err="1" smtClean="0"/>
              <a:t>rodo</a:t>
            </a:r>
            <a:r>
              <a:rPr lang="pl-PL" sz="1800" dirty="0" smtClean="0"/>
              <a:t>: „</a:t>
            </a:r>
            <a:r>
              <a:rPr lang="pl-PL" sz="1800" u="sng" dirty="0" smtClean="0"/>
              <a:t>każde państwo członkowskie może określić, czy i  w  jakim zakresie administracyjne kary pieniężne można nakładać na organy i podmioty publiczne ustanowione w tym państwie członkowskim”</a:t>
            </a:r>
            <a:endParaRPr lang="pl-PL" sz="1800" u="sng"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3">
            <a:schemeClr val="lt1"/>
          </a:lnRef>
          <a:fillRef idx="1">
            <a:schemeClr val="dk1"/>
          </a:fillRef>
          <a:effectRef idx="1">
            <a:schemeClr val="dk1"/>
          </a:effectRef>
          <a:fontRef idx="minor">
            <a:schemeClr val="lt1"/>
          </a:fontRef>
        </p:style>
        <p:txBody>
          <a:bodyPr>
            <a:normAutofit/>
          </a:bodyPr>
          <a:lstStyle/>
          <a:p>
            <a:r>
              <a:rPr lang="pl-PL" sz="2800" b="1" dirty="0" smtClean="0">
                <a:solidFill>
                  <a:schemeClr val="bg1"/>
                </a:solidFill>
              </a:rPr>
              <a:t>Odpowiedzialność za naruszenie zasad ochrony danych osobowych</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1800" dirty="0" smtClean="0"/>
              <a:t>Artykuł 82 </a:t>
            </a:r>
            <a:r>
              <a:rPr lang="pl-PL" sz="1800" dirty="0" err="1" smtClean="0"/>
              <a:t>rodo</a:t>
            </a:r>
            <a:r>
              <a:rPr lang="pl-PL" sz="1800" dirty="0" smtClean="0"/>
              <a:t> wprowadza zasady </a:t>
            </a:r>
            <a:r>
              <a:rPr lang="pl-PL" sz="1800" b="1" dirty="0" smtClean="0"/>
              <a:t>odpowiedzialności odszkodowawczej </a:t>
            </a:r>
            <a:r>
              <a:rPr lang="pl-PL" sz="1800" dirty="0" smtClean="0"/>
              <a:t>za naruszenie jego przepisów. </a:t>
            </a:r>
            <a:endParaRPr lang="pl-PL" sz="1800" dirty="0"/>
          </a:p>
          <a:p>
            <a:pPr>
              <a:buNone/>
            </a:pPr>
            <a:r>
              <a:rPr lang="pl-PL" sz="1800" dirty="0" smtClean="0"/>
              <a:t>Odszkodowanie za </a:t>
            </a:r>
            <a:r>
              <a:rPr lang="pl-PL" sz="1800" b="1" dirty="0" smtClean="0"/>
              <a:t>szkodę majątkową lub niemajątkową </a:t>
            </a:r>
            <a:r>
              <a:rPr lang="pl-PL" sz="1800" dirty="0" smtClean="0"/>
              <a:t>spowodowaną naruszeniem </a:t>
            </a:r>
            <a:r>
              <a:rPr lang="pl-PL" sz="1800" dirty="0" err="1" smtClean="0"/>
              <a:t>rodo</a:t>
            </a:r>
            <a:r>
              <a:rPr lang="pl-PL" sz="1800" dirty="0" smtClean="0"/>
              <a:t> może być dochodzone przez każdą osobę od administratora </a:t>
            </a:r>
          </a:p>
          <a:p>
            <a:pPr>
              <a:buNone/>
            </a:pPr>
            <a:endParaRPr lang="pl-PL" sz="1800" dirty="0" smtClean="0"/>
          </a:p>
          <a:p>
            <a:pPr>
              <a:buNone/>
            </a:pPr>
            <a:r>
              <a:rPr lang="pl-PL" sz="1800" dirty="0" smtClean="0"/>
              <a:t>Co do zasady, to administrator uczestniczący w przetwarzaniu odpowiada za szkody spowodowane przetwarzaniem naruszającym przepisy </a:t>
            </a:r>
            <a:r>
              <a:rPr lang="pl-PL" sz="1800" dirty="0" err="1" smtClean="0"/>
              <a:t>rodo</a:t>
            </a:r>
            <a:r>
              <a:rPr lang="pl-PL" sz="1800" dirty="0" smtClean="0"/>
              <a:t>. </a:t>
            </a:r>
          </a:p>
          <a:p>
            <a:pPr>
              <a:buNone/>
            </a:pPr>
            <a:endParaRPr lang="pl-PL" sz="1800" dirty="0" smtClean="0"/>
          </a:p>
          <a:p>
            <a:pPr>
              <a:buNone/>
            </a:pPr>
            <a:r>
              <a:rPr lang="pl-PL" sz="1800" dirty="0" smtClean="0"/>
              <a:t>Administrator zostaje zwolniony z odpowiedzialności odszkodowawczej, jeżeli </a:t>
            </a:r>
            <a:r>
              <a:rPr lang="pl-PL" sz="1800" b="1" dirty="0" smtClean="0"/>
              <a:t>udowodni, że w żaden sposób nie ponosi winy za zdarzenie</a:t>
            </a:r>
            <a:r>
              <a:rPr lang="pl-PL" sz="1800" dirty="0" smtClean="0"/>
              <a:t>, które doprowadziło do powstania szkody. </a:t>
            </a:r>
          </a:p>
          <a:p>
            <a:pPr>
              <a:buNone/>
            </a:pPr>
            <a:r>
              <a:rPr lang="pl-PL" sz="1800" b="1" dirty="0" smtClean="0">
                <a:solidFill>
                  <a:srgbClr val="FF0000"/>
                </a:solidFill>
              </a:rPr>
              <a:t>ciężar dowodu, a osoby, których dane dotyczą, nie muszą tej winy wykazywać.</a:t>
            </a:r>
          </a:p>
          <a:p>
            <a:pPr>
              <a:buNone/>
            </a:pPr>
            <a:endParaRPr lang="pl-PL" sz="1800" b="1" dirty="0"/>
          </a:p>
          <a:p>
            <a:pPr>
              <a:buNone/>
            </a:pPr>
            <a:r>
              <a:rPr lang="pl-PL" sz="1800" dirty="0" smtClean="0"/>
              <a:t>W odniesieniu do szkód spowodowanych przetwarzaniem danych przez kilka podmiotów </a:t>
            </a:r>
            <a:r>
              <a:rPr lang="pl-PL" sz="1800" dirty="0" err="1" smtClean="0"/>
              <a:t>rodo</a:t>
            </a:r>
            <a:r>
              <a:rPr lang="pl-PL" sz="1800" dirty="0" smtClean="0"/>
              <a:t> wyraźnie przewiduje ich </a:t>
            </a:r>
            <a:r>
              <a:rPr lang="pl-PL" sz="1800" b="1" dirty="0" smtClean="0"/>
              <a:t>odpowiedzialność solidarną </a:t>
            </a:r>
            <a:r>
              <a:rPr lang="pl-PL" sz="1800" dirty="0" smtClean="0"/>
              <a:t>( dopuszczalne roszczenia regresowe między tymi podmiotami.</a:t>
            </a:r>
            <a:endParaRPr lang="pl-PL" sz="1700" dirty="0" smtClean="0"/>
          </a:p>
          <a:p>
            <a:pPr>
              <a:buNone/>
            </a:pPr>
            <a:endParaRPr lang="pl-PL" sz="18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Notyfikacja naruszeń ochrony danych osobowych</a:t>
            </a:r>
            <a:endParaRPr lang="pl-PL" sz="2800" b="1" dirty="0">
              <a:solidFill>
                <a:schemeClr val="bg1"/>
              </a:solidFill>
            </a:endParaRPr>
          </a:p>
        </p:txBody>
      </p:sp>
      <p:sp>
        <p:nvSpPr>
          <p:cNvPr id="3" name="Symbol zastępczy zawartości 2"/>
          <p:cNvSpPr>
            <a:spLocks noGrp="1"/>
          </p:cNvSpPr>
          <p:nvPr>
            <p:ph idx="1"/>
          </p:nvPr>
        </p:nvSpPr>
        <p:spPr/>
        <p:txBody>
          <a:bodyPr>
            <a:normAutofit/>
          </a:bodyPr>
          <a:lstStyle/>
          <a:p>
            <a:pPr>
              <a:buNone/>
            </a:pPr>
            <a:r>
              <a:rPr lang="pl-PL" sz="1800" dirty="0" err="1" smtClean="0"/>
              <a:t>Rodo</a:t>
            </a:r>
            <a:r>
              <a:rPr lang="pl-PL" sz="1800" dirty="0" smtClean="0"/>
              <a:t> nie ogranicza obowiązku notyfikacji do niektórych sektorów, lecz ma powszechny zasięg i </a:t>
            </a:r>
            <a:r>
              <a:rPr lang="pl-PL" sz="1800" b="1" dirty="0" smtClean="0"/>
              <a:t>obejmuje wszystkich administratorów danych. </a:t>
            </a:r>
          </a:p>
          <a:p>
            <a:pPr>
              <a:buNone/>
            </a:pPr>
            <a:endParaRPr lang="pl-PL" sz="1800" dirty="0"/>
          </a:p>
          <a:p>
            <a:pPr>
              <a:buNone/>
            </a:pPr>
            <a:r>
              <a:rPr lang="pl-PL" sz="1800" dirty="0" smtClean="0"/>
              <a:t>Naruszenia ochrony danych osobowych mają być </a:t>
            </a:r>
            <a:r>
              <a:rPr lang="pl-PL" sz="1800" b="1" dirty="0" smtClean="0"/>
              <a:t>zgłaszane</a:t>
            </a:r>
            <a:r>
              <a:rPr lang="pl-PL" sz="1800" dirty="0" smtClean="0"/>
              <a:t> przez administratorów danych organowi nadzorczemu. </a:t>
            </a:r>
          </a:p>
          <a:p>
            <a:pPr>
              <a:buNone/>
            </a:pPr>
            <a:endParaRPr lang="pl-PL" sz="1800" dirty="0"/>
          </a:p>
          <a:p>
            <a:pPr>
              <a:buNone/>
            </a:pPr>
            <a:r>
              <a:rPr lang="pl-PL" sz="1800" dirty="0" smtClean="0"/>
              <a:t>Niezależnie od zgłoszenia naruszenia organowi nadzorczemu administratorzy danych mogą również mieć obowiązek </a:t>
            </a:r>
            <a:r>
              <a:rPr lang="pl-PL" sz="1800" b="1" dirty="0" smtClean="0"/>
              <a:t>zawiadomienia o takim naruszeniu osób, których dane dotyczą g</a:t>
            </a:r>
            <a:r>
              <a:rPr lang="pl-PL" sz="1800" dirty="0" smtClean="0"/>
              <a:t>dy takie zdarzenie „(…) może powodować wysokie ryzyko naruszenia praw lub wolności osób fizycznych”</a:t>
            </a:r>
          </a:p>
          <a:p>
            <a:pPr>
              <a:buNone/>
            </a:pPr>
            <a:endParaRPr lang="pl-PL" sz="1800" dirty="0"/>
          </a:p>
          <a:p>
            <a:pPr>
              <a:buNone/>
            </a:pPr>
            <a:r>
              <a:rPr lang="pl-PL" sz="1800" dirty="0" smtClean="0"/>
              <a:t>Naruszenia ochrony danych osobowych </a:t>
            </a:r>
            <a:r>
              <a:rPr lang="pl-PL" sz="1800" b="1" dirty="0" smtClean="0"/>
              <a:t>nie wymagają bowiem zgłoszenia </a:t>
            </a:r>
            <a:r>
              <a:rPr lang="pl-PL" sz="1800" dirty="0" smtClean="0"/>
              <a:t>organowi nadzorczemu wówczas, </a:t>
            </a:r>
            <a:r>
              <a:rPr lang="pl-PL" sz="1800" b="1" dirty="0" smtClean="0"/>
              <a:t>gdy jest mało prawdopodobne, by skutkowały one ryzykiem naruszenia praw lub  wolności osób fizycznych</a:t>
            </a:r>
            <a:r>
              <a:rPr lang="pl-PL" sz="1800" dirty="0" smtClean="0"/>
              <a:t>. </a:t>
            </a:r>
            <a:endParaRPr lang="pl-PL" sz="1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Notyfikacja naruszeń ochrony danych osobowych</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Administrator danych </a:t>
            </a:r>
            <a:r>
              <a:rPr lang="pl-PL" sz="1800" b="1" dirty="0" smtClean="0"/>
              <a:t>nie będzie miał obowiązku zawiadomienia osób</a:t>
            </a:r>
            <a:r>
              <a:rPr lang="pl-PL" sz="1800" dirty="0" smtClean="0"/>
              <a:t>, których dane dotyczą, </a:t>
            </a:r>
          </a:p>
          <a:p>
            <a:pPr>
              <a:buNone/>
            </a:pPr>
            <a:endParaRPr lang="pl-PL" sz="1800" dirty="0"/>
          </a:p>
          <a:p>
            <a:pPr>
              <a:buFont typeface="Wingdings" pitchFamily="2" charset="2"/>
              <a:buChar char="Ø"/>
            </a:pPr>
            <a:r>
              <a:rPr lang="pl-PL" sz="1800" dirty="0" smtClean="0"/>
              <a:t>jeżeli </a:t>
            </a:r>
            <a:r>
              <a:rPr lang="pl-PL" sz="1800" b="1" dirty="0" smtClean="0"/>
              <a:t>wdrożył odpowiednie środki ochrony </a:t>
            </a:r>
            <a:r>
              <a:rPr lang="pl-PL" sz="1800" dirty="0" smtClean="0"/>
              <a:t>o charakterze technicznym i organizacyjnym oraz zastosował je do danych osobowych, których dotyczy incydent.</a:t>
            </a:r>
          </a:p>
          <a:p>
            <a:pPr>
              <a:buFont typeface="Wingdings" pitchFamily="2" charset="2"/>
              <a:buChar char="Ø"/>
            </a:pPr>
            <a:r>
              <a:rPr lang="pl-PL" sz="1800" dirty="0" smtClean="0"/>
              <a:t>zastosowanie przez administratora danych środków o charakterze </a:t>
            </a:r>
            <a:r>
              <a:rPr lang="pl-PL" sz="1800" b="1" dirty="0" smtClean="0"/>
              <a:t>następczym, które eliminują prawdopodobieństwo wysokiego ryzyka</a:t>
            </a:r>
            <a:r>
              <a:rPr lang="pl-PL" sz="1800" dirty="0" smtClean="0"/>
              <a:t> naruszenia praw lub wolności osoby. </a:t>
            </a:r>
          </a:p>
          <a:p>
            <a:pPr>
              <a:buFont typeface="Wingdings" pitchFamily="2" charset="2"/>
              <a:buChar char="Ø"/>
            </a:pPr>
            <a:endParaRPr lang="pl-PL" sz="1800" dirty="0"/>
          </a:p>
          <a:p>
            <a:pPr>
              <a:buFont typeface="Wingdings" pitchFamily="2" charset="2"/>
              <a:buChar char="Ø"/>
            </a:pPr>
            <a:r>
              <a:rPr lang="pl-PL" sz="1800" dirty="0" smtClean="0"/>
              <a:t>gdy zawiadomienie poszczególnych osób, których dane dotyczą, wymagałoby </a:t>
            </a:r>
            <a:r>
              <a:rPr lang="pl-PL" sz="1800" b="1" dirty="0" smtClean="0"/>
              <a:t>niewspółmiernie dużego wysiłku</a:t>
            </a:r>
            <a:r>
              <a:rPr lang="pl-PL" sz="1800" dirty="0" smtClean="0"/>
              <a:t>, może być wystarczające wydanie </a:t>
            </a:r>
            <a:r>
              <a:rPr lang="pl-PL" sz="1800" b="1" dirty="0" smtClean="0"/>
              <a:t>publicznego komunikatu</a:t>
            </a:r>
            <a:r>
              <a:rPr lang="pl-PL" sz="1800" dirty="0" smtClean="0"/>
              <a:t> lub zastosowanie podobnego środka, dzięki któremu osoby, których dane dotyczą, zostaną poinformowane w równie skuteczny sposób</a:t>
            </a:r>
            <a:endParaRPr lang="pl-PL" sz="1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Notyfikacja naruszeń ochrony danych osobowych</a:t>
            </a:r>
            <a:endParaRPr lang="pl-PL" sz="2800" dirty="0"/>
          </a:p>
        </p:txBody>
      </p:sp>
      <p:sp>
        <p:nvSpPr>
          <p:cNvPr id="3" name="Symbol zastępczy zawartości 2"/>
          <p:cNvSpPr>
            <a:spLocks noGrp="1"/>
          </p:cNvSpPr>
          <p:nvPr>
            <p:ph idx="1"/>
          </p:nvPr>
        </p:nvSpPr>
        <p:spPr/>
        <p:txBody>
          <a:bodyPr>
            <a:normAutofit lnSpcReduction="10000"/>
          </a:bodyPr>
          <a:lstStyle/>
          <a:p>
            <a:pPr>
              <a:buNone/>
            </a:pPr>
            <a:endParaRPr lang="pl-PL" sz="1800" dirty="0" smtClean="0"/>
          </a:p>
          <a:p>
            <a:pPr>
              <a:buNone/>
            </a:pPr>
            <a:r>
              <a:rPr lang="pl-PL" sz="1800" dirty="0" smtClean="0"/>
              <a:t>Administrator danych jest obowiązany zgłosić naruszenie organowi nadzorczemu niezwłocznie, w miarę możliwości nie później niż w terminie </a:t>
            </a:r>
            <a:r>
              <a:rPr lang="pl-PL" sz="1800" b="1" dirty="0" smtClean="0"/>
              <a:t>72 godzin od stwierdzenia naruszenia. </a:t>
            </a:r>
          </a:p>
          <a:p>
            <a:pPr>
              <a:buNone/>
            </a:pPr>
            <a:endParaRPr lang="pl-PL" sz="1800" dirty="0" smtClean="0"/>
          </a:p>
          <a:p>
            <a:pPr>
              <a:buNone/>
            </a:pPr>
            <a:r>
              <a:rPr lang="pl-PL" sz="1800" dirty="0" smtClean="0"/>
              <a:t>jeżeli samo zgłoszenie nastąpi już po upływie 72 godzin, to należy dołączyć do niego wyjaśnienie </a:t>
            </a:r>
            <a:r>
              <a:rPr lang="pl-PL" sz="1800" b="1" dirty="0" smtClean="0"/>
              <a:t>przyczyny opóźnienia. </a:t>
            </a:r>
          </a:p>
          <a:p>
            <a:pPr>
              <a:buNone/>
            </a:pPr>
            <a:endParaRPr lang="pl-PL" sz="1800" dirty="0"/>
          </a:p>
          <a:p>
            <a:pPr>
              <a:buNone/>
            </a:pPr>
            <a:r>
              <a:rPr lang="pl-PL" sz="1800" dirty="0" smtClean="0"/>
              <a:t>Natomiast poinformowanie osób, których dane dotyczą, jeżeli zachodzi taki obowiązek, powinno nastąpić </a:t>
            </a:r>
            <a:r>
              <a:rPr lang="pl-PL" sz="1800" b="1" dirty="0" smtClean="0"/>
              <a:t>bez zbędnej zwłoki</a:t>
            </a:r>
            <a:r>
              <a:rPr lang="pl-PL" sz="1800" dirty="0" smtClean="0"/>
              <a:t>, tak aby umożliwić im podjęcie niezbędnych działań zapobiegawczych</a:t>
            </a:r>
          </a:p>
          <a:p>
            <a:pPr>
              <a:buNone/>
            </a:pPr>
            <a:endParaRPr lang="pl-PL" sz="1800" dirty="0" smtClean="0"/>
          </a:p>
          <a:p>
            <a:pPr>
              <a:buNone/>
            </a:pPr>
            <a:r>
              <a:rPr lang="pl-PL" sz="1800" dirty="0" smtClean="0"/>
              <a:t>Zawiadomienie, o którym mowa w ust. 1 niniejszego artykułu, jasnym i prostym językiem opisuje charakter naruszenia ochrony danych osobowych oraz zawiera przynajmniej informacje i środki, o których mowa w art. 33 ust. 3 lit. b), c) i d). </a:t>
            </a:r>
            <a:endParaRPr lang="pl-PL" sz="1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Notyfikacja naruszeń ochrony danych osobowych</a:t>
            </a:r>
            <a:endParaRPr lang="pl-PL" sz="2800" dirty="0"/>
          </a:p>
        </p:txBody>
      </p:sp>
      <p:sp>
        <p:nvSpPr>
          <p:cNvPr id="3" name="Symbol zastępczy zawartości 2"/>
          <p:cNvSpPr>
            <a:spLocks noGrp="1"/>
          </p:cNvSpPr>
          <p:nvPr>
            <p:ph idx="1"/>
          </p:nvPr>
        </p:nvSpPr>
        <p:spPr>
          <a:xfrm>
            <a:off x="457200" y="1600200"/>
            <a:ext cx="8229600" cy="4997152"/>
          </a:xfrm>
        </p:spPr>
        <p:txBody>
          <a:bodyPr>
            <a:normAutofit lnSpcReduction="10000"/>
          </a:bodyPr>
          <a:lstStyle/>
          <a:p>
            <a:pPr>
              <a:buNone/>
            </a:pPr>
            <a:r>
              <a:rPr lang="pl-PL" sz="1800" dirty="0" smtClean="0"/>
              <a:t>Zgłoszenie musi co najmniej: </a:t>
            </a:r>
          </a:p>
          <a:p>
            <a:pPr>
              <a:buNone/>
            </a:pPr>
            <a:endParaRPr lang="pl-PL" sz="1800" dirty="0" smtClean="0"/>
          </a:p>
          <a:p>
            <a:pPr>
              <a:buAutoNum type="alphaLcParenR"/>
            </a:pPr>
            <a:r>
              <a:rPr lang="pl-PL" sz="1800" dirty="0" smtClean="0"/>
              <a:t>opisywać </a:t>
            </a:r>
            <a:r>
              <a:rPr lang="pl-PL" sz="1800" b="1" dirty="0" smtClean="0"/>
              <a:t>charakter naruszenia ochrony </a:t>
            </a:r>
            <a:r>
              <a:rPr lang="pl-PL" sz="1800" dirty="0" smtClean="0"/>
              <a:t>danych osobowych, w tym w miarę możliwości wskazywać </a:t>
            </a:r>
            <a:r>
              <a:rPr lang="pl-PL" sz="1800" b="1" dirty="0" smtClean="0"/>
              <a:t>kategorie i przybliżoną liczbę osób, </a:t>
            </a:r>
            <a:r>
              <a:rPr lang="pl-PL" sz="1800" dirty="0" smtClean="0"/>
              <a:t>których dane dotyczą, oraz kategorie i przybliżoną liczbę wpisów danych osobowych, których dotyczy naruszenie; </a:t>
            </a:r>
          </a:p>
          <a:p>
            <a:pPr>
              <a:buAutoNum type="alphaLcParenR"/>
            </a:pPr>
            <a:endParaRPr lang="pl-PL" sz="1800" dirty="0" smtClean="0"/>
          </a:p>
          <a:p>
            <a:pPr>
              <a:buNone/>
            </a:pPr>
            <a:r>
              <a:rPr lang="pl-PL" sz="1800" dirty="0" smtClean="0"/>
              <a:t>b) </a:t>
            </a:r>
            <a:r>
              <a:rPr lang="pl-PL" sz="1800" b="1" dirty="0" smtClean="0"/>
              <a:t>zawierać imię i nazwisko oraz dane kontaktowe inspektora ochrony danych </a:t>
            </a:r>
            <a:r>
              <a:rPr lang="pl-PL" sz="1800" dirty="0" smtClean="0"/>
              <a:t>lub oznaczenie innego punktu kontaktowego, od którego można uzyskać więcej informacji; </a:t>
            </a:r>
          </a:p>
          <a:p>
            <a:pPr>
              <a:buNone/>
            </a:pPr>
            <a:endParaRPr lang="pl-PL" sz="1800" dirty="0" smtClean="0"/>
          </a:p>
          <a:p>
            <a:pPr>
              <a:buNone/>
            </a:pPr>
            <a:r>
              <a:rPr lang="pl-PL" sz="1800" dirty="0" smtClean="0"/>
              <a:t>c) opisywać </a:t>
            </a:r>
            <a:r>
              <a:rPr lang="pl-PL" sz="1800" b="1" dirty="0" smtClean="0"/>
              <a:t>możliwe konsekwencje naruszenia </a:t>
            </a:r>
            <a:r>
              <a:rPr lang="pl-PL" sz="1800" dirty="0" smtClean="0"/>
              <a:t>ochrony danych osobowych;</a:t>
            </a:r>
          </a:p>
          <a:p>
            <a:pPr>
              <a:buNone/>
            </a:pPr>
            <a:endParaRPr lang="pl-PL" sz="1800" dirty="0" smtClean="0"/>
          </a:p>
          <a:p>
            <a:pPr>
              <a:buNone/>
            </a:pPr>
            <a:r>
              <a:rPr lang="pl-PL" sz="1800" dirty="0" smtClean="0"/>
              <a:t> d) opisywać </a:t>
            </a:r>
            <a:r>
              <a:rPr lang="pl-PL" sz="1800" b="1" dirty="0" smtClean="0"/>
              <a:t>środki zastosowane lub proponowane przez administratora </a:t>
            </a:r>
            <a:r>
              <a:rPr lang="pl-PL" sz="1800" dirty="0" smtClean="0"/>
              <a:t>w celu zaradzenia naruszeniu ochrony danych osobowych, w tym w stosownych przypadkach środki w celu zminimalizowania jego ewentualnych negatywnych skutków.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Podstawowe pojęcia i zasady na gruncie rozporządzenia </a:t>
            </a:r>
            <a:endParaRPr lang="pl-PL" sz="2800" dirty="0"/>
          </a:p>
        </p:txBody>
      </p:sp>
      <p:sp>
        <p:nvSpPr>
          <p:cNvPr id="3" name="Symbol zastępczy zawartości 2"/>
          <p:cNvSpPr>
            <a:spLocks noGrp="1"/>
          </p:cNvSpPr>
          <p:nvPr>
            <p:ph idx="1"/>
          </p:nvPr>
        </p:nvSpPr>
        <p:spPr>
          <a:xfrm>
            <a:off x="457200" y="1600200"/>
            <a:ext cx="8229600" cy="4925144"/>
          </a:xfrm>
        </p:spPr>
        <p:txBody>
          <a:bodyPr>
            <a:normAutofit/>
          </a:bodyPr>
          <a:lstStyle/>
          <a:p>
            <a:pPr>
              <a:buNone/>
            </a:pPr>
            <a:r>
              <a:rPr lang="pl-PL" sz="1800" dirty="0" smtClean="0"/>
              <a:t>Podstawowe zasady przetwarzania danych wg art. 5 </a:t>
            </a:r>
            <a:r>
              <a:rPr lang="pl-PL" sz="1800" dirty="0" err="1" smtClean="0"/>
              <a:t>rodo</a:t>
            </a:r>
            <a:r>
              <a:rPr lang="pl-PL" sz="1800" dirty="0" smtClean="0"/>
              <a:t> </a:t>
            </a:r>
          </a:p>
          <a:p>
            <a:pPr>
              <a:buNone/>
            </a:pPr>
            <a:r>
              <a:rPr lang="pl-PL" sz="1800" dirty="0" smtClean="0"/>
              <a:t> </a:t>
            </a:r>
          </a:p>
          <a:p>
            <a:pPr>
              <a:buFont typeface="Wingdings" pitchFamily="2" charset="2"/>
              <a:buChar char="q"/>
            </a:pPr>
            <a:r>
              <a:rPr lang="pl-PL" sz="1800" b="1" dirty="0" smtClean="0"/>
              <a:t>zasady legalności (zgodności z prawem), rzetelności i przejrzystości</a:t>
            </a:r>
            <a:r>
              <a:rPr lang="pl-PL" sz="1800" dirty="0" smtClean="0"/>
              <a:t>, zgodnie z którymi dane powinny być przetwarzane zgodnie z prawem, rzetelnie i w sposób przejrzysty dla osoby, której dane dotyczą; </a:t>
            </a:r>
          </a:p>
          <a:p>
            <a:pPr>
              <a:buFont typeface="Wingdings" pitchFamily="2" charset="2"/>
              <a:buChar char="q"/>
            </a:pPr>
            <a:endParaRPr lang="pl-PL" sz="1800" dirty="0" smtClean="0"/>
          </a:p>
          <a:p>
            <a:pPr>
              <a:buFont typeface="Wingdings" pitchFamily="2" charset="2"/>
              <a:buChar char="q"/>
            </a:pPr>
            <a:r>
              <a:rPr lang="pl-PL" sz="1800" b="1" dirty="0" smtClean="0"/>
              <a:t> zasada ograniczenia celu, </a:t>
            </a:r>
            <a:r>
              <a:rPr lang="pl-PL" sz="1800" dirty="0" smtClean="0"/>
              <a:t>w myśl której dane powinny być zbierane w konkretnych, wyraźnych i prawnie uzasadnionych celach i nieprzetwarzane dalej w sposób niezgodny z tymi celami; dalsze przetwarzanie do celów archiwalnych w </a:t>
            </a:r>
            <a:r>
              <a:rPr lang="pl-PL" sz="1800" u="sng" dirty="0" smtClean="0"/>
              <a:t>interesie publicznym</a:t>
            </a:r>
            <a:r>
              <a:rPr lang="pl-PL" sz="1800" dirty="0" smtClean="0"/>
              <a:t>, do celów badań naukowych lub historycznych lub do celów statystycznych nie jest uznawane za niezgodne z pierwotnymi celami; </a:t>
            </a:r>
          </a:p>
          <a:p>
            <a:pPr>
              <a:buFont typeface="Wingdings" pitchFamily="2" charset="2"/>
              <a:buChar char="q"/>
            </a:pPr>
            <a:endParaRPr lang="pl-PL" sz="1800" dirty="0" smtClean="0"/>
          </a:p>
          <a:p>
            <a:pPr>
              <a:buFont typeface="Wingdings" pitchFamily="2" charset="2"/>
              <a:buChar char="q"/>
            </a:pPr>
            <a:r>
              <a:rPr lang="pl-PL" sz="1800" dirty="0" smtClean="0"/>
              <a:t> zasada </a:t>
            </a:r>
            <a:r>
              <a:rPr lang="pl-PL" sz="1800" b="1" dirty="0" smtClean="0"/>
              <a:t>minimalizacji danych</a:t>
            </a:r>
            <a:r>
              <a:rPr lang="pl-PL" sz="1800" dirty="0" smtClean="0"/>
              <a:t>, zgodnie z którą dane powinny być adekwatne, stosowne oraz ograniczone do tego, co niezbędne do celów, w których są przetwarzane;</a:t>
            </a:r>
            <a:endParaRPr lang="pl-PL" sz="1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Notyfikacja naruszeń ochrony danych osobowych</a:t>
            </a:r>
            <a:endParaRPr lang="pl-PL" sz="2800" dirty="0"/>
          </a:p>
        </p:txBody>
      </p:sp>
      <p:sp>
        <p:nvSpPr>
          <p:cNvPr id="3" name="Symbol zastępczy zawartości 2"/>
          <p:cNvSpPr>
            <a:spLocks noGrp="1"/>
          </p:cNvSpPr>
          <p:nvPr>
            <p:ph idx="1"/>
          </p:nvPr>
        </p:nvSpPr>
        <p:spPr>
          <a:xfrm>
            <a:off x="457200" y="1600200"/>
            <a:ext cx="8229600" cy="4925144"/>
          </a:xfrm>
        </p:spPr>
        <p:txBody>
          <a:bodyPr>
            <a:normAutofit/>
          </a:bodyPr>
          <a:lstStyle/>
          <a:p>
            <a:endParaRPr lang="pl-PL" sz="1800" dirty="0" smtClean="0"/>
          </a:p>
          <a:p>
            <a:pPr>
              <a:buNone/>
            </a:pPr>
            <a:r>
              <a:rPr lang="pl-PL" sz="1800" dirty="0" smtClean="0"/>
              <a:t>Administrator dokumentuje wszelkie naruszenia ochrony danych osobowych, w tym okoliczności naruszenia ochrony danych osobowych, jego skutki oraz podjęte działania zaradcze. Dokumentacja ta musi pozwolić organowi nadzorczemu weryfikowanie przestrzegania niniejszego artykułu. </a:t>
            </a:r>
          </a:p>
          <a:p>
            <a:pPr>
              <a:buNone/>
            </a:pPr>
            <a:endParaRPr lang="pl-PL" sz="1800" dirty="0" smtClean="0"/>
          </a:p>
          <a:p>
            <a:pPr>
              <a:buNone/>
            </a:pPr>
            <a:r>
              <a:rPr lang="pl-PL" sz="1800" dirty="0" smtClean="0"/>
              <a:t>Szczególnie większe organizacje powinny wdrożyć</a:t>
            </a:r>
          </a:p>
          <a:p>
            <a:pPr>
              <a:buFont typeface="Wingdings" pitchFamily="2" charset="2"/>
              <a:buChar char="Ø"/>
            </a:pPr>
            <a:r>
              <a:rPr lang="pl-PL" sz="1800" dirty="0" smtClean="0"/>
              <a:t>odpowiednie polityki i procedury postępowania związane z przypadkami naruszenia ochrony danych.</a:t>
            </a:r>
          </a:p>
          <a:p>
            <a:pPr>
              <a:buNone/>
            </a:pPr>
            <a:endParaRPr lang="pl-PL" sz="1800" dirty="0" smtClean="0"/>
          </a:p>
          <a:p>
            <a:pPr>
              <a:buNone/>
            </a:pPr>
            <a:r>
              <a:rPr lang="pl-PL" sz="1800" dirty="0" smtClean="0"/>
              <a:t>Naruszenie ochrony danych oznacza naruszenie bezpieczeństwa prowadzące</a:t>
            </a:r>
          </a:p>
          <a:p>
            <a:pPr>
              <a:buNone/>
            </a:pPr>
            <a:r>
              <a:rPr lang="pl-PL" sz="1800" dirty="0" smtClean="0"/>
              <a:t>do przypadkowego lub niezgodnego z prawem zniszczenia, utracenia, zmodyfikowania,</a:t>
            </a:r>
          </a:p>
          <a:p>
            <a:pPr>
              <a:buNone/>
            </a:pPr>
            <a:r>
              <a:rPr lang="pl-PL" sz="1800" dirty="0" smtClean="0"/>
              <a:t>nieuprawnionego ujawnienia lub nieuprawnionego dostępu do danych</a:t>
            </a:r>
          </a:p>
          <a:p>
            <a:pPr>
              <a:buNone/>
            </a:pPr>
            <a:r>
              <a:rPr lang="pl-PL" sz="1800" dirty="0" smtClean="0"/>
              <a:t>osobowych przesyłanych, przechowywanych lub w inny sposób przetwarzanych</a:t>
            </a:r>
            <a:endParaRPr lang="pl-PL" sz="1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Notyfikacja naruszeń ochrony danych osobowych</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latin typeface="Times New Roman" pitchFamily="18" charset="0"/>
                <a:cs typeface="Times New Roman" pitchFamily="18" charset="0"/>
              </a:rPr>
              <a:t>Wewnętrzna procedura:</a:t>
            </a:r>
          </a:p>
          <a:p>
            <a:pPr>
              <a:buAutoNum type="arabicPeriod"/>
            </a:pPr>
            <a:r>
              <a:rPr lang="pl-PL" sz="1800" dirty="0" smtClean="0">
                <a:latin typeface="Times New Roman" pitchFamily="18" charset="0"/>
                <a:cs typeface="Times New Roman" pitchFamily="18" charset="0"/>
              </a:rPr>
              <a:t>Określenie, jakie zdarzenia mogą stanowić naruszenia ochrony danych osobowych, przy uwzględnieniu specyfiki danego administratora (na podstawie definicji naruszenia ochrony danych).</a:t>
            </a:r>
          </a:p>
          <a:p>
            <a:pPr>
              <a:buAutoNum type="arabicPeriod"/>
            </a:pPr>
            <a:endParaRPr lang="pl-PL" sz="1800" dirty="0" smtClean="0">
              <a:latin typeface="Times New Roman" pitchFamily="18" charset="0"/>
              <a:cs typeface="Times New Roman" pitchFamily="18" charset="0"/>
            </a:endParaRPr>
          </a:p>
          <a:p>
            <a:pPr>
              <a:buAutoNum type="arabicPeriod"/>
            </a:pPr>
            <a:r>
              <a:rPr lang="pl-PL" sz="1800" dirty="0" smtClean="0">
                <a:latin typeface="Times New Roman" pitchFamily="18" charset="0"/>
                <a:cs typeface="Times New Roman" pitchFamily="18" charset="0"/>
              </a:rPr>
              <a:t>2. Sposób reagowania na naruszenia przez pracowników, którzy je ujawnili. Powinien się tu znaleźć:</a:t>
            </a:r>
          </a:p>
          <a:p>
            <a:pPr>
              <a:buAutoNum type="arabicPeriod"/>
            </a:pPr>
            <a:endParaRPr lang="pl-PL" sz="1800" dirty="0" smtClean="0">
              <a:latin typeface="Times New Roman" pitchFamily="18" charset="0"/>
              <a:cs typeface="Times New Roman" pitchFamily="18" charset="0"/>
            </a:endParaRPr>
          </a:p>
          <a:p>
            <a:pPr>
              <a:buFont typeface="Wingdings" pitchFamily="2" charset="2"/>
              <a:buChar char="q"/>
            </a:pPr>
            <a:r>
              <a:rPr lang="pl-PL" sz="1800" dirty="0" smtClean="0">
                <a:latin typeface="Times New Roman" pitchFamily="18" charset="0"/>
                <a:cs typeface="Times New Roman" pitchFamily="18" charset="0"/>
              </a:rPr>
              <a:t>obowiązek niezwłocznego poinformowania o zdarzeniu osoby nadzorującej (powinien to być inspektora ochrony danych, a w przypadku gdy nie został wyznaczony inna osoba upoważniona przez administratora lub sam administrator danych),</a:t>
            </a:r>
          </a:p>
          <a:p>
            <a:pPr>
              <a:buFont typeface="Wingdings" pitchFamily="2" charset="2"/>
              <a:buChar char="q"/>
            </a:pPr>
            <a:r>
              <a:rPr lang="pl-PL" sz="1800" dirty="0" smtClean="0">
                <a:latin typeface="Times New Roman" pitchFamily="18" charset="0"/>
                <a:cs typeface="Times New Roman" pitchFamily="18" charset="0"/>
              </a:rPr>
              <a:t>obowiązek pozostawienia miejsca zdarzenia w stanie nienaruszonym do czasu przybycia inspektora ochrony danych lub innej osoby nadzorującej.</a:t>
            </a:r>
          </a:p>
          <a:p>
            <a:pPr>
              <a:buNone/>
            </a:pPr>
            <a:endParaRPr lang="pl-PL" sz="18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Notyfikacja naruszeń ochrony danych osobowych</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2600" dirty="0" smtClean="0"/>
              <a:t> </a:t>
            </a:r>
            <a:r>
              <a:rPr lang="pl-PL" sz="1800" dirty="0" smtClean="0">
                <a:latin typeface="Times New Roman" pitchFamily="18" charset="0"/>
                <a:cs typeface="Times New Roman" pitchFamily="18" charset="0"/>
              </a:rPr>
              <a:t>Obowiązki inspektora ochrony danych lub innej osoby odpowiedzialnej związane z dokumentowaniem okoliczności naruszenia, tj.:</a:t>
            </a:r>
          </a:p>
          <a:p>
            <a:pPr>
              <a:buNone/>
            </a:pPr>
            <a:endParaRPr lang="pl-PL" sz="1800" dirty="0" smtClean="0">
              <a:latin typeface="Times New Roman" pitchFamily="18" charset="0"/>
              <a:cs typeface="Times New Roman" pitchFamily="18" charset="0"/>
            </a:endParaRPr>
          </a:p>
          <a:p>
            <a:pPr>
              <a:buFont typeface="Wingdings" pitchFamily="2" charset="2"/>
              <a:buChar char="Ø"/>
            </a:pPr>
            <a:r>
              <a:rPr lang="pl-PL" sz="1800" dirty="0" smtClean="0">
                <a:latin typeface="Times New Roman" pitchFamily="18" charset="0"/>
                <a:cs typeface="Times New Roman" pitchFamily="18" charset="0"/>
              </a:rPr>
              <a:t>sporządzenie notatki z przeprowadzonych oględzin miejsca zdarzenia,</a:t>
            </a:r>
          </a:p>
          <a:p>
            <a:pPr>
              <a:buFont typeface="Wingdings" pitchFamily="2" charset="2"/>
              <a:buChar char="Ø"/>
            </a:pPr>
            <a:endParaRPr lang="pl-PL" sz="1800" dirty="0" smtClean="0">
              <a:latin typeface="Times New Roman" pitchFamily="18" charset="0"/>
              <a:cs typeface="Times New Roman" pitchFamily="18" charset="0"/>
            </a:endParaRPr>
          </a:p>
          <a:p>
            <a:pPr>
              <a:buFont typeface="Wingdings" pitchFamily="2" charset="2"/>
              <a:buChar char="Ø"/>
            </a:pPr>
            <a:r>
              <a:rPr lang="pl-PL" sz="1800" dirty="0" smtClean="0">
                <a:latin typeface="Times New Roman" pitchFamily="18" charset="0"/>
                <a:cs typeface="Times New Roman" pitchFamily="18" charset="0"/>
              </a:rPr>
              <a:t>sporządzenie kopii obrazu wyświetlonego na ekranie monitora komputera związanego z naruszeniem,</a:t>
            </a:r>
          </a:p>
          <a:p>
            <a:pPr>
              <a:buFont typeface="Wingdings" pitchFamily="2" charset="2"/>
              <a:buChar char="Ø"/>
            </a:pPr>
            <a:endParaRPr lang="pl-PL" sz="1800" dirty="0" smtClean="0">
              <a:latin typeface="Times New Roman" pitchFamily="18" charset="0"/>
              <a:cs typeface="Times New Roman" pitchFamily="18" charset="0"/>
            </a:endParaRPr>
          </a:p>
          <a:p>
            <a:pPr>
              <a:buFont typeface="Wingdings" pitchFamily="2" charset="2"/>
              <a:buChar char="Ø"/>
            </a:pPr>
            <a:r>
              <a:rPr lang="pl-PL" sz="1800" dirty="0" smtClean="0">
                <a:latin typeface="Times New Roman" pitchFamily="18" charset="0"/>
                <a:cs typeface="Times New Roman" pitchFamily="18" charset="0"/>
              </a:rPr>
              <a:t>sporządzenie kopii zapisów rejestrów systemu informatycznego służącego do przetwarzania danych lub zapisów konfiguracji technicznych środków zabezpieczeń systemu,</a:t>
            </a:r>
          </a:p>
          <a:p>
            <a:pPr>
              <a:buFont typeface="Wingdings" pitchFamily="2" charset="2"/>
              <a:buChar char="Ø"/>
            </a:pPr>
            <a:endParaRPr lang="pl-PL" sz="1800" dirty="0" smtClean="0">
              <a:latin typeface="Times New Roman" pitchFamily="18" charset="0"/>
              <a:cs typeface="Times New Roman" pitchFamily="18" charset="0"/>
            </a:endParaRPr>
          </a:p>
          <a:p>
            <a:pPr>
              <a:buFont typeface="Wingdings" pitchFamily="2" charset="2"/>
              <a:buChar char="Ø"/>
            </a:pPr>
            <a:r>
              <a:rPr lang="pl-PL" sz="1800" dirty="0" smtClean="0">
                <a:latin typeface="Times New Roman" pitchFamily="18" charset="0"/>
                <a:cs typeface="Times New Roman" pitchFamily="18" charset="0"/>
              </a:rPr>
              <a:t>odebranie pisemnych wyjaśnień od osoby, która ujawniła naruszenie.</a:t>
            </a:r>
          </a:p>
          <a:p>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Notyfikacja naruszeń ochrony danych osobowych</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latin typeface="Times New Roman" pitchFamily="18" charset="0"/>
                <a:cs typeface="Times New Roman" pitchFamily="18" charset="0"/>
              </a:rPr>
              <a:t>4. Obowiązek niezwłocznego przedstawienia zebranych materiałów administratorowi danych, który z pomocą inspektora ochrony danych, w terminie i na podstawie przesłanek określonych w ogólnym rozporządzeniu o ochronie danych powinien ocenić, czy zaistniałe naruszenie podlega obowiązkowi zgłoszenia organowi nadzorczemu oraz powiadomieniu osoby, której dane dotyczą.</a:t>
            </a:r>
          </a:p>
          <a:p>
            <a:pPr>
              <a:buNone/>
            </a:pPr>
            <a:endParaRPr lang="pl-PL" sz="1800" dirty="0" smtClean="0">
              <a:latin typeface="Times New Roman" pitchFamily="18" charset="0"/>
              <a:cs typeface="Times New Roman" pitchFamily="18" charset="0"/>
            </a:endParaRPr>
          </a:p>
          <a:p>
            <a:pPr>
              <a:buNone/>
            </a:pPr>
            <a:r>
              <a:rPr lang="pl-PL" sz="1800" dirty="0" smtClean="0">
                <a:latin typeface="Times New Roman" pitchFamily="18" charset="0"/>
                <a:cs typeface="Times New Roman" pitchFamily="18" charset="0"/>
              </a:rPr>
              <a:t>5. Obowiązek przedstawienia administratorowi przez inspektora ochrony danych skutków naruszenia oraz środków i działań mających zaradzić naruszeniu, a także, jeżeli to konieczne, mających zminimalizować negatywne skutki naruszenia.</a:t>
            </a:r>
          </a:p>
          <a:p>
            <a:endParaRPr lang="pl-PL" sz="1800" dirty="0" smtClean="0">
              <a:latin typeface="Times New Roman" pitchFamily="18" charset="0"/>
              <a:cs typeface="Times New Roman" pitchFamily="18" charset="0"/>
            </a:endParaRPr>
          </a:p>
          <a:p>
            <a:pPr>
              <a:buNone/>
            </a:pPr>
            <a:r>
              <a:rPr lang="pl-PL" sz="1800" dirty="0" smtClean="0">
                <a:latin typeface="Times New Roman" pitchFamily="18" charset="0"/>
                <a:cs typeface="Times New Roman" pitchFamily="18" charset="0"/>
              </a:rPr>
              <a:t>6. Jeżeli istnieje taki obowiązek – sporządzenie zgłoszenia do organu nadzorczego oraz zawiadomienia do osoby, której dane dotyczą.</a:t>
            </a:r>
          </a:p>
          <a:p>
            <a:pPr>
              <a:buNone/>
            </a:pPr>
            <a:endParaRPr lang="pl-PL" sz="1800" dirty="0" smtClean="0">
              <a:latin typeface="Times New Roman" pitchFamily="18" charset="0"/>
              <a:cs typeface="Times New Roman" pitchFamily="18" charset="0"/>
            </a:endParaRPr>
          </a:p>
          <a:p>
            <a:pPr>
              <a:buNone/>
            </a:pPr>
            <a:r>
              <a:rPr lang="pl-PL" sz="1800" dirty="0" smtClean="0">
                <a:latin typeface="Times New Roman" pitchFamily="18" charset="0"/>
                <a:cs typeface="Times New Roman" pitchFamily="18" charset="0"/>
              </a:rPr>
              <a:t>7. Udokumentowanie skutków oraz podjętych środków i działań.</a:t>
            </a:r>
            <a:endParaRPr lang="pl-PL" sz="18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b="1" dirty="0"/>
          </a:p>
        </p:txBody>
      </p:sp>
      <p:sp>
        <p:nvSpPr>
          <p:cNvPr id="3" name="Symbol zastępczy zawartości 2"/>
          <p:cNvSpPr>
            <a:spLocks noGrp="1"/>
          </p:cNvSpPr>
          <p:nvPr>
            <p:ph idx="1"/>
          </p:nvPr>
        </p:nvSpPr>
        <p:spPr>
          <a:xfrm>
            <a:off x="457200" y="1600200"/>
            <a:ext cx="8229600" cy="5069160"/>
          </a:xfrm>
        </p:spPr>
        <p:txBody>
          <a:bodyPr>
            <a:normAutofit/>
          </a:bodyPr>
          <a:lstStyle/>
          <a:p>
            <a:pPr>
              <a:buFont typeface="Wingdings" pitchFamily="2" charset="2"/>
              <a:buChar char="Ø"/>
            </a:pPr>
            <a:r>
              <a:rPr lang="pl-PL" sz="1800" dirty="0" smtClean="0"/>
              <a:t>     </a:t>
            </a:r>
            <a:r>
              <a:rPr lang="pl-PL" sz="1800" b="1" dirty="0" smtClean="0"/>
              <a:t>Obowiązek rejestracji DPO</a:t>
            </a:r>
          </a:p>
          <a:p>
            <a:pPr>
              <a:buFont typeface="Wingdings" pitchFamily="2" charset="2"/>
              <a:buChar char="Ø"/>
            </a:pPr>
            <a:endParaRPr lang="pl-PL" sz="1800" dirty="0"/>
          </a:p>
          <a:p>
            <a:pPr>
              <a:buFont typeface="Wingdings" pitchFamily="2" charset="2"/>
              <a:buChar char="q"/>
            </a:pPr>
            <a:r>
              <a:rPr lang="pl-PL" sz="1800" dirty="0" smtClean="0"/>
              <a:t> dla organów lub podmiotów publicznych</a:t>
            </a:r>
          </a:p>
          <a:p>
            <a:pPr>
              <a:buNone/>
            </a:pPr>
            <a:endParaRPr lang="pl-PL" sz="1800" dirty="0" smtClean="0"/>
          </a:p>
          <a:p>
            <a:pPr>
              <a:buFont typeface="Wingdings" pitchFamily="2" charset="2"/>
              <a:buChar char="q"/>
            </a:pPr>
            <a:r>
              <a:rPr lang="pl-PL" sz="1800" dirty="0" smtClean="0"/>
              <a:t>administratorów  których główna działalność polega na operacjach przetwarzania danych </a:t>
            </a:r>
            <a:r>
              <a:rPr lang="pl-PL" sz="1800" b="1" dirty="0" smtClean="0"/>
              <a:t>wymagających</a:t>
            </a:r>
            <a:r>
              <a:rPr lang="pl-PL" sz="1800" dirty="0" smtClean="0"/>
              <a:t> – ze względu na swój charakter, zakres lub cele – </a:t>
            </a:r>
            <a:r>
              <a:rPr lang="pl-PL" sz="1800" b="1" dirty="0" smtClean="0"/>
              <a:t>regularnego i systematycznego monitorowania osób, których dane dotyczą, na dużą skalę </a:t>
            </a:r>
          </a:p>
          <a:p>
            <a:pPr>
              <a:buFont typeface="Wingdings" pitchFamily="2" charset="2"/>
              <a:buChar char="q"/>
            </a:pPr>
            <a:endParaRPr lang="pl-PL" sz="1800" b="1" dirty="0" smtClean="0"/>
          </a:p>
          <a:p>
            <a:pPr>
              <a:buFont typeface="Wingdings" pitchFamily="2" charset="2"/>
              <a:buChar char="q"/>
            </a:pPr>
            <a:r>
              <a:rPr lang="pl-PL" sz="1800" dirty="0" smtClean="0"/>
              <a:t>administratorów których główna działalność polega na </a:t>
            </a:r>
            <a:r>
              <a:rPr lang="pl-PL" sz="1800" b="1" dirty="0" smtClean="0"/>
              <a:t>przetwarzaniu na dużą skalę szczególnych kategorii danych osobowych </a:t>
            </a:r>
            <a:r>
              <a:rPr lang="pl-PL" sz="1800" dirty="0" smtClean="0"/>
              <a:t>oraz danych osobowych dotyczących </a:t>
            </a:r>
            <a:r>
              <a:rPr lang="pl-PL" sz="1800" b="1" dirty="0" smtClean="0"/>
              <a:t>wyroków skazujących i naruszeń prawa</a:t>
            </a:r>
            <a:r>
              <a:rPr lang="pl-PL" sz="1800" dirty="0" smtClean="0"/>
              <a:t>.</a:t>
            </a:r>
          </a:p>
          <a:p>
            <a:pPr>
              <a:buFont typeface="Wingdings" pitchFamily="2" charset="2"/>
              <a:buChar char="q"/>
            </a:pPr>
            <a:endParaRPr lang="pl-PL" sz="1800" dirty="0"/>
          </a:p>
          <a:p>
            <a:pPr>
              <a:buFont typeface="Wingdings" pitchFamily="2" charset="2"/>
              <a:buChar char="q"/>
            </a:pPr>
            <a:r>
              <a:rPr lang="pl-PL" sz="1800" dirty="0" smtClean="0"/>
              <a:t>obowiązek wyznaczenia inspektora ochrony danych osobowych może wprowadzić prawo Unii Europejskiej lub państwo członkowskie w prawie krajowym</a:t>
            </a:r>
          </a:p>
          <a:p>
            <a:pPr>
              <a:buNone/>
            </a:pPr>
            <a:endParaRPr lang="pl-PL" sz="1800" dirty="0" smtClean="0"/>
          </a:p>
          <a:p>
            <a:pPr>
              <a:buFont typeface="Wingdings" pitchFamily="2" charset="2"/>
              <a:buChar char="Ø"/>
            </a:pPr>
            <a:endParaRPr lang="pl-PL" sz="1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art. 37 ust. 1 </a:t>
            </a:r>
            <a:r>
              <a:rPr lang="pl-PL" sz="1800" dirty="0" err="1" smtClean="0"/>
              <a:t>rodo</a:t>
            </a:r>
            <a:r>
              <a:rPr lang="pl-PL" sz="1800" dirty="0" smtClean="0"/>
              <a:t>. </a:t>
            </a:r>
          </a:p>
          <a:p>
            <a:endParaRPr lang="pl-PL" sz="1800" dirty="0"/>
          </a:p>
          <a:p>
            <a:pPr>
              <a:buNone/>
            </a:pPr>
            <a:r>
              <a:rPr lang="pl-PL" sz="1800" dirty="0" smtClean="0"/>
              <a:t>Przepis ten posługuje się kryteriami, „główna działalność”, „regularne i systematyczne monitorowanie” i „na dużą skalę”</a:t>
            </a:r>
          </a:p>
          <a:p>
            <a:pPr>
              <a:buNone/>
            </a:pPr>
            <a:endParaRPr lang="pl-PL" sz="1800" dirty="0"/>
          </a:p>
          <a:p>
            <a:pPr>
              <a:buNone/>
            </a:pPr>
            <a:r>
              <a:rPr lang="pl-PL" sz="1800" i="1" dirty="0" smtClean="0"/>
              <a:t>„W sektorze prywatnym przetwarzanie danych osobowych </a:t>
            </a:r>
            <a:r>
              <a:rPr lang="pl-PL" sz="1800" b="1" i="1" dirty="0" smtClean="0"/>
              <a:t>jest główną działalnością administratora, jeżeli oznacza jego zasadnicze, a nie poboczne czynności</a:t>
            </a:r>
            <a:r>
              <a:rPr lang="pl-PL" sz="1800" i="1" dirty="0" smtClean="0"/>
              <a:t>”</a:t>
            </a:r>
          </a:p>
          <a:p>
            <a:pPr>
              <a:buNone/>
            </a:pPr>
            <a:endParaRPr lang="pl-PL" sz="1800" i="1" dirty="0" smtClean="0"/>
          </a:p>
          <a:p>
            <a:pPr>
              <a:buNone/>
            </a:pPr>
            <a:r>
              <a:rPr lang="pl-PL" sz="1800" dirty="0" smtClean="0"/>
              <a:t> </a:t>
            </a:r>
            <a:r>
              <a:rPr lang="pl-PL" sz="1800" i="1" dirty="0" smtClean="0"/>
              <a:t>duża skala –operacje  które służą przetwarzaniu </a:t>
            </a:r>
            <a:r>
              <a:rPr lang="pl-PL" sz="1800" b="1" i="1" dirty="0" smtClean="0"/>
              <a:t>znacznej ilości danych osobowych </a:t>
            </a:r>
            <a:r>
              <a:rPr lang="pl-PL" sz="1800" i="1" dirty="0" smtClean="0"/>
              <a:t>na </a:t>
            </a:r>
            <a:r>
              <a:rPr lang="pl-PL" sz="1800" b="1" i="1" dirty="0" smtClean="0"/>
              <a:t>szczeblu regionalnym, krajowym lub ponadnarodowym </a:t>
            </a:r>
            <a:r>
              <a:rPr lang="pl-PL" sz="1800" i="1" dirty="0" smtClean="0"/>
              <a:t>i które mogą wpłynąć na dużą liczbę osób, których dane dotyczą”</a:t>
            </a:r>
            <a:endParaRPr lang="pl-PL" sz="1800" i="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zaleca uwzględnianie następujących czynników przy określaniu, czy przetwarzanie następuje na „dużą skalę”: </a:t>
            </a:r>
          </a:p>
          <a:p>
            <a:pPr>
              <a:buNone/>
            </a:pPr>
            <a:r>
              <a:rPr lang="pl-PL" sz="1800" dirty="0" smtClean="0"/>
              <a:t> </a:t>
            </a:r>
          </a:p>
          <a:p>
            <a:pPr>
              <a:buNone/>
            </a:pPr>
            <a:r>
              <a:rPr lang="pl-PL" sz="1800" b="1" dirty="0" smtClean="0"/>
              <a:t>Liczba osób, </a:t>
            </a:r>
            <a:r>
              <a:rPr lang="pl-PL" sz="1800" dirty="0" smtClean="0"/>
              <a:t>których dane dotyczą – konkretna liczba albo procent określonej grupy społeczeństwa; </a:t>
            </a:r>
          </a:p>
          <a:p>
            <a:pPr>
              <a:buNone/>
            </a:pPr>
            <a:r>
              <a:rPr lang="pl-PL" sz="1800" b="1" dirty="0" smtClean="0"/>
              <a:t>Zakres przetwarzanych danych osobowych</a:t>
            </a:r>
            <a:r>
              <a:rPr lang="pl-PL" sz="1800" dirty="0" smtClean="0"/>
              <a:t>; </a:t>
            </a:r>
          </a:p>
          <a:p>
            <a:pPr>
              <a:buNone/>
            </a:pPr>
            <a:r>
              <a:rPr lang="pl-PL" sz="1800" b="1" dirty="0" smtClean="0"/>
              <a:t>Okres, przez jaki dane są przetwarzane; </a:t>
            </a:r>
          </a:p>
          <a:p>
            <a:pPr>
              <a:buNone/>
            </a:pPr>
            <a:r>
              <a:rPr lang="pl-PL" sz="1800" b="1" dirty="0" smtClean="0"/>
              <a:t>Zakres geograficzny </a:t>
            </a:r>
            <a:r>
              <a:rPr lang="pl-PL" sz="1800" dirty="0" smtClean="0"/>
              <a:t>przetwarzania danych osobowych;</a:t>
            </a:r>
          </a:p>
          <a:p>
            <a:pPr>
              <a:buNone/>
            </a:pPr>
            <a:endParaRPr lang="pl-PL" sz="1800" dirty="0" smtClean="0"/>
          </a:p>
          <a:p>
            <a:pPr>
              <a:buNone/>
            </a:pPr>
            <a:r>
              <a:rPr lang="pl-PL" sz="1800" dirty="0" smtClean="0"/>
              <a:t> Do przykładów „przetwarzania na dużą skalę” zaliczyć można: </a:t>
            </a:r>
          </a:p>
          <a:p>
            <a:pPr>
              <a:buNone/>
            </a:pPr>
            <a:r>
              <a:rPr lang="pl-PL" sz="1800" dirty="0" smtClean="0"/>
              <a:t> Przetwarzanie </a:t>
            </a:r>
            <a:r>
              <a:rPr lang="pl-PL" sz="1800" b="1" dirty="0" smtClean="0"/>
              <a:t>danych pacjentów </a:t>
            </a:r>
            <a:r>
              <a:rPr lang="pl-PL" sz="1800" dirty="0" smtClean="0"/>
              <a:t>przez szpital w ramach prowadzonej działalności; </a:t>
            </a:r>
          </a:p>
          <a:p>
            <a:pPr>
              <a:buNone/>
            </a:pPr>
            <a:r>
              <a:rPr lang="pl-PL" sz="1800" dirty="0" smtClean="0"/>
              <a:t> Przetwarzanie danych osób korzystających ze </a:t>
            </a:r>
            <a:r>
              <a:rPr lang="pl-PL" sz="1800" b="1" dirty="0" smtClean="0"/>
              <a:t>środków komunikacji miejskiej </a:t>
            </a:r>
            <a:r>
              <a:rPr lang="pl-PL" sz="1800" dirty="0" smtClean="0"/>
              <a:t>(np. śledzenie za pośrednictwem ‘kart miejskich’;</a:t>
            </a:r>
            <a:endParaRPr lang="pl-PL" sz="1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 </a:t>
            </a:r>
            <a:r>
              <a:rPr lang="pl-PL" sz="1800" dirty="0" err="1" smtClean="0"/>
              <a:t>Gr</a:t>
            </a:r>
            <a:r>
              <a:rPr lang="pl-PL" sz="1800" dirty="0" smtClean="0"/>
              <a:t> Art. 29 definiuje „</a:t>
            </a:r>
            <a:r>
              <a:rPr lang="pl-PL" sz="1800" b="1" dirty="0" smtClean="0"/>
              <a:t>regularne”</a:t>
            </a:r>
            <a:r>
              <a:rPr lang="pl-PL" sz="1800" dirty="0" smtClean="0"/>
              <a:t> jako jedno lub więcej z następujących pojęć: </a:t>
            </a:r>
          </a:p>
          <a:p>
            <a:pPr>
              <a:buNone/>
            </a:pPr>
            <a:endParaRPr lang="pl-PL" sz="1800" dirty="0" smtClean="0"/>
          </a:p>
          <a:p>
            <a:pPr>
              <a:buFont typeface="Wingdings" pitchFamily="2" charset="2"/>
              <a:buChar char="Ø"/>
            </a:pPr>
            <a:r>
              <a:rPr lang="pl-PL" sz="1800" dirty="0" smtClean="0"/>
              <a:t>Stałe albo występujące w określonych odstępach czasu przez ustalony okres; </a:t>
            </a:r>
          </a:p>
          <a:p>
            <a:pPr>
              <a:buFont typeface="Wingdings" pitchFamily="2" charset="2"/>
              <a:buChar char="Ø"/>
            </a:pPr>
            <a:r>
              <a:rPr lang="pl-PL" sz="1800" dirty="0" smtClean="0"/>
              <a:t>Cykliczne albo powtarzające się w określonym terminie; </a:t>
            </a:r>
          </a:p>
          <a:p>
            <a:pPr>
              <a:buFont typeface="Wingdings" pitchFamily="2" charset="2"/>
              <a:buChar char="Ø"/>
            </a:pPr>
            <a:r>
              <a:rPr lang="pl-PL" sz="1800" dirty="0" smtClean="0"/>
              <a:t>Odbywające się stale lub okresowo. </a:t>
            </a:r>
          </a:p>
          <a:p>
            <a:pPr>
              <a:buFont typeface="Wingdings" pitchFamily="2" charset="2"/>
              <a:buChar char="Ø"/>
            </a:pPr>
            <a:endParaRPr lang="pl-PL" sz="1800" dirty="0" smtClean="0"/>
          </a:p>
          <a:p>
            <a:pPr>
              <a:buNone/>
            </a:pPr>
            <a:r>
              <a:rPr lang="pl-PL" sz="1800" dirty="0" smtClean="0"/>
              <a:t> </a:t>
            </a:r>
            <a:r>
              <a:rPr lang="pl-PL" sz="1800" dirty="0" err="1" smtClean="0"/>
              <a:t>Gr</a:t>
            </a:r>
            <a:r>
              <a:rPr lang="pl-PL" sz="1800" dirty="0" smtClean="0"/>
              <a:t> Art. 29 definiuje „</a:t>
            </a:r>
            <a:r>
              <a:rPr lang="pl-PL" sz="1800" b="1" dirty="0" smtClean="0"/>
              <a:t>systematyczne” </a:t>
            </a:r>
            <a:r>
              <a:rPr lang="pl-PL" sz="1800" dirty="0" smtClean="0"/>
              <a:t>jako jedno lub więcej z następujących pojęć: </a:t>
            </a:r>
          </a:p>
          <a:p>
            <a:pPr>
              <a:buFont typeface="Wingdings" pitchFamily="2" charset="2"/>
              <a:buChar char="Ø"/>
            </a:pPr>
            <a:r>
              <a:rPr lang="pl-PL" sz="1800" dirty="0" smtClean="0"/>
              <a:t>Występujące zgodnie z określonym systemem; </a:t>
            </a:r>
          </a:p>
          <a:p>
            <a:pPr>
              <a:buFont typeface="Wingdings" pitchFamily="2" charset="2"/>
              <a:buChar char="Ø"/>
            </a:pPr>
            <a:r>
              <a:rPr lang="pl-PL" sz="1800" dirty="0" smtClean="0"/>
              <a:t>Zaaranżowane, zorganizowane lub metodyczne; </a:t>
            </a:r>
          </a:p>
          <a:p>
            <a:pPr>
              <a:buFont typeface="Wingdings" pitchFamily="2" charset="2"/>
              <a:buChar char="Ø"/>
            </a:pPr>
            <a:r>
              <a:rPr lang="pl-PL" sz="1800" dirty="0" smtClean="0"/>
              <a:t>Odbywające się w ramach generalnego planu zbierania danych; </a:t>
            </a:r>
          </a:p>
          <a:p>
            <a:pPr>
              <a:buFont typeface="Wingdings" pitchFamily="2" charset="2"/>
              <a:buChar char="Ø"/>
            </a:pPr>
            <a:r>
              <a:rPr lang="pl-PL" sz="1800" dirty="0" smtClean="0"/>
              <a:t> Przeprowadzone w ramach określonej strategii</a:t>
            </a:r>
            <a:endParaRPr lang="pl-PL" sz="1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Przykłady: </a:t>
            </a:r>
          </a:p>
          <a:p>
            <a:pPr>
              <a:buNone/>
            </a:pPr>
            <a:endParaRPr lang="pl-PL" sz="1800" dirty="0" smtClean="0"/>
          </a:p>
          <a:p>
            <a:pPr>
              <a:buFont typeface="Wingdings" pitchFamily="2" charset="2"/>
              <a:buChar char="Ø"/>
            </a:pPr>
            <a:r>
              <a:rPr lang="pl-PL" sz="1800" dirty="0" smtClean="0"/>
              <a:t>obsługa sieci telekomunikacyjnej; świadczenie usług telekomunikacyjnych;</a:t>
            </a:r>
          </a:p>
          <a:p>
            <a:pPr>
              <a:buFont typeface="Wingdings" pitchFamily="2" charset="2"/>
              <a:buChar char="Ø"/>
            </a:pPr>
            <a:r>
              <a:rPr lang="pl-PL" sz="1800" dirty="0" err="1" smtClean="0"/>
              <a:t>przekierowywanie</a:t>
            </a:r>
            <a:r>
              <a:rPr lang="pl-PL" sz="1800" dirty="0" smtClean="0"/>
              <a:t> e-mail; </a:t>
            </a:r>
          </a:p>
          <a:p>
            <a:pPr>
              <a:buFont typeface="Wingdings" pitchFamily="2" charset="2"/>
              <a:buChar char="Ø"/>
            </a:pPr>
            <a:r>
              <a:rPr lang="pl-PL" sz="1800" dirty="0" smtClean="0"/>
              <a:t>profilowanie i ocenianie dla celów oceny ryzyka (na przykład dla celów oceny ryzyka kredytowego, ustanawiania składek ubezpieczeniowych, zapobiegania oszustwom, wykrywania prania pieniędzy);</a:t>
            </a:r>
          </a:p>
          <a:p>
            <a:pPr>
              <a:buFont typeface="Wingdings" pitchFamily="2" charset="2"/>
              <a:buChar char="Ø"/>
            </a:pPr>
            <a:r>
              <a:rPr lang="pl-PL" sz="1800" dirty="0" smtClean="0"/>
              <a:t>śledzenie lokalizacji, na przykład w aplikacjach telefonicznych; </a:t>
            </a:r>
          </a:p>
          <a:p>
            <a:pPr>
              <a:buFont typeface="Wingdings" pitchFamily="2" charset="2"/>
              <a:buChar char="Ø"/>
            </a:pPr>
            <a:r>
              <a:rPr lang="pl-PL" sz="1800" dirty="0" smtClean="0"/>
              <a:t>programy lojalnościowe;</a:t>
            </a:r>
          </a:p>
          <a:p>
            <a:pPr>
              <a:buFont typeface="Wingdings" pitchFamily="2" charset="2"/>
              <a:buChar char="Ø"/>
            </a:pPr>
            <a:r>
              <a:rPr lang="pl-PL" sz="1800" dirty="0" smtClean="0"/>
              <a:t>monitorowanie danych o stanie zdrowia </a:t>
            </a:r>
          </a:p>
          <a:p>
            <a:pPr>
              <a:buFont typeface="Wingdings" pitchFamily="2" charset="2"/>
              <a:buChar char="Ø"/>
            </a:pPr>
            <a:r>
              <a:rPr lang="pl-PL" sz="1800" dirty="0" smtClean="0"/>
              <a:t>monitoring wizyjny;</a:t>
            </a:r>
            <a:endParaRPr lang="pl-PL" sz="1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lnSpcReduction="10000"/>
          </a:bodyPr>
          <a:lstStyle/>
          <a:p>
            <a:pPr>
              <a:buNone/>
            </a:pPr>
            <a:r>
              <a:rPr lang="pl-PL" sz="1800" b="1" dirty="0" smtClean="0"/>
              <a:t>W pozostałych przypadkach dobrowolność</a:t>
            </a:r>
          </a:p>
          <a:p>
            <a:pPr>
              <a:buNone/>
            </a:pPr>
            <a:endParaRPr lang="pl-PL" sz="1800" b="1" dirty="0" smtClean="0"/>
          </a:p>
          <a:p>
            <a:pPr>
              <a:buNone/>
            </a:pPr>
            <a:r>
              <a:rPr lang="pl-PL" sz="1800" dirty="0" smtClean="0"/>
              <a:t>W sytuacji, gdy z przepisów nie wynika obowiązek wyznaczenia DPO, GR Art. 29 zaleca administratorom i podmiotom przetwarzającym udokumentowanie </a:t>
            </a:r>
            <a:r>
              <a:rPr lang="pl-PL" sz="1800" b="1" dirty="0" smtClean="0"/>
              <a:t>wewnętrznej procedury przeprowadzonej w celu ustalenia obowiązku bądź braku obowiązku wyznaczenia DPO</a:t>
            </a:r>
            <a:r>
              <a:rPr lang="pl-PL" sz="1800" dirty="0" smtClean="0"/>
              <a:t>, celem wykazania, iż stosowne czynniki zostały uwzględnione.</a:t>
            </a:r>
          </a:p>
          <a:p>
            <a:pPr>
              <a:buNone/>
            </a:pPr>
            <a:endParaRPr lang="pl-PL" sz="1800" dirty="0" smtClean="0"/>
          </a:p>
          <a:p>
            <a:pPr>
              <a:buNone/>
            </a:pPr>
            <a:r>
              <a:rPr lang="pl-PL" sz="1800" dirty="0" smtClean="0"/>
              <a:t>Powyższe </a:t>
            </a:r>
            <a:r>
              <a:rPr lang="pl-PL" sz="1800" b="1" dirty="0" smtClean="0"/>
              <a:t>nie uniemożliwia </a:t>
            </a:r>
            <a:r>
              <a:rPr lang="pl-PL" sz="1800" dirty="0" smtClean="0"/>
              <a:t>podmiotom niezainteresowanym dobrowolnym wyznaczeniem DPO i niezobowiązanym do tego przez </a:t>
            </a:r>
            <a:r>
              <a:rPr lang="pl-PL" sz="1800" b="1" dirty="0" smtClean="0"/>
              <a:t>prawo wyznaczenia pracownika, albo zatrudnienia zewnętrznego konsultanta do wypełniania zadań związanych z ochroną danych osobowych</a:t>
            </a:r>
            <a:r>
              <a:rPr lang="pl-PL" sz="1800" dirty="0" smtClean="0"/>
              <a:t>. W przypadku powołania takiej osoby istotne jest, aby nazwa stanowiska, status pracownika, pozycja i zadania nie wprowadzały w błąd. W związku z tym zaleca się poinformowanie pracowników organizacji, jak również organów ochrony danych, osób, których dane dotyczą, i ogółu społeczeństwa , iż osoba zatrudniona nie jest DPO w świetle przepisów RODO</a:t>
            </a:r>
            <a:endParaRPr lang="pl-PL"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3">
            <a:schemeClr val="lt1"/>
          </a:lnRef>
          <a:fillRef idx="1">
            <a:schemeClr val="dk1"/>
          </a:fillRef>
          <a:effectRef idx="1">
            <a:schemeClr val="dk1"/>
          </a:effectRef>
          <a:fontRef idx="minor">
            <a:schemeClr val="lt1"/>
          </a:fontRef>
        </p:style>
        <p:txBody>
          <a:bodyPr>
            <a:normAutofit/>
          </a:bodyPr>
          <a:lstStyle/>
          <a:p>
            <a:r>
              <a:rPr lang="pl-PL" sz="2800" b="1" dirty="0" smtClean="0">
                <a:solidFill>
                  <a:schemeClr val="bg1"/>
                </a:solidFill>
              </a:rPr>
              <a:t>Podstawowe pojęcia i zasady na gruncie rozporządzenia </a:t>
            </a:r>
            <a:endParaRPr lang="pl-PL" sz="2800" dirty="0"/>
          </a:p>
        </p:txBody>
      </p:sp>
      <p:sp>
        <p:nvSpPr>
          <p:cNvPr id="3" name="Symbol zastępczy zawartości 2"/>
          <p:cNvSpPr>
            <a:spLocks noGrp="1"/>
          </p:cNvSpPr>
          <p:nvPr>
            <p:ph idx="1"/>
          </p:nvPr>
        </p:nvSpPr>
        <p:spPr>
          <a:xfrm>
            <a:off x="457200" y="1600200"/>
            <a:ext cx="8229600" cy="4853136"/>
          </a:xfrm>
        </p:spPr>
        <p:txBody>
          <a:bodyPr>
            <a:normAutofit/>
          </a:bodyPr>
          <a:lstStyle/>
          <a:p>
            <a:pPr>
              <a:buFont typeface="Wingdings" pitchFamily="2" charset="2"/>
              <a:buChar char="q"/>
            </a:pPr>
            <a:r>
              <a:rPr lang="pl-PL" sz="1800" b="1" dirty="0" smtClean="0"/>
              <a:t>zasada prawidłowości </a:t>
            </a:r>
            <a:r>
              <a:rPr lang="pl-PL" sz="1800" dirty="0" smtClean="0"/>
              <a:t>(poprawności), w myśl której dane mają być prawidłowe i w razie potrzeby u</a:t>
            </a:r>
            <a:r>
              <a:rPr lang="pl-PL" sz="1800" b="1" dirty="0" smtClean="0"/>
              <a:t>aktualnian</a:t>
            </a:r>
            <a:r>
              <a:rPr lang="pl-PL" sz="1800" dirty="0" smtClean="0"/>
              <a:t>e; należy podjąć wszelkie rozsądne działania, aby dane osobowe, które są nieprawidłowe w świetle celów ich przetwarzania, zostały niezwłocznie usunięte lub sprostowane; </a:t>
            </a:r>
          </a:p>
          <a:p>
            <a:pPr>
              <a:buFont typeface="Wingdings" pitchFamily="2" charset="2"/>
              <a:buChar char="q"/>
            </a:pPr>
            <a:endParaRPr lang="pl-PL" sz="1800" dirty="0" smtClean="0"/>
          </a:p>
          <a:p>
            <a:pPr>
              <a:buFont typeface="Wingdings" pitchFamily="2" charset="2"/>
              <a:buChar char="q"/>
            </a:pPr>
            <a:r>
              <a:rPr lang="pl-PL" sz="1800" b="1" dirty="0" smtClean="0"/>
              <a:t>zasada ograniczenia przechowywania</a:t>
            </a:r>
            <a:r>
              <a:rPr lang="pl-PL" sz="1800" dirty="0" smtClean="0"/>
              <a:t>, zgodnie z którą dane muszą być przechowywane w formie umożliwiającej identyfikację osoby, której dane dotyczą, przez okres nie dłuższy, niż jest to niezbędne do celów, w których dane te są przetwarzane; dane osobowe można przechowywać przez okres dłuższy; </a:t>
            </a:r>
          </a:p>
          <a:p>
            <a:pPr>
              <a:buFont typeface="Wingdings" pitchFamily="2" charset="2"/>
              <a:buChar char="q"/>
            </a:pPr>
            <a:endParaRPr lang="pl-PL" sz="1800" dirty="0"/>
          </a:p>
          <a:p>
            <a:pPr>
              <a:buFont typeface="Wingdings" pitchFamily="2" charset="2"/>
              <a:buChar char="q"/>
            </a:pPr>
            <a:r>
              <a:rPr lang="pl-PL" sz="1800" dirty="0" smtClean="0"/>
              <a:t> </a:t>
            </a:r>
            <a:r>
              <a:rPr lang="pl-PL" sz="1800" b="1" dirty="0" smtClean="0"/>
              <a:t>zasada zapewnienia bezpieczeństwa danych</a:t>
            </a:r>
            <a:r>
              <a:rPr lang="pl-PL" sz="1800" dirty="0" smtClean="0"/>
              <a:t>, w tym ich integralności i poufności, zgodnie z którą dane muszą być przetwarzane w sposób zapewniający odpowiednie bezpieczeństwo danych osobowych, w tym ochronę przed niedozwolonym lub niezgodnym z prawem przetwarzaniem oraz przypadkową utratą, zniszczeniem lub uszkodzeniem, za pomocą odpowiednich środków technicznych lub organizacyjnych.</a:t>
            </a:r>
            <a:endParaRPr lang="pl-PL" sz="1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endParaRPr lang="pl-PL" sz="1800" dirty="0"/>
          </a:p>
          <a:p>
            <a:pPr>
              <a:buNone/>
            </a:pPr>
            <a:r>
              <a:rPr lang="pl-PL" sz="1800" dirty="0" smtClean="0"/>
              <a:t>NOWOŚĆ - określenie warunków wyznaczenia </a:t>
            </a:r>
            <a:r>
              <a:rPr lang="pl-PL" sz="1800" b="1" dirty="0" smtClean="0"/>
              <a:t>jednego inspektora ochrony danych dla kilku administratorów danych </a:t>
            </a:r>
            <a:r>
              <a:rPr lang="pl-PL" sz="1800" dirty="0" smtClean="0"/>
              <a:t>lub podmiotów przetwarzających będących podmiotami publicznymi lub w ramach grupy przedsiębiorstw.</a:t>
            </a:r>
          </a:p>
          <a:p>
            <a:pPr>
              <a:buNone/>
            </a:pPr>
            <a:endParaRPr lang="pl-PL" sz="1800" dirty="0"/>
          </a:p>
          <a:p>
            <a:pPr>
              <a:buNone/>
            </a:pPr>
            <a:r>
              <a:rPr lang="pl-PL" sz="1800" dirty="0" smtClean="0"/>
              <a:t>inspektor ochrony danych</a:t>
            </a:r>
          </a:p>
          <a:p>
            <a:pPr>
              <a:buNone/>
            </a:pPr>
            <a:r>
              <a:rPr lang="pl-PL" sz="1800" dirty="0" smtClean="0"/>
              <a:t> </a:t>
            </a:r>
          </a:p>
          <a:p>
            <a:pPr>
              <a:buFont typeface="Wingdings" pitchFamily="2" charset="2"/>
              <a:buChar char="Ø"/>
            </a:pPr>
            <a:r>
              <a:rPr lang="pl-PL" sz="1800" dirty="0" smtClean="0"/>
              <a:t>może być zarówno </a:t>
            </a:r>
            <a:r>
              <a:rPr lang="pl-PL" sz="1800" b="1" dirty="0" smtClean="0"/>
              <a:t>członkiem personelu </a:t>
            </a:r>
            <a:r>
              <a:rPr lang="pl-PL" sz="1800" dirty="0" smtClean="0"/>
              <a:t>administratora danych lub podmiotu przetwarzającego, </a:t>
            </a:r>
          </a:p>
          <a:p>
            <a:pPr>
              <a:buFont typeface="Wingdings" pitchFamily="2" charset="2"/>
              <a:buChar char="Ø"/>
            </a:pPr>
            <a:r>
              <a:rPr lang="pl-PL" sz="1800" dirty="0" smtClean="0"/>
              <a:t>jak i wykonywać swoją funkcję na podstawie </a:t>
            </a:r>
            <a:r>
              <a:rPr lang="pl-PL" sz="1800" b="1" dirty="0" smtClean="0"/>
              <a:t>umowy o świadczenie usług.</a:t>
            </a:r>
          </a:p>
          <a:p>
            <a:pPr>
              <a:buFont typeface="Wingdings" pitchFamily="2" charset="2"/>
              <a:buChar char="Ø"/>
            </a:pPr>
            <a:endParaRPr lang="pl-PL" sz="1800" dirty="0"/>
          </a:p>
          <a:p>
            <a:pPr>
              <a:buFont typeface="Wingdings" pitchFamily="2" charset="2"/>
              <a:buChar char="Ø"/>
            </a:pPr>
            <a:r>
              <a:rPr lang="pl-PL" sz="1800" b="1" dirty="0" smtClean="0"/>
              <a:t>Inna odpowiedzialność pracownicza i kontraktowa ( ważne </a:t>
            </a:r>
            <a:r>
              <a:rPr lang="pl-PL" sz="1800" dirty="0" smtClean="0"/>
              <a:t>zapisy umów ) </a:t>
            </a:r>
            <a:endParaRPr lang="pl-PL" sz="1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b="1" u="sng" dirty="0" smtClean="0"/>
              <a:t>Kwalifikacje :</a:t>
            </a:r>
          </a:p>
          <a:p>
            <a:pPr>
              <a:buNone/>
            </a:pPr>
            <a:endParaRPr lang="pl-PL" sz="1800" dirty="0"/>
          </a:p>
          <a:p>
            <a:pPr>
              <a:buNone/>
            </a:pPr>
            <a:r>
              <a:rPr lang="pl-PL" sz="1800" b="1" dirty="0" smtClean="0"/>
              <a:t>merytoryczne przygotowanie </a:t>
            </a:r>
            <a:r>
              <a:rPr lang="pl-PL" sz="1800" dirty="0" smtClean="0"/>
              <a:t>do pełnienia tej funkcji</a:t>
            </a:r>
          </a:p>
          <a:p>
            <a:pPr>
              <a:buNone/>
            </a:pPr>
            <a:endParaRPr lang="pl-PL" sz="1800" dirty="0"/>
          </a:p>
          <a:p>
            <a:pPr>
              <a:buNone/>
            </a:pPr>
            <a:r>
              <a:rPr lang="pl-PL" sz="1800" dirty="0" smtClean="0"/>
              <a:t>Inspektor ochrony danych osobowych ma być wyznaczany na podstawie </a:t>
            </a:r>
            <a:r>
              <a:rPr lang="pl-PL" sz="1800" b="1" dirty="0" smtClean="0"/>
              <a:t>kwalifikacji zawodowych –</a:t>
            </a:r>
            <a:r>
              <a:rPr lang="pl-PL" sz="1800" dirty="0" smtClean="0"/>
              <a:t> a w </a:t>
            </a:r>
            <a:r>
              <a:rPr lang="pl-PL" sz="1800" b="1" dirty="0" smtClean="0"/>
              <a:t>szczególności wiedzy fachowej na temat prawa i praktyk </a:t>
            </a:r>
            <a:r>
              <a:rPr lang="pl-PL" sz="1800" dirty="0" smtClean="0"/>
              <a:t>w dziedzinie ochrony danych osobowych. </a:t>
            </a:r>
          </a:p>
          <a:p>
            <a:pPr>
              <a:buNone/>
            </a:pPr>
            <a:endParaRPr lang="pl-PL" sz="1800" dirty="0" smtClean="0"/>
          </a:p>
          <a:p>
            <a:pPr>
              <a:buNone/>
            </a:pPr>
            <a:endParaRPr lang="pl-PL" sz="1800" dirty="0"/>
          </a:p>
          <a:p>
            <a:pPr>
              <a:buNone/>
            </a:pPr>
            <a:r>
              <a:rPr lang="pl-PL" sz="1800" b="1" dirty="0" smtClean="0"/>
              <a:t>Poziom wiedzy inspektora </a:t>
            </a:r>
            <a:r>
              <a:rPr lang="pl-PL" sz="1800" dirty="0" smtClean="0"/>
              <a:t>ma być ustalany w świetle prowadzonych operacji przetwarzania danych oraz ochrony, której wymagają dane osobowe przetwarzane przez administratora lub podmiot przetwarzający a zatem w kontekście </a:t>
            </a:r>
            <a:r>
              <a:rPr lang="pl-PL" sz="1800" b="1" dirty="0" smtClean="0"/>
              <a:t>specyfiki i konkretnych potrzeb administratora danych i podmiotu przetwarzającego dane</a:t>
            </a:r>
            <a:r>
              <a:rPr lang="pl-PL" sz="1800" dirty="0" smtClean="0"/>
              <a:t>.</a:t>
            </a:r>
            <a:endParaRPr lang="pl-PL" sz="1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a:xfrm>
            <a:off x="457200" y="1600200"/>
            <a:ext cx="8229600" cy="4925144"/>
          </a:xfrm>
        </p:spPr>
        <p:txBody>
          <a:bodyPr>
            <a:normAutofit/>
          </a:bodyPr>
          <a:lstStyle/>
          <a:p>
            <a:pPr>
              <a:buNone/>
            </a:pPr>
            <a:r>
              <a:rPr lang="pl-PL" sz="1800" dirty="0" smtClean="0"/>
              <a:t>Artykuł 37(7) RODO nakłada na administratora lub przetwarzającego obowiązek: </a:t>
            </a:r>
          </a:p>
          <a:p>
            <a:pPr>
              <a:buFont typeface="Wingdings" pitchFamily="2" charset="2"/>
              <a:buChar char="q"/>
            </a:pPr>
            <a:r>
              <a:rPr lang="pl-PL" sz="1800" b="1" dirty="0" smtClean="0"/>
              <a:t> Opublikowania danych DPO; </a:t>
            </a:r>
          </a:p>
          <a:p>
            <a:pPr>
              <a:buFont typeface="Wingdings" pitchFamily="2" charset="2"/>
              <a:buChar char="q"/>
            </a:pPr>
            <a:r>
              <a:rPr lang="pl-PL" sz="1800" b="1" dirty="0" smtClean="0"/>
              <a:t>Zawiadomienia właściwego organu nadzorczego o danych kontaktowych DPO.</a:t>
            </a:r>
          </a:p>
          <a:p>
            <a:pPr>
              <a:buNone/>
            </a:pPr>
            <a:endParaRPr lang="pl-PL" sz="1800" dirty="0" smtClean="0"/>
          </a:p>
          <a:p>
            <a:pPr>
              <a:buNone/>
            </a:pPr>
            <a:r>
              <a:rPr lang="pl-PL" sz="1800" dirty="0" smtClean="0"/>
              <a:t>Dane kontaktowe DPO powinny zawierać dane umożliwiające osobom, których dane dotyczą, i organom nadzorczym nawiązanie kontaktu w łatwy sposób (</a:t>
            </a:r>
            <a:r>
              <a:rPr lang="pl-PL" sz="1800" b="1" dirty="0" smtClean="0"/>
              <a:t>adres korespondencyjny, telefon kontaktowy, dedykowany adres email</a:t>
            </a:r>
            <a:r>
              <a:rPr lang="pl-PL" sz="1800" dirty="0" smtClean="0"/>
              <a:t>). </a:t>
            </a:r>
          </a:p>
          <a:p>
            <a:pPr>
              <a:buNone/>
            </a:pPr>
            <a:endParaRPr lang="pl-PL" sz="1800" dirty="0" smtClean="0"/>
          </a:p>
          <a:p>
            <a:pPr>
              <a:buNone/>
            </a:pPr>
            <a:r>
              <a:rPr lang="pl-PL" sz="1800" dirty="0" smtClean="0"/>
              <a:t>artykuł 37(7) </a:t>
            </a:r>
            <a:r>
              <a:rPr lang="pl-PL" sz="1800" b="1" dirty="0" smtClean="0"/>
              <a:t>nie wymaga publikowania imienia i nazwiska DPO</a:t>
            </a:r>
            <a:r>
              <a:rPr lang="pl-PL" sz="1800" dirty="0" smtClean="0"/>
              <a:t>, to taka informacja powinna zostać wskazana w ramach dobrej praktyki. </a:t>
            </a:r>
          </a:p>
          <a:p>
            <a:pPr>
              <a:buNone/>
            </a:pPr>
            <a:endParaRPr lang="pl-PL" sz="1800" dirty="0" smtClean="0"/>
          </a:p>
          <a:p>
            <a:pPr>
              <a:buNone/>
            </a:pPr>
            <a:r>
              <a:rPr lang="pl-PL" sz="1800" dirty="0" smtClean="0"/>
              <a:t>W ramach dobrej praktyki GR Art. 29 zaleca </a:t>
            </a:r>
            <a:r>
              <a:rPr lang="pl-PL" sz="1800" b="1" dirty="0" smtClean="0"/>
              <a:t>poinformowanie organu nadzorczego i pracowników organizacji o imieniu, nazwisku i danych kontaktowych </a:t>
            </a:r>
            <a:r>
              <a:rPr lang="pl-PL" sz="1800" dirty="0" smtClean="0"/>
              <a:t>DPO. Dane te mogą zostać udostępnione wewnętrznie np. poprzez intranet, w wewnętrznej książce telefonicznej albo w ramach rozpisanej struktury organizacyjnej.</a:t>
            </a:r>
            <a:endParaRPr lang="pl-PL" sz="1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zobowiązanie administratorów danych i procesorów do zapewnienia inspektorowi ochrony danych </a:t>
            </a:r>
            <a:r>
              <a:rPr lang="pl-PL" sz="1800" b="1" dirty="0" smtClean="0"/>
              <a:t>zasobó</a:t>
            </a:r>
            <a:r>
              <a:rPr lang="pl-PL" sz="1800" dirty="0" smtClean="0"/>
              <a:t>w niezbędnych do utrzymania jego wiedzy fachowej. </a:t>
            </a:r>
          </a:p>
          <a:p>
            <a:pPr>
              <a:buNone/>
            </a:pPr>
            <a:endParaRPr lang="pl-PL" sz="1800" dirty="0"/>
          </a:p>
          <a:p>
            <a:pPr>
              <a:buFont typeface="Wingdings" pitchFamily="2" charset="2"/>
              <a:buChar char="q"/>
            </a:pPr>
            <a:r>
              <a:rPr lang="pl-PL" sz="1800" dirty="0" smtClean="0"/>
              <a:t>Obowiązek uaktualniania wiedzy</a:t>
            </a:r>
          </a:p>
          <a:p>
            <a:pPr>
              <a:buFont typeface="Wingdings" pitchFamily="2" charset="2"/>
              <a:buChar char="q"/>
            </a:pPr>
            <a:r>
              <a:rPr lang="pl-PL" sz="1800" dirty="0" smtClean="0"/>
              <a:t> i zapewnienia na to środków finansowych </a:t>
            </a:r>
          </a:p>
          <a:p>
            <a:pPr>
              <a:buFont typeface="Wingdings" pitchFamily="2" charset="2"/>
              <a:buChar char="q"/>
            </a:pPr>
            <a:r>
              <a:rPr lang="pl-PL" sz="1800" dirty="0" smtClean="0"/>
              <a:t>zapewnienia inspektorowi ochrony danych </a:t>
            </a:r>
            <a:r>
              <a:rPr lang="pl-PL" sz="1800" b="1" dirty="0" smtClean="0"/>
              <a:t>dostępu do danych </a:t>
            </a:r>
            <a:r>
              <a:rPr lang="pl-PL" sz="1800" dirty="0" smtClean="0"/>
              <a:t>osobowych i operacji przetwarzania oraz do  </a:t>
            </a:r>
            <a:r>
              <a:rPr lang="pl-PL" sz="1800" b="1" dirty="0" smtClean="0"/>
              <a:t>niezwłocznego i właściwego włączania </a:t>
            </a:r>
            <a:r>
              <a:rPr lang="pl-PL" sz="1800" dirty="0" smtClean="0"/>
              <a:t>go we wszystkie sprawy dotyczące ochrony danych osobowych.</a:t>
            </a:r>
          </a:p>
          <a:p>
            <a:pPr>
              <a:buFont typeface="Wingdings" pitchFamily="2" charset="2"/>
              <a:buChar char="q"/>
            </a:pPr>
            <a:endParaRPr lang="pl-PL" sz="1800" dirty="0"/>
          </a:p>
          <a:p>
            <a:pPr>
              <a:buNone/>
            </a:pPr>
            <a:r>
              <a:rPr lang="pl-PL" sz="1800" dirty="0" smtClean="0"/>
              <a:t>wiedza inspektora ochrony danych powinna obejmować dobrą znajomość </a:t>
            </a:r>
            <a:r>
              <a:rPr lang="pl-PL" sz="1800" b="1" dirty="0" smtClean="0"/>
              <a:t>profilu </a:t>
            </a:r>
            <a:r>
              <a:rPr lang="pl-PL" sz="1800" b="1" dirty="0" err="1" smtClean="0"/>
              <a:t>dzia</a:t>
            </a:r>
            <a:r>
              <a:rPr lang="pl-PL" sz="1800" b="1" dirty="0" smtClean="0"/>
              <a:t>- </a:t>
            </a:r>
            <a:r>
              <a:rPr lang="pl-PL" sz="1800" b="1" dirty="0" err="1" smtClean="0"/>
              <a:t>łalności</a:t>
            </a:r>
            <a:r>
              <a:rPr lang="pl-PL" sz="1800" b="1" dirty="0" smtClean="0"/>
              <a:t> administratora danych osobowyc</a:t>
            </a:r>
            <a:r>
              <a:rPr lang="pl-PL" sz="1800" dirty="0" smtClean="0"/>
              <a:t>h i podmiotu przetwarzającego, związanych z tym profilem wymogów prawnych oraz </a:t>
            </a:r>
            <a:r>
              <a:rPr lang="pl-PL" sz="1800" b="1" dirty="0" smtClean="0"/>
              <a:t>szczegółów funkcjonowania danej organizacji.</a:t>
            </a:r>
            <a:endParaRPr lang="pl-PL" sz="18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a:xfrm>
            <a:off x="457200" y="1196752"/>
            <a:ext cx="8229600" cy="5328592"/>
          </a:xfrm>
        </p:spPr>
        <p:txBody>
          <a:bodyPr>
            <a:normAutofit/>
          </a:bodyPr>
          <a:lstStyle/>
          <a:p>
            <a:pPr>
              <a:buNone/>
            </a:pPr>
            <a:r>
              <a:rPr lang="pl-PL" sz="1800" dirty="0" smtClean="0"/>
              <a:t>Następujące aspekty powinny zostać wzięte pod uwagę: </a:t>
            </a:r>
          </a:p>
          <a:p>
            <a:pPr>
              <a:buNone/>
            </a:pPr>
            <a:endParaRPr lang="pl-PL" sz="1800" dirty="0" smtClean="0"/>
          </a:p>
          <a:p>
            <a:pPr>
              <a:buFont typeface="Wingdings" pitchFamily="2" charset="2"/>
              <a:buChar char="Ø"/>
            </a:pPr>
            <a:r>
              <a:rPr lang="pl-PL" sz="1800" dirty="0" smtClean="0"/>
              <a:t>Wsparcie DPO ze strony kadry kierowniczej (np. na poziomie zarządu); </a:t>
            </a:r>
          </a:p>
          <a:p>
            <a:pPr>
              <a:buFont typeface="Wingdings" pitchFamily="2" charset="2"/>
              <a:buChar char="Ø"/>
            </a:pPr>
            <a:r>
              <a:rPr lang="pl-PL" sz="1800" dirty="0" smtClean="0"/>
              <a:t>Wymiar czasu umożliwiający DPO wykonywanie zadań. </a:t>
            </a:r>
          </a:p>
          <a:p>
            <a:pPr>
              <a:buFont typeface="Wingdings" pitchFamily="2" charset="2"/>
              <a:buChar char="Ø"/>
            </a:pPr>
            <a:r>
              <a:rPr lang="pl-PL" sz="1800" dirty="0" smtClean="0"/>
              <a:t>Odpowiednie wsparcie finansowe, infrastrukturalne (pomieszczenia, sprzęt, wyposażenie) i kadrowe, gdy to właściwe;</a:t>
            </a:r>
          </a:p>
          <a:p>
            <a:pPr>
              <a:buFont typeface="Wingdings" pitchFamily="2" charset="2"/>
              <a:buChar char="Ø"/>
            </a:pPr>
            <a:r>
              <a:rPr lang="pl-PL" sz="1800" dirty="0" smtClean="0"/>
              <a:t> Oficjalne zakomunikowanie wszystkim pracownikom faktu wyznaczenia DPO, tak aby wiedzieli o jego istnieniu oraz o pełnionych przez niego funkcjach </a:t>
            </a:r>
          </a:p>
          <a:p>
            <a:pPr>
              <a:buFont typeface="Wingdings" pitchFamily="2" charset="2"/>
              <a:buChar char="Ø"/>
            </a:pPr>
            <a:r>
              <a:rPr lang="pl-PL" sz="1800" dirty="0" smtClean="0"/>
              <a:t> Umożliwienie dostępu do innych działów organizacji, np. HR, działu prawnego, IT, ochrony etc., celem stworzenia przepływu informacji między tymi jednostkami a DPO i zapewnienia mu niezbędnego wsparcia; </a:t>
            </a:r>
          </a:p>
          <a:p>
            <a:pPr>
              <a:buFont typeface="Wingdings" pitchFamily="2" charset="2"/>
              <a:buChar char="Ø"/>
            </a:pPr>
            <a:r>
              <a:rPr lang="pl-PL" sz="1800" dirty="0" smtClean="0"/>
              <a:t>Ciągłe szkolenie. DPO powinien mieć możliwość ciągłego aktualizowania wiedzy z zakresu ochrony danych osobowych. Celem powinno być zwiększanie wiedzy DPO i zachęcanie go do udziału w szkoleniach, warsztatach, forach poświęconych ochronie danych etc.; </a:t>
            </a:r>
          </a:p>
          <a:p>
            <a:pPr>
              <a:buFont typeface="Wingdings" pitchFamily="2" charset="2"/>
              <a:buChar char="Ø"/>
            </a:pPr>
            <a:r>
              <a:rPr lang="pl-PL" sz="1800" dirty="0" smtClean="0"/>
              <a:t>W zależności od rozmiaru i struktury organizacji przydatne może być powołanie zespołu inspektora ochrony danych (DPO i jego pracowników). </a:t>
            </a:r>
            <a:endParaRPr lang="pl-PL" sz="1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b="1" dirty="0" smtClean="0"/>
              <a:t>Niezależność</a:t>
            </a:r>
          </a:p>
          <a:p>
            <a:pPr>
              <a:buNone/>
            </a:pPr>
            <a:endParaRPr lang="pl-PL" sz="1800" dirty="0" smtClean="0"/>
          </a:p>
          <a:p>
            <a:pPr>
              <a:buNone/>
            </a:pPr>
            <a:r>
              <a:rPr lang="pl-PL" sz="1800" dirty="0" smtClean="0"/>
              <a:t>inspektorzy ochrony danych – bez względu na to, czy są pracownikami administratora, czy też wykonują swoje usługi na podstawie umowy o świadczenie usług – powinni być w stanie wykonywać swoje obowiązki i zadania w sposób niezależny. </a:t>
            </a:r>
          </a:p>
          <a:p>
            <a:pPr>
              <a:buNone/>
            </a:pPr>
            <a:endParaRPr lang="pl-PL" sz="1800" dirty="0"/>
          </a:p>
          <a:p>
            <a:pPr>
              <a:buNone/>
            </a:pPr>
            <a:endParaRPr lang="pl-PL" sz="1800" dirty="0"/>
          </a:p>
          <a:p>
            <a:pPr>
              <a:buNone/>
            </a:pPr>
            <a:r>
              <a:rPr lang="pl-PL" sz="1800" dirty="0" smtClean="0"/>
              <a:t>W art. 38 ust. 3 </a:t>
            </a:r>
            <a:r>
              <a:rPr lang="pl-PL" sz="1800" dirty="0" err="1" smtClean="0"/>
              <a:t>rodo</a:t>
            </a:r>
            <a:r>
              <a:rPr lang="pl-PL" sz="1800" dirty="0" smtClean="0"/>
              <a:t> wprowadzony został obowiązek zapewnienia przez administratorów danych i podmioty przetwarzające aby inspektor ochrony danych </a:t>
            </a:r>
            <a:r>
              <a:rPr lang="pl-PL" sz="1800" b="1" dirty="0" smtClean="0"/>
              <a:t>nie otrzymywał instrukcji </a:t>
            </a:r>
            <a:r>
              <a:rPr lang="pl-PL" sz="1800" dirty="0" smtClean="0"/>
              <a:t>co do wykonywania zadań. </a:t>
            </a:r>
          </a:p>
          <a:p>
            <a:pPr>
              <a:buNone/>
            </a:pPr>
            <a:endParaRPr lang="pl-PL" sz="1800" dirty="0"/>
          </a:p>
          <a:p>
            <a:pPr>
              <a:buNone/>
            </a:pPr>
            <a:r>
              <a:rPr lang="pl-PL" sz="1800" dirty="0"/>
              <a:t>W</a:t>
            </a:r>
            <a:r>
              <a:rPr lang="pl-PL" sz="1800" dirty="0" smtClean="0"/>
              <a:t>ykonywanie innych obowiązków, niezwiązanych z ochroną danych, dopuszczalne jest jedynie wtedy, gdy obowiązki takie </a:t>
            </a:r>
            <a:r>
              <a:rPr lang="pl-PL" sz="1800" b="1" dirty="0" smtClean="0"/>
              <a:t>nie będą powodowały konfliktu interesów (art. 38 ust. 6 </a:t>
            </a:r>
            <a:r>
              <a:rPr lang="pl-PL" sz="1800" b="1" dirty="0" err="1" smtClean="0"/>
              <a:t>rodo</a:t>
            </a:r>
            <a:r>
              <a:rPr lang="pl-PL" sz="1800" b="1" dirty="0" smtClean="0"/>
              <a:t>).</a:t>
            </a:r>
            <a:endParaRPr lang="pl-PL" sz="18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endParaRPr lang="pl-PL" sz="1800" dirty="0" smtClean="0"/>
          </a:p>
          <a:p>
            <a:pPr>
              <a:buNone/>
            </a:pPr>
            <a:r>
              <a:rPr lang="pl-PL" sz="1800" dirty="0" smtClean="0"/>
              <a:t>Obowiązki inspektorów ochrony danych powinny być traktowane </a:t>
            </a:r>
            <a:r>
              <a:rPr lang="pl-PL" sz="1800" b="1" dirty="0" smtClean="0"/>
              <a:t>priorytetowo</a:t>
            </a:r>
            <a:r>
              <a:rPr lang="pl-PL" sz="1800" dirty="0" smtClean="0"/>
              <a:t>, inne zaś zadania mogą być realizowane tylko wówczas, </a:t>
            </a:r>
            <a:r>
              <a:rPr lang="pl-PL" sz="1800" b="1" dirty="0" smtClean="0"/>
              <a:t>gdy nie będzie to przeciwstawne skutecznemu zapewnianiu ochrony danych osobowych i będzie możliwe pod względem czasowym i organizacyjnym.</a:t>
            </a:r>
          </a:p>
          <a:p>
            <a:pPr>
              <a:buNone/>
            </a:pPr>
            <a:endParaRPr lang="pl-PL" sz="1800" b="1" dirty="0" smtClean="0"/>
          </a:p>
          <a:p>
            <a:pPr>
              <a:buNone/>
            </a:pPr>
            <a:endParaRPr lang="pl-PL" sz="1800" b="1" dirty="0"/>
          </a:p>
          <a:p>
            <a:pPr>
              <a:buNone/>
            </a:pPr>
            <a:r>
              <a:rPr lang="pl-PL" sz="1800" dirty="0" smtClean="0"/>
              <a:t>Inspektor ochrony danych ma podlegać </a:t>
            </a:r>
            <a:r>
              <a:rPr lang="pl-PL" sz="1800" b="1" dirty="0" smtClean="0"/>
              <a:t>najwyższemu kierownictwu </a:t>
            </a:r>
            <a:r>
              <a:rPr lang="pl-PL" sz="1800" dirty="0" smtClean="0"/>
              <a:t>administratora lub podmiotu przetwarzającego, a zatem nie są dopuszczalne sytuacje, w których inspektor podlega jakimkolwiek innym osobom lub podmiotom.</a:t>
            </a:r>
          </a:p>
          <a:p>
            <a:pPr>
              <a:buNone/>
            </a:pPr>
            <a:r>
              <a:rPr lang="pl-PL" sz="1800" b="1" dirty="0" smtClean="0"/>
              <a:t>(</a:t>
            </a:r>
            <a:r>
              <a:rPr lang="pl-PL" sz="1800" dirty="0" smtClean="0"/>
              <a:t> skraca to drogę raportowania, co ma  znaczenie w razie konieczności podejmowania szybkich działań naprawczych w sytuacji naruszenia ochrony danych osobowych.</a:t>
            </a:r>
            <a:endParaRPr lang="pl-PL" sz="1800"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lnSpcReduction="10000"/>
          </a:bodyPr>
          <a:lstStyle/>
          <a:p>
            <a:pPr>
              <a:buNone/>
            </a:pPr>
            <a:r>
              <a:rPr lang="pl-PL" sz="1800" dirty="0" smtClean="0"/>
              <a:t>Gwarancją niezależności inspektora ochrony danych jest przepis, zgodnie z którym inspektor </a:t>
            </a:r>
            <a:r>
              <a:rPr lang="pl-PL" sz="1800" b="1" dirty="0" smtClean="0"/>
              <a:t>nie może być ukarany lub odwołany za wypełnianie swoich zadań </a:t>
            </a:r>
            <a:r>
              <a:rPr lang="pl-PL" sz="1800" dirty="0" smtClean="0"/>
              <a:t>(art. 38 ust. 3 </a:t>
            </a:r>
            <a:r>
              <a:rPr lang="pl-PL" sz="1800" dirty="0" err="1" smtClean="0"/>
              <a:t>rodo</a:t>
            </a:r>
            <a:r>
              <a:rPr lang="pl-PL" sz="1800" dirty="0" smtClean="0"/>
              <a:t>).</a:t>
            </a:r>
          </a:p>
          <a:p>
            <a:pPr>
              <a:buNone/>
            </a:pPr>
            <a:endParaRPr lang="pl-PL" sz="1800" dirty="0" smtClean="0"/>
          </a:p>
          <a:p>
            <a:pPr>
              <a:buNone/>
            </a:pPr>
            <a:r>
              <a:rPr lang="pl-PL" sz="1800" b="1" dirty="0" smtClean="0"/>
              <a:t>Kary w świetle RODO niedozwolone są tylko w przypadkach, gdy są nałożone w związku z wypełnianiem przez DPO swoich zadań</a:t>
            </a:r>
            <a:r>
              <a:rPr lang="pl-PL" sz="1800" dirty="0" smtClean="0"/>
              <a:t>. Dla przykładu, DPO może uznać określone przetwarzanie za wysoce ryzykowne i zalecić administratorowi lub podmiotowi przetwarzającemu, ale administrator lub podmiot przetwarzający nie zgadza się z oceną DOP. W takiej sytuacji DPO nie może zostać odwołany ani karany za udzielenie określonego zalecenia</a:t>
            </a:r>
          </a:p>
          <a:p>
            <a:pPr>
              <a:buNone/>
            </a:pPr>
            <a:endParaRPr lang="pl-PL" sz="1800" dirty="0" smtClean="0"/>
          </a:p>
          <a:p>
            <a:pPr>
              <a:buNone/>
            </a:pPr>
            <a:r>
              <a:rPr lang="pl-PL" sz="1800" dirty="0" smtClean="0"/>
              <a:t>Zgodnie z normalnymi regułami, </a:t>
            </a:r>
            <a:r>
              <a:rPr lang="pl-PL" sz="1800" b="1" dirty="0" smtClean="0"/>
              <a:t>przepisami karnymi i prawa pracy, jak w przypadku każdego innego pracownika, DPO może zostać odwołany w uzasadnionych sytuacjach z przyczyn innych niż wykonywanie obowiązków DPO (np. kradzież, nękanie fizyczne i psychiczne, molestowanie seksualne, ciężkie naruszenie obowiązków)</a:t>
            </a:r>
            <a:endParaRPr lang="pl-PL" sz="18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style>
          <a:lnRef idx="3">
            <a:schemeClr val="lt1"/>
          </a:lnRef>
          <a:fillRef idx="1">
            <a:schemeClr val="dk1"/>
          </a:fillRef>
          <a:effectRef idx="1">
            <a:schemeClr val="dk1"/>
          </a:effectRef>
          <a:fontRef idx="minor">
            <a:schemeClr val="lt1"/>
          </a:fontRef>
        </p:style>
        <p:txBody>
          <a:bodyPr>
            <a:normAutofit fontScale="90000"/>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a:xfrm>
            <a:off x="457200" y="1268760"/>
            <a:ext cx="8229600" cy="5256584"/>
          </a:xfrm>
        </p:spPr>
        <p:txBody>
          <a:bodyPr>
            <a:normAutofit/>
          </a:bodyPr>
          <a:lstStyle/>
          <a:p>
            <a:pPr>
              <a:buNone/>
            </a:pPr>
            <a:r>
              <a:rPr lang="pl-PL" sz="1800" dirty="0" smtClean="0"/>
              <a:t>Realizując obowiązek wspierania IOD, administratorzy danych) powinni wprowadzić </a:t>
            </a:r>
            <a:r>
              <a:rPr lang="pl-PL" sz="1800" b="1" dirty="0" smtClean="0"/>
              <a:t>wewnętrzne zasady i procedury</a:t>
            </a:r>
            <a:r>
              <a:rPr lang="pl-PL" sz="1800" dirty="0" smtClean="0"/>
              <a:t>, które zapewnią w tym zakresie wydajny i szybki przepływ informacji dotyczących ochrony danych.</a:t>
            </a:r>
          </a:p>
          <a:p>
            <a:pPr>
              <a:buNone/>
            </a:pPr>
            <a:endParaRPr lang="pl-PL" sz="1800" dirty="0"/>
          </a:p>
          <a:p>
            <a:pPr>
              <a:buNone/>
            </a:pPr>
            <a:r>
              <a:rPr lang="pl-PL" sz="1800" dirty="0" smtClean="0"/>
              <a:t>Inspektor ochrony danych zobowiązany został również do </a:t>
            </a:r>
            <a:r>
              <a:rPr lang="pl-PL" sz="1800" b="1" dirty="0" smtClean="0"/>
              <a:t>zachowania tajemnicy lub poufności co do wykonywania swoich zadań .</a:t>
            </a:r>
          </a:p>
          <a:p>
            <a:pPr>
              <a:buNone/>
            </a:pPr>
            <a:endParaRPr lang="pl-PL" sz="1800" dirty="0"/>
          </a:p>
          <a:p>
            <a:pPr>
              <a:buNone/>
            </a:pPr>
            <a:r>
              <a:rPr lang="pl-PL" sz="1800" dirty="0"/>
              <a:t>N</a:t>
            </a:r>
            <a:r>
              <a:rPr lang="pl-PL" sz="1800" dirty="0" smtClean="0"/>
              <a:t>aruszenia wszystkich przepisów bezpośrednio odnoszących się do inspektorów ochrony danych osobowych (art. 37–39 </a:t>
            </a:r>
            <a:r>
              <a:rPr lang="pl-PL" sz="1800" dirty="0" err="1" smtClean="0"/>
              <a:t>rodo</a:t>
            </a:r>
            <a:r>
              <a:rPr lang="pl-PL" sz="1800" dirty="0" smtClean="0"/>
              <a:t>) podlegają </a:t>
            </a:r>
            <a:r>
              <a:rPr lang="pl-PL" sz="1800" b="1" dirty="0" smtClean="0"/>
              <a:t>administracyjnej karze pieniężnej do 10 mln euro, a w przypadku przedsiębiorstwa – w wysokości do 2% j</a:t>
            </a:r>
            <a:r>
              <a:rPr lang="pl-PL" sz="1800" dirty="0" smtClean="0"/>
              <a:t>ego całkowitego rocznego światowego obrotu z poprzedniego roku obrotowego.</a:t>
            </a:r>
          </a:p>
          <a:p>
            <a:pPr>
              <a:buNone/>
            </a:pPr>
            <a:endParaRPr lang="pl-PL" sz="1800" dirty="0"/>
          </a:p>
          <a:p>
            <a:pPr>
              <a:buNone/>
            </a:pPr>
            <a:r>
              <a:rPr lang="pl-PL" sz="1800" dirty="0" smtClean="0"/>
              <a:t> Administracyjne kary pieniężne grożą zatem zarówno w </a:t>
            </a:r>
            <a:r>
              <a:rPr lang="pl-PL" sz="1800" b="1" dirty="0" smtClean="0"/>
              <a:t>przypadku niewłaściwej realizacji przez administratorów danych obowiązku wyznaczenia inspektora </a:t>
            </a:r>
            <a:r>
              <a:rPr lang="pl-PL" sz="1800" dirty="0" smtClean="0"/>
              <a:t>, jak i w przypadku </a:t>
            </a:r>
            <a:r>
              <a:rPr lang="pl-PL" sz="1800" b="1" dirty="0" smtClean="0"/>
              <a:t>nienależytego wykonywania zadań przez inspektorów ochrony danych</a:t>
            </a:r>
            <a:r>
              <a:rPr lang="pl-PL" sz="1800" dirty="0" smtClean="0"/>
              <a:t>.</a:t>
            </a:r>
            <a:endParaRPr lang="pl-PL" sz="18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a:xfrm>
            <a:off x="457200" y="1600200"/>
            <a:ext cx="8229600" cy="4781128"/>
          </a:xfrm>
        </p:spPr>
        <p:txBody>
          <a:bodyPr>
            <a:normAutofit/>
          </a:bodyPr>
          <a:lstStyle/>
          <a:p>
            <a:pPr>
              <a:buNone/>
            </a:pPr>
            <a:endParaRPr lang="pl-PL" sz="1800" dirty="0" smtClean="0"/>
          </a:p>
          <a:p>
            <a:pPr>
              <a:buNone/>
            </a:pPr>
            <a:r>
              <a:rPr lang="pl-PL" sz="1800" b="1" dirty="0" smtClean="0"/>
              <a:t>Artykuł 39(1)(b) nakłada na DPO między innymi obowiązek monitorowania przestrzegania RODO</a:t>
            </a:r>
          </a:p>
          <a:p>
            <a:pPr>
              <a:buNone/>
            </a:pPr>
            <a:r>
              <a:rPr lang="pl-PL" sz="1800" dirty="0" smtClean="0"/>
              <a:t>W ramach monitorowania DPO mogą między innymi: </a:t>
            </a:r>
          </a:p>
          <a:p>
            <a:pPr>
              <a:buFont typeface="Wingdings" pitchFamily="2" charset="2"/>
              <a:buChar char="q"/>
            </a:pPr>
            <a:r>
              <a:rPr lang="pl-PL" sz="1800" dirty="0" smtClean="0"/>
              <a:t>Zbierać informacje w celu identyfikacji procesów przetwarzania; </a:t>
            </a:r>
          </a:p>
          <a:p>
            <a:pPr>
              <a:buFont typeface="Wingdings" pitchFamily="2" charset="2"/>
              <a:buChar char="q"/>
            </a:pPr>
            <a:r>
              <a:rPr lang="pl-PL" sz="1800" dirty="0" smtClean="0"/>
              <a:t>Analizować i sprawdzać zgodność tego przetwarzania; </a:t>
            </a:r>
          </a:p>
          <a:p>
            <a:pPr>
              <a:buFont typeface="Wingdings" pitchFamily="2" charset="2"/>
              <a:buChar char="q"/>
            </a:pPr>
            <a:r>
              <a:rPr lang="pl-PL" sz="1800" dirty="0" smtClean="0"/>
              <a:t>Informować, doradzać i rekomendować określone działania administratorowi albo podmiotowi przetwarzającemu. </a:t>
            </a:r>
          </a:p>
          <a:p>
            <a:pPr>
              <a:buNone/>
            </a:pPr>
            <a:endParaRPr lang="pl-PL" sz="1800" dirty="0" smtClean="0"/>
          </a:p>
          <a:p>
            <a:pPr>
              <a:buNone/>
            </a:pPr>
            <a:r>
              <a:rPr lang="pl-PL" sz="1800" b="1" dirty="0" smtClean="0"/>
              <a:t>Monitorowanie nie oznacza odpowiedzialności DPO w przypadkach naruszenia RODO</a:t>
            </a:r>
            <a:r>
              <a:rPr lang="pl-PL" sz="1800" dirty="0" smtClean="0"/>
              <a:t>. Z rozporządzenia jasno wynika, iż to </a:t>
            </a:r>
            <a:r>
              <a:rPr lang="pl-PL" sz="1800" b="1" dirty="0" smtClean="0"/>
              <a:t>administrator, a nie DPO „wdraża odpowiednie środki techniczne</a:t>
            </a:r>
            <a:r>
              <a:rPr lang="pl-PL" sz="1800" dirty="0" smtClean="0"/>
              <a:t> i organizacyjne, aby przetwarzanie odbywało się zgodnie z niniejszym rozporządzeniem i aby móc to wykazać” (Artykuł 24(1)). </a:t>
            </a:r>
          </a:p>
          <a:p>
            <a:pPr>
              <a:buNone/>
            </a:pPr>
            <a:r>
              <a:rPr lang="pl-PL" sz="1800" u="sng" dirty="0" smtClean="0"/>
              <a:t>Spełnianie wymogów rozporządzenia należy do obowiązków korporacyjnych administratora, a nie DPO.</a:t>
            </a:r>
            <a:endParaRPr lang="pl-PL" sz="1800"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Podstawowe pojęcia i zasady na gruncie rozporządzenia </a:t>
            </a:r>
            <a:endParaRPr lang="pl-PL" sz="2800" dirty="0"/>
          </a:p>
        </p:txBody>
      </p:sp>
      <p:sp>
        <p:nvSpPr>
          <p:cNvPr id="3" name="Symbol zastępczy zawartości 2"/>
          <p:cNvSpPr>
            <a:spLocks noGrp="1"/>
          </p:cNvSpPr>
          <p:nvPr>
            <p:ph idx="1"/>
          </p:nvPr>
        </p:nvSpPr>
        <p:spPr/>
        <p:txBody>
          <a:bodyPr>
            <a:normAutofit/>
          </a:bodyPr>
          <a:lstStyle/>
          <a:p>
            <a:pPr>
              <a:buFont typeface="Wingdings" pitchFamily="2" charset="2"/>
              <a:buChar char="q"/>
            </a:pPr>
            <a:endParaRPr lang="pl-PL" sz="1800" dirty="0" smtClean="0"/>
          </a:p>
          <a:p>
            <a:pPr>
              <a:buFont typeface="Wingdings" pitchFamily="2" charset="2"/>
              <a:buChar char="q"/>
            </a:pPr>
            <a:r>
              <a:rPr lang="pl-PL" sz="1800" b="1" dirty="0" smtClean="0"/>
              <a:t>wytyczne i wskazówki </a:t>
            </a:r>
            <a:r>
              <a:rPr lang="pl-PL" sz="1800" dirty="0" smtClean="0"/>
              <a:t>wydawane </a:t>
            </a:r>
            <a:r>
              <a:rPr lang="pl-PL" sz="1800" dirty="0" err="1" smtClean="0"/>
              <a:t>beda</a:t>
            </a:r>
            <a:r>
              <a:rPr lang="pl-PL" sz="1800" dirty="0" smtClean="0"/>
              <a:t> zarówno na poziomie europejskim przez nowo powołaną Europejską Radę Ochrony Danych i przez organy nadzorcze, w tym Generalnego Inspektora Ochrony Danych Osobowych</a:t>
            </a:r>
          </a:p>
          <a:p>
            <a:pPr>
              <a:buNone/>
            </a:pPr>
            <a:endParaRPr lang="pl-PL" sz="1800" dirty="0"/>
          </a:p>
          <a:p>
            <a:pPr>
              <a:buFont typeface="Wingdings" pitchFamily="2" charset="2"/>
              <a:buChar char="q"/>
            </a:pPr>
            <a:r>
              <a:rPr lang="pl-PL" sz="1800" b="1" dirty="0" smtClean="0"/>
              <a:t>Zasada </a:t>
            </a:r>
            <a:r>
              <a:rPr lang="pl-PL" sz="1800" b="1" dirty="0" err="1" smtClean="0"/>
              <a:t>rozliczalności</a:t>
            </a:r>
            <a:r>
              <a:rPr lang="pl-PL" sz="1800" b="1" dirty="0"/>
              <a:t> </a:t>
            </a:r>
            <a:r>
              <a:rPr lang="pl-PL" sz="1800" dirty="0" smtClean="0"/>
              <a:t>oznacza: </a:t>
            </a:r>
          </a:p>
          <a:p>
            <a:pPr>
              <a:buFont typeface="Wingdings" pitchFamily="2" charset="2"/>
              <a:buChar char="Ø"/>
            </a:pPr>
            <a:r>
              <a:rPr lang="pl-PL" sz="1800" b="1" dirty="0" smtClean="0"/>
              <a:t>wdrożenie środków </a:t>
            </a:r>
            <a:r>
              <a:rPr lang="pl-PL" sz="1800" dirty="0" smtClean="0"/>
              <a:t>(w tym wewnętrznych procedur) gwarantujących przestrzeganie przepisów o ochronie danych w związku z operacjami ich przetwarzania oraz </a:t>
            </a:r>
          </a:p>
          <a:p>
            <a:pPr>
              <a:buFont typeface="Wingdings" pitchFamily="2" charset="2"/>
              <a:buChar char="Ø"/>
            </a:pPr>
            <a:r>
              <a:rPr lang="pl-PL" sz="1800" b="1" dirty="0" smtClean="0"/>
              <a:t>dokumentacji wskazującej osobom</a:t>
            </a:r>
            <a:r>
              <a:rPr lang="pl-PL" sz="1800" dirty="0" smtClean="0"/>
              <a:t>, których dane dotyczą, oraz organom nadzorczym, jakie środki podjęto, aby zapewnić przestrzeganie przepisów o ochronie danych osobowych</a:t>
            </a:r>
            <a:endParaRPr lang="pl-PL" sz="1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a:xfrm>
            <a:off x="457200" y="1340768"/>
            <a:ext cx="8229600" cy="4785395"/>
          </a:xfrm>
        </p:spPr>
        <p:txBody>
          <a:bodyPr>
            <a:normAutofit/>
          </a:bodyPr>
          <a:lstStyle/>
          <a:p>
            <a:pPr>
              <a:buNone/>
            </a:pPr>
            <a:r>
              <a:rPr lang="pl-PL" sz="1800" b="1" dirty="0" smtClean="0"/>
              <a:t>Rola DPO w ocenie skutków dla ochrony danych </a:t>
            </a:r>
          </a:p>
          <a:p>
            <a:pPr>
              <a:buNone/>
            </a:pPr>
            <a:endParaRPr lang="pl-PL" sz="1800" dirty="0" smtClean="0"/>
          </a:p>
          <a:p>
            <a:pPr>
              <a:buNone/>
            </a:pPr>
            <a:r>
              <a:rPr lang="pl-PL" sz="1800" dirty="0" smtClean="0"/>
              <a:t>Zgodnie z artykułem 35(1) do obowiązków administratora, a nie DPO, należy przeprowadzanie w określonych przypadkach oceny skutków dla ochrony danych.</a:t>
            </a:r>
          </a:p>
          <a:p>
            <a:pPr>
              <a:buNone/>
            </a:pPr>
            <a:r>
              <a:rPr lang="pl-PL" sz="1800" dirty="0" smtClean="0"/>
              <a:t>Jednak DPO może odgrywać istotną rolę i </a:t>
            </a:r>
            <a:r>
              <a:rPr lang="pl-PL" sz="1800" b="1" dirty="0" smtClean="0"/>
              <a:t>wspierać administratora przy przeprowadzaniu takiej oceny. </a:t>
            </a:r>
          </a:p>
          <a:p>
            <a:pPr>
              <a:buNone/>
            </a:pPr>
            <a:endParaRPr lang="pl-PL" sz="1800" dirty="0" smtClean="0"/>
          </a:p>
          <a:p>
            <a:pPr>
              <a:buNone/>
            </a:pPr>
            <a:r>
              <a:rPr lang="pl-PL" sz="1800" dirty="0" smtClean="0"/>
              <a:t>Zgodnie z zasadą ochrony danych w fazie projektowania, artykuł 35(2) nakłada na administratora </a:t>
            </a:r>
            <a:r>
              <a:rPr lang="pl-PL" sz="1800" b="1" dirty="0" smtClean="0"/>
              <a:t>obowiązek konsultowania się z DPO przy dokonywaniu oceny skutków dla ochrony danych. </a:t>
            </a:r>
          </a:p>
          <a:p>
            <a:pPr>
              <a:buNone/>
            </a:pPr>
            <a:endParaRPr lang="pl-PL" sz="1800" dirty="0" smtClean="0"/>
          </a:p>
          <a:p>
            <a:pPr>
              <a:buNone/>
            </a:pPr>
            <a:r>
              <a:rPr lang="pl-PL" sz="1800" dirty="0" smtClean="0"/>
              <a:t>Natomiast z art. 39(1)(c) wynika </a:t>
            </a:r>
            <a:r>
              <a:rPr lang="pl-PL" sz="1800" b="1" dirty="0" smtClean="0"/>
              <a:t>obowiązek DPO „udzielania na żądanie zaleceń co do oceny skutków dla ochrony danych”. </a:t>
            </a:r>
            <a:endParaRPr lang="pl-PL" sz="1800"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1800" dirty="0" smtClean="0"/>
              <a:t>GR Art. 29 zaleca administratorowi konsultowanie z DPO m.in. następujących kwestii</a:t>
            </a:r>
          </a:p>
          <a:p>
            <a:pPr>
              <a:buNone/>
            </a:pPr>
            <a:endParaRPr lang="pl-PL" sz="1800" dirty="0" smtClean="0"/>
          </a:p>
          <a:p>
            <a:pPr>
              <a:buFont typeface="Wingdings" pitchFamily="2" charset="2"/>
              <a:buChar char="ü"/>
            </a:pPr>
            <a:r>
              <a:rPr lang="pl-PL" sz="1800" dirty="0" smtClean="0"/>
              <a:t>faktu, czy należy przeprowadzić ocenę skutków dla ochrony danych; </a:t>
            </a:r>
          </a:p>
          <a:p>
            <a:pPr>
              <a:buFont typeface="Wingdings" pitchFamily="2" charset="2"/>
              <a:buChar char="ü"/>
            </a:pPr>
            <a:r>
              <a:rPr lang="pl-PL" sz="1800" dirty="0" smtClean="0"/>
              <a:t>metodologii przeprowadzenia oceny skutków dla ochrony danych; </a:t>
            </a:r>
          </a:p>
          <a:p>
            <a:pPr>
              <a:buFont typeface="Wingdings" pitchFamily="2" charset="2"/>
              <a:buChar char="ü"/>
            </a:pPr>
            <a:r>
              <a:rPr lang="pl-PL" sz="1800" dirty="0" smtClean="0"/>
              <a:t>Faktu, czy należy przeprowadzić wewnętrzną ocenę czy też zlecić ją podmiotowi zewnętrznemu;</a:t>
            </a:r>
          </a:p>
          <a:p>
            <a:pPr>
              <a:buFont typeface="Wingdings" pitchFamily="2" charset="2"/>
              <a:buChar char="ü"/>
            </a:pPr>
            <a:r>
              <a:rPr lang="pl-PL" sz="1800" dirty="0" smtClean="0"/>
              <a:t>Zabezpieczeń (w tym środków technicznych i organizacyjnych) stosowanych do łagodzenia wszelkich zagrożeń praw i interesów osób, których dane dotyczą; </a:t>
            </a:r>
          </a:p>
          <a:p>
            <a:pPr>
              <a:buFont typeface="Wingdings" pitchFamily="2" charset="2"/>
              <a:buChar char="ü"/>
            </a:pPr>
            <a:r>
              <a:rPr lang="pl-PL" sz="1800" dirty="0" smtClean="0"/>
              <a:t>Prawidłowości przeprowadzonej oceny skutków dla ochrony danych i zgodności jej wyników z RODO (czy należy kontynuować przetwarzanie czy też nie oraz jakie zabezpieczenia należy zastosować). </a:t>
            </a:r>
          </a:p>
          <a:p>
            <a:endParaRPr lang="pl-PL" sz="1800" dirty="0" smtClean="0"/>
          </a:p>
          <a:p>
            <a:pPr>
              <a:buNone/>
            </a:pPr>
            <a:r>
              <a:rPr lang="pl-PL" sz="1800" dirty="0" smtClean="0"/>
              <a:t>Jeśli administrator nie zgadza się z zaleceniami DPO, dokumentacja oceny skutków dla ochrony danych powinna zawierać pisemne uzasadnienie nieuwzględnienia tych zaleceń</a:t>
            </a:r>
            <a:endParaRPr lang="pl-PL" sz="18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b="1" dirty="0" smtClean="0"/>
              <a:t>Rola DPO w ewidencjonowaniu </a:t>
            </a:r>
          </a:p>
          <a:p>
            <a:endParaRPr lang="pl-PL" sz="1800" dirty="0" smtClean="0"/>
          </a:p>
          <a:p>
            <a:pPr>
              <a:buNone/>
            </a:pPr>
            <a:r>
              <a:rPr lang="pl-PL" sz="1800" dirty="0" smtClean="0"/>
              <a:t>Zgodnie z artykułem 30(1) i (2) to </a:t>
            </a:r>
            <a:r>
              <a:rPr lang="pl-PL" sz="1800" b="1" dirty="0" smtClean="0"/>
              <a:t>do administratora </a:t>
            </a:r>
            <a:r>
              <a:rPr lang="pl-PL" sz="1800" dirty="0" smtClean="0"/>
              <a:t>albo podmiotu przetwarzającego należy obowiązek prowadzenia rejestru </a:t>
            </a:r>
            <a:r>
              <a:rPr lang="pl-PL" sz="1800" b="1" dirty="0" smtClean="0"/>
              <a:t>„czynności przetwarzania danych osobowych, za które odpowiadaj</a:t>
            </a:r>
            <a:r>
              <a:rPr lang="pl-PL" sz="1800" dirty="0" smtClean="0"/>
              <a:t>ą” albo „wszystkich kategorii czynności przetwarzania dokonywanych w imieniu administratora”.</a:t>
            </a:r>
          </a:p>
          <a:p>
            <a:pPr>
              <a:buNone/>
            </a:pPr>
            <a:endParaRPr lang="pl-PL" sz="1800" dirty="0" smtClean="0"/>
          </a:p>
          <a:p>
            <a:pPr>
              <a:buNone/>
            </a:pPr>
            <a:r>
              <a:rPr lang="pl-PL" sz="1800" b="1" dirty="0" smtClean="0"/>
              <a:t>nic nie stoi na przeszkodzie by to DPO prowadził, w imieniu administratora, rejestr czynności przetwarzania danych</a:t>
            </a:r>
            <a:r>
              <a:rPr lang="pl-PL" sz="1800" dirty="0" smtClean="0"/>
              <a:t>. T</a:t>
            </a:r>
          </a:p>
          <a:p>
            <a:pPr>
              <a:buNone/>
            </a:pPr>
            <a:endParaRPr lang="pl-PL" sz="1800" dirty="0" smtClean="0"/>
          </a:p>
          <a:p>
            <a:pPr>
              <a:buNone/>
            </a:pPr>
            <a:r>
              <a:rPr lang="pl-PL" sz="1800" dirty="0" err="1" smtClean="0"/>
              <a:t>aki</a:t>
            </a:r>
            <a:r>
              <a:rPr lang="pl-PL" sz="1800" dirty="0" smtClean="0"/>
              <a:t> rejestr powinien być uznany za jeden ze sposobów monitorowania przestrzegania RODO, informowania administratora lub podmiotu przetwarzającego i doradzania im.</a:t>
            </a:r>
            <a:endParaRPr lang="pl-PL" sz="18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a:xfrm>
            <a:off x="457200" y="1124744"/>
            <a:ext cx="8229600" cy="5001419"/>
          </a:xfrm>
        </p:spPr>
        <p:txBody>
          <a:bodyPr>
            <a:normAutofit/>
          </a:bodyPr>
          <a:lstStyle/>
          <a:p>
            <a:pPr>
              <a:buFont typeface="Wingdings" pitchFamily="2" charset="2"/>
              <a:buChar char="q"/>
            </a:pPr>
            <a:r>
              <a:rPr lang="pl-PL" sz="1800" dirty="0" smtClean="0"/>
              <a:t>Pełnienie  funkcji </a:t>
            </a:r>
            <a:r>
              <a:rPr lang="pl-PL" sz="1800" b="1" dirty="0" smtClean="0"/>
              <a:t>punktu kontaktowego dla organu nadzorczego </a:t>
            </a:r>
            <a:r>
              <a:rPr lang="pl-PL" sz="1800" dirty="0" smtClean="0"/>
              <a:t>w zakresie uprzednich konsultacji, o których mowa w art. 36 </a:t>
            </a:r>
            <a:r>
              <a:rPr lang="pl-PL" sz="1800" dirty="0" err="1" smtClean="0"/>
              <a:t>rodo</a:t>
            </a:r>
            <a:r>
              <a:rPr lang="pl-PL" sz="1800" dirty="0" smtClean="0"/>
              <a:t>, ale też we wszelkich innych sprawach</a:t>
            </a:r>
          </a:p>
          <a:p>
            <a:pPr>
              <a:buFont typeface="Wingdings" pitchFamily="2" charset="2"/>
              <a:buChar char="q"/>
            </a:pPr>
            <a:endParaRPr lang="pl-PL" sz="1800" dirty="0" smtClean="0"/>
          </a:p>
          <a:p>
            <a:pPr>
              <a:buFont typeface="Wingdings" pitchFamily="2" charset="2"/>
              <a:buChar char="q"/>
            </a:pPr>
            <a:r>
              <a:rPr lang="pl-PL" sz="1800" dirty="0" smtClean="0"/>
              <a:t>obowiązek pełnienia funkcji </a:t>
            </a:r>
            <a:r>
              <a:rPr lang="pl-PL" sz="1800" b="1" dirty="0" smtClean="0"/>
              <a:t>punktu kontaktowego dla osób</a:t>
            </a:r>
            <a:r>
              <a:rPr lang="pl-PL" sz="1800" dirty="0" smtClean="0"/>
              <a:t>, których dane dotyczą</a:t>
            </a:r>
          </a:p>
          <a:p>
            <a:pPr>
              <a:buNone/>
            </a:pPr>
            <a:r>
              <a:rPr lang="pl-PL" sz="1800" dirty="0" smtClean="0"/>
              <a:t>(</a:t>
            </a:r>
            <a:r>
              <a:rPr lang="pl-PL" sz="1800" i="1" dirty="0" smtClean="0"/>
              <a:t>Na mocy art. 38 ust. 4 </a:t>
            </a:r>
            <a:r>
              <a:rPr lang="pl-PL" sz="1800" i="1" dirty="0" err="1" smtClean="0"/>
              <a:t>rodo</a:t>
            </a:r>
            <a:r>
              <a:rPr lang="pl-PL" sz="1800" i="1" dirty="0" smtClean="0"/>
              <a:t> osoby, których dane dotyczą, uprawnione zostały bowiem wprost do kontaktowania się z inspektorem ochrony danych we wszystkich sprawach związanych z przetwarzaniem ich danych osobowych oraz z wykonywaniem praw przysługujących im na mocy </a:t>
            </a:r>
            <a:r>
              <a:rPr lang="pl-PL" sz="1800" i="1" dirty="0" err="1" smtClean="0"/>
              <a:t>rodo</a:t>
            </a:r>
            <a:r>
              <a:rPr lang="pl-PL" sz="1800" i="1" dirty="0"/>
              <a:t> </a:t>
            </a:r>
            <a:r>
              <a:rPr lang="pl-PL" sz="1800" dirty="0" smtClean="0"/>
              <a:t>)</a:t>
            </a:r>
          </a:p>
          <a:p>
            <a:pPr>
              <a:buNone/>
            </a:pPr>
            <a:endParaRPr lang="pl-PL" sz="1800" dirty="0" smtClean="0"/>
          </a:p>
          <a:p>
            <a:pPr>
              <a:buFont typeface="Wingdings" pitchFamily="2" charset="2"/>
              <a:buChar char="q"/>
            </a:pPr>
            <a:r>
              <a:rPr lang="pl-PL" sz="1800" dirty="0" smtClean="0"/>
              <a:t>inspektorzy ochrony danych będą musieli </a:t>
            </a:r>
            <a:r>
              <a:rPr lang="pl-PL" sz="1800" b="1" dirty="0" smtClean="0"/>
              <a:t>udzielać pomocy i wyjaśnień dotyczących </a:t>
            </a:r>
            <a:r>
              <a:rPr lang="pl-PL" sz="1800" dirty="0" smtClean="0"/>
              <a:t>przetwarzania danych osobowych konkretnych osób oraz przysługujących tym osobom uprawnień w każdym przypadku, gdy osoby te zwrócą się do nich z takim wnioskiem ( </a:t>
            </a:r>
            <a:r>
              <a:rPr lang="pl-PL" sz="1800" i="1" dirty="0" smtClean="0"/>
              <a:t>wymagać to będzie dużych nakładów czasu i pracy, i w niektórych instytucjach uzasadnione będzie powołanie do jego realizacji nawet zespołu przygotowanych merytorycznie osób.</a:t>
            </a:r>
            <a:endParaRPr lang="pl-PL" sz="1800" i="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Font typeface="Wingdings" pitchFamily="2" charset="2"/>
              <a:buChar char="q"/>
            </a:pPr>
            <a:r>
              <a:rPr lang="pl-PL" sz="1800" b="1" dirty="0" smtClean="0"/>
              <a:t>wspieranie administratora danych osobowych</a:t>
            </a:r>
            <a:r>
              <a:rPr lang="pl-PL" sz="1800" dirty="0" smtClean="0"/>
              <a:t>, podejmując wskazane aktywności niezależnie od charakteru prowadzonej przez administratora działalności, w </a:t>
            </a:r>
            <a:r>
              <a:rPr lang="pl-PL" sz="1800" b="1" dirty="0" smtClean="0"/>
              <a:t>sytuacji wykazania jednej z przesłanek przetwarzania danych osobowych, o których mowa w art. 6–11 </a:t>
            </a:r>
            <a:r>
              <a:rPr lang="pl-PL" sz="1800" b="1" dirty="0" err="1" smtClean="0"/>
              <a:t>rodo</a:t>
            </a:r>
            <a:r>
              <a:rPr lang="pl-PL" sz="1800" b="1" dirty="0"/>
              <a:t> </a:t>
            </a:r>
            <a:r>
              <a:rPr lang="pl-PL" sz="1800" dirty="0" smtClean="0"/>
              <a:t>np. (</a:t>
            </a:r>
            <a:r>
              <a:rPr lang="pl-PL" sz="1800" i="1" dirty="0" smtClean="0"/>
              <a:t>gdy podstawą przetwarzania danych osobowych jest zgoda osoby, której dane dotyczą, inspektor ochrony danych powinien wspierać administratora danych </a:t>
            </a:r>
            <a:r>
              <a:rPr lang="pl-PL" sz="1800" b="1" i="1" dirty="0" smtClean="0"/>
              <a:t>w skonstruowaniu należytego procesu odbierania zgody. Powinien </a:t>
            </a:r>
            <a:r>
              <a:rPr lang="pl-PL" sz="1800" i="1" dirty="0" smtClean="0"/>
              <a:t>on zagwarantować, że została ona odebrana w zrozumiałej i łatwo dostępnej formie, jasnym i prostym językiem ) ,</a:t>
            </a:r>
          </a:p>
          <a:p>
            <a:pPr>
              <a:buNone/>
            </a:pPr>
            <a:endParaRPr lang="pl-PL" sz="1800" i="1" dirty="0"/>
          </a:p>
          <a:p>
            <a:pPr>
              <a:buFont typeface="Wingdings" pitchFamily="2" charset="2"/>
              <a:buChar char="q"/>
            </a:pPr>
            <a:r>
              <a:rPr lang="pl-PL" sz="1800" dirty="0" smtClean="0"/>
              <a:t>opiniowanie, a nawet tworzenie w imieniu administratora </a:t>
            </a:r>
            <a:r>
              <a:rPr lang="pl-PL" sz="1800" b="1" dirty="0" smtClean="0"/>
              <a:t>wzorów umów, </a:t>
            </a:r>
            <a:r>
              <a:rPr lang="pl-PL" sz="1800" dirty="0" smtClean="0"/>
              <a:t>odpowiadających wszystkim wymogom przewidzianym w art. 28–29 </a:t>
            </a:r>
            <a:r>
              <a:rPr lang="pl-PL" sz="1800" dirty="0" err="1" smtClean="0"/>
              <a:t>rodo</a:t>
            </a:r>
            <a:r>
              <a:rPr lang="pl-PL" sz="1800" dirty="0"/>
              <a:t> </a:t>
            </a:r>
            <a:r>
              <a:rPr lang="pl-PL" sz="1800" dirty="0" smtClean="0"/>
              <a:t>- </a:t>
            </a:r>
            <a:r>
              <a:rPr lang="pl-PL" sz="1800" i="1" dirty="0" smtClean="0"/>
              <a:t>W związku z obowiązkiem ADO </a:t>
            </a:r>
            <a:r>
              <a:rPr lang="pl-PL" sz="1800" dirty="0" smtClean="0"/>
              <a:t>dochowania należytej formy powierzania danych osobowych podmiotowi przetwarzającemu dane</a:t>
            </a:r>
            <a:endParaRPr lang="pl-PL" sz="1800" i="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Font typeface="Wingdings" pitchFamily="2" charset="2"/>
              <a:buChar char="q"/>
            </a:pPr>
            <a:r>
              <a:rPr lang="pl-PL" sz="1800" b="1" dirty="0" smtClean="0"/>
              <a:t>stworzenie oraz aktualizowanie dokumentacji w zakresie wszelkich naruszeń ochrony danych osobowych, </a:t>
            </a:r>
            <a:r>
              <a:rPr lang="pl-PL" sz="1800" dirty="0" smtClean="0"/>
              <a:t>w tym okoliczności naruszenia ochrony danych osobowych, jego skutków oraz podjętych działań zaradczych</a:t>
            </a:r>
          </a:p>
          <a:p>
            <a:pPr>
              <a:buFont typeface="Wingdings" pitchFamily="2" charset="2"/>
              <a:buChar char="q"/>
            </a:pPr>
            <a:endParaRPr lang="pl-PL" sz="1800" dirty="0" smtClean="0"/>
          </a:p>
          <a:p>
            <a:pPr>
              <a:buFont typeface="Wingdings" pitchFamily="2" charset="2"/>
              <a:buChar char="q"/>
            </a:pPr>
            <a:r>
              <a:rPr lang="pl-PL" sz="1800" b="1" dirty="0" smtClean="0"/>
              <a:t>ocena skuteczności zastosowanych środków ochrony </a:t>
            </a:r>
            <a:r>
              <a:rPr lang="pl-PL" sz="1800" dirty="0" smtClean="0"/>
              <a:t>oraz rekomendowanie zmian w zastosowanych przez ADO środkach technicznych i organizacyjnych zapewniających należytą ochronę danych osobowych.</a:t>
            </a:r>
          </a:p>
          <a:p>
            <a:pPr>
              <a:buFont typeface="Wingdings" pitchFamily="2" charset="2"/>
              <a:buChar char="q"/>
            </a:pPr>
            <a:endParaRPr lang="pl-PL" sz="1800" dirty="0" smtClean="0"/>
          </a:p>
          <a:p>
            <a:pPr>
              <a:buFont typeface="Wingdings" pitchFamily="2" charset="2"/>
              <a:buChar char="q"/>
            </a:pPr>
            <a:r>
              <a:rPr lang="pl-PL" sz="1800" dirty="0" smtClean="0"/>
              <a:t>zasada, </a:t>
            </a:r>
            <a:r>
              <a:rPr lang="pl-PL" sz="1800" b="1" dirty="0" err="1" smtClean="0"/>
              <a:t>privacy</a:t>
            </a:r>
            <a:r>
              <a:rPr lang="pl-PL" sz="1800" b="1" dirty="0" smtClean="0"/>
              <a:t> by design, </a:t>
            </a:r>
            <a:r>
              <a:rPr lang="pl-PL" sz="1800" dirty="0" smtClean="0"/>
              <a:t>nakłada na administratora obowiązek uwzględnienia ochrony danych osobowych już na etapie projektowania rozwiązań technicznych bądź organizacyjnych - działania takie powinny być podejmowane </a:t>
            </a:r>
            <a:r>
              <a:rPr lang="pl-PL" sz="1800" b="1" dirty="0" smtClean="0"/>
              <a:t>przy wsparciu inspektora ochrony danych, </a:t>
            </a:r>
            <a:endParaRPr lang="pl-PL" sz="1800" b="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t>ABI – inspektor danych osobowych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endParaRPr lang="pl-PL" sz="1800" dirty="0" smtClean="0"/>
          </a:p>
          <a:p>
            <a:pPr>
              <a:buNone/>
            </a:pPr>
            <a:endParaRPr lang="pl-PL" sz="1800" dirty="0"/>
          </a:p>
          <a:p>
            <a:pPr>
              <a:buNone/>
            </a:pPr>
            <a:endParaRPr lang="pl-PL" sz="1800" dirty="0" smtClean="0"/>
          </a:p>
          <a:p>
            <a:pPr>
              <a:buNone/>
            </a:pPr>
            <a:r>
              <a:rPr lang="pl-PL" sz="1800" b="1" dirty="0"/>
              <a:t>P</a:t>
            </a:r>
            <a:r>
              <a:rPr lang="pl-PL" sz="1800" b="1" dirty="0" smtClean="0"/>
              <a:t>rzepisy </a:t>
            </a:r>
            <a:r>
              <a:rPr lang="pl-PL" sz="1800" b="1" dirty="0" err="1" smtClean="0"/>
              <a:t>rodo</a:t>
            </a:r>
            <a:r>
              <a:rPr lang="pl-PL" sz="1800" b="1" dirty="0" smtClean="0"/>
              <a:t> wyłączają możliwość przeniesienia na inspektora ochrony danych ciężaru podejmowania decyzji, który wprost nałożony został na administratorów danych. </a:t>
            </a:r>
          </a:p>
          <a:p>
            <a:pPr>
              <a:buNone/>
            </a:pPr>
            <a:endParaRPr lang="pl-PL" sz="1800" dirty="0"/>
          </a:p>
          <a:p>
            <a:pPr>
              <a:buNone/>
            </a:pPr>
            <a:r>
              <a:rPr lang="pl-PL" sz="1800" dirty="0" smtClean="0"/>
              <a:t>Przykładem mogą być decyzje co do wdrażanych technicznych i organizacyjnych środków ochrony danych osobowych - W tym zakresie działania inspektora ochrony danych mogą ograniczyć się wyłącznie do podejmowania działań </a:t>
            </a:r>
            <a:r>
              <a:rPr lang="pl-PL" sz="1800" b="1" dirty="0" smtClean="0"/>
              <a:t>czysto doradczych</a:t>
            </a:r>
            <a:r>
              <a:rPr lang="pl-PL" sz="1800" dirty="0" smtClean="0"/>
              <a:t>, wspierających administratora w podejmowanych przez niego decyzjach.</a:t>
            </a:r>
          </a:p>
          <a:p>
            <a:pPr>
              <a:buNone/>
            </a:pPr>
            <a:endParaRPr lang="pl-PL" sz="1800" dirty="0"/>
          </a:p>
          <a:p>
            <a:pPr>
              <a:buNone/>
            </a:pPr>
            <a:endParaRPr lang="pl-PL" sz="18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p:txBody>
          <a:bodyPr>
            <a:normAutofit lnSpcReduction="10000"/>
          </a:bodyPr>
          <a:lstStyle/>
          <a:p>
            <a:pPr marL="0" indent="0">
              <a:buNone/>
            </a:pPr>
            <a:endParaRPr lang="pl-PL" sz="1800" dirty="0" smtClean="0"/>
          </a:p>
          <a:p>
            <a:pPr marL="0" indent="0">
              <a:buNone/>
            </a:pPr>
            <a:r>
              <a:rPr lang="pl-PL" sz="1800" dirty="0" smtClean="0"/>
              <a:t>Ogólne </a:t>
            </a:r>
            <a:r>
              <a:rPr lang="pl-PL" sz="1800" dirty="0"/>
              <a:t>rozporządzenie o ochronie danych przyznaje </a:t>
            </a:r>
            <a:r>
              <a:rPr lang="pl-PL" sz="1800" dirty="0" smtClean="0"/>
              <a:t>szereg </a:t>
            </a:r>
            <a:r>
              <a:rPr lang="pl-PL" sz="1800" dirty="0"/>
              <a:t>uprawnień podmiotom danych: </a:t>
            </a:r>
            <a:endParaRPr lang="pl-PL" sz="1800" dirty="0" smtClean="0"/>
          </a:p>
          <a:p>
            <a:pPr marL="0" indent="0">
              <a:buNone/>
            </a:pPr>
            <a:endParaRPr lang="pl-PL" sz="1800" dirty="0" smtClean="0"/>
          </a:p>
          <a:p>
            <a:pPr>
              <a:buFontTx/>
              <a:buChar char="-"/>
            </a:pPr>
            <a:r>
              <a:rPr lang="pl-PL" sz="1800" dirty="0" smtClean="0"/>
              <a:t>prawo </a:t>
            </a:r>
            <a:r>
              <a:rPr lang="pl-PL" sz="1800" dirty="0"/>
              <a:t>do bycia poinformowanym o operacjach przetwarzania, </a:t>
            </a:r>
            <a:endParaRPr lang="pl-PL" sz="1800" dirty="0" smtClean="0"/>
          </a:p>
          <a:p>
            <a:pPr>
              <a:buFontTx/>
              <a:buChar char="-"/>
            </a:pPr>
            <a:r>
              <a:rPr lang="pl-PL" sz="1800" dirty="0" smtClean="0"/>
              <a:t>- </a:t>
            </a:r>
            <a:r>
              <a:rPr lang="pl-PL" sz="1800" dirty="0"/>
              <a:t>prawo dostępu</a:t>
            </a:r>
            <a:r>
              <a:rPr lang="pl-PL" sz="1800" dirty="0" smtClean="0"/>
              <a:t>,</a:t>
            </a:r>
          </a:p>
          <a:p>
            <a:pPr>
              <a:buFontTx/>
              <a:buChar char="-"/>
            </a:pPr>
            <a:r>
              <a:rPr lang="pl-PL" sz="1800" dirty="0" smtClean="0"/>
              <a:t> </a:t>
            </a:r>
            <a:r>
              <a:rPr lang="pl-PL" sz="1800" dirty="0"/>
              <a:t>- prawo do sprostowania/uzupełnienia danych, </a:t>
            </a:r>
            <a:endParaRPr lang="pl-PL" sz="1800" dirty="0" smtClean="0"/>
          </a:p>
          <a:p>
            <a:pPr>
              <a:buFontTx/>
              <a:buChar char="-"/>
            </a:pPr>
            <a:r>
              <a:rPr lang="pl-PL" sz="1800" dirty="0" smtClean="0"/>
              <a:t>- </a:t>
            </a:r>
            <a:r>
              <a:rPr lang="pl-PL" sz="1800" dirty="0"/>
              <a:t>prawo do usunięcia danych (prawo do bycia zapomnianym), </a:t>
            </a:r>
            <a:endParaRPr lang="pl-PL" sz="1800" dirty="0" smtClean="0"/>
          </a:p>
          <a:p>
            <a:pPr>
              <a:buFontTx/>
              <a:buChar char="-"/>
            </a:pPr>
            <a:r>
              <a:rPr lang="pl-PL" sz="1800" dirty="0" smtClean="0"/>
              <a:t>- </a:t>
            </a:r>
            <a:r>
              <a:rPr lang="pl-PL" sz="1800" dirty="0"/>
              <a:t>prawo do ograniczenia przetwarzania, </a:t>
            </a:r>
            <a:r>
              <a:rPr lang="pl-PL" sz="1800" dirty="0" smtClean="0"/>
              <a:t>-</a:t>
            </a:r>
          </a:p>
          <a:p>
            <a:pPr>
              <a:buFontTx/>
              <a:buChar char="-"/>
            </a:pPr>
            <a:r>
              <a:rPr lang="pl-PL" sz="1800" dirty="0" smtClean="0"/>
              <a:t> </a:t>
            </a:r>
            <a:r>
              <a:rPr lang="pl-PL" sz="1800" dirty="0"/>
              <a:t>prawo do przenoszenia danych, - prawo do sprzeciwu</a:t>
            </a:r>
            <a:r>
              <a:rPr lang="pl-PL" sz="1800" dirty="0" smtClean="0"/>
              <a:t>,</a:t>
            </a:r>
          </a:p>
          <a:p>
            <a:pPr>
              <a:buFontTx/>
              <a:buChar char="-"/>
            </a:pPr>
            <a:r>
              <a:rPr lang="pl-PL" sz="1800" dirty="0" smtClean="0"/>
              <a:t> </a:t>
            </a:r>
            <a:r>
              <a:rPr lang="pl-PL" sz="1800" dirty="0"/>
              <a:t>- prawo do tego, by nie podlegać </a:t>
            </a:r>
            <a:r>
              <a:rPr lang="pl-PL" sz="1800" dirty="0" smtClean="0"/>
              <a:t>profilowaniu</a:t>
            </a:r>
          </a:p>
          <a:p>
            <a:pPr>
              <a:buFontTx/>
              <a:buChar char="-"/>
            </a:pPr>
            <a:endParaRPr lang="pl-PL" sz="1800" dirty="0"/>
          </a:p>
          <a:p>
            <a:pPr marL="0" indent="0">
              <a:buNone/>
            </a:pPr>
            <a:r>
              <a:rPr lang="pl-PL" sz="1800" dirty="0" smtClean="0"/>
              <a:t>Wdrożone  </a:t>
            </a:r>
            <a:r>
              <a:rPr lang="pl-PL" sz="1800" dirty="0"/>
              <a:t>procedury przetwarzania danych </a:t>
            </a:r>
            <a:r>
              <a:rPr lang="pl-PL" sz="1800" dirty="0" smtClean="0"/>
              <a:t>powinny uwzględniać możliwość </a:t>
            </a:r>
            <a:r>
              <a:rPr lang="pl-PL" sz="1800" dirty="0"/>
              <a:t>realizacji tych praw przez osoby, których dane </a:t>
            </a:r>
            <a:r>
              <a:rPr lang="pl-PL" sz="1800" dirty="0" smtClean="0"/>
              <a:t>są przetwarzane. </a:t>
            </a:r>
            <a:endParaRPr lang="pl-PL" sz="1800" dirty="0"/>
          </a:p>
        </p:txBody>
      </p:sp>
    </p:spTree>
    <p:extLst>
      <p:ext uri="{BB962C8B-B14F-4D97-AF65-F5344CB8AC3E}">
        <p14:creationId xmlns="" xmlns:p14="http://schemas.microsoft.com/office/powerpoint/2010/main" val="24288313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Zabezpieczenia </a:t>
            </a:r>
            <a:endParaRPr lang="pl-PL" sz="2800" b="1" dirty="0">
              <a:solidFill>
                <a:schemeClr val="bg1"/>
              </a:solidFill>
            </a:endParaRPr>
          </a:p>
        </p:txBody>
      </p:sp>
      <p:sp>
        <p:nvSpPr>
          <p:cNvPr id="3" name="Symbol zastępczy zawartości 2"/>
          <p:cNvSpPr>
            <a:spLocks noGrp="1"/>
          </p:cNvSpPr>
          <p:nvPr>
            <p:ph idx="1"/>
          </p:nvPr>
        </p:nvSpPr>
        <p:spPr/>
        <p:txBody>
          <a:bodyPr>
            <a:normAutofit/>
          </a:bodyPr>
          <a:lstStyle/>
          <a:p>
            <a:pPr marL="0" indent="0">
              <a:buNone/>
            </a:pPr>
            <a:endParaRPr lang="pl-PL" sz="1800" dirty="0" smtClean="0"/>
          </a:p>
          <a:p>
            <a:pPr marL="0" indent="0">
              <a:buNone/>
            </a:pPr>
            <a:r>
              <a:rPr lang="pl-PL" sz="1800" dirty="0" smtClean="0"/>
              <a:t>Dane </a:t>
            </a:r>
            <a:r>
              <a:rPr lang="pl-PL" sz="1800" dirty="0"/>
              <a:t>osobowe muszą być przetwarzane w sposób zapewniający </a:t>
            </a:r>
            <a:r>
              <a:rPr lang="pl-PL" sz="1800" b="1" dirty="0"/>
              <a:t>odpowiednie bezpieczeństwo </a:t>
            </a:r>
            <a:r>
              <a:rPr lang="pl-PL" sz="1800" dirty="0"/>
              <a:t>danych osobowych, w tym ochronę przed </a:t>
            </a:r>
            <a:r>
              <a:rPr lang="pl-PL" sz="1800" b="1" dirty="0"/>
              <a:t>niedozwolonym lub niezgodnym z prawem przetwarzaniem oraz przypadkową utratą, zniszczeniem lub uszkodzeniem, za pomocą odpowiednich środków technicznych lub </a:t>
            </a:r>
            <a:r>
              <a:rPr lang="pl-PL" sz="1800" b="1" dirty="0" smtClean="0"/>
              <a:t>organizacyjnych</a:t>
            </a:r>
            <a:r>
              <a:rPr lang="pl-PL" sz="1800" b="1" dirty="0"/>
              <a:t>.</a:t>
            </a:r>
            <a:endParaRPr lang="pl-PL" sz="1800" b="1" dirty="0" smtClean="0"/>
          </a:p>
          <a:p>
            <a:endParaRPr lang="pl-PL" sz="1800" dirty="0"/>
          </a:p>
          <a:p>
            <a:pPr marL="0" indent="0">
              <a:buNone/>
            </a:pPr>
            <a:r>
              <a:rPr lang="pl-PL" sz="1800" dirty="0"/>
              <a:t>W ogólnym rozporządzeniu </a:t>
            </a:r>
            <a:r>
              <a:rPr lang="pl-PL" sz="1800" dirty="0" smtClean="0"/>
              <a:t>brak szczegółowych </a:t>
            </a:r>
            <a:r>
              <a:rPr lang="pl-PL" sz="1800" dirty="0"/>
              <a:t>wskazówek, jakie środki organizacyjne i techniczne wdrożyć. </a:t>
            </a:r>
            <a:endParaRPr lang="pl-PL" sz="1800" dirty="0" smtClean="0"/>
          </a:p>
          <a:p>
            <a:pPr marL="0" indent="0">
              <a:buNone/>
            </a:pPr>
            <a:r>
              <a:rPr lang="pl-PL" sz="1800" dirty="0" smtClean="0"/>
              <a:t>Rozporządzenie </a:t>
            </a:r>
            <a:r>
              <a:rPr lang="pl-PL" sz="1800" dirty="0"/>
              <a:t>zachęca jedynie do skorzystania z narzędzi </a:t>
            </a:r>
            <a:r>
              <a:rPr lang="pl-PL" sz="1800" dirty="0" err="1"/>
              <a:t>pseudonimizacji</a:t>
            </a:r>
            <a:r>
              <a:rPr lang="pl-PL" sz="1800" dirty="0"/>
              <a:t> czy też szyfrowania danych. </a:t>
            </a:r>
            <a:endParaRPr lang="pl-PL" sz="1800" dirty="0" smtClean="0"/>
          </a:p>
          <a:p>
            <a:pPr marL="0" indent="0">
              <a:buNone/>
            </a:pPr>
            <a:endParaRPr lang="pl-PL" sz="1800" dirty="0" smtClean="0"/>
          </a:p>
          <a:p>
            <a:pPr marL="0" indent="0">
              <a:buNone/>
            </a:pPr>
            <a:r>
              <a:rPr lang="pl-PL" sz="1800" dirty="0" smtClean="0"/>
              <a:t>W </a:t>
            </a:r>
            <a:r>
              <a:rPr lang="pl-PL" sz="1800" dirty="0"/>
              <a:t>przepisach nie </a:t>
            </a:r>
            <a:r>
              <a:rPr lang="pl-PL" sz="1800" dirty="0" smtClean="0"/>
              <a:t>ma </a:t>
            </a:r>
            <a:r>
              <a:rPr lang="pl-PL" sz="1800" dirty="0"/>
              <a:t>również minimalnych standardów technicznych bezpieczeństwa danych, a w maju przyszłego roku przestanie </a:t>
            </a:r>
            <a:r>
              <a:rPr lang="pl-PL" sz="1800" dirty="0" smtClean="0"/>
              <a:t>obowiązywać </a:t>
            </a:r>
            <a:r>
              <a:rPr lang="pl-PL" sz="1800" dirty="0"/>
              <a:t>rozporządzenie techniczne MSWiA do ustawy o ochronie danych </a:t>
            </a:r>
            <a:r>
              <a:rPr lang="pl-PL" sz="1800" dirty="0" smtClean="0"/>
              <a:t>osobowych.</a:t>
            </a:r>
            <a:endParaRPr lang="pl-PL" sz="1800" dirty="0"/>
          </a:p>
          <a:p>
            <a:endParaRPr lang="pl-PL" sz="1800" dirty="0"/>
          </a:p>
        </p:txBody>
      </p:sp>
    </p:spTree>
    <p:extLst>
      <p:ext uri="{BB962C8B-B14F-4D97-AF65-F5344CB8AC3E}">
        <p14:creationId xmlns="" xmlns:p14="http://schemas.microsoft.com/office/powerpoint/2010/main" val="37634335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solidFill>
                  <a:schemeClr val="bg1"/>
                </a:solidFill>
              </a:rPr>
              <a:t>Zabezpieczenia </a:t>
            </a:r>
            <a:endParaRPr lang="pl-PL" sz="2800" dirty="0"/>
          </a:p>
        </p:txBody>
      </p:sp>
      <p:sp>
        <p:nvSpPr>
          <p:cNvPr id="3" name="Symbol zastępczy zawartości 2"/>
          <p:cNvSpPr>
            <a:spLocks noGrp="1"/>
          </p:cNvSpPr>
          <p:nvPr>
            <p:ph idx="1"/>
          </p:nvPr>
        </p:nvSpPr>
        <p:spPr/>
        <p:txBody>
          <a:bodyPr>
            <a:normAutofit/>
          </a:bodyPr>
          <a:lstStyle/>
          <a:p>
            <a:pPr marL="0" indent="0">
              <a:buNone/>
            </a:pPr>
            <a:endParaRPr lang="pl-PL" sz="1800" dirty="0" smtClean="0"/>
          </a:p>
          <a:p>
            <a:pPr marL="0" indent="0">
              <a:buNone/>
            </a:pPr>
            <a:r>
              <a:rPr lang="pl-PL" sz="1800" dirty="0" smtClean="0"/>
              <a:t>Zgodnie </a:t>
            </a:r>
            <a:r>
              <a:rPr lang="pl-PL" sz="1800" dirty="0"/>
              <a:t>z zasadą rozliczalności, to administrator danych – uwzględniając </a:t>
            </a:r>
            <a:endParaRPr lang="pl-PL" sz="1800" dirty="0" smtClean="0"/>
          </a:p>
          <a:p>
            <a:pPr>
              <a:buFont typeface="Wingdings" panose="05000000000000000000" pitchFamily="2" charset="2"/>
              <a:buChar char="Ø"/>
            </a:pPr>
            <a:r>
              <a:rPr lang="pl-PL" sz="1800" dirty="0" smtClean="0"/>
              <a:t>aktualny </a:t>
            </a:r>
            <a:r>
              <a:rPr lang="pl-PL" sz="1800" dirty="0"/>
              <a:t>stan wiedzy technicznej, </a:t>
            </a:r>
            <a:endParaRPr lang="pl-PL" sz="1800" dirty="0" smtClean="0"/>
          </a:p>
          <a:p>
            <a:pPr>
              <a:buFont typeface="Wingdings" panose="05000000000000000000" pitchFamily="2" charset="2"/>
              <a:buChar char="Ø"/>
            </a:pPr>
            <a:r>
              <a:rPr lang="pl-PL" sz="1800" dirty="0" smtClean="0"/>
              <a:t>koszt </a:t>
            </a:r>
            <a:r>
              <a:rPr lang="pl-PL" sz="1800" dirty="0"/>
              <a:t>wdrażania </a:t>
            </a:r>
            <a:endParaRPr lang="pl-PL" sz="1800" dirty="0" smtClean="0"/>
          </a:p>
          <a:p>
            <a:pPr>
              <a:buFont typeface="Wingdings" panose="05000000000000000000" pitchFamily="2" charset="2"/>
              <a:buChar char="Ø"/>
            </a:pPr>
            <a:r>
              <a:rPr lang="pl-PL" sz="1800" dirty="0" smtClean="0"/>
              <a:t>oraz </a:t>
            </a:r>
            <a:r>
              <a:rPr lang="pl-PL" sz="1800" dirty="0"/>
              <a:t>charakter, zakres i cele przetwarzania danych </a:t>
            </a:r>
            <a:endParaRPr lang="pl-PL" sz="1800" dirty="0" smtClean="0"/>
          </a:p>
          <a:p>
            <a:pPr>
              <a:buFont typeface="Wingdings" panose="05000000000000000000" pitchFamily="2" charset="2"/>
              <a:buChar char="Ø"/>
            </a:pPr>
            <a:endParaRPr lang="pl-PL" sz="1800" dirty="0" smtClean="0"/>
          </a:p>
          <a:p>
            <a:pPr marL="0" indent="0">
              <a:buNone/>
            </a:pPr>
            <a:r>
              <a:rPr lang="pl-PL" sz="1800" dirty="0" smtClean="0"/>
              <a:t>– </a:t>
            </a:r>
            <a:r>
              <a:rPr lang="pl-PL" sz="1800" dirty="0"/>
              <a:t>samodzielnie będzie decydował, jakie środki bezpieczeństwa wdrożyć, by zapewnić zgodność przetwarzania danych z wymogami rozporządzenia. </a:t>
            </a:r>
            <a:endParaRPr lang="pl-PL" sz="1800" dirty="0" smtClean="0"/>
          </a:p>
          <a:p>
            <a:pPr marL="0" indent="0">
              <a:buNone/>
            </a:pPr>
            <a:endParaRPr lang="pl-PL" sz="1800" dirty="0"/>
          </a:p>
          <a:p>
            <a:pPr marL="0" indent="0">
              <a:buNone/>
            </a:pPr>
            <a:r>
              <a:rPr lang="pl-PL" sz="1800" dirty="0" smtClean="0"/>
              <a:t>Może </a:t>
            </a:r>
            <a:r>
              <a:rPr lang="pl-PL" sz="1800" dirty="0"/>
              <a:t>więc uznać, że od maja 2018 r. nadal aktualne pozostaną środki techniczne i organizacyjne wdrożone i udokumentowane w dotychczasowej polityce bezpieczeństwa oraz instrukcji zarządzania systemem informatycznym, albo też podjąć decyzję o wdrożeniu zupełnie nowych środków</a:t>
            </a:r>
            <a:r>
              <a:rPr lang="pl-PL" sz="1800" dirty="0" smtClean="0"/>
              <a:t>.</a:t>
            </a:r>
          </a:p>
          <a:p>
            <a:endParaRPr lang="pl-PL" sz="1800" dirty="0"/>
          </a:p>
        </p:txBody>
      </p:sp>
    </p:spTree>
    <p:extLst>
      <p:ext uri="{BB962C8B-B14F-4D97-AF65-F5344CB8AC3E}">
        <p14:creationId xmlns="" xmlns:p14="http://schemas.microsoft.com/office/powerpoint/2010/main" val="143031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3">
            <a:schemeClr val="lt1"/>
          </a:lnRef>
          <a:fillRef idx="1">
            <a:schemeClr val="dk1"/>
          </a:fillRef>
          <a:effectRef idx="1">
            <a:schemeClr val="dk1"/>
          </a:effectRef>
          <a:fontRef idx="minor">
            <a:schemeClr val="lt1"/>
          </a:fontRef>
        </p:style>
        <p:txBody>
          <a:bodyPr>
            <a:normAutofit/>
          </a:bodyPr>
          <a:lstStyle/>
          <a:p>
            <a:r>
              <a:rPr lang="pl-PL" sz="2800" b="1" dirty="0" smtClean="0">
                <a:solidFill>
                  <a:schemeClr val="bg1"/>
                </a:solidFill>
              </a:rPr>
              <a:t>Warunki wyrażenia zgody</a:t>
            </a:r>
            <a:endParaRPr lang="pl-PL" sz="2800" b="1" dirty="0">
              <a:solidFill>
                <a:schemeClr val="bg1"/>
              </a:solidFill>
            </a:endParaRPr>
          </a:p>
        </p:txBody>
      </p:sp>
      <p:sp>
        <p:nvSpPr>
          <p:cNvPr id="3" name="Symbol zastępczy zawartości 2"/>
          <p:cNvSpPr>
            <a:spLocks noGrp="1"/>
          </p:cNvSpPr>
          <p:nvPr>
            <p:ph idx="1"/>
          </p:nvPr>
        </p:nvSpPr>
        <p:spPr/>
        <p:txBody>
          <a:bodyPr>
            <a:normAutofit/>
          </a:bodyPr>
          <a:lstStyle/>
          <a:p>
            <a:pPr>
              <a:buNone/>
            </a:pPr>
            <a:r>
              <a:rPr lang="pl-PL" sz="1800" dirty="0" smtClean="0"/>
              <a:t>Każda osoba, która takiej zgody udziela ma robić to </a:t>
            </a:r>
            <a:r>
              <a:rPr lang="pl-PL" sz="1800" b="1" dirty="0" smtClean="0"/>
              <a:t>dobrowolnie, świadomie i wobec</a:t>
            </a:r>
          </a:p>
          <a:p>
            <a:pPr>
              <a:buNone/>
            </a:pPr>
            <a:r>
              <a:rPr lang="pl-PL" sz="1800" b="1" dirty="0" smtClean="0"/>
              <a:t>konkretnie oznaczonego celu l</a:t>
            </a:r>
            <a:r>
              <a:rPr lang="pl-PL" sz="1800" dirty="0" smtClean="0"/>
              <a:t>ub tych samych celów. </a:t>
            </a:r>
          </a:p>
          <a:p>
            <a:pPr>
              <a:buNone/>
            </a:pPr>
            <a:endParaRPr lang="pl-PL" sz="1800" dirty="0" smtClean="0"/>
          </a:p>
          <a:p>
            <a:pPr>
              <a:buNone/>
            </a:pPr>
            <a:r>
              <a:rPr lang="pl-PL" sz="1800" dirty="0" smtClean="0"/>
              <a:t>Zgoda musi zatem zostać przedstawiona w sposób pozwalający wyraźnie odróżnić cele</a:t>
            </a:r>
          </a:p>
          <a:p>
            <a:pPr>
              <a:buNone/>
            </a:pPr>
            <a:r>
              <a:rPr lang="pl-PL" sz="1800" dirty="0" smtClean="0"/>
              <a:t>od pozostałych kwestii, w </a:t>
            </a:r>
            <a:r>
              <a:rPr lang="pl-PL" sz="1800" b="1" dirty="0" smtClean="0"/>
              <a:t>zrozumiałej i łatwo dostępnej formie, jasnym i prostym</a:t>
            </a:r>
          </a:p>
          <a:p>
            <a:pPr>
              <a:buNone/>
            </a:pPr>
            <a:r>
              <a:rPr lang="pl-PL" sz="1800" b="1" dirty="0" smtClean="0"/>
              <a:t>językiem.</a:t>
            </a:r>
          </a:p>
          <a:p>
            <a:pPr>
              <a:buNone/>
            </a:pPr>
            <a:endParaRPr lang="pl-PL" sz="1800" dirty="0" smtClean="0"/>
          </a:p>
          <a:p>
            <a:pPr>
              <a:buNone/>
            </a:pPr>
            <a:r>
              <a:rPr lang="pl-PL" sz="1800" dirty="0" smtClean="0">
                <a:solidFill>
                  <a:srgbClr val="FF0000"/>
                </a:solidFill>
              </a:rPr>
              <a:t>Administrator musi być w stanie wykazać</a:t>
            </a:r>
            <a:r>
              <a:rPr lang="pl-PL" sz="1800" dirty="0" smtClean="0"/>
              <a:t>, że osoba, której dane dotyczą, </a:t>
            </a:r>
            <a:r>
              <a:rPr lang="pl-PL" sz="1800" b="1" dirty="0" smtClean="0"/>
              <a:t>wyraziła zgodę </a:t>
            </a:r>
            <a:r>
              <a:rPr lang="pl-PL" sz="1800" dirty="0" smtClean="0"/>
              <a:t>na przetwarzanie swoich danych osobowych .</a:t>
            </a:r>
          </a:p>
          <a:p>
            <a:pPr>
              <a:buNone/>
            </a:pPr>
            <a:endParaRPr lang="pl-PL" sz="1800" dirty="0" smtClean="0"/>
          </a:p>
          <a:p>
            <a:pPr>
              <a:buNone/>
            </a:pPr>
            <a:r>
              <a:rPr lang="pl-PL" sz="1800" dirty="0" smtClean="0"/>
              <a:t>Osoba, której dane dotyczą, ma prawo w dowolnym momencie </a:t>
            </a:r>
            <a:r>
              <a:rPr lang="pl-PL" sz="1800" b="1" dirty="0" smtClean="0">
                <a:solidFill>
                  <a:srgbClr val="FF0000"/>
                </a:solidFill>
              </a:rPr>
              <a:t>wycofać zgodę. </a:t>
            </a:r>
          </a:p>
          <a:p>
            <a:pPr>
              <a:buNone/>
            </a:pPr>
            <a:endParaRPr lang="pl-PL" sz="1800" dirty="0" smtClean="0"/>
          </a:p>
          <a:p>
            <a:pPr>
              <a:buNone/>
            </a:pPr>
            <a:r>
              <a:rPr lang="pl-PL" sz="1800" dirty="0" smtClean="0"/>
              <a:t>Wycofanie zgody musi być równie </a:t>
            </a:r>
            <a:r>
              <a:rPr lang="pl-PL" sz="1800" b="1" dirty="0" smtClean="0"/>
              <a:t>łatwe jak jej wyrażenie. </a:t>
            </a:r>
            <a:endParaRPr lang="pl-PL" sz="1800" b="1"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solidFill>
                  <a:schemeClr val="bg1"/>
                </a:solidFill>
              </a:rPr>
              <a:t>Zabezpieczenia </a:t>
            </a:r>
            <a:endParaRPr lang="pl-PL" sz="2800" dirty="0"/>
          </a:p>
        </p:txBody>
      </p:sp>
      <p:sp>
        <p:nvSpPr>
          <p:cNvPr id="3" name="Symbol zastępczy zawartości 2"/>
          <p:cNvSpPr>
            <a:spLocks noGrp="1"/>
          </p:cNvSpPr>
          <p:nvPr>
            <p:ph idx="1"/>
          </p:nvPr>
        </p:nvSpPr>
        <p:spPr>
          <a:xfrm>
            <a:off x="457200" y="1600200"/>
            <a:ext cx="8229600" cy="4853136"/>
          </a:xfrm>
        </p:spPr>
        <p:txBody>
          <a:bodyPr>
            <a:normAutofit/>
          </a:bodyPr>
          <a:lstStyle/>
          <a:p>
            <a:pPr marL="0" indent="0">
              <a:buNone/>
            </a:pPr>
            <a:endParaRPr lang="pl-PL" sz="1800" dirty="0" smtClean="0"/>
          </a:p>
          <a:p>
            <a:pPr marL="0" indent="0">
              <a:buNone/>
            </a:pPr>
            <a:r>
              <a:rPr lang="pl-PL" sz="1800" dirty="0" smtClean="0"/>
              <a:t>Ważne</a:t>
            </a:r>
            <a:r>
              <a:rPr lang="pl-PL" sz="1800" dirty="0"/>
              <a:t>, by oceniając stopień bezpieczeństwa przetwarzanych danych osobowych, uwzględnić przede wszystkim ryzyko wiążące się z przetwarzaniem – wynikające np. z </a:t>
            </a:r>
            <a:endParaRPr lang="pl-PL" sz="1800" dirty="0" smtClean="0"/>
          </a:p>
          <a:p>
            <a:pPr>
              <a:buFont typeface="Wingdings" panose="05000000000000000000" pitchFamily="2" charset="2"/>
              <a:buChar char="q"/>
            </a:pPr>
            <a:r>
              <a:rPr lang="pl-PL" sz="1800" dirty="0" smtClean="0"/>
              <a:t>przypadkowego </a:t>
            </a:r>
            <a:r>
              <a:rPr lang="pl-PL" sz="1800" dirty="0"/>
              <a:t>lub niezgodnego z prawem zniszczenia, </a:t>
            </a:r>
          </a:p>
          <a:p>
            <a:pPr>
              <a:buFont typeface="Wingdings" panose="05000000000000000000" pitchFamily="2" charset="2"/>
              <a:buChar char="q"/>
            </a:pPr>
            <a:r>
              <a:rPr lang="pl-PL" sz="1800" dirty="0" smtClean="0"/>
              <a:t>utraty</a:t>
            </a:r>
            <a:r>
              <a:rPr lang="pl-PL" sz="1800" dirty="0"/>
              <a:t>, </a:t>
            </a:r>
          </a:p>
          <a:p>
            <a:pPr>
              <a:buFont typeface="Wingdings" panose="05000000000000000000" pitchFamily="2" charset="2"/>
              <a:buChar char="q"/>
            </a:pPr>
            <a:r>
              <a:rPr lang="pl-PL" sz="1800" dirty="0" smtClean="0"/>
              <a:t>modyfikacji</a:t>
            </a:r>
            <a:r>
              <a:rPr lang="pl-PL" sz="1800" dirty="0"/>
              <a:t>, </a:t>
            </a:r>
          </a:p>
          <a:p>
            <a:pPr>
              <a:buFont typeface="Wingdings" panose="05000000000000000000" pitchFamily="2" charset="2"/>
              <a:buChar char="q"/>
            </a:pPr>
            <a:r>
              <a:rPr lang="pl-PL" sz="1800" dirty="0" smtClean="0"/>
              <a:t>nieuprawnionego </a:t>
            </a:r>
            <a:r>
              <a:rPr lang="pl-PL" sz="1800" dirty="0"/>
              <a:t>ujawnienia </a:t>
            </a:r>
          </a:p>
          <a:p>
            <a:pPr>
              <a:buFont typeface="Wingdings" panose="05000000000000000000" pitchFamily="2" charset="2"/>
              <a:buChar char="q"/>
            </a:pPr>
            <a:r>
              <a:rPr lang="pl-PL" sz="1800" dirty="0" smtClean="0"/>
              <a:t>nieuprawnionego </a:t>
            </a:r>
            <a:r>
              <a:rPr lang="pl-PL" sz="1800" dirty="0"/>
              <a:t>dostępu do danych osobowych przesyłanych, przechowywanych lub w inny sposób przetwarzanych. </a:t>
            </a:r>
            <a:endParaRPr lang="pl-PL" sz="1800" dirty="0" smtClean="0"/>
          </a:p>
          <a:p>
            <a:pPr marL="0" indent="0">
              <a:buNone/>
            </a:pPr>
            <a:r>
              <a:rPr lang="pl-PL" sz="1800" dirty="0" smtClean="0"/>
              <a:t>Ryzyko </a:t>
            </a:r>
            <a:r>
              <a:rPr lang="pl-PL" sz="1800" dirty="0"/>
              <a:t>to może prowadzić do kradzieży tożsamości, straty majątkowej czy też naruszenia dóbr osobistych osoby, których te dane dotyczą. </a:t>
            </a:r>
            <a:endParaRPr lang="pl-PL" sz="1800" dirty="0" smtClean="0"/>
          </a:p>
          <a:p>
            <a:pPr marL="0" indent="0">
              <a:buNone/>
            </a:pPr>
            <a:endParaRPr lang="pl-PL" sz="1800" dirty="0"/>
          </a:p>
          <a:p>
            <a:pPr marL="0" indent="0">
              <a:buNone/>
            </a:pPr>
            <a:r>
              <a:rPr lang="pl-PL" sz="1800" dirty="0" smtClean="0"/>
              <a:t>W </a:t>
            </a:r>
            <a:r>
              <a:rPr lang="pl-PL" sz="1800" dirty="0"/>
              <a:t>sytuacji, kiedy doszłoby to takiego naruszenia ochrony danych, każdy administrator będzie zobowiązany do zgłoszenia tego faktu do GIODO, a w szczególnych przypadkach także do osób, których dane zostały naruszone.</a:t>
            </a:r>
          </a:p>
          <a:p>
            <a:endParaRPr lang="pl-PL" sz="1800" dirty="0"/>
          </a:p>
        </p:txBody>
      </p:sp>
    </p:spTree>
    <p:extLst>
      <p:ext uri="{BB962C8B-B14F-4D97-AF65-F5344CB8AC3E}">
        <p14:creationId xmlns="" xmlns:p14="http://schemas.microsoft.com/office/powerpoint/2010/main" val="178279243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p:txBody>
          <a:bodyPr>
            <a:normAutofit/>
          </a:bodyPr>
          <a:lstStyle/>
          <a:p>
            <a:pPr marL="0" indent="0">
              <a:buNone/>
            </a:pPr>
            <a:r>
              <a:rPr lang="pl-PL" sz="1800" dirty="0" smtClean="0"/>
              <a:t>Od 25 maja 2018r. należy </a:t>
            </a:r>
            <a:r>
              <a:rPr lang="pl-PL" sz="1800" dirty="0"/>
              <a:t>dokumentować czynności związane z przetwarzaniem danych osobowych, w tym w </a:t>
            </a:r>
            <a:r>
              <a:rPr lang="pl-PL" sz="1800" dirty="0" smtClean="0"/>
              <a:t>szczególności dokumentować  i ustalić :</a:t>
            </a:r>
          </a:p>
          <a:p>
            <a:pPr marL="0" indent="0">
              <a:buNone/>
            </a:pPr>
            <a:r>
              <a:rPr lang="pl-PL" sz="1800" dirty="0" smtClean="0"/>
              <a:t> </a:t>
            </a:r>
          </a:p>
          <a:p>
            <a:pPr marL="0" indent="0">
              <a:buNone/>
            </a:pPr>
            <a:r>
              <a:rPr lang="pl-PL" sz="1800" dirty="0"/>
              <a:t>J</a:t>
            </a:r>
            <a:r>
              <a:rPr lang="pl-PL" sz="1800" dirty="0" smtClean="0"/>
              <a:t>akie </a:t>
            </a:r>
            <a:r>
              <a:rPr lang="pl-PL" sz="1800" dirty="0"/>
              <a:t>dane </a:t>
            </a:r>
            <a:r>
              <a:rPr lang="pl-PL" sz="1800" dirty="0" smtClean="0"/>
              <a:t>posiadam , </a:t>
            </a:r>
            <a:r>
              <a:rPr lang="pl-PL" sz="1800" dirty="0"/>
              <a:t>i w jakich okolicznościach je </a:t>
            </a:r>
            <a:r>
              <a:rPr lang="pl-PL" sz="1800" dirty="0" smtClean="0"/>
              <a:t>pozyskałem ?</a:t>
            </a:r>
          </a:p>
          <a:p>
            <a:pPr marL="0" indent="0">
              <a:buNone/>
            </a:pPr>
            <a:endParaRPr lang="pl-PL" sz="1800" dirty="0"/>
          </a:p>
          <a:p>
            <a:pPr marL="0" indent="0">
              <a:buNone/>
            </a:pPr>
            <a:r>
              <a:rPr lang="pl-PL" sz="1800" dirty="0"/>
              <a:t>W</a:t>
            </a:r>
            <a:r>
              <a:rPr lang="pl-PL" sz="1800" dirty="0" smtClean="0"/>
              <a:t>skazać </a:t>
            </a:r>
            <a:r>
              <a:rPr lang="pl-PL" sz="1800" dirty="0"/>
              <a:t>podstawę prawną przetwarzania i w jaki sposób </a:t>
            </a:r>
            <a:r>
              <a:rPr lang="pl-PL" sz="1800" dirty="0" smtClean="0"/>
              <a:t>spełniłem </a:t>
            </a:r>
            <a:r>
              <a:rPr lang="pl-PL" sz="1800" dirty="0"/>
              <a:t>swoje obowiązki </a:t>
            </a:r>
            <a:r>
              <a:rPr lang="pl-PL" sz="1800" dirty="0" smtClean="0"/>
              <a:t>informacyjne</a:t>
            </a:r>
          </a:p>
          <a:p>
            <a:pPr marL="0" indent="0">
              <a:buNone/>
            </a:pPr>
            <a:r>
              <a:rPr lang="pl-PL" sz="1800" dirty="0" smtClean="0"/>
              <a:t> </a:t>
            </a:r>
          </a:p>
          <a:p>
            <a:pPr marL="0" indent="0">
              <a:buNone/>
            </a:pPr>
            <a:r>
              <a:rPr lang="pl-PL" sz="1800" dirty="0"/>
              <a:t>K</a:t>
            </a:r>
            <a:r>
              <a:rPr lang="pl-PL" sz="1800" dirty="0" smtClean="0"/>
              <a:t>omu </a:t>
            </a:r>
            <a:r>
              <a:rPr lang="pl-PL" sz="1800" dirty="0"/>
              <a:t>i kiedy </a:t>
            </a:r>
            <a:r>
              <a:rPr lang="pl-PL" sz="1800" dirty="0" smtClean="0"/>
              <a:t>udostępniam dane?</a:t>
            </a:r>
            <a:endParaRPr lang="pl-PL" sz="1800" dirty="0"/>
          </a:p>
          <a:p>
            <a:pPr marL="0" indent="0">
              <a:buNone/>
            </a:pPr>
            <a:endParaRPr lang="pl-PL" sz="1800" dirty="0" smtClean="0"/>
          </a:p>
          <a:p>
            <a:pPr marL="0" indent="0">
              <a:buNone/>
            </a:pPr>
            <a:r>
              <a:rPr lang="pl-PL" sz="1800" dirty="0"/>
              <a:t>J</a:t>
            </a:r>
            <a:r>
              <a:rPr lang="pl-PL" sz="1800" dirty="0" smtClean="0"/>
              <a:t>ak raportuję  </a:t>
            </a:r>
            <a:r>
              <a:rPr lang="pl-PL" sz="1800" dirty="0"/>
              <a:t>incydenty związane z naruszeniem ochrony </a:t>
            </a:r>
            <a:r>
              <a:rPr lang="pl-PL" sz="1800" dirty="0" smtClean="0"/>
              <a:t>danych</a:t>
            </a:r>
            <a:r>
              <a:rPr lang="pl-PL" sz="1800" dirty="0"/>
              <a:t>?</a:t>
            </a:r>
            <a:endParaRPr lang="pl-PL" sz="1800" dirty="0" smtClean="0"/>
          </a:p>
          <a:p>
            <a:pPr marL="0" indent="0">
              <a:buNone/>
            </a:pPr>
            <a:endParaRPr lang="pl-PL" sz="1800" dirty="0"/>
          </a:p>
          <a:p>
            <a:pPr marL="0" indent="0">
              <a:buNone/>
            </a:pPr>
            <a:r>
              <a:rPr lang="pl-PL" sz="1800" dirty="0" smtClean="0"/>
              <a:t>Czy przeprowadziłem analizę </a:t>
            </a:r>
            <a:r>
              <a:rPr lang="pl-PL" sz="1800" dirty="0"/>
              <a:t>w zakresie obowiązku bądź braku obowiązku wyznaczenia inspektora ochrony danych i jakie wnioski z niej </a:t>
            </a:r>
            <a:r>
              <a:rPr lang="pl-PL" sz="1800" dirty="0" smtClean="0"/>
              <a:t>płyną. </a:t>
            </a:r>
          </a:p>
        </p:txBody>
      </p:sp>
    </p:spTree>
    <p:extLst>
      <p:ext uri="{BB962C8B-B14F-4D97-AF65-F5344CB8AC3E}">
        <p14:creationId xmlns="" xmlns:p14="http://schemas.microsoft.com/office/powerpoint/2010/main" val="396644935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pl-PL" sz="2800" b="1" dirty="0" smtClean="0">
                <a:solidFill>
                  <a:schemeClr val="bg1"/>
                </a:solidFill>
              </a:rPr>
              <a:t>Dokumentacja przetwarzania danych na gruncie rozporządzenia</a:t>
            </a:r>
            <a:endParaRPr lang="pl-PL" sz="2800" b="1" dirty="0">
              <a:solidFill>
                <a:schemeClr val="bg1"/>
              </a:solidFill>
            </a:endParaRPr>
          </a:p>
        </p:txBody>
      </p:sp>
      <p:sp>
        <p:nvSpPr>
          <p:cNvPr id="4" name="Symbol zastępczy zawartości 3"/>
          <p:cNvSpPr>
            <a:spLocks noGrp="1"/>
          </p:cNvSpPr>
          <p:nvPr>
            <p:ph idx="1"/>
          </p:nvPr>
        </p:nvSpPr>
        <p:spPr>
          <a:xfrm>
            <a:off x="457200" y="1124744"/>
            <a:ext cx="8229600" cy="5400600"/>
          </a:xfrm>
        </p:spPr>
        <p:txBody>
          <a:bodyPr>
            <a:normAutofit/>
          </a:bodyPr>
          <a:lstStyle/>
          <a:p>
            <a:pPr>
              <a:buNone/>
            </a:pPr>
            <a:r>
              <a:rPr lang="pl-PL" sz="1800" dirty="0" smtClean="0"/>
              <a:t>Przepisy </a:t>
            </a:r>
            <a:r>
              <a:rPr lang="pl-PL" sz="1800" dirty="0" err="1" smtClean="0"/>
              <a:t>rodo</a:t>
            </a:r>
            <a:r>
              <a:rPr lang="pl-PL" sz="1800" dirty="0" smtClean="0"/>
              <a:t> nie zawierają  uregulowań, które wprost stanowiłyby o obowiązku prowadzenia dokumentacji , ale ….</a:t>
            </a:r>
          </a:p>
          <a:p>
            <a:pPr>
              <a:buNone/>
            </a:pPr>
            <a:endParaRPr lang="pl-PL" sz="1800" dirty="0"/>
          </a:p>
          <a:p>
            <a:pPr>
              <a:buNone/>
            </a:pPr>
            <a:r>
              <a:rPr lang="pl-PL" sz="1800" b="1" dirty="0" smtClean="0"/>
              <a:t>Rejestrowanie czynności przetwarzania (art. 30) </a:t>
            </a:r>
          </a:p>
          <a:p>
            <a:pPr>
              <a:buFont typeface="Wingdings" pitchFamily="2" charset="2"/>
              <a:buChar char="Ø"/>
            </a:pPr>
            <a:r>
              <a:rPr lang="pl-PL" sz="1800" b="1" dirty="0" smtClean="0"/>
              <a:t>administratorzy powinni prowadzić rejestry czynności przetwarzania</a:t>
            </a:r>
            <a:r>
              <a:rPr lang="pl-PL" sz="1800" dirty="0" smtClean="0"/>
              <a:t>, za które są odpowiedzialni. </a:t>
            </a:r>
            <a:endParaRPr lang="pl-PL" sz="1800" dirty="0"/>
          </a:p>
          <a:p>
            <a:pPr>
              <a:buFont typeface="Wingdings" pitchFamily="2" charset="2"/>
              <a:buChar char="Ø"/>
            </a:pPr>
            <a:r>
              <a:rPr lang="pl-PL" sz="1800" b="1" dirty="0" smtClean="0"/>
              <a:t>Administratorzy zobowiązani są współpracować z organem nadzorczym i na jego żądanie udostępniać mu rejestry </a:t>
            </a:r>
            <a:r>
              <a:rPr lang="pl-PL" sz="1800" dirty="0" smtClean="0"/>
              <a:t>w celu monitorowania operacji przetwarzania.</a:t>
            </a:r>
          </a:p>
          <a:p>
            <a:pPr>
              <a:buFont typeface="Wingdings" pitchFamily="2" charset="2"/>
              <a:buChar char="Ø"/>
            </a:pPr>
            <a:endParaRPr lang="pl-PL" sz="1800" dirty="0"/>
          </a:p>
          <a:p>
            <a:pPr>
              <a:buNone/>
            </a:pPr>
            <a:r>
              <a:rPr lang="pl-PL" sz="1800" b="1" dirty="0" smtClean="0"/>
              <a:t>Ocena skutków dla ochrony danych osobowych (art. 35) </a:t>
            </a:r>
          </a:p>
          <a:p>
            <a:pPr>
              <a:buFont typeface="Wingdings" pitchFamily="2" charset="2"/>
              <a:buChar char="Ø"/>
            </a:pPr>
            <a:r>
              <a:rPr lang="pl-PL" sz="1800" dirty="0" smtClean="0"/>
              <a:t> Przed przetwarzaniem danych administrator powinien </a:t>
            </a:r>
            <a:r>
              <a:rPr lang="pl-PL" sz="1800" b="1" dirty="0" smtClean="0"/>
              <a:t>ocenić jego skutki dla ochrony danych</a:t>
            </a:r>
            <a:r>
              <a:rPr lang="pl-PL" sz="1800" dirty="0" smtClean="0"/>
              <a:t>, źródła ryzyka oraz konkretne prawdopodobieństwo i wagę ryzyka, uwzględniając charakter, zakres, kontekst i cele przetwarzania. </a:t>
            </a:r>
          </a:p>
          <a:p>
            <a:pPr>
              <a:buFont typeface="Wingdings" pitchFamily="2" charset="2"/>
              <a:buChar char="Ø"/>
            </a:pPr>
            <a:r>
              <a:rPr lang="pl-PL" sz="1800" dirty="0" smtClean="0"/>
              <a:t> Ocena skutków powinna w szczególności obejmować planowane środki, zabezpieczenia i mechanizmy minimalizowania ryzyka, a także zapewniać ochronę danych osobowych oraz zgodność z przepisami </a:t>
            </a:r>
            <a:r>
              <a:rPr lang="pl-PL" sz="1800" dirty="0" err="1" smtClean="0"/>
              <a:t>rodo</a:t>
            </a:r>
            <a:r>
              <a:rPr lang="pl-PL" sz="1800" dirty="0" smtClean="0"/>
              <a:t>.</a:t>
            </a:r>
            <a:endParaRPr lang="pl-PL" sz="18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p:txBody>
          <a:bodyPr>
            <a:normAutofit/>
          </a:bodyPr>
          <a:lstStyle/>
          <a:p>
            <a:pPr>
              <a:buNone/>
            </a:pPr>
            <a:r>
              <a:rPr lang="pl-PL" sz="1800" b="1" dirty="0" smtClean="0"/>
              <a:t>Uwzględnianie ochrony danych osobowych w fazie projektowania, domyślna ochrona danych (art. 25)</a:t>
            </a:r>
          </a:p>
          <a:p>
            <a:pPr>
              <a:buNone/>
            </a:pPr>
            <a:endParaRPr lang="pl-PL" sz="1800" dirty="0" smtClean="0"/>
          </a:p>
          <a:p>
            <a:pPr>
              <a:buFont typeface="Wingdings" pitchFamily="2" charset="2"/>
              <a:buChar char="Ø"/>
            </a:pPr>
            <a:r>
              <a:rPr lang="pl-PL" sz="1800" dirty="0" smtClean="0"/>
              <a:t>Administrator </a:t>
            </a:r>
            <a:r>
              <a:rPr lang="pl-PL" sz="1800" b="1" dirty="0" smtClean="0"/>
              <a:t>ma </a:t>
            </a:r>
            <a:r>
              <a:rPr lang="pl-PL" sz="1800" b="1" dirty="0" err="1" smtClean="0"/>
              <a:t>wdrażyć</a:t>
            </a:r>
            <a:r>
              <a:rPr lang="pl-PL" sz="1800" b="1" dirty="0" smtClean="0"/>
              <a:t> odpowiednie środki techniczne i organizacyjne zapewniające spełnienie wymogów </a:t>
            </a:r>
            <a:r>
              <a:rPr lang="pl-PL" sz="1800" b="1" dirty="0" err="1" smtClean="0"/>
              <a:t>rodo</a:t>
            </a:r>
            <a:r>
              <a:rPr lang="pl-PL" sz="1800" b="1" dirty="0" smtClean="0"/>
              <a:t> </a:t>
            </a:r>
            <a:r>
              <a:rPr lang="pl-PL" sz="1800" dirty="0" smtClean="0"/>
              <a:t>oraz ochronę praw osób, których dane dotyczą (takie jak </a:t>
            </a:r>
            <a:r>
              <a:rPr lang="pl-PL" sz="1800" dirty="0" err="1" smtClean="0"/>
              <a:t>pseudonimizacja</a:t>
            </a:r>
            <a:r>
              <a:rPr lang="pl-PL" sz="1800" dirty="0" smtClean="0"/>
              <a:t>) zaprojektowane w celu skutecznej realizacji zasad ochrony danych (takich jak minimalizacja danych) oraz w celu nadania przetwarzaniu niezbędnych zabezpieczeń</a:t>
            </a:r>
          </a:p>
          <a:p>
            <a:pPr>
              <a:buFont typeface="Wingdings" pitchFamily="2" charset="2"/>
              <a:buChar char="Ø"/>
            </a:pPr>
            <a:r>
              <a:rPr lang="pl-PL" sz="1800" dirty="0" smtClean="0"/>
              <a:t>Administrator ma wdrożyć odpowiednie środki techniczne i organizacyjne, aby </a:t>
            </a:r>
            <a:r>
              <a:rPr lang="pl-PL" sz="1800" b="1" dirty="0" smtClean="0"/>
              <a:t>domyślnie przetwarzane były wyłącznie te dane osobowe, które są niezbędne dla osiągnięcia każdego konkretnego celu przetwarzania</a:t>
            </a:r>
            <a:r>
              <a:rPr lang="pl-PL" sz="1800" dirty="0"/>
              <a:t> </a:t>
            </a:r>
            <a:r>
              <a:rPr lang="pl-PL" sz="1800" dirty="0" smtClean="0"/>
              <a:t>( </a:t>
            </a:r>
            <a:r>
              <a:rPr lang="pl-PL" sz="1800" i="1" dirty="0" smtClean="0"/>
              <a:t>dotyczy  ilości zbieranych danych osobowych, zakresu ich przetwarzania, okresu ich przechowywania oraz ich dostępności. środki te zapewniają, by domyślnie dane osobowe nie były udostępniane bez interwencji danej osoby nieokreślonej liczbie osób </a:t>
            </a:r>
          </a:p>
          <a:p>
            <a:pPr>
              <a:buNone/>
            </a:pPr>
            <a:r>
              <a:rPr lang="pl-PL" sz="1800" i="1" dirty="0" smtClean="0"/>
              <a:t>       fizycznych</a:t>
            </a:r>
            <a:r>
              <a:rPr lang="pl-PL" sz="1800" i="1" dirty="0"/>
              <a:t>)</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a:xfrm>
            <a:off x="457200" y="1600200"/>
            <a:ext cx="8229600" cy="4853136"/>
          </a:xfrm>
        </p:spPr>
        <p:txBody>
          <a:bodyPr>
            <a:normAutofit/>
          </a:bodyPr>
          <a:lstStyle/>
          <a:p>
            <a:pPr>
              <a:buNone/>
            </a:pPr>
            <a:r>
              <a:rPr lang="pl-PL" sz="1800" b="1" dirty="0" smtClean="0"/>
              <a:t>Prawo do ograniczenia przetwarzania (art. 18) </a:t>
            </a:r>
          </a:p>
          <a:p>
            <a:pPr>
              <a:buNone/>
            </a:pPr>
            <a:endParaRPr lang="pl-PL" sz="1800" b="1" dirty="0" smtClean="0"/>
          </a:p>
          <a:p>
            <a:pPr>
              <a:buNone/>
            </a:pPr>
            <a:r>
              <a:rPr lang="pl-PL" sz="1800" dirty="0" smtClean="0"/>
              <a:t>Osoba, której dane dotyczą, ma prawo żądania od administratora ograniczenia przetwarzania w następujących przypadkach: </a:t>
            </a:r>
          </a:p>
          <a:p>
            <a:pPr>
              <a:buFont typeface="Wingdings" pitchFamily="2" charset="2"/>
              <a:buChar char="Ø"/>
            </a:pPr>
            <a:r>
              <a:rPr lang="pl-PL" sz="1800" dirty="0" smtClean="0"/>
              <a:t>osoba, której dane dotyczą, </a:t>
            </a:r>
            <a:r>
              <a:rPr lang="pl-PL" sz="1800" b="1" dirty="0" smtClean="0"/>
              <a:t>kwestionuje prawidłowość jej danych osobowych </a:t>
            </a:r>
            <a:r>
              <a:rPr lang="pl-PL" sz="1800" dirty="0" smtClean="0"/>
              <a:t>– na okres pozwalający administratorowi sprawdzić prawidłowość tych danych,</a:t>
            </a:r>
          </a:p>
          <a:p>
            <a:pPr>
              <a:buFont typeface="Wingdings" pitchFamily="2" charset="2"/>
              <a:buChar char="Ø"/>
            </a:pPr>
            <a:r>
              <a:rPr lang="pl-PL" sz="1800" dirty="0" smtClean="0"/>
              <a:t>przetwarzanie jest </a:t>
            </a:r>
            <a:r>
              <a:rPr lang="pl-PL" sz="1800" b="1" dirty="0" smtClean="0"/>
              <a:t>niezgodne z prawem</a:t>
            </a:r>
            <a:r>
              <a:rPr lang="pl-PL" sz="1800" dirty="0" smtClean="0"/>
              <a:t>, </a:t>
            </a:r>
          </a:p>
          <a:p>
            <a:pPr>
              <a:buFont typeface="Wingdings" pitchFamily="2" charset="2"/>
              <a:buChar char="Ø"/>
            </a:pPr>
            <a:r>
              <a:rPr lang="pl-PL" sz="1800" dirty="0" smtClean="0"/>
              <a:t> osoba, której dane dotyczą, </a:t>
            </a:r>
            <a:r>
              <a:rPr lang="pl-PL" sz="1800" b="1" dirty="0" smtClean="0"/>
              <a:t>sprzeciwia się usunięciu danych osobowych, żądając w zamian ograniczenia ich wykorzystywania</a:t>
            </a:r>
            <a:r>
              <a:rPr lang="pl-PL" sz="1800" dirty="0" smtClean="0"/>
              <a:t>, </a:t>
            </a:r>
          </a:p>
          <a:p>
            <a:pPr>
              <a:buFont typeface="Wingdings" pitchFamily="2" charset="2"/>
              <a:buChar char="Ø"/>
            </a:pPr>
            <a:r>
              <a:rPr lang="pl-PL" sz="1800" dirty="0" smtClean="0"/>
              <a:t> dane potrzebne są do ustalenia, </a:t>
            </a:r>
            <a:r>
              <a:rPr lang="pl-PL" sz="1800" b="1" dirty="0" smtClean="0"/>
              <a:t>dochodzenia lub obrony roszczeń osoby</a:t>
            </a:r>
            <a:r>
              <a:rPr lang="pl-PL" sz="1800" dirty="0" smtClean="0"/>
              <a:t>, której dane dotyczą, pomimo że administrator nie potrzebuje już tych danych osobowych do celów przetwarzania</a:t>
            </a:r>
          </a:p>
          <a:p>
            <a:pPr>
              <a:buFont typeface="Wingdings" pitchFamily="2" charset="2"/>
              <a:buChar char="Ø"/>
            </a:pPr>
            <a:r>
              <a:rPr lang="pl-PL" sz="1800" dirty="0" smtClean="0"/>
              <a:t>osoba, której dane dotyczą, </a:t>
            </a:r>
            <a:r>
              <a:rPr lang="pl-PL" sz="1800" b="1" dirty="0" smtClean="0"/>
              <a:t>wniosła sprzeciw na mocy art. </a:t>
            </a:r>
            <a:r>
              <a:rPr lang="pl-PL" sz="1800" dirty="0" smtClean="0"/>
              <a:t>21 ust. 1 </a:t>
            </a:r>
            <a:r>
              <a:rPr lang="pl-PL" sz="1800" dirty="0" err="1" smtClean="0"/>
              <a:t>rodo</a:t>
            </a:r>
            <a:r>
              <a:rPr lang="pl-PL" sz="1800" dirty="0" smtClean="0"/>
              <a:t> wobec przetwarzania – do czasu stwierdzenia, czy prawnie uzasadnione podstawy po stronie administratora są nadrzędne wobec podstaw jej sprzeciwu</a:t>
            </a:r>
            <a:endParaRPr lang="pl-PL" sz="18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pl-PL" sz="2800" b="1" dirty="0" smtClean="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a:xfrm>
            <a:off x="457200" y="1196752"/>
            <a:ext cx="8229600" cy="5400600"/>
          </a:xfrm>
        </p:spPr>
        <p:txBody>
          <a:bodyPr>
            <a:normAutofit/>
          </a:bodyPr>
          <a:lstStyle/>
          <a:p>
            <a:pPr>
              <a:buNone/>
            </a:pPr>
            <a:endParaRPr lang="pl-PL" sz="1800" b="1" dirty="0" smtClean="0"/>
          </a:p>
          <a:p>
            <a:pPr>
              <a:buNone/>
            </a:pPr>
            <a:r>
              <a:rPr lang="pl-PL" sz="1800" b="1" dirty="0" smtClean="0"/>
              <a:t>Obowiązek powiadomienia o sprostowaniu lub usunięciu danych osobowych lub o ograniczeniu przetwarzania (art. 19) </a:t>
            </a:r>
          </a:p>
          <a:p>
            <a:pPr>
              <a:buNone/>
            </a:pPr>
            <a:endParaRPr lang="pl-PL" sz="1800" b="1" dirty="0" smtClean="0"/>
          </a:p>
          <a:p>
            <a:pPr>
              <a:buFont typeface="Wingdings" pitchFamily="2" charset="2"/>
              <a:buChar char="Ø"/>
            </a:pPr>
            <a:r>
              <a:rPr lang="pl-PL" sz="1800" dirty="0" smtClean="0"/>
              <a:t>Administrator informuje o sprostowaniu, usunięciu lub ograniczeniu przetwarzania danych osobowych  każdego odbiorcę, któremu ujawniono dane osobowe, </a:t>
            </a:r>
            <a:r>
              <a:rPr lang="pl-PL" sz="1800" b="1" dirty="0" smtClean="0"/>
              <a:t>chyba że okaże się to niemożliwe lub będzie wymagać niewspółmiernie dużego wysiłku.</a:t>
            </a:r>
            <a:endParaRPr lang="pl-PL" sz="1800" b="1" dirty="0"/>
          </a:p>
          <a:p>
            <a:pPr>
              <a:buFont typeface="Wingdings" pitchFamily="2" charset="2"/>
              <a:buChar char="Ø"/>
            </a:pPr>
            <a:r>
              <a:rPr lang="pl-PL" sz="1800" dirty="0" smtClean="0"/>
              <a:t>Administrator informuje osobę, której dane dotyczą, </a:t>
            </a:r>
            <a:r>
              <a:rPr lang="pl-PL" sz="1800" b="1" dirty="0" smtClean="0"/>
              <a:t>o odbiorcach, jeżeli osoba, której dane dotyczą, tego zażąda.</a:t>
            </a:r>
          </a:p>
          <a:p>
            <a:pPr>
              <a:buNone/>
            </a:pPr>
            <a:endParaRPr lang="pl-PL" sz="18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1800" b="1" dirty="0" smtClean="0"/>
              <a:t>Bezpieczeństwo przetwarzania (art. 32) </a:t>
            </a:r>
          </a:p>
          <a:p>
            <a:pPr>
              <a:buNone/>
            </a:pPr>
            <a:endParaRPr lang="pl-PL" sz="1800" dirty="0" smtClean="0"/>
          </a:p>
          <a:p>
            <a:pPr>
              <a:buNone/>
            </a:pPr>
            <a:r>
              <a:rPr lang="pl-PL" sz="1800" dirty="0" smtClean="0"/>
              <a:t>Administratorzy wdrażają odpowiednie środki techniczne i organizacyjne, aby zapewnić stopień bezpieczeństwa odpowiadający  ryzyku, w tym:</a:t>
            </a:r>
          </a:p>
          <a:p>
            <a:pPr>
              <a:buNone/>
            </a:pPr>
            <a:r>
              <a:rPr lang="pl-PL" sz="1800" dirty="0" smtClean="0"/>
              <a:t> – </a:t>
            </a:r>
            <a:r>
              <a:rPr lang="pl-PL" sz="1800" dirty="0" err="1" smtClean="0"/>
              <a:t>pseudonimizację</a:t>
            </a:r>
            <a:r>
              <a:rPr lang="pl-PL" sz="1800" dirty="0" smtClean="0"/>
              <a:t> i szyfrowanie danych osobowych;</a:t>
            </a:r>
          </a:p>
          <a:p>
            <a:pPr>
              <a:buNone/>
            </a:pPr>
            <a:r>
              <a:rPr lang="pl-PL" sz="1800" dirty="0" smtClean="0"/>
              <a:t> – zdolność do ciągłego zapewnienia poufności, integralności, dostępności i odporności systemów i usług przetwarzania;</a:t>
            </a:r>
          </a:p>
          <a:p>
            <a:pPr>
              <a:buNone/>
            </a:pPr>
            <a:r>
              <a:rPr lang="pl-PL" sz="1800" dirty="0" smtClean="0"/>
              <a:t>– zdolność do szybkiego przywrócenia dostępności danych osobowych i dostępu do nich w razie incydentu fizycznego lub technicznego; </a:t>
            </a:r>
          </a:p>
          <a:p>
            <a:pPr>
              <a:buNone/>
            </a:pPr>
            <a:r>
              <a:rPr lang="pl-PL" sz="1800" dirty="0" smtClean="0"/>
              <a:t>– regularne testowanie, mierzenie i ocenianie skuteczności środków technicznych i organizacyjnych mających zapewnić bezpieczeństwo przetwarzania. </a:t>
            </a:r>
          </a:p>
          <a:p>
            <a:endParaRPr lang="pl-PL" sz="1800" dirty="0"/>
          </a:p>
          <a:p>
            <a:pPr>
              <a:buNone/>
            </a:pPr>
            <a:r>
              <a:rPr lang="pl-PL" sz="1800" dirty="0" smtClean="0"/>
              <a:t> </a:t>
            </a:r>
            <a:r>
              <a:rPr lang="pl-PL" sz="1800" b="1" dirty="0" smtClean="0"/>
              <a:t>Wywiązywanie się z obowiązków, można wykazać m.in. poprzez stosowanie zatwierdzonego kodeksu postępowania, lub zatwierdzonego mechanizmu certyfikacji.</a:t>
            </a:r>
            <a:endParaRPr lang="pl-PL" sz="1800" b="1"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p:txBody>
          <a:bodyPr>
            <a:normAutofit lnSpcReduction="10000"/>
          </a:bodyPr>
          <a:lstStyle/>
          <a:p>
            <a:pPr>
              <a:buNone/>
            </a:pPr>
            <a:r>
              <a:rPr lang="pl-PL" sz="1800" dirty="0" smtClean="0"/>
              <a:t>Praktycznie i tak Każdy administrator danych będzie zobowiązany do stworzenia dokumentacji </a:t>
            </a:r>
            <a:r>
              <a:rPr lang="pl-PL" sz="1800" b="1" dirty="0" smtClean="0"/>
              <a:t>opisującej proces przetwarzania danych osobowych</a:t>
            </a:r>
            <a:r>
              <a:rPr lang="pl-PL" sz="1800" dirty="0"/>
              <a:t> </a:t>
            </a:r>
            <a:r>
              <a:rPr lang="pl-PL" sz="1800" dirty="0" smtClean="0"/>
              <a:t>bo będzie musiał udokumentować spełnienie wymienionych wyżej obowiązków</a:t>
            </a:r>
          </a:p>
          <a:p>
            <a:pPr>
              <a:buNone/>
            </a:pPr>
            <a:endParaRPr lang="pl-PL" sz="1800" dirty="0" smtClean="0"/>
          </a:p>
          <a:p>
            <a:pPr>
              <a:buNone/>
            </a:pPr>
            <a:r>
              <a:rPr lang="pl-PL" sz="1800" dirty="0" smtClean="0"/>
              <a:t> </a:t>
            </a:r>
            <a:r>
              <a:rPr lang="pl-PL" sz="1800" b="1" dirty="0" smtClean="0"/>
              <a:t>W celu stworzenia takiej dokumentacji</a:t>
            </a:r>
            <a:r>
              <a:rPr lang="pl-PL" sz="1800" dirty="0" smtClean="0"/>
              <a:t> administrator będzie zobowiązany do przeprowadzenia oceny skutków dla ochrony danych, czyli do:</a:t>
            </a:r>
          </a:p>
          <a:p>
            <a:pPr>
              <a:buNone/>
            </a:pPr>
            <a:r>
              <a:rPr lang="pl-PL" sz="1800" dirty="0" smtClean="0"/>
              <a:t> • </a:t>
            </a:r>
            <a:r>
              <a:rPr lang="pl-PL" sz="1800" b="1" dirty="0" smtClean="0"/>
              <a:t>systematycznego opisywania planowanych </a:t>
            </a:r>
            <a:r>
              <a:rPr lang="pl-PL" sz="1800" dirty="0" smtClean="0"/>
              <a:t>operacji przetwarzania danych osobowych i celów przetwarzania,</a:t>
            </a:r>
          </a:p>
          <a:p>
            <a:pPr>
              <a:buNone/>
            </a:pPr>
            <a:r>
              <a:rPr lang="pl-PL" sz="1800" dirty="0" smtClean="0"/>
              <a:t>• </a:t>
            </a:r>
            <a:r>
              <a:rPr lang="pl-PL" sz="1800" b="1" dirty="0" smtClean="0"/>
              <a:t>oceny ryzyka naruszenia praw </a:t>
            </a:r>
            <a:r>
              <a:rPr lang="pl-PL" sz="1800" dirty="0" smtClean="0"/>
              <a:t>lub wolności osób, których dane dotyczą, </a:t>
            </a:r>
          </a:p>
          <a:p>
            <a:pPr>
              <a:buNone/>
            </a:pPr>
            <a:r>
              <a:rPr lang="pl-PL" sz="1800" dirty="0" smtClean="0"/>
              <a:t>• oceny, czy planowane operacje przetwarzania są </a:t>
            </a:r>
            <a:r>
              <a:rPr lang="pl-PL" sz="1800" b="1" dirty="0" smtClean="0"/>
              <a:t>niezbędne oraz proporcjonalne do celów,</a:t>
            </a:r>
          </a:p>
          <a:p>
            <a:pPr>
              <a:buNone/>
            </a:pPr>
            <a:r>
              <a:rPr lang="pl-PL" sz="1800" dirty="0" smtClean="0"/>
              <a:t> • oceny planowanych </a:t>
            </a:r>
            <a:r>
              <a:rPr lang="pl-PL" sz="1800" b="1" dirty="0" smtClean="0"/>
              <a:t>środków w celu zaradzenia ryzyku</a:t>
            </a:r>
            <a:r>
              <a:rPr lang="pl-PL" sz="1800" dirty="0" smtClean="0"/>
              <a:t>, w tym zabezpieczenia, oraz środków i mechanizmów bezpieczeństwa, mających zapewnić ochronę danych osobowych i wykazać przestrzeganie </a:t>
            </a:r>
            <a:r>
              <a:rPr lang="pl-PL" sz="1800" dirty="0" err="1" smtClean="0"/>
              <a:t>rodo</a:t>
            </a:r>
            <a:r>
              <a:rPr lang="pl-PL" sz="1800" dirty="0" smtClean="0"/>
              <a:t>, z uwzględnieniem praw i prawnie uzasadnionych interesów osób, których dane dotyczą,</a:t>
            </a:r>
            <a:endParaRPr lang="pl-PL" sz="1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1800" dirty="0" smtClean="0"/>
              <a:t>Tworząc system zarządzania bezpieczeństwem przetwarzania danych osobowych, należy przeprowadzić </a:t>
            </a:r>
            <a:r>
              <a:rPr lang="pl-PL" sz="1800" b="1" dirty="0" smtClean="0"/>
              <a:t>inwentaryzację</a:t>
            </a:r>
            <a:r>
              <a:rPr lang="pl-PL" sz="1800" dirty="0" smtClean="0"/>
              <a:t> wszystkich aktywów, jakimi dysponuje jednostka, rozumianych jako: informacje i związane z nimi procesy, systemy i sieci teleinformatyczne – </a:t>
            </a:r>
            <a:r>
              <a:rPr lang="pl-PL" sz="1800" b="1" dirty="0" smtClean="0"/>
              <a:t>art. 30 </a:t>
            </a:r>
            <a:r>
              <a:rPr lang="pl-PL" sz="1800" b="1" dirty="0" err="1" smtClean="0"/>
              <a:t>rodo</a:t>
            </a:r>
            <a:endParaRPr lang="pl-PL" sz="1800" b="1" dirty="0" smtClean="0"/>
          </a:p>
          <a:p>
            <a:pPr>
              <a:buNone/>
            </a:pPr>
            <a:endParaRPr lang="pl-PL" sz="1800" dirty="0"/>
          </a:p>
          <a:p>
            <a:pPr>
              <a:buNone/>
            </a:pPr>
            <a:r>
              <a:rPr lang="pl-PL" sz="1800" dirty="0" smtClean="0"/>
              <a:t>Przepis ten, w szczególnych przypadkach wymaga prowadzenia </a:t>
            </a:r>
            <a:r>
              <a:rPr lang="pl-PL" sz="1800" b="1" dirty="0" smtClean="0"/>
              <a:t>rejestru czynności przetwarzania danych osobowych. </a:t>
            </a:r>
          </a:p>
          <a:p>
            <a:pPr>
              <a:buNone/>
            </a:pPr>
            <a:r>
              <a:rPr lang="pl-PL" sz="1800" dirty="0" smtClean="0"/>
              <a:t>Jego zawartość przypomina rejestr zbiorów danych osobowych, do prowadzenia którego zobowiązani są obecnie ABI.</a:t>
            </a:r>
          </a:p>
          <a:p>
            <a:pPr>
              <a:buNone/>
            </a:pPr>
            <a:endParaRPr lang="pl-PL" sz="1800" dirty="0" smtClean="0"/>
          </a:p>
          <a:p>
            <a:pPr>
              <a:buNone/>
            </a:pPr>
            <a:r>
              <a:rPr lang="pl-PL" sz="1800" dirty="0" smtClean="0"/>
              <a:t> Wprowadzony w </a:t>
            </a:r>
            <a:r>
              <a:rPr lang="pl-PL" sz="1800" dirty="0" err="1" smtClean="0"/>
              <a:t>rodo</a:t>
            </a:r>
            <a:r>
              <a:rPr lang="pl-PL" sz="1800" dirty="0" smtClean="0"/>
              <a:t> tzw. </a:t>
            </a:r>
            <a:r>
              <a:rPr lang="pl-PL" sz="1800" b="1" dirty="0" smtClean="0"/>
              <a:t>rejestr czynności przetwarzania </a:t>
            </a:r>
            <a:r>
              <a:rPr lang="pl-PL" sz="1800" dirty="0" smtClean="0"/>
              <a:t>należy rozumieć jako </a:t>
            </a:r>
            <a:r>
              <a:rPr lang="pl-PL" sz="1800" b="1" dirty="0" smtClean="0"/>
              <a:t>wykaz przetwarzanych zbiorów danych</a:t>
            </a:r>
            <a:r>
              <a:rPr lang="pl-PL" sz="1800" dirty="0" smtClean="0"/>
              <a:t>, na które dzieli się wszystkie przetwarzane u danego administratora danych informacje ze względu na: </a:t>
            </a:r>
            <a:r>
              <a:rPr lang="pl-PL" sz="1800" b="1" dirty="0" smtClean="0"/>
              <a:t>zakres przetwarzanych danych, cele przetwarzania oraz kategorie odbiorców, którym dane zostają udostępnione</a:t>
            </a:r>
            <a:endParaRPr lang="pl-PL" sz="1800" b="1"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Dokumentacja przetwarzania danych na gruncie rozporządzenia</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Prowadzenie  rejestru czynności przetwarzania </a:t>
            </a:r>
            <a:r>
              <a:rPr lang="pl-PL" sz="1800" b="1" dirty="0" smtClean="0"/>
              <a:t>nie jest  obowiązkiem powszechnym. </a:t>
            </a:r>
          </a:p>
          <a:p>
            <a:pPr>
              <a:buNone/>
            </a:pPr>
            <a:endParaRPr lang="pl-PL" sz="1800" dirty="0"/>
          </a:p>
          <a:p>
            <a:pPr>
              <a:buNone/>
            </a:pPr>
            <a:r>
              <a:rPr lang="pl-PL" sz="1800" dirty="0" smtClean="0"/>
              <a:t>Zgodnie z art. 30 ust. 5 </a:t>
            </a:r>
            <a:r>
              <a:rPr lang="pl-PL" sz="1800" dirty="0" err="1" smtClean="0"/>
              <a:t>rodo</a:t>
            </a:r>
            <a:r>
              <a:rPr lang="pl-PL" sz="1800" dirty="0" smtClean="0"/>
              <a:t>, do prowadzenia ww. </a:t>
            </a:r>
            <a:r>
              <a:rPr lang="pl-PL" sz="1800" b="1" dirty="0" smtClean="0"/>
              <a:t>rejestrów zobowiązani są </a:t>
            </a:r>
            <a:r>
              <a:rPr lang="pl-PL" sz="1800" dirty="0" smtClean="0"/>
              <a:t>administratorzy</a:t>
            </a:r>
            <a:r>
              <a:rPr lang="pl-PL" sz="1800" b="1" dirty="0" smtClean="0"/>
              <a:t>, którzy zatrudniają 250 lub więcej osób oraz gdy</a:t>
            </a:r>
            <a:r>
              <a:rPr lang="pl-PL" sz="1800" dirty="0" smtClean="0"/>
              <a:t>: </a:t>
            </a:r>
          </a:p>
          <a:p>
            <a:pPr>
              <a:buNone/>
            </a:pPr>
            <a:endParaRPr lang="pl-PL" sz="1800" dirty="0"/>
          </a:p>
          <a:p>
            <a:pPr>
              <a:buFont typeface="Wingdings" pitchFamily="2" charset="2"/>
              <a:buChar char="Ø"/>
            </a:pPr>
            <a:r>
              <a:rPr lang="pl-PL" sz="1800" dirty="0" smtClean="0"/>
              <a:t>dokonują </a:t>
            </a:r>
            <a:r>
              <a:rPr lang="pl-PL" sz="1800" b="1" dirty="0" smtClean="0"/>
              <a:t>systematycznego przetwarzania </a:t>
            </a:r>
            <a:r>
              <a:rPr lang="pl-PL" sz="1800" dirty="0" smtClean="0"/>
              <a:t>mogącego powodować ryzyko naruszenia praw lub wolności osób, których dane dotyczą,</a:t>
            </a:r>
          </a:p>
          <a:p>
            <a:pPr>
              <a:buNone/>
            </a:pPr>
            <a:r>
              <a:rPr lang="pl-PL" sz="1800" dirty="0" smtClean="0"/>
              <a:t> lub </a:t>
            </a:r>
          </a:p>
          <a:p>
            <a:pPr>
              <a:buFont typeface="Wingdings" pitchFamily="2" charset="2"/>
              <a:buChar char="Ø"/>
            </a:pPr>
            <a:r>
              <a:rPr lang="pl-PL" sz="1800" dirty="0" smtClean="0"/>
              <a:t>dokonują przetwarzania </a:t>
            </a:r>
            <a:r>
              <a:rPr lang="pl-PL" sz="1800" b="1" dirty="0" smtClean="0"/>
              <a:t>szczególnych kategorii danych </a:t>
            </a:r>
            <a:r>
              <a:rPr lang="pl-PL" sz="1800" dirty="0" smtClean="0"/>
              <a:t>osobowych, o których mowa w art. 9 ust. 1, (wrażliwych ) </a:t>
            </a:r>
          </a:p>
          <a:p>
            <a:pPr>
              <a:buNone/>
            </a:pPr>
            <a:r>
              <a:rPr lang="pl-PL" sz="1800" dirty="0" smtClean="0"/>
              <a:t>lub </a:t>
            </a:r>
          </a:p>
          <a:p>
            <a:pPr>
              <a:buFont typeface="Wingdings" pitchFamily="2" charset="2"/>
              <a:buChar char="Ø"/>
            </a:pPr>
            <a:r>
              <a:rPr lang="pl-PL" sz="1800" dirty="0" smtClean="0"/>
              <a:t>przetwarzają dane osobowe dotyczące </a:t>
            </a:r>
            <a:r>
              <a:rPr lang="pl-PL" sz="1800" b="1" dirty="0" smtClean="0"/>
              <a:t>wyroków skazujących i naruszeń prawa</a:t>
            </a:r>
            <a:endParaRPr lang="pl-PL" sz="1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Warunki wyrażenia zgody</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Większość otrzymanych dotychczas </a:t>
            </a:r>
            <a:r>
              <a:rPr lang="pl-PL" sz="1800" dirty="0" err="1" smtClean="0"/>
              <a:t>zgód</a:t>
            </a:r>
            <a:r>
              <a:rPr lang="pl-PL" sz="1800" dirty="0" smtClean="0"/>
              <a:t> zachowa ważność także pod rządami RODO</a:t>
            </a:r>
          </a:p>
          <a:p>
            <a:pPr>
              <a:buNone/>
            </a:pPr>
            <a:endParaRPr lang="pl-PL" sz="1800" dirty="0" smtClean="0"/>
          </a:p>
          <a:p>
            <a:pPr>
              <a:buNone/>
            </a:pPr>
            <a:r>
              <a:rPr lang="pl-PL" sz="1800" dirty="0" smtClean="0"/>
              <a:t> </a:t>
            </a:r>
            <a:r>
              <a:rPr lang="pl-PL" sz="1800" b="1" dirty="0" smtClean="0"/>
              <a:t>Pod warunkiem, ze poinformowano osobę, której dane dotyczą o możliwości wycofania zgody w dowolnym momencie</a:t>
            </a:r>
            <a:r>
              <a:rPr lang="pl-PL" sz="1800" dirty="0" smtClean="0"/>
              <a:t>, a wycofanie zgody jest równie łatwe jak jej wyrażenie. </a:t>
            </a:r>
          </a:p>
          <a:p>
            <a:pPr>
              <a:buNone/>
            </a:pPr>
            <a:endParaRPr lang="pl-PL" sz="1800" dirty="0" smtClean="0"/>
          </a:p>
          <a:p>
            <a:pPr>
              <a:buNone/>
            </a:pPr>
            <a:r>
              <a:rPr lang="pl-PL" sz="1800" dirty="0" smtClean="0"/>
              <a:t>Należy dokonać </a:t>
            </a:r>
            <a:r>
              <a:rPr lang="pl-PL" sz="1800" b="1" dirty="0" smtClean="0"/>
              <a:t>przeglądu stosowanych klauzul i mechanizmów pozyskiwania zgody </a:t>
            </a:r>
            <a:r>
              <a:rPr lang="pl-PL" sz="1800" dirty="0" smtClean="0"/>
              <a:t>i upewnienia sie, ze spełniają standardy z RODO. </a:t>
            </a:r>
          </a:p>
          <a:p>
            <a:pPr>
              <a:buNone/>
            </a:pPr>
            <a:endParaRPr lang="pl-PL" sz="1800" dirty="0" err="1" smtClean="0"/>
          </a:p>
          <a:p>
            <a:pPr>
              <a:buNone/>
            </a:pPr>
            <a:r>
              <a:rPr lang="pl-PL" sz="1800" dirty="0" smtClean="0"/>
              <a:t>Pamiętając o zasadzie </a:t>
            </a:r>
            <a:r>
              <a:rPr lang="pl-PL" sz="1800" dirty="0" err="1" smtClean="0"/>
              <a:t>rozliczalności</a:t>
            </a:r>
            <a:r>
              <a:rPr lang="pl-PL" sz="1800" dirty="0" smtClean="0"/>
              <a:t>, warto </a:t>
            </a:r>
            <a:r>
              <a:rPr lang="pl-PL" sz="1800" b="1" dirty="0" smtClean="0">
                <a:solidFill>
                  <a:srgbClr val="FF0000"/>
                </a:solidFill>
              </a:rPr>
              <a:t>dokumentować wszelkie czynności</a:t>
            </a:r>
          </a:p>
          <a:p>
            <a:pPr>
              <a:buNone/>
            </a:pPr>
            <a:r>
              <a:rPr lang="pl-PL" sz="1800" b="1" dirty="0" smtClean="0">
                <a:solidFill>
                  <a:srgbClr val="FF0000"/>
                </a:solidFill>
              </a:rPr>
              <a:t>związane z pozyskiwaniem </a:t>
            </a:r>
            <a:r>
              <a:rPr lang="pl-PL" sz="1800" b="1" dirty="0" err="1" smtClean="0">
                <a:solidFill>
                  <a:srgbClr val="FF0000"/>
                </a:solidFill>
              </a:rPr>
              <a:t>zgód</a:t>
            </a:r>
            <a:r>
              <a:rPr lang="pl-PL" sz="1800" b="1" dirty="0" smtClean="0">
                <a:solidFill>
                  <a:srgbClr val="FF0000"/>
                </a:solidFill>
              </a:rPr>
              <a:t> – </a:t>
            </a:r>
            <a:r>
              <a:rPr lang="pl-PL" sz="1800" dirty="0" smtClean="0"/>
              <a:t>np. </a:t>
            </a:r>
            <a:r>
              <a:rPr lang="pl-PL" sz="1800" b="1" dirty="0" smtClean="0"/>
              <a:t>kiedy, w jakich okolicznościach i komu udzielona została zgoda oraz w jaki sposób spełniono obowiązek informacyjny.</a:t>
            </a:r>
            <a:endParaRPr lang="pl-PL" sz="1800" b="1"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1026" name="Picture 2"/>
          <p:cNvPicPr>
            <a:picLocks noGrp="1" noChangeAspect="1" noChangeArrowheads="1"/>
          </p:cNvPicPr>
          <p:nvPr>
            <p:ph idx="1"/>
          </p:nvPr>
        </p:nvPicPr>
        <p:blipFill>
          <a:blip r:embed="rId2" cstate="print"/>
          <a:srcRect/>
          <a:stretch>
            <a:fillRect/>
          </a:stretch>
        </p:blipFill>
        <p:spPr bwMode="auto">
          <a:xfrm>
            <a:off x="323528" y="548680"/>
            <a:ext cx="8352928" cy="5976664"/>
          </a:xfrm>
          <a:prstGeom prst="rect">
            <a:avLst/>
          </a:prstGeom>
          <a:noFill/>
          <a:ln w="9525">
            <a:noFill/>
            <a:miter lim="800000"/>
            <a:headEnd/>
            <a:tailEnd/>
          </a:ln>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2050" name="Picture 2"/>
          <p:cNvPicPr>
            <a:picLocks noGrp="1" noChangeAspect="1" noChangeArrowheads="1"/>
          </p:cNvPicPr>
          <p:nvPr>
            <p:ph idx="1"/>
          </p:nvPr>
        </p:nvPicPr>
        <p:blipFill>
          <a:blip r:embed="rId2" cstate="print"/>
          <a:srcRect/>
          <a:stretch>
            <a:fillRect/>
          </a:stretch>
        </p:blipFill>
        <p:spPr bwMode="auto">
          <a:xfrm>
            <a:off x="323528" y="476672"/>
            <a:ext cx="8820472" cy="6192688"/>
          </a:xfrm>
          <a:prstGeom prst="rect">
            <a:avLst/>
          </a:prstGeom>
          <a:noFill/>
          <a:ln w="9525">
            <a:noFill/>
            <a:miter lim="800000"/>
            <a:headEnd/>
            <a:tailEnd/>
          </a:ln>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Uprawnienia i zadania organu nadzoru ( GIODO) na gruncie rozporządzenia </a:t>
            </a:r>
            <a:endParaRPr lang="pl-PL" sz="2800" b="1" dirty="0">
              <a:solidFill>
                <a:schemeClr val="bg1"/>
              </a:solidFill>
            </a:endParaRPr>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1800" b="1" dirty="0" smtClean="0"/>
              <a:t>Prawo kontrolowania podmiotów przetwarzający dane osobowe</a:t>
            </a:r>
            <a:r>
              <a:rPr lang="pl-PL" sz="1800" dirty="0" smtClean="0"/>
              <a:t>, polegające w szczególności na:</a:t>
            </a:r>
          </a:p>
          <a:p>
            <a:pPr>
              <a:buNone/>
            </a:pPr>
            <a:endParaRPr lang="pl-PL" sz="1800" b="1" dirty="0" smtClean="0"/>
          </a:p>
          <a:p>
            <a:pPr>
              <a:buNone/>
            </a:pPr>
            <a:r>
              <a:rPr lang="pl-PL" sz="1800" b="1" dirty="0" smtClean="0"/>
              <a:t>– nakazywaniu administratorowi, dostarczenia wszelkich informacji</a:t>
            </a:r>
            <a:r>
              <a:rPr lang="pl-PL" sz="1800" dirty="0" smtClean="0"/>
              <a:t> potrzebnych organowi nadzorczemu do realizacji swoich zadań,</a:t>
            </a:r>
          </a:p>
          <a:p>
            <a:pPr>
              <a:buNone/>
            </a:pPr>
            <a:endParaRPr lang="pl-PL" sz="1800" dirty="0" smtClean="0"/>
          </a:p>
          <a:p>
            <a:pPr>
              <a:buNone/>
            </a:pPr>
            <a:r>
              <a:rPr lang="pl-PL" sz="1800" dirty="0" smtClean="0"/>
              <a:t> – prowadzeniu </a:t>
            </a:r>
            <a:r>
              <a:rPr lang="pl-PL" sz="1800" b="1" dirty="0" smtClean="0"/>
              <a:t>postępowań w formie audytów ochrony danych,</a:t>
            </a:r>
          </a:p>
          <a:p>
            <a:pPr>
              <a:buNone/>
            </a:pPr>
            <a:endParaRPr lang="pl-PL" sz="1800" dirty="0" smtClean="0"/>
          </a:p>
          <a:p>
            <a:pPr>
              <a:buNone/>
            </a:pPr>
            <a:r>
              <a:rPr lang="pl-PL" sz="1800" dirty="0" smtClean="0"/>
              <a:t> – uzyskiwaniu od administratora </a:t>
            </a:r>
            <a:r>
              <a:rPr lang="pl-PL" sz="1800" b="1" dirty="0" smtClean="0"/>
              <a:t>dostępu do wszelkich danych osobowych </a:t>
            </a:r>
            <a:r>
              <a:rPr lang="pl-PL" sz="1800" dirty="0" smtClean="0"/>
              <a:t>i wszelkich informacji niezbędnych organowi nadzorczemu do realizacji swoich zadań,</a:t>
            </a:r>
          </a:p>
          <a:p>
            <a:pPr>
              <a:buNone/>
            </a:pPr>
            <a:endParaRPr lang="pl-PL" sz="1800" dirty="0" smtClean="0"/>
          </a:p>
          <a:p>
            <a:pPr>
              <a:buNone/>
            </a:pPr>
            <a:r>
              <a:rPr lang="pl-PL" sz="1800" dirty="0" smtClean="0"/>
              <a:t> – uzyskiwaniu dostępu do </a:t>
            </a:r>
            <a:r>
              <a:rPr lang="pl-PL" sz="1800" b="1" dirty="0" smtClean="0"/>
              <a:t>wszystkich pomieszczeń administratora </a:t>
            </a:r>
            <a:r>
              <a:rPr lang="pl-PL" sz="1800" dirty="0" smtClean="0"/>
              <a:t>i podmiotu przetwarzającego, w tym do sprzętu i środków służących do przetwarzania danych, zgodnie z procedurami określonymi w prawie unijnym lub w prawie państwa członkowskiego (art. 58 ust. 1 lit. a, b, e i f </a:t>
            </a:r>
            <a:r>
              <a:rPr lang="pl-PL" sz="1800" dirty="0" err="1" smtClean="0"/>
              <a:t>rodo</a:t>
            </a:r>
            <a:r>
              <a:rPr lang="pl-PL" sz="1800" dirty="0" smtClean="0"/>
              <a:t>)</a:t>
            </a:r>
            <a:endParaRPr lang="pl-PL" sz="18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Uprawnienia i zadania organu nadzoru ( GIODO) na gruncie rozporządzenia </a:t>
            </a:r>
            <a:endParaRPr lang="pl-PL" sz="2800" dirty="0"/>
          </a:p>
        </p:txBody>
      </p:sp>
      <p:sp>
        <p:nvSpPr>
          <p:cNvPr id="3" name="Symbol zastępczy zawartości 2"/>
          <p:cNvSpPr>
            <a:spLocks noGrp="1"/>
          </p:cNvSpPr>
          <p:nvPr>
            <p:ph idx="1"/>
          </p:nvPr>
        </p:nvSpPr>
        <p:spPr/>
        <p:txBody>
          <a:bodyPr>
            <a:normAutofit/>
          </a:bodyPr>
          <a:lstStyle/>
          <a:p>
            <a:pPr>
              <a:buNone/>
            </a:pPr>
            <a:r>
              <a:rPr lang="pl-PL" sz="1800" dirty="0" smtClean="0"/>
              <a:t>każde państwo członkowskie </a:t>
            </a:r>
            <a:r>
              <a:rPr lang="pl-PL" sz="1800" b="1" dirty="0" smtClean="0"/>
              <a:t>może przewidzieć w swoich przepisach, że jego organowi nadzorczemu będą przysługiwały także inne uprawnienia</a:t>
            </a:r>
            <a:r>
              <a:rPr lang="pl-PL" sz="1800" dirty="0" smtClean="0"/>
              <a:t>, z tym że ich wykonywanie nie może utrudniać skutecznego stosowania przepisów rozdziału VII </a:t>
            </a:r>
            <a:r>
              <a:rPr lang="pl-PL" sz="1800" dirty="0" err="1" smtClean="0"/>
              <a:t>rodo</a:t>
            </a:r>
            <a:r>
              <a:rPr lang="pl-PL" sz="1800" dirty="0" smtClean="0"/>
              <a:t>. </a:t>
            </a:r>
          </a:p>
          <a:p>
            <a:pPr>
              <a:buNone/>
            </a:pPr>
            <a:r>
              <a:rPr lang="pl-PL" sz="1800" dirty="0" smtClean="0"/>
              <a:t>SKUTKI : </a:t>
            </a:r>
            <a:endParaRPr lang="pl-PL" sz="1800" dirty="0"/>
          </a:p>
          <a:p>
            <a:pPr>
              <a:buFont typeface="Wingdings" pitchFamily="2" charset="2"/>
              <a:buChar char="ü"/>
            </a:pPr>
            <a:r>
              <a:rPr lang="pl-PL" sz="1800" dirty="0" smtClean="0"/>
              <a:t>czy w ogóle na gruncie </a:t>
            </a:r>
            <a:r>
              <a:rPr lang="pl-PL" sz="1800" dirty="0" err="1" smtClean="0"/>
              <a:t>rodo</a:t>
            </a:r>
            <a:r>
              <a:rPr lang="pl-PL" sz="1800" dirty="0" smtClean="0"/>
              <a:t> jest możliwe wprowadzenie w polskim ustawodawstwie przepisów uprawniających do zlecania przez organ nadzorczy dokonywania sprawdzeń???</a:t>
            </a:r>
          </a:p>
          <a:p>
            <a:pPr>
              <a:buFont typeface="Wingdings" pitchFamily="2" charset="2"/>
              <a:buChar char="ü"/>
            </a:pPr>
            <a:r>
              <a:rPr lang="pl-PL" sz="1800" dirty="0" smtClean="0"/>
              <a:t>czy wyodrębnianie takiego szczególnego uprawnienia jest konieczne, </a:t>
            </a:r>
            <a:r>
              <a:rPr lang="pl-PL" sz="1800" dirty="0" err="1" smtClean="0"/>
              <a:t>Rodo</a:t>
            </a:r>
            <a:r>
              <a:rPr lang="pl-PL" sz="1800" dirty="0" smtClean="0"/>
              <a:t> daje bowiem organowi do spraw ochrony danych osobowych cały szereg nowych uprawnień służących kontroli przestrzegania przepisów prawa. </a:t>
            </a:r>
          </a:p>
          <a:p>
            <a:pPr>
              <a:buFont typeface="Wingdings" pitchFamily="2" charset="2"/>
              <a:buChar char="ü"/>
            </a:pPr>
            <a:r>
              <a:rPr lang="pl-PL" sz="1800" dirty="0" smtClean="0"/>
              <a:t>może okazać się, że nie będzie już miało miejsca wykonywanie sprawdzeń na takich zasadach, z jakimi teraz mamy do czynienia.</a:t>
            </a:r>
            <a:endParaRPr lang="pl-PL" sz="18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Uprawnienia i zadania organu nadzoru ( GIODO) na gruncie rozporządzenia </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None/>
            </a:pPr>
            <a:r>
              <a:rPr lang="pl-PL" sz="1800" dirty="0" smtClean="0"/>
              <a:t>Zadania organu nadzoru </a:t>
            </a:r>
          </a:p>
          <a:p>
            <a:endParaRPr lang="pl-PL" sz="1800" dirty="0"/>
          </a:p>
          <a:p>
            <a:pPr>
              <a:buFont typeface="Wingdings" pitchFamily="2" charset="2"/>
              <a:buChar char="q"/>
            </a:pPr>
            <a:r>
              <a:rPr lang="pl-PL" sz="1800" dirty="0" smtClean="0"/>
              <a:t>monitorowanie i egzekwowanie przestrzegania przepisów o ochronie danych</a:t>
            </a:r>
          </a:p>
          <a:p>
            <a:pPr>
              <a:buFont typeface="Wingdings" pitchFamily="2" charset="2"/>
              <a:buChar char="q"/>
            </a:pPr>
            <a:endParaRPr lang="pl-PL" sz="1800" dirty="0"/>
          </a:p>
          <a:p>
            <a:pPr>
              <a:buFont typeface="Wingdings" pitchFamily="2" charset="2"/>
              <a:buChar char="q"/>
            </a:pPr>
            <a:r>
              <a:rPr lang="pl-PL" sz="1800" dirty="0" smtClean="0"/>
              <a:t>rozpatrywanie skarg osób, których dane dotyczą, i prowadzenie związanych z tym postępowań</a:t>
            </a:r>
          </a:p>
          <a:p>
            <a:pPr>
              <a:buFont typeface="Wingdings" pitchFamily="2" charset="2"/>
              <a:buChar char="q"/>
            </a:pPr>
            <a:endParaRPr lang="pl-PL" sz="1800" dirty="0"/>
          </a:p>
          <a:p>
            <a:pPr>
              <a:buFont typeface="Wingdings" pitchFamily="2" charset="2"/>
              <a:buChar char="q"/>
            </a:pPr>
            <a:r>
              <a:rPr lang="pl-PL" sz="1800" dirty="0" smtClean="0"/>
              <a:t>upowszechnianie wiedzy w zakresie</a:t>
            </a:r>
            <a:r>
              <a:rPr lang="pl-PL" sz="1800" dirty="0"/>
              <a:t> </a:t>
            </a:r>
            <a:r>
              <a:rPr lang="pl-PL" sz="1800" dirty="0" smtClean="0"/>
              <a:t>ochrony danych osobowych  w szczególności podejmowanie działań edukacyjnych skierowanych do dzieci, a także upowszechnianie wśród administratorów i podmiotów przetwarzających wiedzy o spoczywających na nich obowiązkach</a:t>
            </a:r>
          </a:p>
          <a:p>
            <a:pPr>
              <a:buFont typeface="Wingdings" pitchFamily="2" charset="2"/>
              <a:buChar char="q"/>
            </a:pPr>
            <a:endParaRPr lang="pl-PL" sz="1800" dirty="0" smtClean="0"/>
          </a:p>
          <a:p>
            <a:pPr>
              <a:buFont typeface="Wingdings" pitchFamily="2" charset="2"/>
              <a:buChar char="q"/>
            </a:pPr>
            <a:r>
              <a:rPr lang="pl-PL" sz="1800" dirty="0" smtClean="0"/>
              <a:t>doradzanie parlamentom narodowym, rządom oraz innym instytucjom i organom w sprawie aktów prawnych </a:t>
            </a:r>
            <a:endParaRPr lang="pl-PL" sz="18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Uprawnienia i zadania organu nadzoru ( GIODO) na gruncie rozporządzenia </a:t>
            </a:r>
            <a:endParaRPr lang="pl-PL" sz="2800" dirty="0"/>
          </a:p>
        </p:txBody>
      </p:sp>
      <p:sp>
        <p:nvSpPr>
          <p:cNvPr id="3" name="Symbol zastępczy zawartości 2"/>
          <p:cNvSpPr>
            <a:spLocks noGrp="1"/>
          </p:cNvSpPr>
          <p:nvPr>
            <p:ph idx="1"/>
          </p:nvPr>
        </p:nvSpPr>
        <p:spPr>
          <a:xfrm>
            <a:off x="457200" y="1600200"/>
            <a:ext cx="8229600" cy="4997152"/>
          </a:xfrm>
        </p:spPr>
        <p:txBody>
          <a:bodyPr>
            <a:normAutofit/>
          </a:bodyPr>
          <a:lstStyle/>
          <a:p>
            <a:pPr>
              <a:buFont typeface="Wingdings" pitchFamily="2" charset="2"/>
              <a:buChar char="q"/>
            </a:pPr>
            <a:r>
              <a:rPr lang="pl-PL" sz="1800" dirty="0" smtClean="0"/>
              <a:t>udzielać osobom, których dane dotyczą, na ich żądanie informacji o wykonywaniu praw przysługujących im na mocy </a:t>
            </a:r>
            <a:r>
              <a:rPr lang="pl-PL" sz="1800" dirty="0" err="1" smtClean="0"/>
              <a:t>rodo</a:t>
            </a:r>
            <a:r>
              <a:rPr lang="pl-PL" sz="1800" dirty="0" smtClean="0"/>
              <a:t>. </a:t>
            </a:r>
          </a:p>
          <a:p>
            <a:pPr>
              <a:buFont typeface="Wingdings" pitchFamily="2" charset="2"/>
              <a:buChar char="q"/>
            </a:pPr>
            <a:r>
              <a:rPr lang="pl-PL" sz="1800" dirty="0" smtClean="0"/>
              <a:t>współpraca z innymi organami nadzorczymi, w tym wymiana informacji oraz wzajemna pomoc oraz udział w pracach Europejskiej Rady Ochrony Danych. </a:t>
            </a:r>
          </a:p>
          <a:p>
            <a:pPr>
              <a:buFont typeface="Wingdings" pitchFamily="2" charset="2"/>
              <a:buChar char="q"/>
            </a:pPr>
            <a:r>
              <a:rPr lang="pl-PL" sz="1800" dirty="0" smtClean="0"/>
              <a:t>ustanowienie i prowadzenie wykazów operacji wymagających przeprowadzenia oceny skutków dla ochrony danych i takich, które jej nie wymagają </a:t>
            </a:r>
          </a:p>
          <a:p>
            <a:pPr>
              <a:buFont typeface="Wingdings" pitchFamily="2" charset="2"/>
              <a:buChar char="q"/>
            </a:pPr>
            <a:r>
              <a:rPr lang="pl-PL" sz="1800" dirty="0" smtClean="0"/>
              <a:t> udzielanie pisemnych zaleceń w ramach prowadzonych uprzednich konsultacji</a:t>
            </a:r>
          </a:p>
          <a:p>
            <a:pPr>
              <a:buFont typeface="Wingdings" pitchFamily="2" charset="2"/>
              <a:buChar char="q"/>
            </a:pPr>
            <a:r>
              <a:rPr lang="pl-PL" sz="1800" dirty="0" smtClean="0"/>
              <a:t>prowadzić wewnętrzny rejestr naruszeń </a:t>
            </a:r>
            <a:r>
              <a:rPr lang="pl-PL" sz="1800" dirty="0" err="1" smtClean="0"/>
              <a:t>rodo</a:t>
            </a:r>
            <a:r>
              <a:rPr lang="pl-PL" sz="1800" dirty="0" smtClean="0"/>
              <a:t> i działań naprawczych podjętych zgodnie z art. 58 ust. 2 </a:t>
            </a:r>
            <a:r>
              <a:rPr lang="pl-PL" sz="1800" dirty="0" err="1" smtClean="0"/>
              <a:t>rodo</a:t>
            </a:r>
            <a:endParaRPr lang="pl-PL" sz="1800" dirty="0" smtClean="0"/>
          </a:p>
          <a:p>
            <a:pPr>
              <a:buFont typeface="Wingdings" pitchFamily="2" charset="2"/>
              <a:buChar char="q"/>
            </a:pPr>
            <a:r>
              <a:rPr lang="pl-PL" sz="1800" dirty="0" smtClean="0"/>
              <a:t>ułatwiania wnoszenia skarg przez osoby, których dane dotyczą, w szczególności poprzez udostępnienie odpowiedniego formularza w formie elektronicznej (art. 57 ust. 2 </a:t>
            </a:r>
            <a:r>
              <a:rPr lang="pl-PL" sz="1800" dirty="0" err="1" smtClean="0"/>
              <a:t>rodo</a:t>
            </a:r>
            <a:r>
              <a:rPr lang="pl-PL" sz="1800" dirty="0" smtClean="0"/>
              <a:t>)</a:t>
            </a:r>
          </a:p>
          <a:p>
            <a:pPr>
              <a:buFont typeface="Wingdings" pitchFamily="2" charset="2"/>
              <a:buChar char="q"/>
            </a:pPr>
            <a:r>
              <a:rPr lang="pl-PL" sz="1800" dirty="0" smtClean="0"/>
              <a:t>pobranie opłaty w rozsądnej wysokości wynikającej z kosztów administracyjnych albo odmowę podjęcia żądanych działań, jeżeli takie żądanie jest w sposób oczywisty nieuzasadnione lub nadmierne, w szczególności ze </a:t>
            </a:r>
            <a:r>
              <a:rPr lang="pl-PL" sz="1800" dirty="0" err="1" smtClean="0"/>
              <a:t>wzglę</a:t>
            </a:r>
            <a:r>
              <a:rPr lang="pl-PL" sz="1800" dirty="0" smtClean="0"/>
              <a:t>- </a:t>
            </a:r>
            <a:r>
              <a:rPr lang="pl-PL" sz="1800" dirty="0" err="1" smtClean="0"/>
              <a:t>du</a:t>
            </a:r>
            <a:r>
              <a:rPr lang="pl-PL" sz="1800" dirty="0" smtClean="0"/>
              <a:t> na swą powtarzalność </a:t>
            </a:r>
            <a:endParaRPr lang="pl-PL" sz="18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066130"/>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Uprawnienia i zadania organu nadzoru ( GIODO) na gruncie rozporządzenia </a:t>
            </a:r>
            <a:endParaRPr lang="pl-PL" sz="2800" dirty="0"/>
          </a:p>
        </p:txBody>
      </p:sp>
      <p:sp>
        <p:nvSpPr>
          <p:cNvPr id="3" name="Symbol zastępczy zawartości 2"/>
          <p:cNvSpPr>
            <a:spLocks noGrp="1"/>
          </p:cNvSpPr>
          <p:nvPr>
            <p:ph idx="1"/>
          </p:nvPr>
        </p:nvSpPr>
        <p:spPr>
          <a:xfrm>
            <a:off x="457200" y="1340768"/>
            <a:ext cx="8229600" cy="5256584"/>
          </a:xfrm>
        </p:spPr>
        <p:txBody>
          <a:bodyPr>
            <a:normAutofit/>
          </a:bodyPr>
          <a:lstStyle/>
          <a:p>
            <a:pPr>
              <a:buFont typeface="Wingdings" pitchFamily="2" charset="2"/>
              <a:buChar char="q"/>
            </a:pPr>
            <a:endParaRPr lang="pl-PL" sz="1800" dirty="0" smtClean="0"/>
          </a:p>
          <a:p>
            <a:pPr>
              <a:buFont typeface="Wingdings" pitchFamily="2" charset="2"/>
              <a:buChar char="q"/>
            </a:pPr>
            <a:r>
              <a:rPr lang="pl-PL" sz="1800" dirty="0" smtClean="0"/>
              <a:t>wydawanie ostrzeżeń skierowanych do administratora lub podmiotu przetwarzającego, gdy planowane operacje przetwarzania danych mogą naruszać przepisy </a:t>
            </a:r>
            <a:r>
              <a:rPr lang="pl-PL" sz="1800" dirty="0" err="1" smtClean="0"/>
              <a:t>rodo</a:t>
            </a:r>
            <a:r>
              <a:rPr lang="pl-PL" sz="1800" dirty="0" smtClean="0"/>
              <a:t>; </a:t>
            </a:r>
          </a:p>
          <a:p>
            <a:pPr>
              <a:buFont typeface="Wingdings" pitchFamily="2" charset="2"/>
              <a:buChar char="q"/>
            </a:pPr>
            <a:r>
              <a:rPr lang="pl-PL" sz="1800" dirty="0" smtClean="0"/>
              <a:t>udzielanie upomnień administratorowi lub podmiotowi przetwarzającemu, gdy operacje przetwarzania danych naruszają przepisy ogólnego rozporządzenia; </a:t>
            </a:r>
          </a:p>
          <a:p>
            <a:pPr>
              <a:buFont typeface="Wingdings" pitchFamily="2" charset="2"/>
              <a:buChar char="q"/>
            </a:pPr>
            <a:r>
              <a:rPr lang="pl-PL" sz="1800" dirty="0" smtClean="0"/>
              <a:t> nakazanie administratorowi lub podmiotowi przetwarzającemu spełnienia żądań osoby, której dane dotyczą, w zakresie realizacji jej uprawnień; </a:t>
            </a:r>
          </a:p>
          <a:p>
            <a:pPr>
              <a:buFont typeface="Wingdings" pitchFamily="2" charset="2"/>
              <a:buChar char="q"/>
            </a:pPr>
            <a:r>
              <a:rPr lang="pl-PL" sz="1800" dirty="0" smtClean="0"/>
              <a:t>nakazanie administratorowi lub podmiotowi przetwarzającemu dostosowania prowadzonych operacji przetwarzania danych do przepisów </a:t>
            </a:r>
            <a:r>
              <a:rPr lang="pl-PL" sz="1800" dirty="0" err="1" smtClean="0"/>
              <a:t>rodo</a:t>
            </a:r>
            <a:r>
              <a:rPr lang="pl-PL" sz="1800" dirty="0" smtClean="0"/>
              <a:t>; </a:t>
            </a:r>
          </a:p>
          <a:p>
            <a:pPr>
              <a:buFont typeface="Wingdings" pitchFamily="2" charset="2"/>
              <a:buChar char="q"/>
            </a:pPr>
            <a:r>
              <a:rPr lang="pl-PL" sz="1800" dirty="0" smtClean="0"/>
              <a:t> nakazanie administratorowi zawiadomienia osoby, której dane dotyczą, o naruszeniu ochrony danych; </a:t>
            </a:r>
          </a:p>
          <a:p>
            <a:pPr>
              <a:buFont typeface="Wingdings" pitchFamily="2" charset="2"/>
              <a:buChar char="q"/>
            </a:pPr>
            <a:r>
              <a:rPr lang="pl-PL" sz="1800" dirty="0" smtClean="0"/>
              <a:t>wprowadzanie czasowego lub całkowitego ograniczenia, a nawet zakazu przetwarzania danych; </a:t>
            </a:r>
          </a:p>
          <a:p>
            <a:pPr>
              <a:buFont typeface="Wingdings" pitchFamily="2" charset="2"/>
              <a:buChar char="q"/>
            </a:pPr>
            <a:r>
              <a:rPr lang="pl-PL" sz="1800" dirty="0" smtClean="0"/>
              <a:t>nakazanie sprostowania lub usunięcia danych osobowych lub ograniczenia ich przetwarzania oraz nakazanie powiadomienia o tych czynnościach odbiorców, którym dane osobowe ujawniono;</a:t>
            </a:r>
            <a:endParaRPr lang="pl-PL" sz="18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Uprawnienia i zadania organu nadzoru ( GIODO) na gruncie rozporządzenia </a:t>
            </a:r>
            <a:endParaRPr lang="pl-PL" sz="2800" dirty="0"/>
          </a:p>
        </p:txBody>
      </p:sp>
      <p:sp>
        <p:nvSpPr>
          <p:cNvPr id="3" name="Symbol zastępczy zawartości 2"/>
          <p:cNvSpPr>
            <a:spLocks noGrp="1"/>
          </p:cNvSpPr>
          <p:nvPr>
            <p:ph idx="1"/>
          </p:nvPr>
        </p:nvSpPr>
        <p:spPr/>
        <p:txBody>
          <a:bodyPr>
            <a:normAutofit/>
          </a:bodyPr>
          <a:lstStyle/>
          <a:p>
            <a:pPr>
              <a:buFont typeface="Wingdings" pitchFamily="2" charset="2"/>
              <a:buChar char="q"/>
            </a:pPr>
            <a:endParaRPr lang="pl-PL" sz="1800" dirty="0" smtClean="0"/>
          </a:p>
          <a:p>
            <a:pPr>
              <a:buFont typeface="Wingdings" pitchFamily="2" charset="2"/>
              <a:buChar char="q"/>
            </a:pPr>
            <a:endParaRPr lang="pl-PL" sz="1800" dirty="0"/>
          </a:p>
          <a:p>
            <a:pPr>
              <a:buFont typeface="Wingdings" pitchFamily="2" charset="2"/>
              <a:buChar char="q"/>
            </a:pPr>
            <a:r>
              <a:rPr lang="pl-PL" sz="1800" dirty="0" smtClean="0"/>
              <a:t>cofnięcie certyfikatu lub nakazanie podmiotowi certyfikującemu cofnięcia </a:t>
            </a:r>
          </a:p>
          <a:p>
            <a:pPr>
              <a:buNone/>
            </a:pPr>
            <a:r>
              <a:rPr lang="pl-PL" sz="1800" dirty="0" smtClean="0"/>
              <a:t>certyfikatu lub nakazanie podmiotowi certyfikującemu nieudzielania certyfikacji, jeżeli jej wymogi nie są spełnione lub przestały być spełniane; </a:t>
            </a:r>
          </a:p>
          <a:p>
            <a:pPr>
              <a:buFont typeface="Wingdings" pitchFamily="2" charset="2"/>
              <a:buChar char="q"/>
            </a:pPr>
            <a:r>
              <a:rPr lang="pl-PL" sz="1800" dirty="0" smtClean="0"/>
              <a:t>nałożenie administracyjnej kary pieniężnej; </a:t>
            </a:r>
          </a:p>
          <a:p>
            <a:pPr>
              <a:buFont typeface="Wingdings" pitchFamily="2" charset="2"/>
              <a:buChar char="q"/>
            </a:pPr>
            <a:r>
              <a:rPr lang="pl-PL" sz="1800" dirty="0" smtClean="0"/>
              <a:t>wstrzymanie przekazywania danych do odbiorcy w państwie trzecim lub do organizacji międzynarodowej</a:t>
            </a:r>
          </a:p>
          <a:p>
            <a:pPr>
              <a:buFont typeface="Wingdings" pitchFamily="2" charset="2"/>
              <a:buChar char="q"/>
            </a:pPr>
            <a:r>
              <a:rPr lang="pl-PL" sz="1800" dirty="0" smtClean="0"/>
              <a:t>opiniowanie i zatwierdzanie projektów kodeksów postępowania; </a:t>
            </a:r>
          </a:p>
          <a:p>
            <a:pPr>
              <a:buFont typeface="Wingdings" pitchFamily="2" charset="2"/>
              <a:buChar char="q"/>
            </a:pPr>
            <a:r>
              <a:rPr lang="pl-PL" sz="1800" dirty="0" smtClean="0"/>
              <a:t>akredytowanie podmiotów certyfikujących; </a:t>
            </a:r>
          </a:p>
          <a:p>
            <a:pPr>
              <a:buFont typeface="Wingdings" pitchFamily="2" charset="2"/>
              <a:buChar char="q"/>
            </a:pPr>
            <a:r>
              <a:rPr lang="pl-PL" sz="1800" dirty="0" smtClean="0"/>
              <a:t>udzielanie certyfikatów i zatwierdzanie kryteriów certyfikacji.</a:t>
            </a:r>
            <a:endParaRPr lang="pl-PL" sz="18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0" y="0"/>
            <a:ext cx="9144000" cy="6858000"/>
          </a:xfrm>
        </p:spPr>
        <p:style>
          <a:lnRef idx="2">
            <a:schemeClr val="dk1">
              <a:shade val="50000"/>
            </a:schemeClr>
          </a:lnRef>
          <a:fillRef idx="1">
            <a:schemeClr val="dk1"/>
          </a:fillRef>
          <a:effectRef idx="0">
            <a:schemeClr val="dk1"/>
          </a:effectRef>
          <a:fontRef idx="minor">
            <a:schemeClr val="lt1"/>
          </a:fontRef>
        </p:style>
        <p:txBody>
          <a:bodyPr>
            <a:normAutofit/>
          </a:bodyPr>
          <a:lstStyle/>
          <a:p>
            <a:pPr>
              <a:buNone/>
            </a:pPr>
            <a:endParaRPr lang="pl-PL" sz="2800" dirty="0" smtClean="0">
              <a:solidFill>
                <a:schemeClr val="bg1"/>
              </a:solidFill>
            </a:endParaRPr>
          </a:p>
          <a:p>
            <a:pPr>
              <a:buNone/>
            </a:pPr>
            <a:endParaRPr lang="pl-PL" sz="2800" dirty="0" smtClean="0">
              <a:solidFill>
                <a:schemeClr val="bg1"/>
              </a:solidFill>
            </a:endParaRPr>
          </a:p>
          <a:p>
            <a:pPr>
              <a:buNone/>
            </a:pPr>
            <a:endParaRPr lang="pl-PL" sz="2800" dirty="0" smtClean="0">
              <a:solidFill>
                <a:schemeClr val="bg1"/>
              </a:solidFill>
            </a:endParaRPr>
          </a:p>
          <a:p>
            <a:pPr>
              <a:buNone/>
            </a:pPr>
            <a:endParaRPr lang="pl-PL" sz="2800" dirty="0" smtClean="0">
              <a:solidFill>
                <a:schemeClr val="bg1"/>
              </a:solidFill>
            </a:endParaRPr>
          </a:p>
          <a:p>
            <a:pPr algn="ctr">
              <a:buNone/>
            </a:pPr>
            <a:r>
              <a:rPr lang="pl-PL" sz="2800" dirty="0" smtClean="0">
                <a:solidFill>
                  <a:schemeClr val="bg1"/>
                </a:solidFill>
              </a:rPr>
              <a:t>Dziękuję za uwagę</a:t>
            </a:r>
            <a:endParaRPr lang="pl-PL" sz="28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pl-PL" sz="2800" b="1" dirty="0" smtClean="0">
                <a:solidFill>
                  <a:schemeClr val="bg1"/>
                </a:solidFill>
              </a:rPr>
              <a:t>Obowiązek informacyjny </a:t>
            </a:r>
            <a:endParaRPr lang="pl-PL" sz="2800" b="1" dirty="0">
              <a:solidFill>
                <a:schemeClr val="bg1"/>
              </a:solidFill>
            </a:endParaRPr>
          </a:p>
        </p:txBody>
      </p:sp>
      <p:sp>
        <p:nvSpPr>
          <p:cNvPr id="3" name="Symbol zastępczy zawartości 2"/>
          <p:cNvSpPr>
            <a:spLocks noGrp="1"/>
          </p:cNvSpPr>
          <p:nvPr>
            <p:ph idx="1"/>
          </p:nvPr>
        </p:nvSpPr>
        <p:spPr>
          <a:xfrm>
            <a:off x="457200" y="1600200"/>
            <a:ext cx="8229600" cy="4781128"/>
          </a:xfrm>
        </p:spPr>
        <p:txBody>
          <a:bodyPr>
            <a:normAutofit/>
          </a:bodyPr>
          <a:lstStyle/>
          <a:p>
            <a:pPr>
              <a:buNone/>
            </a:pPr>
            <a:r>
              <a:rPr lang="pl-PL" sz="1800" dirty="0" smtClean="0"/>
              <a:t>Od wszystkich administratorów danych wymagać sie będzie, by </a:t>
            </a:r>
            <a:r>
              <a:rPr lang="pl-PL" sz="1800" dirty="0" smtClean="0">
                <a:solidFill>
                  <a:srgbClr val="FF0000"/>
                </a:solidFill>
              </a:rPr>
              <a:t>wszelkie informacje kierowane do osób, których dane dotyczą</a:t>
            </a:r>
            <a:r>
              <a:rPr lang="pl-PL" sz="1800" dirty="0" smtClean="0"/>
              <a:t>, były formułowane </a:t>
            </a:r>
            <a:r>
              <a:rPr lang="pl-PL" sz="1800" b="1" dirty="0" smtClean="0"/>
              <a:t>jasnym i prostym językiem, by były zwięzłe i zrozumiałe. </a:t>
            </a:r>
            <a:r>
              <a:rPr lang="pl-PL" sz="1800" dirty="0" smtClean="0"/>
              <a:t>Szczególnie istotne będzie to  wówczas, gdy informacje i komunikaty będą kierowane do dzieci, które musza móc je bez trudu zrozumieć.</a:t>
            </a:r>
          </a:p>
          <a:p>
            <a:pPr>
              <a:buNone/>
            </a:pPr>
            <a:endParaRPr lang="pl-PL" sz="1800" dirty="0" smtClean="0"/>
          </a:p>
          <a:p>
            <a:pPr>
              <a:buNone/>
            </a:pPr>
            <a:r>
              <a:rPr lang="pl-PL" sz="1800" b="1" dirty="0" smtClean="0"/>
              <a:t>Poszerzenie obowiązku informacyjnego </a:t>
            </a:r>
            <a:r>
              <a:rPr lang="pl-PL" sz="1800" dirty="0" smtClean="0"/>
              <a:t>. Jeżeli dane osobowe osoby, której dane dotyczą, zbierane są od tej osoby, administrator podczas pozyskiwania danych osobowych podaje jej wszystkie następujące informacje: </a:t>
            </a:r>
          </a:p>
          <a:p>
            <a:pPr>
              <a:buNone/>
            </a:pPr>
            <a:endParaRPr lang="pl-PL" sz="1800" dirty="0" smtClean="0"/>
          </a:p>
          <a:p>
            <a:pPr>
              <a:buNone/>
            </a:pPr>
            <a:r>
              <a:rPr lang="pl-PL" sz="1800" b="1" dirty="0" smtClean="0"/>
              <a:t>a)swoją tożsamość i dane kontaktowe</a:t>
            </a:r>
          </a:p>
          <a:p>
            <a:pPr>
              <a:buNone/>
            </a:pPr>
            <a:endParaRPr lang="pl-PL" sz="1800" dirty="0" smtClean="0"/>
          </a:p>
          <a:p>
            <a:pPr>
              <a:buAutoNum type="alphaLcParenR" startAt="2"/>
            </a:pPr>
            <a:r>
              <a:rPr lang="pl-PL" sz="1800" b="1" dirty="0" smtClean="0"/>
              <a:t>dane kontaktowe inspektora ochrony danych; </a:t>
            </a:r>
          </a:p>
          <a:p>
            <a:pPr>
              <a:buAutoNum type="alphaLcParenR" startAt="2"/>
            </a:pPr>
            <a:endParaRPr lang="pl-PL" sz="1800" dirty="0" smtClean="0"/>
          </a:p>
          <a:p>
            <a:pPr>
              <a:buNone/>
            </a:pPr>
            <a:r>
              <a:rPr lang="pl-PL" sz="1800" dirty="0" smtClean="0"/>
              <a:t>c) </a:t>
            </a:r>
            <a:r>
              <a:rPr lang="pl-PL" sz="1800" b="1" dirty="0" smtClean="0"/>
              <a:t>cele przetwarzania danych osobowych, oraz podstawę prawną przetwarzania</a:t>
            </a:r>
            <a:r>
              <a:rPr lang="pl-PL" sz="1800" dirty="0" smtClean="0"/>
              <a:t>; </a:t>
            </a:r>
            <a:endParaRPr lang="pl-PL" sz="1800"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1301</TotalTime>
  <Words>8478</Words>
  <Application>Microsoft Office PowerPoint</Application>
  <PresentationFormat>Pokaz na ekranie (4:3)</PresentationFormat>
  <Paragraphs>756</Paragraphs>
  <Slides>88</Slides>
  <Notes>0</Notes>
  <HiddenSlides>0</HiddenSlides>
  <MMClips>0</MMClips>
  <ScaleCrop>false</ScaleCrop>
  <HeadingPairs>
    <vt:vector size="4" baseType="variant">
      <vt:variant>
        <vt:lpstr>Motyw</vt:lpstr>
      </vt:variant>
      <vt:variant>
        <vt:i4>1</vt:i4>
      </vt:variant>
      <vt:variant>
        <vt:lpstr>Tytuły slajdów</vt:lpstr>
      </vt:variant>
      <vt:variant>
        <vt:i4>88</vt:i4>
      </vt:variant>
    </vt:vector>
  </HeadingPairs>
  <TitlesOfParts>
    <vt:vector size="89" baseType="lpstr">
      <vt:lpstr>Motyw pakietu Office</vt:lpstr>
      <vt:lpstr>Rozporządzenie Parlamentu Europejskiego i Rady Europy o ochronie danych osobowych- zmiany od maja 2018 roku w ochronie danych osobowych</vt:lpstr>
      <vt:lpstr>Podstawowe pojęcia i zasady na gruncie rozporządzenia </vt:lpstr>
      <vt:lpstr>Podstawowe pojęcia i zasady na gruncie rozporządzenia </vt:lpstr>
      <vt:lpstr>Podstawowe pojęcia i zasady na gruncie rozporządzenia </vt:lpstr>
      <vt:lpstr>Podstawowe pojęcia i zasady na gruncie rozporządzenia </vt:lpstr>
      <vt:lpstr>Podstawowe pojęcia i zasady na gruncie rozporządzenia </vt:lpstr>
      <vt:lpstr>Warunki wyrażenia zgody</vt:lpstr>
      <vt:lpstr>Warunki wyrażenia zgody</vt:lpstr>
      <vt:lpstr>Obowiązek informacyjny </vt:lpstr>
      <vt:lpstr>Obowiązek informacyjny </vt:lpstr>
      <vt:lpstr>Obowiązek informacyjny </vt:lpstr>
      <vt:lpstr>Obowiązek informacyjny </vt:lpstr>
      <vt:lpstr>Obowiązek informacyjny </vt:lpstr>
      <vt:lpstr>Instytucja oceny skutków dla ochrony danych osobowych </vt:lpstr>
      <vt:lpstr>Instytucja oceny skutków dla ochrony danych osobowych</vt:lpstr>
      <vt:lpstr>Instytucja oceny skutków dla ochrony danych osobowych</vt:lpstr>
      <vt:lpstr>Instytucja oceny skutków dla ochrony danych osobowych</vt:lpstr>
      <vt:lpstr>Instytucja oceny skutków dla ochrony danych osobowych</vt:lpstr>
      <vt:lpstr>Co w miejsce zgłoszenia zbiorów danych ?</vt:lpstr>
      <vt:lpstr>Co w miejsce zgłoszenia zbiorów danych ?</vt:lpstr>
      <vt:lpstr>Co w miejsce zgłoszenia zbiorów danych ?</vt:lpstr>
      <vt:lpstr>Analiza ryzyka naruszenia praw lub wolności osób</vt:lpstr>
      <vt:lpstr>Koncepcja ochrony danych w fazie projektowania</vt:lpstr>
      <vt:lpstr>Koncepcja ochrony danych w fazie projektowania</vt:lpstr>
      <vt:lpstr>Koncepcja ochrony danych w fazie projektowania</vt:lpstr>
      <vt:lpstr> Koncepcja domyślnej ochrony </vt:lpstr>
      <vt:lpstr>Koncepcja domyślnej ochrony</vt:lpstr>
      <vt:lpstr>Podstawowe pojęcia i zasady na gruncie rozporządzenia </vt:lpstr>
      <vt:lpstr>Podstawowe pojęcia i zasady na gruncie rozporządzenia </vt:lpstr>
      <vt:lpstr>Podstawowe pojęcia i zasady na gruncie rozporządzenia </vt:lpstr>
      <vt:lpstr>Podstawowe pojęcia i zasady na gruncie rozporządzenia </vt:lpstr>
      <vt:lpstr>Odpowiedzialność za naruszenie zasad ochrony danych osobowych</vt:lpstr>
      <vt:lpstr>Odpowiedzialność za naruszenie zasad ochrony danych osobowych</vt:lpstr>
      <vt:lpstr>Odpowiedzialność za naruszenie zasad ochrony danych osobowych</vt:lpstr>
      <vt:lpstr>Odpowiedzialność za naruszenie zasad ochrony danych osobowych</vt:lpstr>
      <vt:lpstr>Notyfikacja naruszeń ochrony danych osobowych</vt:lpstr>
      <vt:lpstr>Notyfikacja naruszeń ochrony danych osobowych</vt:lpstr>
      <vt:lpstr>Notyfikacja naruszeń ochrony danych osobowych</vt:lpstr>
      <vt:lpstr>Notyfikacja naruszeń ochrony danych osobowych</vt:lpstr>
      <vt:lpstr>Notyfikacja naruszeń ochrony danych osobowych</vt:lpstr>
      <vt:lpstr>Notyfikacja naruszeń ochrony danych osobowych</vt:lpstr>
      <vt:lpstr>Notyfikacja naruszeń ochrony danych osobowych</vt:lpstr>
      <vt:lpstr>Notyfikacja naruszeń ochrony danych osobowych</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ABI – inspektor danych osobowych na gruncie rozporządzenia </vt:lpstr>
      <vt:lpstr>Dokumentacja przetwarzania danych na gruncie rozporządzenia</vt:lpstr>
      <vt:lpstr>Zabezpieczenia </vt:lpstr>
      <vt:lpstr>Zabezpieczenia </vt:lpstr>
      <vt:lpstr>Zabezpieczenia </vt:lpstr>
      <vt:lpstr>Dokumentacja przetwarzania danych na gruncie rozporządzenia</vt:lpstr>
      <vt:lpstr>Dokumentacja przetwarzania danych na gruncie rozporządzenia</vt:lpstr>
      <vt:lpstr>Dokumentacja przetwarzania danych na gruncie rozporządzenia</vt:lpstr>
      <vt:lpstr>Dokumentacja przetwarzania danych na gruncie rozporządzenia</vt:lpstr>
      <vt:lpstr>Dokumentacja przetwarzania danych na gruncie rozporządzenia</vt:lpstr>
      <vt:lpstr>Dokumentacja przetwarzania danych na gruncie rozporządzenia</vt:lpstr>
      <vt:lpstr>Dokumentacja przetwarzania danych na gruncie rozporządzenia</vt:lpstr>
      <vt:lpstr>Dokumentacja przetwarzania danych na gruncie rozporządzenia</vt:lpstr>
      <vt:lpstr>Dokumentacja przetwarzania danych na gruncie rozporządzenia</vt:lpstr>
      <vt:lpstr>Slajd 80</vt:lpstr>
      <vt:lpstr>Slajd 81</vt:lpstr>
      <vt:lpstr>Uprawnienia i zadania organu nadzoru ( GIODO) na gruncie rozporządzenia </vt:lpstr>
      <vt:lpstr>Uprawnienia i zadania organu nadzoru ( GIODO) na gruncie rozporządzenia </vt:lpstr>
      <vt:lpstr>Uprawnienia i zadania organu nadzoru ( GIODO) na gruncie rozporządzenia </vt:lpstr>
      <vt:lpstr>Uprawnienia i zadania organu nadzoru ( GIODO) na gruncie rozporządzenia </vt:lpstr>
      <vt:lpstr>Uprawnienia i zadania organu nadzoru ( GIODO) na gruncie rozporządzenia </vt:lpstr>
      <vt:lpstr>Uprawnienia i zadania organu nadzoru ( GIODO) na gruncie rozporządzenia </vt:lpstr>
      <vt:lpstr>Slajd 88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Rozporządzenie Parlamentu Europejskiego i Rady Europy o ochronie danych osobowych</dc:title>
  <dc:creator>ewus</dc:creator>
  <cp:lastModifiedBy>ewus</cp:lastModifiedBy>
  <cp:revision>23</cp:revision>
  <dcterms:created xsi:type="dcterms:W3CDTF">2017-03-07T16:39:16Z</dcterms:created>
  <dcterms:modified xsi:type="dcterms:W3CDTF">2017-12-13T17:40:30Z</dcterms:modified>
</cp:coreProperties>
</file>