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65" r:id="rId5"/>
    <p:sldId id="266" r:id="rId6"/>
    <p:sldId id="335" r:id="rId7"/>
    <p:sldId id="336" r:id="rId8"/>
    <p:sldId id="273" r:id="rId9"/>
    <p:sldId id="274" r:id="rId10"/>
    <p:sldId id="267" r:id="rId11"/>
    <p:sldId id="282" r:id="rId12"/>
    <p:sldId id="337" r:id="rId13"/>
    <p:sldId id="33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67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AD07-69D0-4827-ADF8-AB42A50D5E4B}" type="datetimeFigureOut">
              <a:rPr lang="pl-PL" smtClean="0"/>
              <a:t>2021-03-08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27DD-76AD-4527-A61A-E04D7C1EFA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1519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AD07-69D0-4827-ADF8-AB42A50D5E4B}" type="datetimeFigureOut">
              <a:rPr lang="pl-PL" smtClean="0"/>
              <a:t>2021-03-08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27DD-76AD-4527-A61A-E04D7C1EFA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629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AD07-69D0-4827-ADF8-AB42A50D5E4B}" type="datetimeFigureOut">
              <a:rPr lang="pl-PL" smtClean="0"/>
              <a:t>2021-03-08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27DD-76AD-4527-A61A-E04D7C1EFA3E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3432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AD07-69D0-4827-ADF8-AB42A50D5E4B}" type="datetimeFigureOut">
              <a:rPr lang="pl-PL" smtClean="0"/>
              <a:t>2021-03-08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27DD-76AD-4527-A61A-E04D7C1EFA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6827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AD07-69D0-4827-ADF8-AB42A50D5E4B}" type="datetimeFigureOut">
              <a:rPr lang="pl-PL" smtClean="0"/>
              <a:t>2021-03-08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27DD-76AD-4527-A61A-E04D7C1EFA3E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9746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AD07-69D0-4827-ADF8-AB42A50D5E4B}" type="datetimeFigureOut">
              <a:rPr lang="pl-PL" smtClean="0"/>
              <a:t>2021-03-08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27DD-76AD-4527-A61A-E04D7C1EFA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2803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AD07-69D0-4827-ADF8-AB42A50D5E4B}" type="datetimeFigureOut">
              <a:rPr lang="pl-PL" smtClean="0"/>
              <a:t>2021-03-08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27DD-76AD-4527-A61A-E04D7C1EFA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94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AD07-69D0-4827-ADF8-AB42A50D5E4B}" type="datetimeFigureOut">
              <a:rPr lang="pl-PL" smtClean="0"/>
              <a:t>2021-03-08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27DD-76AD-4527-A61A-E04D7C1EFA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516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AD07-69D0-4827-ADF8-AB42A50D5E4B}" type="datetimeFigureOut">
              <a:rPr lang="pl-PL" smtClean="0"/>
              <a:t>2021-03-08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27DD-76AD-4527-A61A-E04D7C1EFA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82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AD07-69D0-4827-ADF8-AB42A50D5E4B}" type="datetimeFigureOut">
              <a:rPr lang="pl-PL" smtClean="0"/>
              <a:t>2021-03-08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27DD-76AD-4527-A61A-E04D7C1EFA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5556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AD07-69D0-4827-ADF8-AB42A50D5E4B}" type="datetimeFigureOut">
              <a:rPr lang="pl-PL" smtClean="0"/>
              <a:t>2021-03-08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27DD-76AD-4527-A61A-E04D7C1EFA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003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AD07-69D0-4827-ADF8-AB42A50D5E4B}" type="datetimeFigureOut">
              <a:rPr lang="pl-PL" smtClean="0"/>
              <a:t>2021-03-08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27DD-76AD-4527-A61A-E04D7C1EFA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9206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AD07-69D0-4827-ADF8-AB42A50D5E4B}" type="datetimeFigureOut">
              <a:rPr lang="pl-PL" smtClean="0"/>
              <a:t>2021-03-08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27DD-76AD-4527-A61A-E04D7C1EFA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529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AD07-69D0-4827-ADF8-AB42A50D5E4B}" type="datetimeFigureOut">
              <a:rPr lang="pl-PL" smtClean="0"/>
              <a:t>2021-03-08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27DD-76AD-4527-A61A-E04D7C1EFA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88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AD07-69D0-4827-ADF8-AB42A50D5E4B}" type="datetimeFigureOut">
              <a:rPr lang="pl-PL" smtClean="0"/>
              <a:t>2021-03-08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27DD-76AD-4527-A61A-E04D7C1EFA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9018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AD07-69D0-4827-ADF8-AB42A50D5E4B}" type="datetimeFigureOut">
              <a:rPr lang="pl-PL" smtClean="0"/>
              <a:t>2021-03-08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27DD-76AD-4527-A61A-E04D7C1EFA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44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1AD07-69D0-4827-ADF8-AB42A50D5E4B}" type="datetimeFigureOut">
              <a:rPr lang="pl-PL" smtClean="0"/>
              <a:t>2021-03-08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E0327DD-76AD-4527-A61A-E04D7C1EFA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767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dr.mf.gov.pl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lukasz@cedb.pl" TargetMode="External"/><Relationship Id="rId2" Type="http://schemas.openxmlformats.org/officeDocument/2006/relationships/hyperlink" Target="mailto:l.szydelko@pipir.p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EC59CE2-706D-4410-8F44-DB33299F2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0456" y="441754"/>
            <a:ext cx="8057527" cy="2387600"/>
          </a:xfrm>
        </p:spPr>
        <p:txBody>
          <a:bodyPr>
            <a:normAutofit/>
          </a:bodyPr>
          <a:lstStyle/>
          <a:p>
            <a:r>
              <a:rPr lang="pl-PL" b="1" u="sng" dirty="0"/>
              <a:t>Schematy podatkowe </a:t>
            </a:r>
            <a:r>
              <a:rPr lang="pl-PL" b="1" u="sng" dirty="0" smtClean="0"/>
              <a:t>w branży </a:t>
            </a:r>
            <a:r>
              <a:rPr lang="pl-PL" b="1" u="sng" dirty="0" err="1" smtClean="0"/>
              <a:t>wod-kan</a:t>
            </a:r>
            <a:r>
              <a:rPr lang="pl-PL" b="1" u="sng" dirty="0" smtClean="0"/>
              <a:t/>
            </a:r>
            <a:br>
              <a:rPr lang="pl-PL" b="1" u="sng" dirty="0" smtClean="0"/>
            </a:br>
            <a:endParaRPr lang="pl-PL" sz="32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A347175C-DACC-4C42-934B-45A254C612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0509" y="3060873"/>
            <a:ext cx="8366776" cy="3087377"/>
          </a:xfrm>
        </p:spPr>
        <p:txBody>
          <a:bodyPr>
            <a:normAutofit/>
          </a:bodyPr>
          <a:lstStyle/>
          <a:p>
            <a:pPr algn="ctr"/>
            <a:endParaRPr lang="pl-PL" dirty="0" smtClean="0">
              <a:solidFill>
                <a:schemeClr val="tx1"/>
              </a:solidFill>
            </a:endParaRPr>
          </a:p>
          <a:p>
            <a:pPr algn="ctr"/>
            <a:r>
              <a:rPr lang="pl-PL" b="1" dirty="0" smtClean="0">
                <a:solidFill>
                  <a:schemeClr val="tx1"/>
                </a:solidFill>
              </a:rPr>
              <a:t>Dr </a:t>
            </a:r>
            <a:r>
              <a:rPr lang="pl-PL" b="1" dirty="0">
                <a:solidFill>
                  <a:schemeClr val="tx1"/>
                </a:solidFill>
              </a:rPr>
              <a:t>Małgorzata </a:t>
            </a:r>
            <a:r>
              <a:rPr lang="pl-PL" b="1" dirty="0" smtClean="0">
                <a:solidFill>
                  <a:schemeClr val="tx1"/>
                </a:solidFill>
              </a:rPr>
              <a:t>Rzeszutek- </a:t>
            </a:r>
            <a:r>
              <a:rPr lang="pl-PL" dirty="0" smtClean="0">
                <a:solidFill>
                  <a:schemeClr val="tx1"/>
                </a:solidFill>
              </a:rPr>
              <a:t>doradca podatkowy, Polski Instytut Podatków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i Rachunkowości Sp. z o.o.</a:t>
            </a:r>
          </a:p>
          <a:p>
            <a:pPr algn="ctr"/>
            <a:r>
              <a:rPr lang="pl-PL" b="1" dirty="0" smtClean="0">
                <a:solidFill>
                  <a:schemeClr val="tx1"/>
                </a:solidFill>
              </a:rPr>
              <a:t>Dr Łukasz Szydełko </a:t>
            </a:r>
            <a:r>
              <a:rPr lang="pl-PL" dirty="0" smtClean="0">
                <a:solidFill>
                  <a:schemeClr val="tx1"/>
                </a:solidFill>
              </a:rPr>
              <a:t>– partner zarządzający w Polskim Instytucie Podatków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i Rachunkowości Sp. z o.o. oraz Centrum Edukacji i Doradztwa w Biznesie „Innowator”</a:t>
            </a:r>
          </a:p>
          <a:p>
            <a:pPr algn="ctr"/>
            <a:endParaRPr lang="pl-PL" dirty="0" smtClean="0">
              <a:solidFill>
                <a:schemeClr val="tx1"/>
              </a:solidFill>
            </a:endParaRPr>
          </a:p>
          <a:p>
            <a:pPr algn="ctr"/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456" y="5148289"/>
            <a:ext cx="3971552" cy="758954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103" y="5027785"/>
            <a:ext cx="3197588" cy="100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394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0279002" y="6544768"/>
            <a:ext cx="254635" cy="196208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73660">
              <a:spcBef>
                <a:spcPts val="450"/>
              </a:spcBef>
            </a:pPr>
            <a:r>
              <a:rPr sz="900" spc="5" dirty="0">
                <a:solidFill>
                  <a:srgbClr val="888888"/>
                </a:solidFill>
                <a:latin typeface="Calibri"/>
                <a:cs typeface="Calibri"/>
              </a:rPr>
              <a:t>14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6145" y="836712"/>
            <a:ext cx="8049895" cy="751488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sz="2400" b="1" dirty="0"/>
              <a:t>Schematy podatkowe – podstawowe </a:t>
            </a:r>
            <a:r>
              <a:rPr sz="2400" b="1" spc="-5" dirty="0"/>
              <a:t>zasady</a:t>
            </a:r>
            <a:r>
              <a:rPr sz="2400" b="1" spc="-229" dirty="0"/>
              <a:t> </a:t>
            </a:r>
            <a:r>
              <a:rPr sz="2400" b="1" dirty="0"/>
              <a:t>raportowania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63553" y="1916833"/>
            <a:ext cx="7938135" cy="265239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600" b="1" dirty="0">
                <a:solidFill>
                  <a:srgbClr val="6F2F9F"/>
                </a:solidFill>
                <a:latin typeface="Arial"/>
                <a:cs typeface="Arial"/>
              </a:rPr>
              <a:t>Kolejność </a:t>
            </a:r>
            <a:r>
              <a:rPr sz="1600" b="1" spc="5" dirty="0">
                <a:solidFill>
                  <a:srgbClr val="6F2F9F"/>
                </a:solidFill>
                <a:latin typeface="Arial"/>
                <a:cs typeface="Arial"/>
              </a:rPr>
              <a:t>podmiotów </a:t>
            </a:r>
            <a:r>
              <a:rPr sz="1600" b="1" spc="-5" dirty="0">
                <a:solidFill>
                  <a:srgbClr val="6F2F9F"/>
                </a:solidFill>
                <a:latin typeface="Arial"/>
                <a:cs typeface="Arial"/>
              </a:rPr>
              <a:t>zobowiązanych </a:t>
            </a:r>
            <a:r>
              <a:rPr sz="1600" b="1" spc="5" dirty="0">
                <a:solidFill>
                  <a:srgbClr val="6F2F9F"/>
                </a:solidFill>
                <a:latin typeface="Arial"/>
                <a:cs typeface="Arial"/>
              </a:rPr>
              <a:t>do</a:t>
            </a:r>
            <a:r>
              <a:rPr sz="1600" b="1" spc="-9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6F2F9F"/>
                </a:solidFill>
                <a:latin typeface="Arial"/>
                <a:cs typeface="Arial"/>
              </a:rPr>
              <a:t>raportowania:</a:t>
            </a:r>
            <a:endParaRPr sz="1600" dirty="0">
              <a:latin typeface="Arial"/>
              <a:cs typeface="Arial"/>
            </a:endParaRPr>
          </a:p>
          <a:p>
            <a:pPr marL="356870" marR="12065" indent="-344805" algn="just">
              <a:lnSpc>
                <a:spcPts val="1610"/>
              </a:lnSpc>
              <a:spcBef>
                <a:spcPts val="1230"/>
              </a:spcBef>
              <a:buAutoNum type="arabicPeriod"/>
              <a:tabLst>
                <a:tab pos="357505" algn="l"/>
              </a:tabLst>
            </a:pPr>
            <a:r>
              <a:rPr sz="1400" spc="-10" dirty="0">
                <a:solidFill>
                  <a:srgbClr val="FF0000"/>
                </a:solidFill>
                <a:latin typeface="Arial"/>
                <a:cs typeface="Arial"/>
              </a:rPr>
              <a:t>Jeśli w </a:t>
            </a:r>
            <a:r>
              <a:rPr sz="1400" dirty="0">
                <a:solidFill>
                  <a:srgbClr val="FF0000"/>
                </a:solidFill>
                <a:latin typeface="Arial"/>
                <a:cs typeface="Arial"/>
              </a:rPr>
              <a:t>uzgodnieniu </a:t>
            </a:r>
            <a:r>
              <a:rPr sz="1400" spc="-5" dirty="0">
                <a:solidFill>
                  <a:srgbClr val="FF0000"/>
                </a:solidFill>
                <a:latin typeface="Arial"/>
                <a:cs typeface="Arial"/>
              </a:rPr>
              <a:t>uczestniczy </a:t>
            </a:r>
            <a:r>
              <a:rPr sz="1400" b="1" spc="-5" dirty="0">
                <a:solidFill>
                  <a:srgbClr val="FF0000"/>
                </a:solidFill>
                <a:latin typeface="Arial"/>
                <a:cs typeface="Arial"/>
              </a:rPr>
              <a:t>PROMOTOR, </a:t>
            </a:r>
            <a:r>
              <a:rPr sz="1400" spc="-10" dirty="0">
                <a:latin typeface="Arial"/>
                <a:cs typeface="Arial"/>
              </a:rPr>
              <a:t>wówczas </a:t>
            </a:r>
            <a:r>
              <a:rPr sz="1400" dirty="0">
                <a:latin typeface="Arial"/>
                <a:cs typeface="Arial"/>
              </a:rPr>
              <a:t>jest </a:t>
            </a:r>
            <a:r>
              <a:rPr sz="1400" spc="5" dirty="0">
                <a:latin typeface="Arial"/>
                <a:cs typeface="Arial"/>
              </a:rPr>
              <a:t>on </a:t>
            </a:r>
            <a:r>
              <a:rPr sz="1400" spc="-5" dirty="0">
                <a:latin typeface="Arial"/>
                <a:cs typeface="Arial"/>
              </a:rPr>
              <a:t>zobowiązany </a:t>
            </a:r>
            <a:r>
              <a:rPr sz="1400" spc="-10" dirty="0">
                <a:latin typeface="Arial"/>
                <a:cs typeface="Arial"/>
              </a:rPr>
              <a:t>w </a:t>
            </a:r>
            <a:r>
              <a:rPr sz="1400" spc="-5" dirty="0">
                <a:latin typeface="Arial"/>
                <a:cs typeface="Arial"/>
              </a:rPr>
              <a:t>pierwszej  </a:t>
            </a:r>
            <a:r>
              <a:rPr sz="1400" spc="-10" dirty="0">
                <a:latin typeface="Arial"/>
                <a:cs typeface="Arial"/>
              </a:rPr>
              <a:t>kolejności do </a:t>
            </a:r>
            <a:r>
              <a:rPr sz="1400" spc="-15" dirty="0">
                <a:latin typeface="Arial"/>
                <a:cs typeface="Arial"/>
              </a:rPr>
              <a:t>przekazania </a:t>
            </a:r>
            <a:r>
              <a:rPr sz="1400" spc="-10" dirty="0">
                <a:latin typeface="Arial"/>
                <a:cs typeface="Arial"/>
              </a:rPr>
              <a:t>informacji </a:t>
            </a:r>
            <a:r>
              <a:rPr sz="1400" spc="-5" dirty="0">
                <a:latin typeface="Arial"/>
                <a:cs typeface="Arial"/>
              </a:rPr>
              <a:t>o </a:t>
            </a:r>
            <a:r>
              <a:rPr sz="1400" spc="-10" dirty="0">
                <a:latin typeface="Arial"/>
                <a:cs typeface="Arial"/>
              </a:rPr>
              <a:t>schemacie </a:t>
            </a:r>
            <a:r>
              <a:rPr sz="1400" spc="-20" dirty="0">
                <a:latin typeface="Arial"/>
                <a:cs typeface="Arial"/>
              </a:rPr>
              <a:t>podatkowym </a:t>
            </a:r>
            <a:r>
              <a:rPr sz="1400" spc="-10" dirty="0">
                <a:latin typeface="Arial"/>
                <a:cs typeface="Arial"/>
              </a:rPr>
              <a:t>do </a:t>
            </a:r>
            <a:r>
              <a:rPr sz="1400" spc="-15" dirty="0">
                <a:latin typeface="Arial"/>
                <a:cs typeface="Arial"/>
              </a:rPr>
              <a:t>Szefa</a:t>
            </a:r>
            <a:r>
              <a:rPr sz="1400" spc="-2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KAS.</a:t>
            </a:r>
          </a:p>
          <a:p>
            <a:pPr marL="354330" marR="8255" algn="just">
              <a:lnSpc>
                <a:spcPct val="95800"/>
              </a:lnSpc>
              <a:spcBef>
                <a:spcPts val="575"/>
              </a:spcBef>
            </a:pPr>
            <a:r>
              <a:rPr sz="1400" spc="-5" dirty="0">
                <a:latin typeface="Arial"/>
                <a:cs typeface="Arial"/>
              </a:rPr>
              <a:t>Obowiązki promotora uzależnione </a:t>
            </a:r>
            <a:r>
              <a:rPr sz="1400" spc="-10" dirty="0">
                <a:latin typeface="Arial"/>
                <a:cs typeface="Arial"/>
              </a:rPr>
              <a:t>są od </a:t>
            </a:r>
            <a:r>
              <a:rPr sz="1400" spc="-5" dirty="0">
                <a:latin typeface="Arial"/>
                <a:cs typeface="Arial"/>
              </a:rPr>
              <a:t>tego, </a:t>
            </a:r>
            <a:r>
              <a:rPr sz="1400" spc="10" dirty="0">
                <a:latin typeface="Arial"/>
                <a:cs typeface="Arial"/>
              </a:rPr>
              <a:t>czy </a:t>
            </a:r>
            <a:r>
              <a:rPr sz="1400" spc="-5" dirty="0">
                <a:latin typeface="Arial"/>
                <a:cs typeface="Arial"/>
              </a:rPr>
              <a:t>promotor podlega obowiązkowi zachowania  prawnie </a:t>
            </a:r>
            <a:r>
              <a:rPr sz="1400" dirty="0">
                <a:latin typeface="Arial"/>
                <a:cs typeface="Arial"/>
              </a:rPr>
              <a:t>chronionej tajemnicy </a:t>
            </a:r>
            <a:r>
              <a:rPr sz="1400" spc="-5" dirty="0">
                <a:latin typeface="Arial"/>
                <a:cs typeface="Arial"/>
              </a:rPr>
              <a:t>zawodowej </a:t>
            </a:r>
            <a:r>
              <a:rPr sz="1400" spc="-10" dirty="0">
                <a:latin typeface="Arial"/>
                <a:cs typeface="Arial"/>
              </a:rPr>
              <a:t>(względnie </a:t>
            </a:r>
            <a:r>
              <a:rPr sz="1400" spc="-5" dirty="0">
                <a:latin typeface="Arial"/>
                <a:cs typeface="Arial"/>
              </a:rPr>
              <a:t>– </a:t>
            </a:r>
            <a:r>
              <a:rPr sz="1400" dirty="0">
                <a:latin typeface="Arial"/>
                <a:cs typeface="Arial"/>
              </a:rPr>
              <a:t>czy </a:t>
            </a:r>
            <a:r>
              <a:rPr sz="1400" spc="-5" dirty="0">
                <a:latin typeface="Arial"/>
                <a:cs typeface="Arial"/>
              </a:rPr>
              <a:t>został z </a:t>
            </a:r>
            <a:r>
              <a:rPr sz="1400" spc="-10" dirty="0">
                <a:latin typeface="Arial"/>
                <a:cs typeface="Arial"/>
              </a:rPr>
              <a:t>niego </a:t>
            </a:r>
            <a:r>
              <a:rPr sz="1400" spc="-5" dirty="0">
                <a:latin typeface="Arial"/>
                <a:cs typeface="Arial"/>
              </a:rPr>
              <a:t>zwolniony </a:t>
            </a:r>
            <a:r>
              <a:rPr sz="1400" dirty="0">
                <a:latin typeface="Arial"/>
                <a:cs typeface="Arial"/>
              </a:rPr>
              <a:t>przez  </a:t>
            </a:r>
            <a:r>
              <a:rPr sz="1400" spc="-10" dirty="0">
                <a:latin typeface="Arial"/>
                <a:cs typeface="Arial"/>
              </a:rPr>
              <a:t>korzystającego).</a:t>
            </a:r>
            <a:endParaRPr sz="1400" dirty="0">
              <a:latin typeface="Arial"/>
              <a:cs typeface="Arial"/>
            </a:endParaRPr>
          </a:p>
          <a:p>
            <a:pPr marL="356870" marR="5080" indent="-344805" algn="just">
              <a:lnSpc>
                <a:spcPct val="95800"/>
              </a:lnSpc>
              <a:spcBef>
                <a:spcPts val="1200"/>
              </a:spcBef>
              <a:buAutoNum type="arabicPeriod" startAt="2"/>
              <a:tabLst>
                <a:tab pos="357505" algn="l"/>
              </a:tabLst>
            </a:pPr>
            <a:r>
              <a:rPr sz="1400" spc="-5" dirty="0">
                <a:solidFill>
                  <a:srgbClr val="FF0000"/>
                </a:solidFill>
                <a:latin typeface="Arial"/>
                <a:cs typeface="Arial"/>
              </a:rPr>
              <a:t>Jeśli </a:t>
            </a:r>
            <a:r>
              <a:rPr sz="1400" b="1" dirty="0">
                <a:solidFill>
                  <a:srgbClr val="FF0000"/>
                </a:solidFill>
                <a:latin typeface="Arial"/>
                <a:cs typeface="Arial"/>
              </a:rPr>
              <a:t>nie </a:t>
            </a:r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ma </a:t>
            </a:r>
            <a:r>
              <a:rPr sz="1400" b="1" spc="-5" dirty="0">
                <a:solidFill>
                  <a:srgbClr val="FF0000"/>
                </a:solidFill>
                <a:latin typeface="Arial"/>
                <a:cs typeface="Arial"/>
              </a:rPr>
              <a:t>PROMOTORA </a:t>
            </a:r>
            <a:r>
              <a:rPr sz="1400" spc="-5" dirty="0">
                <a:solidFill>
                  <a:srgbClr val="FF0000"/>
                </a:solidFill>
                <a:latin typeface="Arial"/>
                <a:cs typeface="Arial"/>
              </a:rPr>
              <a:t>lub </a:t>
            </a:r>
            <a:r>
              <a:rPr sz="1400" spc="5" dirty="0">
                <a:solidFill>
                  <a:srgbClr val="FF0000"/>
                </a:solidFill>
                <a:latin typeface="Arial"/>
                <a:cs typeface="Arial"/>
              </a:rPr>
              <a:t>gdy 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PROMOTOR </a:t>
            </a:r>
            <a:r>
              <a:rPr sz="1400" b="1" dirty="0">
                <a:solidFill>
                  <a:srgbClr val="FF0000"/>
                </a:solidFill>
                <a:latin typeface="Arial"/>
                <a:cs typeface="Arial"/>
              </a:rPr>
              <a:t>nie 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wypełnił </a:t>
            </a:r>
            <a:r>
              <a:rPr sz="1400" b="1" spc="-5" dirty="0">
                <a:solidFill>
                  <a:srgbClr val="FF0000"/>
                </a:solidFill>
                <a:latin typeface="Arial"/>
                <a:cs typeface="Arial"/>
              </a:rPr>
              <a:t>obowiązku </a:t>
            </a:r>
            <a:r>
              <a:rPr sz="1400" spc="-5" dirty="0">
                <a:solidFill>
                  <a:srgbClr val="FF0000"/>
                </a:solidFill>
                <a:latin typeface="Arial"/>
                <a:cs typeface="Arial"/>
              </a:rPr>
              <a:t>raportowania</a:t>
            </a:r>
            <a:r>
              <a:rPr sz="1400" spc="-5" dirty="0">
                <a:latin typeface="Arial"/>
                <a:cs typeface="Arial"/>
              </a:rPr>
              <a:t>,  </a:t>
            </a:r>
            <a:r>
              <a:rPr sz="1400" spc="-10" dirty="0">
                <a:latin typeface="Arial"/>
                <a:cs typeface="Arial"/>
              </a:rPr>
              <a:t>wówczas </a:t>
            </a:r>
            <a:r>
              <a:rPr sz="1400" spc="-5" dirty="0">
                <a:latin typeface="Arial"/>
                <a:cs typeface="Arial"/>
              </a:rPr>
              <a:t>obowiązek – </a:t>
            </a:r>
            <a:r>
              <a:rPr sz="1400" dirty="0">
                <a:latin typeface="Arial"/>
                <a:cs typeface="Arial"/>
              </a:rPr>
              <a:t>na </a:t>
            </a:r>
            <a:r>
              <a:rPr sz="1400" spc="-5" dirty="0">
                <a:latin typeface="Arial"/>
                <a:cs typeface="Arial"/>
              </a:rPr>
              <a:t>zasadach określonych </a:t>
            </a:r>
            <a:r>
              <a:rPr sz="1400" spc="-10" dirty="0">
                <a:latin typeface="Arial"/>
                <a:cs typeface="Arial"/>
              </a:rPr>
              <a:t>w </a:t>
            </a:r>
            <a:r>
              <a:rPr sz="1400" spc="-5" dirty="0">
                <a:latin typeface="Arial"/>
                <a:cs typeface="Arial"/>
              </a:rPr>
              <a:t>Ordynacji podatkowej – przechodzi </a:t>
            </a:r>
            <a:r>
              <a:rPr sz="1400" spc="10" dirty="0">
                <a:latin typeface="Arial"/>
                <a:cs typeface="Arial"/>
              </a:rPr>
              <a:t>na </a:t>
            </a:r>
            <a:r>
              <a:rPr sz="1400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20" dirty="0">
                <a:solidFill>
                  <a:srgbClr val="FF0000"/>
                </a:solidFill>
                <a:latin typeface="Arial"/>
                <a:cs typeface="Arial"/>
              </a:rPr>
              <a:t>KORZYSTAJĄCEGO</a:t>
            </a:r>
            <a:r>
              <a:rPr sz="1400" b="1" spc="-20" dirty="0">
                <a:latin typeface="Arial"/>
                <a:cs typeface="Arial"/>
              </a:rPr>
              <a:t>.</a:t>
            </a:r>
            <a:endParaRPr sz="1400" dirty="0">
              <a:latin typeface="Arial"/>
              <a:cs typeface="Arial"/>
            </a:endParaRPr>
          </a:p>
          <a:p>
            <a:pPr marL="356870" indent="-344805">
              <a:spcBef>
                <a:spcPts val="1130"/>
              </a:spcBef>
              <a:buAutoNum type="arabicPeriod" startAt="2"/>
              <a:tabLst>
                <a:tab pos="356870" algn="l"/>
                <a:tab pos="357505" algn="l"/>
              </a:tabLst>
            </a:pPr>
            <a:r>
              <a:rPr sz="1400" spc="-10" dirty="0">
                <a:latin typeface="Arial"/>
                <a:cs typeface="Arial"/>
              </a:rPr>
              <a:t>W </a:t>
            </a:r>
            <a:r>
              <a:rPr sz="1400" spc="-15" dirty="0">
                <a:latin typeface="Arial"/>
                <a:cs typeface="Arial"/>
              </a:rPr>
              <a:t>niektórych sytuacjach </a:t>
            </a:r>
            <a:r>
              <a:rPr sz="1400" spc="-20" dirty="0">
                <a:latin typeface="Arial"/>
                <a:cs typeface="Arial"/>
              </a:rPr>
              <a:t>obowiązek </a:t>
            </a:r>
            <a:r>
              <a:rPr sz="1400" spc="-15" dirty="0">
                <a:latin typeface="Arial"/>
                <a:cs typeface="Arial"/>
              </a:rPr>
              <a:t>przekazania </a:t>
            </a:r>
            <a:r>
              <a:rPr sz="1400" spc="-10" dirty="0">
                <a:latin typeface="Arial"/>
                <a:cs typeface="Arial"/>
              </a:rPr>
              <a:t>informacji </a:t>
            </a:r>
            <a:r>
              <a:rPr sz="1400" spc="-15" dirty="0">
                <a:latin typeface="Arial"/>
                <a:cs typeface="Arial"/>
              </a:rPr>
              <a:t>spoczywa </a:t>
            </a:r>
            <a:r>
              <a:rPr sz="1400" spc="-10" dirty="0">
                <a:latin typeface="Arial"/>
                <a:cs typeface="Arial"/>
              </a:rPr>
              <a:t>na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WSPOMAGAJĄCYM</a:t>
            </a:r>
            <a:r>
              <a:rPr sz="1400" b="1" spc="-10" dirty="0">
                <a:latin typeface="Arial"/>
                <a:cs typeface="Arial"/>
              </a:rPr>
              <a:t>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31591" y="4725145"/>
            <a:ext cx="6629400" cy="1629933"/>
          </a:xfrm>
          <a:prstGeom prst="rect">
            <a:avLst/>
          </a:prstGeom>
          <a:solidFill>
            <a:srgbClr val="E7E6E6"/>
          </a:solidFill>
          <a:ln w="12192">
            <a:solidFill>
              <a:srgbClr val="41709C"/>
            </a:solidFill>
          </a:ln>
        </p:spPr>
        <p:txBody>
          <a:bodyPr vert="horz" wrap="square" lIns="0" tIns="90170" rIns="0" bIns="0" rtlCol="0">
            <a:spAutoFit/>
          </a:bodyPr>
          <a:lstStyle/>
          <a:p>
            <a:pPr marL="344170" indent="-253365">
              <a:spcBef>
                <a:spcPts val="710"/>
              </a:spcBef>
              <a:buFont typeface="Wingdings"/>
              <a:buChar char=""/>
              <a:tabLst>
                <a:tab pos="344170" algn="l"/>
                <a:tab pos="344805" algn="l"/>
              </a:tabLst>
            </a:pPr>
            <a:r>
              <a:rPr sz="1400" spc="-10" dirty="0">
                <a:solidFill>
                  <a:srgbClr val="001F5F"/>
                </a:solidFill>
                <a:latin typeface="Arial"/>
                <a:cs typeface="Arial"/>
              </a:rPr>
              <a:t>Dany schemat </a:t>
            </a:r>
            <a:r>
              <a:rPr sz="1400" spc="-15" dirty="0">
                <a:solidFill>
                  <a:srgbClr val="001F5F"/>
                </a:solidFill>
                <a:latin typeface="Arial"/>
                <a:cs typeface="Arial"/>
              </a:rPr>
              <a:t>podatkowy powinien zostać zaraportowany </a:t>
            </a:r>
            <a:r>
              <a:rPr sz="1400" spc="-10" dirty="0">
                <a:solidFill>
                  <a:srgbClr val="001F5F"/>
                </a:solidFill>
                <a:latin typeface="Arial"/>
                <a:cs typeface="Arial"/>
              </a:rPr>
              <a:t>tylko</a:t>
            </a:r>
            <a:r>
              <a:rPr sz="1400" spc="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1F5F"/>
                </a:solidFill>
                <a:latin typeface="Arial"/>
                <a:cs typeface="Arial"/>
              </a:rPr>
              <a:t>jeden </a:t>
            </a:r>
            <a:r>
              <a:rPr sz="1400" spc="-15" dirty="0">
                <a:solidFill>
                  <a:srgbClr val="001F5F"/>
                </a:solidFill>
                <a:latin typeface="Arial"/>
                <a:cs typeface="Arial"/>
              </a:rPr>
              <a:t>raz.</a:t>
            </a:r>
            <a:endParaRPr sz="1400">
              <a:latin typeface="Arial"/>
              <a:cs typeface="Arial"/>
            </a:endParaRPr>
          </a:p>
          <a:p>
            <a:pPr marL="344170" indent="-253365">
              <a:spcBef>
                <a:spcPts val="1220"/>
              </a:spcBef>
              <a:buFont typeface="Wingdings"/>
              <a:buChar char=""/>
              <a:tabLst>
                <a:tab pos="344170" algn="l"/>
                <a:tab pos="344805" algn="l"/>
              </a:tabLst>
            </a:pPr>
            <a:r>
              <a:rPr sz="1400" spc="-15" dirty="0">
                <a:solidFill>
                  <a:srgbClr val="001F5F"/>
                </a:solidFill>
                <a:latin typeface="Arial"/>
                <a:cs typeface="Arial"/>
              </a:rPr>
              <a:t>Raportowanie </a:t>
            </a:r>
            <a:r>
              <a:rPr sz="1400" spc="-10" dirty="0">
                <a:solidFill>
                  <a:srgbClr val="001F5F"/>
                </a:solidFill>
                <a:latin typeface="Arial"/>
                <a:cs typeface="Arial"/>
              </a:rPr>
              <a:t>następuje elektronicznie </a:t>
            </a:r>
            <a:r>
              <a:rPr sz="1400" spc="-20" dirty="0">
                <a:solidFill>
                  <a:srgbClr val="001F5F"/>
                </a:solidFill>
                <a:latin typeface="Arial"/>
                <a:cs typeface="Arial"/>
              </a:rPr>
              <a:t>poprzez:</a:t>
            </a:r>
            <a:r>
              <a:rPr sz="1400" spc="310" dirty="0">
                <a:solidFill>
                  <a:srgbClr val="0462C1"/>
                </a:solidFill>
                <a:latin typeface="Arial"/>
                <a:cs typeface="Arial"/>
              </a:rPr>
              <a:t> </a:t>
            </a:r>
            <a:r>
              <a:rPr sz="1400" u="sng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https://mdr.mf.gov.pl/#/</a:t>
            </a:r>
            <a:endParaRPr sz="1400">
              <a:latin typeface="Arial"/>
              <a:cs typeface="Arial"/>
            </a:endParaRPr>
          </a:p>
          <a:p>
            <a:pPr marL="344170" indent="-253365">
              <a:spcBef>
                <a:spcPts val="1230"/>
              </a:spcBef>
              <a:buFont typeface="Wingdings"/>
              <a:buChar char=""/>
              <a:tabLst>
                <a:tab pos="344170" algn="l"/>
                <a:tab pos="344805" algn="l"/>
              </a:tabLst>
            </a:pPr>
            <a:r>
              <a:rPr sz="1400" spc="-10" dirty="0">
                <a:solidFill>
                  <a:srgbClr val="001F5F"/>
                </a:solidFill>
                <a:latin typeface="Arial"/>
                <a:cs typeface="Arial"/>
              </a:rPr>
              <a:t>Obowiązki </a:t>
            </a:r>
            <a:r>
              <a:rPr sz="1400" spc="-5" dirty="0">
                <a:solidFill>
                  <a:srgbClr val="001F5F"/>
                </a:solidFill>
                <a:latin typeface="Arial"/>
                <a:cs typeface="Arial"/>
              </a:rPr>
              <a:t>promotora, korzystającego i </a:t>
            </a:r>
            <a:r>
              <a:rPr sz="1400" spc="-10" dirty="0">
                <a:solidFill>
                  <a:srgbClr val="001F5F"/>
                </a:solidFill>
                <a:latin typeface="Arial"/>
                <a:cs typeface="Arial"/>
              </a:rPr>
              <a:t>wspomagającego </a:t>
            </a:r>
            <a:r>
              <a:rPr sz="1400" spc="-5" dirty="0">
                <a:solidFill>
                  <a:srgbClr val="001F5F"/>
                </a:solidFill>
                <a:latin typeface="Arial"/>
                <a:cs typeface="Arial"/>
              </a:rPr>
              <a:t>są ze sobą</a:t>
            </a:r>
            <a:r>
              <a:rPr sz="1400" spc="-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spc="5" dirty="0">
                <a:solidFill>
                  <a:srgbClr val="001F5F"/>
                </a:solidFill>
                <a:latin typeface="Arial"/>
                <a:cs typeface="Arial"/>
              </a:rPr>
              <a:t>ściśle</a:t>
            </a:r>
            <a:endParaRPr sz="1400">
              <a:latin typeface="Arial"/>
              <a:cs typeface="Arial"/>
            </a:endParaRPr>
          </a:p>
          <a:p>
            <a:pPr marL="344170">
              <a:spcBef>
                <a:spcPts val="25"/>
              </a:spcBef>
            </a:pPr>
            <a:r>
              <a:rPr sz="1400" spc="-15" dirty="0">
                <a:solidFill>
                  <a:srgbClr val="001F5F"/>
                </a:solidFill>
                <a:latin typeface="Arial"/>
                <a:cs typeface="Arial"/>
              </a:rPr>
              <a:t>powiązane.</a:t>
            </a:r>
            <a:endParaRPr sz="1400">
              <a:latin typeface="Arial"/>
              <a:cs typeface="Arial"/>
            </a:endParaRPr>
          </a:p>
          <a:p>
            <a:pPr marL="344170" indent="-253365">
              <a:spcBef>
                <a:spcPts val="1200"/>
              </a:spcBef>
              <a:buFont typeface="Wingdings"/>
              <a:buChar char=""/>
              <a:tabLst>
                <a:tab pos="344170" algn="l"/>
                <a:tab pos="344805" algn="l"/>
              </a:tabLst>
            </a:pPr>
            <a:r>
              <a:rPr sz="1400" spc="-5" dirty="0">
                <a:solidFill>
                  <a:srgbClr val="001F5F"/>
                </a:solidFill>
                <a:latin typeface="Arial"/>
                <a:cs typeface="Arial"/>
              </a:rPr>
              <a:t>NSP - </a:t>
            </a:r>
            <a:r>
              <a:rPr sz="1400" spc="-10" dirty="0">
                <a:solidFill>
                  <a:srgbClr val="001F5F"/>
                </a:solidFill>
                <a:latin typeface="Arial"/>
                <a:cs typeface="Arial"/>
              </a:rPr>
              <a:t>numer schematu</a:t>
            </a:r>
            <a:r>
              <a:rPr sz="1400" spc="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001F5F"/>
                </a:solidFill>
                <a:latin typeface="Arial"/>
                <a:cs typeface="Arial"/>
              </a:rPr>
              <a:t>podatkowego.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6240016" y="24418"/>
            <a:ext cx="3384376" cy="382156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pl-PL" sz="2400" b="1" spc="-5" dirty="0"/>
              <a:t>Schematy</a:t>
            </a:r>
            <a:r>
              <a:rPr lang="pl-PL" sz="2400" b="1" spc="-40" dirty="0"/>
              <a:t> </a:t>
            </a:r>
            <a:r>
              <a:rPr lang="pl-PL" sz="2400" b="1" spc="-5" dirty="0"/>
              <a:t>podatkowe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844FCB8-D162-467C-8C60-D0D00F49A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Kary za braki wypełnienia obowiązków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A439C90-68AA-4E20-992F-DA5EBD786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>
                <a:solidFill>
                  <a:srgbClr val="FF0000"/>
                </a:solidFill>
              </a:rPr>
              <a:t>Za niedopełnienie obowiązku wprowadzenia i stosowania Procedury MDR, nawet jeżeli podatnik wypełni inne obowiązki (dotyczące raportowania), grozi kara pieniężna do </a:t>
            </a:r>
            <a:r>
              <a:rPr lang="pl-PL" b="1" dirty="0" smtClean="0">
                <a:solidFill>
                  <a:srgbClr val="FF0000"/>
                </a:solidFill>
              </a:rPr>
              <a:t>2 mln </a:t>
            </a:r>
            <a:r>
              <a:rPr lang="pl-PL" b="1" dirty="0">
                <a:solidFill>
                  <a:srgbClr val="FF0000"/>
                </a:solidFill>
              </a:rPr>
              <a:t>(za brak procedury) lub nawet do 10 mln PLN (za brak procedury i niewypełnienie obowiązku raportowania). </a:t>
            </a:r>
          </a:p>
          <a:p>
            <a:r>
              <a:rPr lang="pl-PL" dirty="0"/>
              <a:t>Zgodnie z art. 86m Ordynacji podatkowej nakłada ją Szef Krajowej Administracji Skarbowej, w drodze decyzji, w wysokości nie większej niż 2 mln PLN. </a:t>
            </a:r>
          </a:p>
          <a:p>
            <a:r>
              <a:rPr lang="pl-PL" dirty="0"/>
              <a:t>W przypadku jednak stwierdzenia prawomocnym wyrokiem sądu niewywiązania się z</a:t>
            </a:r>
            <a:r>
              <a:rPr lang="pl-PL" b="1" dirty="0"/>
              <a:t> obowiązków nałożonych przepisami MDR</a:t>
            </a:r>
            <a:r>
              <a:rPr lang="pl-PL" dirty="0"/>
              <a:t> (raportowania), może zostać nałożona kara w wysokości do 10 mln PLN.</a:t>
            </a:r>
            <a:endParaRPr lang="pl-PL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0356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Kontakt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sz="3200" dirty="0" smtClean="0"/>
              <a:t>Łukasz Szydełko</a:t>
            </a:r>
          </a:p>
          <a:p>
            <a:pPr marL="0" indent="0">
              <a:buNone/>
            </a:pPr>
            <a:r>
              <a:rPr lang="pl-PL" sz="3200" dirty="0" smtClean="0"/>
              <a:t>601 304 674</a:t>
            </a:r>
          </a:p>
          <a:p>
            <a:pPr marL="0" indent="0">
              <a:buNone/>
            </a:pPr>
            <a:r>
              <a:rPr lang="pl-PL" sz="3200" dirty="0" smtClean="0">
                <a:hlinkClick r:id="rId2"/>
              </a:rPr>
              <a:t>l.szydelko@pipir.pl</a:t>
            </a:r>
            <a:endParaRPr lang="pl-PL" sz="3200" dirty="0" smtClean="0"/>
          </a:p>
          <a:p>
            <a:pPr marL="0" indent="0">
              <a:buNone/>
            </a:pPr>
            <a:r>
              <a:rPr lang="pl-PL" sz="3200" dirty="0" smtClean="0">
                <a:hlinkClick r:id="rId3"/>
              </a:rPr>
              <a:t>lukasz@cedb.pl</a:t>
            </a:r>
            <a:endParaRPr lang="pl-PL" sz="3200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9718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7B5F1CF-40C7-4404-B3A1-F4DCFA89F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63570" y="2240102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35272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9867522" y="6480455"/>
            <a:ext cx="109855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965"/>
              </a:lnSpc>
            </a:pPr>
            <a:r>
              <a:rPr sz="900" spc="5" dirty="0">
                <a:solidFill>
                  <a:srgbClr val="888888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082" y="648559"/>
            <a:ext cx="7987665" cy="556088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spcBef>
                <a:spcPts val="105"/>
              </a:spcBef>
            </a:pPr>
            <a:r>
              <a:rPr b="1" spc="-10" dirty="0">
                <a:latin typeface="Arial"/>
                <a:cs typeface="Arial"/>
              </a:rPr>
              <a:t>Jakie </a:t>
            </a:r>
            <a:r>
              <a:rPr b="1" spc="-5" dirty="0">
                <a:latin typeface="Arial"/>
                <a:cs typeface="Arial"/>
              </a:rPr>
              <a:t>przepisy regulują </a:t>
            </a:r>
            <a:r>
              <a:rPr b="1" spc="-10" dirty="0">
                <a:latin typeface="Arial"/>
                <a:cs typeface="Arial"/>
              </a:rPr>
              <a:t>problematykę schematów</a:t>
            </a:r>
            <a:r>
              <a:rPr b="1" spc="120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podatkowych?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5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222250" indent="-210185">
              <a:buAutoNum type="arabicPeriod"/>
              <a:tabLst>
                <a:tab pos="222885" algn="l"/>
              </a:tabLst>
            </a:pPr>
            <a:r>
              <a:rPr sz="1600" b="1" spc="-5" dirty="0">
                <a:solidFill>
                  <a:srgbClr val="6F2F9F"/>
                </a:solidFill>
                <a:latin typeface="Arial"/>
                <a:cs typeface="Arial"/>
              </a:rPr>
              <a:t>Ordynacja </a:t>
            </a:r>
            <a:r>
              <a:rPr sz="1600" b="1" dirty="0">
                <a:solidFill>
                  <a:srgbClr val="6F2F9F"/>
                </a:solidFill>
                <a:latin typeface="Arial"/>
                <a:cs typeface="Arial"/>
              </a:rPr>
              <a:t>podatkowa: </a:t>
            </a:r>
            <a:r>
              <a:rPr sz="1600" b="1" spc="5" dirty="0">
                <a:solidFill>
                  <a:srgbClr val="6F2F9F"/>
                </a:solidFill>
                <a:latin typeface="Arial"/>
                <a:cs typeface="Arial"/>
              </a:rPr>
              <a:t>przepisy art. 86a –</a:t>
            </a:r>
            <a:r>
              <a:rPr sz="1600" b="1" spc="-14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6F2F9F"/>
                </a:solidFill>
                <a:latin typeface="Arial"/>
                <a:cs typeface="Arial"/>
              </a:rPr>
              <a:t>86o.</a:t>
            </a:r>
            <a:endParaRPr sz="1600" dirty="0">
              <a:latin typeface="Arial"/>
              <a:cs typeface="Arial"/>
            </a:endParaRPr>
          </a:p>
          <a:p>
            <a:pPr>
              <a:spcBef>
                <a:spcPts val="50"/>
              </a:spcBef>
              <a:buClr>
                <a:srgbClr val="6F2F9F"/>
              </a:buClr>
              <a:buFont typeface="Arial"/>
              <a:buAutoNum type="arabicPeriod"/>
            </a:pPr>
            <a:endParaRPr sz="1600" dirty="0">
              <a:latin typeface="Times New Roman"/>
              <a:cs typeface="Times New Roman"/>
            </a:endParaRPr>
          </a:p>
          <a:p>
            <a:pPr marL="226060" marR="264795" indent="-213995">
              <a:lnSpc>
                <a:spcPts val="1730"/>
              </a:lnSpc>
              <a:buAutoNum type="arabicPeriod"/>
              <a:tabLst>
                <a:tab pos="222885" algn="l"/>
              </a:tabLst>
            </a:pPr>
            <a:r>
              <a:rPr sz="1600" b="1" dirty="0">
                <a:solidFill>
                  <a:srgbClr val="6F2F9F"/>
                </a:solidFill>
                <a:latin typeface="Arial"/>
                <a:cs typeface="Arial"/>
              </a:rPr>
              <a:t>Objaśnienia </a:t>
            </a:r>
            <a:r>
              <a:rPr sz="1600" b="1" spc="-5" dirty="0">
                <a:solidFill>
                  <a:srgbClr val="6F2F9F"/>
                </a:solidFill>
                <a:latin typeface="Arial"/>
                <a:cs typeface="Arial"/>
              </a:rPr>
              <a:t>podatkowe </a:t>
            </a:r>
            <a:r>
              <a:rPr sz="1600" b="1" spc="5" dirty="0">
                <a:solidFill>
                  <a:srgbClr val="6F2F9F"/>
                </a:solidFill>
                <a:latin typeface="Arial"/>
                <a:cs typeface="Arial"/>
              </a:rPr>
              <a:t>z </a:t>
            </a:r>
            <a:r>
              <a:rPr sz="1600" b="1" dirty="0">
                <a:solidFill>
                  <a:srgbClr val="6F2F9F"/>
                </a:solidFill>
                <a:latin typeface="Arial"/>
                <a:cs typeface="Arial"/>
              </a:rPr>
              <a:t>dnia 31 stycznia 2019 </a:t>
            </a:r>
            <a:r>
              <a:rPr sz="1600" b="1" spc="-30" dirty="0">
                <a:solidFill>
                  <a:srgbClr val="6F2F9F"/>
                </a:solidFill>
                <a:latin typeface="Arial"/>
                <a:cs typeface="Arial"/>
              </a:rPr>
              <a:t>r. </a:t>
            </a:r>
            <a:r>
              <a:rPr sz="1600" b="1" spc="5" dirty="0">
                <a:solidFill>
                  <a:srgbClr val="6F2F9F"/>
                </a:solidFill>
                <a:latin typeface="Arial"/>
                <a:cs typeface="Arial"/>
              </a:rPr>
              <a:t>– </a:t>
            </a:r>
            <a:r>
              <a:rPr sz="1600" b="1" dirty="0">
                <a:solidFill>
                  <a:srgbClr val="6F2F9F"/>
                </a:solidFill>
                <a:latin typeface="Arial"/>
                <a:cs typeface="Arial"/>
              </a:rPr>
              <a:t>INFORMACJE </a:t>
            </a:r>
            <a:r>
              <a:rPr sz="1600" b="1" spc="5" dirty="0">
                <a:solidFill>
                  <a:srgbClr val="6F2F9F"/>
                </a:solidFill>
                <a:latin typeface="Arial"/>
                <a:cs typeface="Arial"/>
              </a:rPr>
              <a:t>O</a:t>
            </a:r>
            <a:r>
              <a:rPr sz="1600" b="1" spc="-18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6F2F9F"/>
                </a:solidFill>
                <a:latin typeface="Arial"/>
                <a:cs typeface="Arial"/>
              </a:rPr>
              <a:t>SCHEMATACH  </a:t>
            </a:r>
            <a:r>
              <a:rPr sz="1600" b="1" spc="-10" dirty="0">
                <a:solidFill>
                  <a:srgbClr val="6F2F9F"/>
                </a:solidFill>
                <a:latin typeface="Arial"/>
                <a:cs typeface="Arial"/>
              </a:rPr>
              <a:t>PODATKOWYCH</a:t>
            </a:r>
            <a:r>
              <a:rPr sz="1600" b="1" spc="-7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6F2F9F"/>
                </a:solidFill>
                <a:latin typeface="Arial"/>
                <a:cs typeface="Arial"/>
              </a:rPr>
              <a:t>(MDR).</a:t>
            </a:r>
            <a:endParaRPr sz="1600" dirty="0">
              <a:latin typeface="Arial"/>
              <a:cs typeface="Arial"/>
            </a:endParaRPr>
          </a:p>
          <a:p>
            <a:pPr marL="12700" marR="5080" algn="just">
              <a:lnSpc>
                <a:spcPct val="96200"/>
              </a:lnSpc>
              <a:spcBef>
                <a:spcPts val="740"/>
              </a:spcBef>
            </a:pPr>
            <a:r>
              <a:rPr sz="1400" spc="-5" dirty="0">
                <a:latin typeface="Arial"/>
                <a:cs typeface="Arial"/>
              </a:rPr>
              <a:t>Objaśnienia stanowią </a:t>
            </a:r>
            <a:r>
              <a:rPr sz="1400" spc="-10" dirty="0">
                <a:latin typeface="Arial"/>
                <a:cs typeface="Arial"/>
              </a:rPr>
              <a:t>ogólne </a:t>
            </a:r>
            <a:r>
              <a:rPr sz="1400" spc="-5" dirty="0">
                <a:latin typeface="Arial"/>
                <a:cs typeface="Arial"/>
              </a:rPr>
              <a:t>wyjaśnienia przepisów prawa podatkowego </a:t>
            </a:r>
            <a:r>
              <a:rPr sz="1400" dirty="0">
                <a:latin typeface="Arial"/>
                <a:cs typeface="Arial"/>
              </a:rPr>
              <a:t>dotyczące </a:t>
            </a:r>
            <a:r>
              <a:rPr sz="1400" spc="-5" dirty="0">
                <a:latin typeface="Arial"/>
                <a:cs typeface="Arial"/>
              </a:rPr>
              <a:t>stosowania przepisów  i </a:t>
            </a:r>
            <a:r>
              <a:rPr sz="1400" spc="-10" dirty="0">
                <a:latin typeface="Arial"/>
                <a:cs typeface="Arial"/>
              </a:rPr>
              <a:t>zostały </a:t>
            </a:r>
            <a:r>
              <a:rPr sz="1400" spc="-5" dirty="0">
                <a:latin typeface="Arial"/>
                <a:cs typeface="Arial"/>
              </a:rPr>
              <a:t>wydane są </a:t>
            </a:r>
            <a:r>
              <a:rPr sz="1400" spc="-15" dirty="0">
                <a:latin typeface="Arial"/>
                <a:cs typeface="Arial"/>
              </a:rPr>
              <a:t>na </a:t>
            </a:r>
            <a:r>
              <a:rPr sz="1400" dirty="0">
                <a:latin typeface="Arial"/>
                <a:cs typeface="Arial"/>
              </a:rPr>
              <a:t>podstawie </a:t>
            </a:r>
            <a:r>
              <a:rPr sz="1400" spc="-5" dirty="0">
                <a:latin typeface="Arial"/>
                <a:cs typeface="Arial"/>
              </a:rPr>
              <a:t>art. </a:t>
            </a:r>
            <a:r>
              <a:rPr sz="1400" spc="-10" dirty="0">
                <a:latin typeface="Arial"/>
                <a:cs typeface="Arial"/>
              </a:rPr>
              <a:t>14a </a:t>
            </a:r>
            <a:r>
              <a:rPr sz="1400" spc="-5" dirty="0">
                <a:latin typeface="Arial"/>
                <a:cs typeface="Arial"/>
              </a:rPr>
              <a:t>§ 1 </a:t>
            </a:r>
            <a:r>
              <a:rPr sz="1400" spc="-10" dirty="0">
                <a:latin typeface="Arial"/>
                <a:cs typeface="Arial"/>
              </a:rPr>
              <a:t>pkt </a:t>
            </a:r>
            <a:r>
              <a:rPr sz="1400" spc="-5" dirty="0">
                <a:latin typeface="Arial"/>
                <a:cs typeface="Arial"/>
              </a:rPr>
              <a:t>2 </a:t>
            </a:r>
            <a:r>
              <a:rPr sz="1400" spc="-10" dirty="0">
                <a:latin typeface="Arial"/>
                <a:cs typeface="Arial"/>
              </a:rPr>
              <a:t>ustawy </a:t>
            </a:r>
            <a:r>
              <a:rPr sz="1400" spc="-5" dirty="0">
                <a:latin typeface="Arial"/>
                <a:cs typeface="Arial"/>
              </a:rPr>
              <a:t>z </a:t>
            </a:r>
            <a:r>
              <a:rPr sz="1400" dirty="0">
                <a:latin typeface="Arial"/>
                <a:cs typeface="Arial"/>
              </a:rPr>
              <a:t>dnia </a:t>
            </a:r>
            <a:r>
              <a:rPr sz="1400" spc="-5" dirty="0">
                <a:latin typeface="Arial"/>
                <a:cs typeface="Arial"/>
              </a:rPr>
              <a:t>29 </a:t>
            </a:r>
            <a:r>
              <a:rPr sz="1400" dirty="0">
                <a:latin typeface="Arial"/>
                <a:cs typeface="Arial"/>
              </a:rPr>
              <a:t>sierpnia </a:t>
            </a:r>
            <a:r>
              <a:rPr sz="1400" spc="-10" dirty="0">
                <a:latin typeface="Arial"/>
                <a:cs typeface="Arial"/>
              </a:rPr>
              <a:t>1997 </a:t>
            </a:r>
            <a:r>
              <a:rPr sz="1400" spc="-40" dirty="0">
                <a:latin typeface="Arial"/>
                <a:cs typeface="Arial"/>
              </a:rPr>
              <a:t>r. </a:t>
            </a:r>
            <a:r>
              <a:rPr sz="1400" spc="-5" dirty="0">
                <a:latin typeface="Arial"/>
                <a:cs typeface="Arial"/>
              </a:rPr>
              <a:t>- </a:t>
            </a:r>
            <a:r>
              <a:rPr sz="1400" dirty="0">
                <a:latin typeface="Arial"/>
                <a:cs typeface="Arial"/>
              </a:rPr>
              <a:t>Ordynacja  </a:t>
            </a:r>
            <a:r>
              <a:rPr sz="1400" spc="-10" dirty="0">
                <a:latin typeface="Arial"/>
                <a:cs typeface="Arial"/>
              </a:rPr>
              <a:t>podatkowa.</a:t>
            </a:r>
            <a:endParaRPr sz="1400" dirty="0">
              <a:latin typeface="Arial"/>
              <a:cs typeface="Arial"/>
            </a:endParaRPr>
          </a:p>
          <a:p>
            <a:pPr marL="12700" marR="5715" algn="just">
              <a:lnSpc>
                <a:spcPct val="96300"/>
              </a:lnSpc>
              <a:spcBef>
                <a:spcPts val="780"/>
              </a:spcBef>
            </a:pPr>
            <a:r>
              <a:rPr sz="1400" spc="-5" dirty="0">
                <a:latin typeface="Arial"/>
                <a:cs typeface="Arial"/>
              </a:rPr>
              <a:t>Zgodnie z art. </a:t>
            </a:r>
            <a:r>
              <a:rPr sz="1400" dirty="0">
                <a:latin typeface="Arial"/>
                <a:cs typeface="Arial"/>
              </a:rPr>
              <a:t>14n </a:t>
            </a:r>
            <a:r>
              <a:rPr sz="1400" spc="-5" dirty="0">
                <a:latin typeface="Arial"/>
                <a:cs typeface="Arial"/>
              </a:rPr>
              <a:t>§ 4 pkt 1 Ordynacji </a:t>
            </a:r>
            <a:r>
              <a:rPr sz="1400" spc="-10" dirty="0">
                <a:latin typeface="Arial"/>
                <a:cs typeface="Arial"/>
              </a:rPr>
              <a:t>podatkowej </a:t>
            </a:r>
            <a:r>
              <a:rPr sz="1400" spc="-5" dirty="0">
                <a:latin typeface="Arial"/>
                <a:cs typeface="Arial"/>
              </a:rPr>
              <a:t>zastosowanie </a:t>
            </a:r>
            <a:r>
              <a:rPr sz="1400" spc="5" dirty="0">
                <a:latin typeface="Arial"/>
                <a:cs typeface="Arial"/>
              </a:rPr>
              <a:t>się </a:t>
            </a:r>
            <a:r>
              <a:rPr sz="1400" spc="-10" dirty="0">
                <a:latin typeface="Arial"/>
                <a:cs typeface="Arial"/>
              </a:rPr>
              <a:t>przez </a:t>
            </a:r>
            <a:r>
              <a:rPr sz="1400" dirty="0">
                <a:latin typeface="Arial"/>
                <a:cs typeface="Arial"/>
              </a:rPr>
              <a:t>podatnika </a:t>
            </a:r>
            <a:r>
              <a:rPr sz="1400" spc="-5" dirty="0">
                <a:latin typeface="Arial"/>
                <a:cs typeface="Arial"/>
              </a:rPr>
              <a:t>w danym </a:t>
            </a:r>
            <a:r>
              <a:rPr sz="1400" dirty="0">
                <a:latin typeface="Arial"/>
                <a:cs typeface="Arial"/>
              </a:rPr>
              <a:t>okresie  </a:t>
            </a:r>
            <a:r>
              <a:rPr sz="1400" spc="-5" dirty="0">
                <a:latin typeface="Arial"/>
                <a:cs typeface="Arial"/>
              </a:rPr>
              <a:t>rozliczeniowym do objaśnień </a:t>
            </a:r>
            <a:r>
              <a:rPr sz="1400" dirty="0">
                <a:latin typeface="Arial"/>
                <a:cs typeface="Arial"/>
              </a:rPr>
              <a:t>podatkowych powoduje objęcie </a:t>
            </a:r>
            <a:r>
              <a:rPr sz="1400" spc="-5" dirty="0">
                <a:latin typeface="Arial"/>
                <a:cs typeface="Arial"/>
              </a:rPr>
              <a:t>go </a:t>
            </a:r>
            <a:r>
              <a:rPr sz="1400" spc="-10" dirty="0">
                <a:latin typeface="Arial"/>
                <a:cs typeface="Arial"/>
              </a:rPr>
              <a:t>ochroną </a:t>
            </a:r>
            <a:r>
              <a:rPr sz="1400" spc="-5" dirty="0">
                <a:latin typeface="Arial"/>
                <a:cs typeface="Arial"/>
              </a:rPr>
              <a:t>przewidzianą w art. </a:t>
            </a:r>
            <a:r>
              <a:rPr sz="1400" spc="-10" dirty="0">
                <a:latin typeface="Arial"/>
                <a:cs typeface="Arial"/>
              </a:rPr>
              <a:t>14k-14m  </a:t>
            </a:r>
            <a:r>
              <a:rPr sz="1400" dirty="0">
                <a:latin typeface="Arial"/>
                <a:cs typeface="Arial"/>
              </a:rPr>
              <a:t>Ordynacji.</a:t>
            </a:r>
          </a:p>
          <a:p>
            <a:pPr>
              <a:spcBef>
                <a:spcPts val="40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222885" indent="-210820">
              <a:buAutoNum type="arabicPeriod" startAt="3"/>
              <a:tabLst>
                <a:tab pos="223520" algn="l"/>
              </a:tabLst>
            </a:pPr>
            <a:r>
              <a:rPr sz="1600" b="1" spc="-5" dirty="0">
                <a:solidFill>
                  <a:srgbClr val="6F2F9F"/>
                </a:solidFill>
                <a:latin typeface="Arial"/>
                <a:cs typeface="Arial"/>
              </a:rPr>
              <a:t>Kodeks </a:t>
            </a:r>
            <a:r>
              <a:rPr sz="1600" b="1" dirty="0">
                <a:solidFill>
                  <a:srgbClr val="6F2F9F"/>
                </a:solidFill>
                <a:latin typeface="Arial"/>
                <a:cs typeface="Arial"/>
              </a:rPr>
              <a:t>karny</a:t>
            </a:r>
            <a:r>
              <a:rPr sz="1600" b="1" spc="-2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6F2F9F"/>
                </a:solidFill>
                <a:latin typeface="Arial"/>
                <a:cs typeface="Arial"/>
              </a:rPr>
              <a:t>skarbowy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ts val="1535"/>
              </a:lnSpc>
              <a:spcBef>
                <a:spcPts val="725"/>
              </a:spcBef>
            </a:pPr>
            <a:r>
              <a:rPr sz="1400" i="1" spc="-5" dirty="0">
                <a:latin typeface="Arial"/>
                <a:cs typeface="Arial"/>
              </a:rPr>
              <a:t>Art. </a:t>
            </a:r>
            <a:r>
              <a:rPr sz="1400" i="1" spc="-10" dirty="0">
                <a:latin typeface="Arial"/>
                <a:cs typeface="Arial"/>
              </a:rPr>
              <a:t>80f </a:t>
            </a:r>
            <a:r>
              <a:rPr sz="1400" i="1" spc="-5" dirty="0">
                <a:latin typeface="Arial"/>
                <a:cs typeface="Arial"/>
              </a:rPr>
              <a:t>§ 1. </a:t>
            </a:r>
            <a:r>
              <a:rPr sz="1400" i="1" spc="-10" dirty="0">
                <a:latin typeface="Arial"/>
                <a:cs typeface="Arial"/>
              </a:rPr>
              <a:t>Kto </a:t>
            </a:r>
            <a:r>
              <a:rPr sz="1400" i="1" spc="-5" dirty="0">
                <a:latin typeface="Arial"/>
                <a:cs typeface="Arial"/>
              </a:rPr>
              <a:t>wbrew</a:t>
            </a:r>
            <a:r>
              <a:rPr sz="1400" i="1" spc="55" dirty="0">
                <a:latin typeface="Arial"/>
                <a:cs typeface="Arial"/>
              </a:rPr>
              <a:t> </a:t>
            </a:r>
            <a:r>
              <a:rPr sz="1400" i="1" spc="-15" dirty="0">
                <a:latin typeface="Arial"/>
                <a:cs typeface="Arial"/>
              </a:rPr>
              <a:t>obowiązkowi:</a:t>
            </a:r>
            <a:endParaRPr sz="1400" dirty="0">
              <a:latin typeface="Arial"/>
              <a:cs typeface="Arial"/>
            </a:endParaRPr>
          </a:p>
          <a:p>
            <a:pPr marL="814069" lvl="1" indent="-344805">
              <a:lnSpc>
                <a:spcPts val="1500"/>
              </a:lnSpc>
              <a:buAutoNum type="arabicParenR"/>
              <a:tabLst>
                <a:tab pos="814069" algn="l"/>
                <a:tab pos="814705" algn="l"/>
              </a:tabLst>
            </a:pPr>
            <a:r>
              <a:rPr sz="1400" i="1" spc="-15" dirty="0">
                <a:latin typeface="Arial"/>
                <a:cs typeface="Arial"/>
              </a:rPr>
              <a:t>nie</a:t>
            </a:r>
            <a:r>
              <a:rPr sz="1400" i="1" spc="140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przekazuje</a:t>
            </a:r>
            <a:r>
              <a:rPr sz="1400" i="1" spc="13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właściwemu</a:t>
            </a:r>
            <a:r>
              <a:rPr sz="1400" i="1" spc="140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organowi</a:t>
            </a:r>
            <a:r>
              <a:rPr sz="1400" i="1" spc="13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informacji</a:t>
            </a:r>
            <a:r>
              <a:rPr sz="1400" i="1" spc="114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o</a:t>
            </a:r>
            <a:r>
              <a:rPr sz="1400" i="1" spc="13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schemacie</a:t>
            </a:r>
            <a:r>
              <a:rPr sz="1400" i="1" spc="140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podatkowym</a:t>
            </a:r>
            <a:r>
              <a:rPr sz="1400" i="1" spc="105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albo</a:t>
            </a:r>
            <a:r>
              <a:rPr sz="1400" i="1" spc="12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przekazuje</a:t>
            </a:r>
            <a:endParaRPr sz="1400" dirty="0">
              <a:latin typeface="Arial"/>
              <a:cs typeface="Arial"/>
            </a:endParaRPr>
          </a:p>
          <a:p>
            <a:pPr marL="814069">
              <a:lnSpc>
                <a:spcPts val="1490"/>
              </a:lnSpc>
            </a:pPr>
            <a:r>
              <a:rPr sz="1400" i="1" spc="-10" dirty="0">
                <a:latin typeface="Arial"/>
                <a:cs typeface="Arial"/>
              </a:rPr>
              <a:t>informacje </a:t>
            </a:r>
            <a:r>
              <a:rPr sz="1400" i="1" spc="-5" dirty="0">
                <a:latin typeface="Arial"/>
                <a:cs typeface="Arial"/>
              </a:rPr>
              <a:t>po</a:t>
            </a:r>
            <a:r>
              <a:rPr sz="1400" i="1" spc="70" dirty="0">
                <a:latin typeface="Arial"/>
                <a:cs typeface="Arial"/>
              </a:rPr>
              <a:t> </a:t>
            </a:r>
            <a:r>
              <a:rPr sz="1400" i="1" spc="-15" dirty="0">
                <a:latin typeface="Arial"/>
                <a:cs typeface="Arial"/>
              </a:rPr>
              <a:t>terminie,</a:t>
            </a:r>
            <a:endParaRPr sz="1400" dirty="0">
              <a:latin typeface="Arial"/>
              <a:cs typeface="Arial"/>
            </a:endParaRPr>
          </a:p>
          <a:p>
            <a:pPr marL="814069" lvl="1" indent="-344805">
              <a:lnSpc>
                <a:spcPts val="1500"/>
              </a:lnSpc>
              <a:buAutoNum type="arabicParenR" startAt="2"/>
              <a:tabLst>
                <a:tab pos="814069" algn="l"/>
                <a:tab pos="814705" algn="l"/>
              </a:tabLst>
            </a:pPr>
            <a:r>
              <a:rPr sz="1400" i="1" spc="-15" dirty="0">
                <a:latin typeface="Arial"/>
                <a:cs typeface="Arial"/>
              </a:rPr>
              <a:t>nie </a:t>
            </a:r>
            <a:r>
              <a:rPr sz="1400" i="1" spc="-5" dirty="0">
                <a:latin typeface="Arial"/>
                <a:cs typeface="Arial"/>
              </a:rPr>
              <a:t>przekazuje właściwemu </a:t>
            </a:r>
            <a:r>
              <a:rPr sz="1400" i="1" dirty="0">
                <a:latin typeface="Arial"/>
                <a:cs typeface="Arial"/>
              </a:rPr>
              <a:t>organowi danych </a:t>
            </a:r>
            <a:r>
              <a:rPr sz="1400" i="1" spc="-5" dirty="0">
                <a:latin typeface="Arial"/>
                <a:cs typeface="Arial"/>
              </a:rPr>
              <a:t>dotyczących </a:t>
            </a:r>
            <a:r>
              <a:rPr sz="1400" i="1" spc="-10" dirty="0">
                <a:latin typeface="Arial"/>
                <a:cs typeface="Arial"/>
              </a:rPr>
              <a:t>podmiotów, </a:t>
            </a:r>
            <a:r>
              <a:rPr sz="1400" i="1" dirty="0">
                <a:latin typeface="Arial"/>
                <a:cs typeface="Arial"/>
              </a:rPr>
              <a:t>którym</a:t>
            </a:r>
            <a:r>
              <a:rPr sz="1400" i="1" spc="65" dirty="0">
                <a:latin typeface="Arial"/>
                <a:cs typeface="Arial"/>
              </a:rPr>
              <a:t> </a:t>
            </a:r>
            <a:r>
              <a:rPr sz="1400" i="1" spc="-10" dirty="0">
                <a:latin typeface="Arial"/>
                <a:cs typeface="Arial"/>
              </a:rPr>
              <a:t>udostępniono</a:t>
            </a:r>
            <a:endParaRPr sz="1400" dirty="0">
              <a:latin typeface="Arial"/>
              <a:cs typeface="Arial"/>
            </a:endParaRPr>
          </a:p>
          <a:p>
            <a:pPr marL="814069">
              <a:lnSpc>
                <a:spcPts val="1500"/>
              </a:lnSpc>
            </a:pPr>
            <a:r>
              <a:rPr sz="1400" i="1" spc="-10" dirty="0">
                <a:latin typeface="Arial"/>
                <a:cs typeface="Arial"/>
              </a:rPr>
              <a:t>standaryzowany schemat </a:t>
            </a:r>
            <a:r>
              <a:rPr sz="1400" i="1" spc="-15" dirty="0">
                <a:latin typeface="Arial"/>
                <a:cs typeface="Arial"/>
              </a:rPr>
              <a:t>podatkowy, </a:t>
            </a:r>
            <a:r>
              <a:rPr sz="1400" i="1" spc="-5" dirty="0">
                <a:latin typeface="Arial"/>
                <a:cs typeface="Arial"/>
              </a:rPr>
              <a:t>albo </a:t>
            </a:r>
            <a:r>
              <a:rPr sz="1400" i="1" spc="-15" dirty="0">
                <a:latin typeface="Arial"/>
                <a:cs typeface="Arial"/>
              </a:rPr>
              <a:t>przekazuje </a:t>
            </a:r>
            <a:r>
              <a:rPr sz="1400" i="1" spc="-5" dirty="0">
                <a:latin typeface="Arial"/>
                <a:cs typeface="Arial"/>
              </a:rPr>
              <a:t>je po</a:t>
            </a:r>
            <a:r>
              <a:rPr sz="1400" i="1" spc="-30" dirty="0">
                <a:latin typeface="Arial"/>
                <a:cs typeface="Arial"/>
              </a:rPr>
              <a:t> </a:t>
            </a:r>
            <a:r>
              <a:rPr sz="1400" i="1" spc="-15" dirty="0">
                <a:latin typeface="Arial"/>
                <a:cs typeface="Arial"/>
              </a:rPr>
              <a:t>terminie,</a:t>
            </a:r>
            <a:endParaRPr sz="1400" dirty="0">
              <a:latin typeface="Arial"/>
              <a:cs typeface="Arial"/>
            </a:endParaRPr>
          </a:p>
          <a:p>
            <a:pPr marL="469900">
              <a:lnSpc>
                <a:spcPts val="1525"/>
              </a:lnSpc>
            </a:pPr>
            <a:r>
              <a:rPr sz="1400" i="1" spc="-10" dirty="0">
                <a:latin typeface="Arial"/>
                <a:cs typeface="Arial"/>
              </a:rPr>
              <a:t>podlega </a:t>
            </a:r>
            <a:r>
              <a:rPr sz="1400" i="1" spc="-15" dirty="0">
                <a:latin typeface="Arial"/>
                <a:cs typeface="Arial"/>
              </a:rPr>
              <a:t>karze </a:t>
            </a:r>
            <a:r>
              <a:rPr sz="1400" i="1" spc="-10" dirty="0">
                <a:latin typeface="Arial"/>
                <a:cs typeface="Arial"/>
              </a:rPr>
              <a:t>grzywny </a:t>
            </a:r>
            <a:r>
              <a:rPr sz="1400" i="1" spc="-5" dirty="0">
                <a:latin typeface="Arial"/>
                <a:cs typeface="Arial"/>
              </a:rPr>
              <a:t>do </a:t>
            </a:r>
            <a:r>
              <a:rPr sz="1400" i="1" spc="-10" dirty="0">
                <a:latin typeface="Arial"/>
                <a:cs typeface="Arial"/>
              </a:rPr>
              <a:t>720 </a:t>
            </a:r>
            <a:r>
              <a:rPr sz="1400" i="1" spc="-5" dirty="0">
                <a:latin typeface="Arial"/>
                <a:cs typeface="Arial"/>
              </a:rPr>
              <a:t>stawek</a:t>
            </a:r>
            <a:r>
              <a:rPr sz="1400" i="1" spc="195" dirty="0">
                <a:latin typeface="Arial"/>
                <a:cs typeface="Arial"/>
              </a:rPr>
              <a:t> </a:t>
            </a:r>
            <a:r>
              <a:rPr sz="1400" i="1" spc="-10" dirty="0">
                <a:latin typeface="Arial"/>
                <a:cs typeface="Arial"/>
              </a:rPr>
              <a:t>dziennych.</a:t>
            </a:r>
            <a:endParaRPr sz="1400" dirty="0">
              <a:latin typeface="Arial"/>
              <a:cs typeface="Arial"/>
            </a:endParaRPr>
          </a:p>
          <a:p>
            <a:pPr marL="12700" marR="5715">
              <a:lnSpc>
                <a:spcPts val="1490"/>
              </a:lnSpc>
              <a:spcBef>
                <a:spcPts val="640"/>
              </a:spcBef>
            </a:pPr>
            <a:r>
              <a:rPr sz="1400" i="1" spc="-5" dirty="0">
                <a:latin typeface="Arial"/>
                <a:cs typeface="Arial"/>
              </a:rPr>
              <a:t>§ 2. </a:t>
            </a:r>
            <a:r>
              <a:rPr sz="1400" i="1" spc="-45" dirty="0">
                <a:latin typeface="Arial"/>
                <a:cs typeface="Arial"/>
              </a:rPr>
              <a:t>Tej </a:t>
            </a:r>
            <a:r>
              <a:rPr sz="1400" i="1" spc="-10" dirty="0">
                <a:latin typeface="Arial"/>
                <a:cs typeface="Arial"/>
              </a:rPr>
              <a:t>samej </a:t>
            </a:r>
            <a:r>
              <a:rPr sz="1400" i="1" spc="-5" dirty="0">
                <a:latin typeface="Arial"/>
                <a:cs typeface="Arial"/>
              </a:rPr>
              <a:t>karze </a:t>
            </a:r>
            <a:r>
              <a:rPr sz="1400" i="1" dirty="0">
                <a:latin typeface="Arial"/>
                <a:cs typeface="Arial"/>
              </a:rPr>
              <a:t>podlega, </a:t>
            </a:r>
            <a:r>
              <a:rPr sz="1400" i="1" spc="-5" dirty="0">
                <a:latin typeface="Arial"/>
                <a:cs typeface="Arial"/>
              </a:rPr>
              <a:t>kto wbrew obowiązkowi nie składa informacji, o której </a:t>
            </a:r>
            <a:r>
              <a:rPr sz="1400" i="1" spc="-10" dirty="0">
                <a:latin typeface="Arial"/>
                <a:cs typeface="Arial"/>
              </a:rPr>
              <a:t>mowa </a:t>
            </a:r>
            <a:r>
              <a:rPr sz="1400" i="1" spc="-5" dirty="0">
                <a:latin typeface="Arial"/>
                <a:cs typeface="Arial"/>
              </a:rPr>
              <a:t>w art. </a:t>
            </a:r>
            <a:r>
              <a:rPr sz="1400" i="1" spc="-10" dirty="0">
                <a:latin typeface="Arial"/>
                <a:cs typeface="Arial"/>
              </a:rPr>
              <a:t>86j </a:t>
            </a:r>
            <a:r>
              <a:rPr sz="1400" i="1" spc="-5" dirty="0">
                <a:latin typeface="Arial"/>
                <a:cs typeface="Arial"/>
              </a:rPr>
              <a:t>§ 1  </a:t>
            </a:r>
            <a:r>
              <a:rPr sz="1400" i="1" spc="-10" dirty="0">
                <a:latin typeface="Arial"/>
                <a:cs typeface="Arial"/>
              </a:rPr>
              <a:t>ustawy </a:t>
            </a:r>
            <a:r>
              <a:rPr sz="1400" i="1" spc="-5" dirty="0">
                <a:latin typeface="Arial"/>
                <a:cs typeface="Arial"/>
              </a:rPr>
              <a:t>z </a:t>
            </a:r>
            <a:r>
              <a:rPr sz="1400" i="1" spc="-10" dirty="0">
                <a:latin typeface="Arial"/>
                <a:cs typeface="Arial"/>
              </a:rPr>
              <a:t>dnia </a:t>
            </a:r>
            <a:r>
              <a:rPr sz="1400" i="1" spc="-5" dirty="0">
                <a:latin typeface="Arial"/>
                <a:cs typeface="Arial"/>
              </a:rPr>
              <a:t>29 </a:t>
            </a:r>
            <a:r>
              <a:rPr sz="1400" i="1" spc="-10" dirty="0">
                <a:latin typeface="Arial"/>
                <a:cs typeface="Arial"/>
              </a:rPr>
              <a:t>sierpnia </a:t>
            </a:r>
            <a:r>
              <a:rPr sz="1400" i="1" spc="-5" dirty="0">
                <a:latin typeface="Arial"/>
                <a:cs typeface="Arial"/>
              </a:rPr>
              <a:t>1997 </a:t>
            </a:r>
            <a:r>
              <a:rPr sz="1400" i="1" spc="-30" dirty="0">
                <a:latin typeface="Arial"/>
                <a:cs typeface="Arial"/>
              </a:rPr>
              <a:t>r. </a:t>
            </a:r>
            <a:r>
              <a:rPr sz="1400" i="1" spc="-5" dirty="0">
                <a:latin typeface="Arial"/>
                <a:cs typeface="Arial"/>
              </a:rPr>
              <a:t>- </a:t>
            </a:r>
            <a:r>
              <a:rPr sz="1400" i="1" spc="-10" dirty="0">
                <a:latin typeface="Arial"/>
                <a:cs typeface="Arial"/>
              </a:rPr>
              <a:t>Ordynacja podatkowa.</a:t>
            </a:r>
            <a:r>
              <a:rPr sz="1400" i="1" spc="250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(…)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6240016" y="24418"/>
            <a:ext cx="3384376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pl-PL" sz="2400" b="1" spc="-5"/>
              <a:t>Schematy</a:t>
            </a:r>
            <a:r>
              <a:rPr lang="pl-PL" sz="2400" b="1" spc="-40"/>
              <a:t> </a:t>
            </a:r>
            <a:r>
              <a:rPr lang="pl-PL" sz="2400" b="1" spc="-5"/>
              <a:t>podatkowe</a:t>
            </a:r>
            <a:endParaRPr lang="pl-PL" sz="2400" b="1" spc="-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8A99F6D-AA9F-4DBE-AD1C-203FA4BE9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Korzyść podatkowa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35D9766-B633-4A32-839F-1D0523A55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417983"/>
            <a:ext cx="9554817" cy="49563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Przez korzyść podatkową dla celów MDR rozumie się: </a:t>
            </a:r>
          </a:p>
          <a:p>
            <a:r>
              <a:rPr lang="pl-PL" dirty="0"/>
              <a:t>1.niepowstanie zobowiązania podatkowego,</a:t>
            </a:r>
          </a:p>
          <a:p>
            <a:r>
              <a:rPr lang="pl-PL" dirty="0"/>
              <a:t>2.odsunięcie w czasie powstania zobowiązania podatkowego,</a:t>
            </a:r>
          </a:p>
          <a:p>
            <a:r>
              <a:rPr lang="pl-PL" dirty="0"/>
              <a:t>3.obniżenie wysokości zobowiązania podatkowego,</a:t>
            </a:r>
          </a:p>
          <a:p>
            <a:r>
              <a:rPr lang="pl-PL" dirty="0"/>
              <a:t>4.powstanie lub zawyżenie straty podatkowej,</a:t>
            </a:r>
          </a:p>
          <a:p>
            <a:r>
              <a:rPr lang="pl-PL" dirty="0"/>
              <a:t>5.powstanie nadpłaty lub prawa do zwrotu podatku,</a:t>
            </a:r>
          </a:p>
          <a:p>
            <a:r>
              <a:rPr lang="pl-PL" dirty="0"/>
              <a:t>6.zawyżenie kwoty nadpłaty,</a:t>
            </a:r>
          </a:p>
          <a:p>
            <a:r>
              <a:rPr lang="pl-PL" dirty="0"/>
              <a:t>7.zawyżenie kwoty zwrotu podatku,</a:t>
            </a:r>
          </a:p>
          <a:p>
            <a:r>
              <a:rPr lang="pl-PL" dirty="0"/>
              <a:t>8.brak obowiązku pobrania podatku przez płatnika, jeżeli wynika on z niepowstania zobowiązania podatkowego, odsunięcia w czasie powstania zobowiązania podatkowego lub obniżenia jego wysokości,</a:t>
            </a:r>
          </a:p>
          <a:p>
            <a:r>
              <a:rPr lang="pl-PL" dirty="0"/>
              <a:t>9.podwyższenie kwoty nadwyżki podatku naliczonego nad należnym–w rozumieniu przepisów ustawy z dnia 11 marca 2004r. O podatku od towarów i usług–do przeniesienia na następny okres rozliczeniowy,</a:t>
            </a:r>
          </a:p>
          <a:p>
            <a:r>
              <a:rPr lang="pl-PL" dirty="0"/>
              <a:t>10.niepowstanie obowiązku lub odsunięcie w czasie powstania obowiązku sporządzania i przekazywania informacji podatkowych, w tym informacji o schematach podatkowych.</a:t>
            </a:r>
          </a:p>
        </p:txBody>
      </p:sp>
    </p:spTree>
    <p:extLst>
      <p:ext uri="{BB962C8B-B14F-4D97-AF65-F5344CB8AC3E}">
        <p14:creationId xmlns:p14="http://schemas.microsoft.com/office/powerpoint/2010/main" val="804766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0279002" y="6544768"/>
            <a:ext cx="254635" cy="196208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73660">
              <a:spcBef>
                <a:spcPts val="450"/>
              </a:spcBef>
            </a:pPr>
            <a:r>
              <a:rPr sz="900" spc="5" dirty="0">
                <a:solidFill>
                  <a:srgbClr val="888888"/>
                </a:solidFill>
                <a:latin typeface="Calibri"/>
                <a:cs typeface="Calibri"/>
              </a:rPr>
              <a:t>12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39141" y="773939"/>
            <a:ext cx="7668895" cy="2673168"/>
          </a:xfrm>
          <a:prstGeom prst="rect">
            <a:avLst/>
          </a:prstGeom>
        </p:spPr>
        <p:txBody>
          <a:bodyPr vert="horz" wrap="square" lIns="0" tIns="130175" rIns="0" bIns="0" rtlCol="0">
            <a:spAutoFit/>
          </a:bodyPr>
          <a:lstStyle/>
          <a:p>
            <a:pPr marL="12700">
              <a:spcBef>
                <a:spcPts val="1025"/>
              </a:spcBef>
            </a:pPr>
            <a:r>
              <a:rPr sz="2000" b="1" spc="-5" dirty="0">
                <a:solidFill>
                  <a:srgbClr val="6F2F9F"/>
                </a:solidFill>
                <a:latin typeface="Arial"/>
                <a:cs typeface="Arial"/>
              </a:rPr>
              <a:t>PROMOTOR</a:t>
            </a:r>
            <a:endParaRPr sz="2000">
              <a:latin typeface="Arial"/>
              <a:cs typeface="Arial"/>
            </a:endParaRPr>
          </a:p>
          <a:p>
            <a:pPr marL="12700">
              <a:spcBef>
                <a:spcPts val="650"/>
              </a:spcBef>
            </a:pPr>
            <a:r>
              <a:rPr sz="1400" spc="-10" dirty="0">
                <a:latin typeface="Arial"/>
                <a:cs typeface="Arial"/>
              </a:rPr>
              <a:t>rozumie </a:t>
            </a:r>
            <a:r>
              <a:rPr sz="1400" spc="-5" dirty="0">
                <a:latin typeface="Arial"/>
                <a:cs typeface="Arial"/>
              </a:rPr>
              <a:t>się przez to </a:t>
            </a:r>
            <a:r>
              <a:rPr sz="1400" spc="-10" dirty="0">
                <a:latin typeface="Arial"/>
                <a:cs typeface="Arial"/>
              </a:rPr>
              <a:t>osobę </a:t>
            </a:r>
            <a:r>
              <a:rPr sz="1400" dirty="0">
                <a:latin typeface="Arial"/>
                <a:cs typeface="Arial"/>
              </a:rPr>
              <a:t>fizyczną, </a:t>
            </a:r>
            <a:r>
              <a:rPr sz="1400" spc="-10" dirty="0">
                <a:latin typeface="Arial"/>
                <a:cs typeface="Arial"/>
              </a:rPr>
              <a:t>osobę </a:t>
            </a:r>
            <a:r>
              <a:rPr sz="1400" spc="-5" dirty="0">
                <a:latin typeface="Arial"/>
                <a:cs typeface="Arial"/>
              </a:rPr>
              <a:t>prawną </a:t>
            </a:r>
            <a:r>
              <a:rPr sz="1400" dirty="0">
                <a:latin typeface="Arial"/>
                <a:cs typeface="Arial"/>
              </a:rPr>
              <a:t>lub </a:t>
            </a:r>
            <a:r>
              <a:rPr sz="1400" spc="-5" dirty="0">
                <a:latin typeface="Arial"/>
                <a:cs typeface="Arial"/>
              </a:rPr>
              <a:t>jednostkę organizacyjną</a:t>
            </a:r>
            <a:r>
              <a:rPr sz="1400" spc="3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niemającą</a:t>
            </a:r>
            <a:endParaRPr sz="1400">
              <a:latin typeface="Arial"/>
              <a:cs typeface="Arial"/>
            </a:endParaRPr>
          </a:p>
          <a:p>
            <a:pPr marL="12700">
              <a:spcBef>
                <a:spcPts val="220"/>
              </a:spcBef>
            </a:pPr>
            <a:r>
              <a:rPr sz="1400" spc="-15" dirty="0">
                <a:latin typeface="Arial"/>
                <a:cs typeface="Arial"/>
              </a:rPr>
              <a:t>osobowości prawnej, </a:t>
            </a:r>
            <a:r>
              <a:rPr sz="1400" spc="-10" dirty="0">
                <a:latin typeface="Arial"/>
                <a:cs typeface="Arial"/>
              </a:rPr>
              <a:t>w</a:t>
            </a:r>
            <a:r>
              <a:rPr sz="1400" spc="204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szczególności:</a:t>
            </a:r>
            <a:endParaRPr sz="1400">
              <a:latin typeface="Arial"/>
              <a:cs typeface="Arial"/>
            </a:endParaRPr>
          </a:p>
          <a:p>
            <a:pPr marL="299085" indent="-287020">
              <a:spcBef>
                <a:spcPts val="240"/>
              </a:spcBef>
              <a:buSzPct val="78571"/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400" spc="-15" dirty="0">
                <a:latin typeface="Arial"/>
                <a:cs typeface="Arial"/>
              </a:rPr>
              <a:t>doradcę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podatkowego,</a:t>
            </a:r>
            <a:endParaRPr sz="1400">
              <a:latin typeface="Arial"/>
              <a:cs typeface="Arial"/>
            </a:endParaRPr>
          </a:p>
          <a:p>
            <a:pPr marL="299085" indent="-287020">
              <a:spcBef>
                <a:spcPts val="215"/>
              </a:spcBef>
              <a:buSzPct val="78571"/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400" spc="-10" dirty="0">
                <a:latin typeface="Arial"/>
                <a:cs typeface="Arial"/>
              </a:rPr>
              <a:t>adwokata,</a:t>
            </a:r>
            <a:endParaRPr sz="1400">
              <a:latin typeface="Arial"/>
              <a:cs typeface="Arial"/>
            </a:endParaRPr>
          </a:p>
          <a:p>
            <a:pPr marL="299085" indent="-287020">
              <a:spcBef>
                <a:spcPts val="219"/>
              </a:spcBef>
              <a:buSzPct val="78571"/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400" spc="-10" dirty="0">
                <a:latin typeface="Arial"/>
                <a:cs typeface="Arial"/>
              </a:rPr>
              <a:t>radcę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prawnego,</a:t>
            </a:r>
            <a:endParaRPr sz="1400">
              <a:latin typeface="Arial"/>
              <a:cs typeface="Arial"/>
            </a:endParaRPr>
          </a:p>
          <a:p>
            <a:pPr marL="299085" indent="-287020">
              <a:spcBef>
                <a:spcPts val="215"/>
              </a:spcBef>
              <a:buSzPct val="78571"/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400" spc="-10" dirty="0">
                <a:latin typeface="Arial"/>
                <a:cs typeface="Arial"/>
              </a:rPr>
              <a:t>pracownika banku </a:t>
            </a:r>
            <a:r>
              <a:rPr sz="1400" spc="-5" dirty="0">
                <a:latin typeface="Arial"/>
                <a:cs typeface="Arial"/>
              </a:rPr>
              <a:t>lub </a:t>
            </a:r>
            <a:r>
              <a:rPr sz="1400" spc="-10" dirty="0">
                <a:latin typeface="Arial"/>
                <a:cs typeface="Arial"/>
              </a:rPr>
              <a:t>innej </a:t>
            </a:r>
            <a:r>
              <a:rPr sz="1400" spc="-15" dirty="0">
                <a:latin typeface="Arial"/>
                <a:cs typeface="Arial"/>
              </a:rPr>
              <a:t>instytucji </a:t>
            </a:r>
            <a:r>
              <a:rPr sz="1400" spc="-10" dirty="0">
                <a:latin typeface="Arial"/>
                <a:cs typeface="Arial"/>
              </a:rPr>
              <a:t>finansowej </a:t>
            </a:r>
            <a:r>
              <a:rPr sz="1400" spc="-15" dirty="0">
                <a:latin typeface="Arial"/>
                <a:cs typeface="Arial"/>
              </a:rPr>
              <a:t>doradzającego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klientom,</a:t>
            </a:r>
            <a:endParaRPr sz="1400">
              <a:latin typeface="Arial"/>
              <a:cs typeface="Arial"/>
            </a:endParaRPr>
          </a:p>
          <a:p>
            <a:pPr marL="12700">
              <a:spcBef>
                <a:spcPts val="215"/>
              </a:spcBef>
            </a:pPr>
            <a:r>
              <a:rPr sz="1400" spc="-5" dirty="0">
                <a:latin typeface="Arial"/>
                <a:cs typeface="Arial"/>
              </a:rPr>
              <a:t>również w przypadku </a:t>
            </a:r>
            <a:r>
              <a:rPr sz="1400" spc="5" dirty="0">
                <a:latin typeface="Arial"/>
                <a:cs typeface="Arial"/>
              </a:rPr>
              <a:t>gdy </a:t>
            </a:r>
            <a:r>
              <a:rPr sz="1400" spc="-5" dirty="0">
                <a:latin typeface="Arial"/>
                <a:cs typeface="Arial"/>
              </a:rPr>
              <a:t>podmiot </a:t>
            </a:r>
            <a:r>
              <a:rPr sz="1400" dirty="0">
                <a:latin typeface="Arial"/>
                <a:cs typeface="Arial"/>
              </a:rPr>
              <a:t>ten </a:t>
            </a:r>
            <a:r>
              <a:rPr sz="1400" spc="-10" dirty="0">
                <a:latin typeface="Arial"/>
                <a:cs typeface="Arial"/>
              </a:rPr>
              <a:t>nie  </a:t>
            </a:r>
            <a:r>
              <a:rPr sz="1400" spc="-5" dirty="0">
                <a:latin typeface="Arial"/>
                <a:cs typeface="Arial"/>
              </a:rPr>
              <a:t>posiada miejsca  zamieszkania,  </a:t>
            </a:r>
            <a:r>
              <a:rPr sz="1400" dirty="0">
                <a:latin typeface="Arial"/>
                <a:cs typeface="Arial"/>
              </a:rPr>
              <a:t>siedziby </a:t>
            </a:r>
            <a:r>
              <a:rPr sz="1400" spc="-5" dirty="0">
                <a:latin typeface="Arial"/>
                <a:cs typeface="Arial"/>
              </a:rPr>
              <a:t>ani </a:t>
            </a:r>
            <a:r>
              <a:rPr sz="1400" spc="3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zarządu</a:t>
            </a:r>
            <a:endParaRPr sz="1400">
              <a:latin typeface="Arial"/>
              <a:cs typeface="Arial"/>
            </a:endParaRPr>
          </a:p>
          <a:p>
            <a:pPr marL="12700">
              <a:spcBef>
                <a:spcPts val="220"/>
              </a:spcBef>
            </a:pPr>
            <a:r>
              <a:rPr sz="1400" spc="-10" dirty="0">
                <a:latin typeface="Arial"/>
                <a:cs typeface="Arial"/>
              </a:rPr>
              <a:t>na </a:t>
            </a:r>
            <a:r>
              <a:rPr sz="1400" spc="-5" dirty="0">
                <a:latin typeface="Arial"/>
                <a:cs typeface="Arial"/>
              </a:rPr>
              <a:t>terytorium  kraju,</a:t>
            </a:r>
            <a:r>
              <a:rPr sz="1400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1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która </a:t>
            </a:r>
            <a:r>
              <a:rPr sz="1400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opracowuje,  oferuje, udostępnia </a:t>
            </a:r>
            <a:r>
              <a:rPr sz="1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lub </a:t>
            </a:r>
            <a:r>
              <a:rPr sz="14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wdraża  </a:t>
            </a:r>
            <a:r>
              <a:rPr sz="1400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uzgodnienie </a:t>
            </a:r>
            <a:r>
              <a:rPr sz="1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lub</a:t>
            </a:r>
            <a:r>
              <a:rPr sz="1400" u="sng" spc="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1400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zarządza</a:t>
            </a:r>
            <a:endParaRPr sz="1400">
              <a:latin typeface="Arial"/>
              <a:cs typeface="Arial"/>
            </a:endParaRPr>
          </a:p>
          <a:p>
            <a:pPr marL="12700">
              <a:spcBef>
                <a:spcPts val="240"/>
              </a:spcBef>
            </a:pPr>
            <a:r>
              <a:rPr sz="1400" u="sng" spc="-35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u="sng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wdrażaniem</a:t>
            </a:r>
            <a:r>
              <a:rPr sz="1400" u="sng" spc="1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1400" u="sng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uzgodnienia.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05914" y="3803906"/>
            <a:ext cx="5904231" cy="1363835"/>
          </a:xfrm>
          <a:prstGeom prst="rect">
            <a:avLst/>
          </a:prstGeom>
          <a:solidFill>
            <a:srgbClr val="B4C6E7"/>
          </a:solidFill>
          <a:ln w="12192">
            <a:solidFill>
              <a:srgbClr val="41709C"/>
            </a:solidFill>
          </a:ln>
        </p:spPr>
        <p:txBody>
          <a:bodyPr vert="horz" wrap="square" lIns="0" tIns="70485" rIns="0" bIns="0" rtlCol="0">
            <a:spAutoFit/>
          </a:bodyPr>
          <a:lstStyle/>
          <a:p>
            <a:pPr marL="92075">
              <a:spcBef>
                <a:spcPts val="555"/>
              </a:spcBef>
            </a:pPr>
            <a:r>
              <a:rPr sz="1400" spc="-10" dirty="0">
                <a:latin typeface="Calibri"/>
                <a:cs typeface="Calibri"/>
              </a:rPr>
              <a:t>Podmiot </a:t>
            </a:r>
            <a:r>
              <a:rPr sz="1400" spc="-15" dirty="0">
                <a:latin typeface="Calibri"/>
                <a:cs typeface="Calibri"/>
              </a:rPr>
              <a:t>pełni rolę promotora, </a:t>
            </a:r>
            <a:r>
              <a:rPr sz="1400" spc="-5" dirty="0">
                <a:latin typeface="Calibri"/>
                <a:cs typeface="Calibri"/>
              </a:rPr>
              <a:t>jeśli w </a:t>
            </a:r>
            <a:r>
              <a:rPr sz="1400" spc="-15" dirty="0">
                <a:latin typeface="Calibri"/>
                <a:cs typeface="Calibri"/>
              </a:rPr>
              <a:t>zakresie </a:t>
            </a:r>
            <a:r>
              <a:rPr sz="1400" spc="-25" dirty="0">
                <a:latin typeface="Calibri"/>
                <a:cs typeface="Calibri"/>
              </a:rPr>
              <a:t>wykonywanych</a:t>
            </a:r>
            <a:r>
              <a:rPr sz="1400" spc="9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czynności:</a:t>
            </a:r>
            <a:endParaRPr sz="1400">
              <a:latin typeface="Calibri"/>
              <a:cs typeface="Calibri"/>
            </a:endParaRPr>
          </a:p>
          <a:p>
            <a:pPr marL="378460" indent="-287020">
              <a:spcBef>
                <a:spcPts val="5"/>
              </a:spcBef>
              <a:buSzPct val="78571"/>
              <a:buFont typeface="Wingdings"/>
              <a:buChar char=""/>
              <a:tabLst>
                <a:tab pos="378460" algn="l"/>
                <a:tab pos="379095" algn="l"/>
              </a:tabLst>
            </a:pPr>
            <a:r>
              <a:rPr sz="1400" spc="-10" dirty="0">
                <a:latin typeface="Calibri"/>
                <a:cs typeface="Calibri"/>
              </a:rPr>
              <a:t>opracowuje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uzgodnienie,</a:t>
            </a:r>
            <a:endParaRPr sz="1400">
              <a:latin typeface="Calibri"/>
              <a:cs typeface="Calibri"/>
            </a:endParaRPr>
          </a:p>
          <a:p>
            <a:pPr marL="378460" indent="-287020">
              <a:buSzPct val="78571"/>
              <a:buFont typeface="Wingdings"/>
              <a:buChar char=""/>
              <a:tabLst>
                <a:tab pos="378460" algn="l"/>
                <a:tab pos="379095" algn="l"/>
              </a:tabLst>
            </a:pPr>
            <a:r>
              <a:rPr sz="1400" spc="-10" dirty="0">
                <a:latin typeface="Calibri"/>
                <a:cs typeface="Calibri"/>
              </a:rPr>
              <a:t>oferuje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uzgodnienie,</a:t>
            </a:r>
            <a:endParaRPr sz="1400">
              <a:latin typeface="Calibri"/>
              <a:cs typeface="Calibri"/>
            </a:endParaRPr>
          </a:p>
          <a:p>
            <a:pPr marL="378460" indent="-287020">
              <a:buSzPct val="78571"/>
              <a:buFont typeface="Wingdings"/>
              <a:buChar char=""/>
              <a:tabLst>
                <a:tab pos="378460" algn="l"/>
                <a:tab pos="379095" algn="l"/>
              </a:tabLst>
            </a:pPr>
            <a:r>
              <a:rPr sz="1400" spc="-20" dirty="0">
                <a:latin typeface="Calibri"/>
                <a:cs typeface="Calibri"/>
              </a:rPr>
              <a:t>udostępnia  </a:t>
            </a:r>
            <a:r>
              <a:rPr sz="1400" spc="-15" dirty="0">
                <a:latin typeface="Calibri"/>
                <a:cs typeface="Calibri"/>
              </a:rPr>
              <a:t>opracowane</a:t>
            </a:r>
            <a:r>
              <a:rPr sz="1400" spc="-10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uzgodnienie,</a:t>
            </a:r>
            <a:endParaRPr sz="1400">
              <a:latin typeface="Calibri"/>
              <a:cs typeface="Calibri"/>
            </a:endParaRPr>
          </a:p>
          <a:p>
            <a:pPr marL="378460" indent="-287020">
              <a:buSzPct val="78571"/>
              <a:buFont typeface="Wingdings"/>
              <a:buChar char=""/>
              <a:tabLst>
                <a:tab pos="378460" algn="l"/>
                <a:tab pos="379095" algn="l"/>
              </a:tabLst>
            </a:pPr>
            <a:r>
              <a:rPr sz="1400" spc="-25" dirty="0">
                <a:latin typeface="Calibri"/>
                <a:cs typeface="Calibri"/>
              </a:rPr>
              <a:t>wdraża </a:t>
            </a:r>
            <a:r>
              <a:rPr sz="1400" spc="-15" dirty="0">
                <a:latin typeface="Calibri"/>
                <a:cs typeface="Calibri"/>
              </a:rPr>
              <a:t>opracowane uzgodnienie,</a:t>
            </a:r>
            <a:r>
              <a:rPr sz="1400" spc="229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lub</a:t>
            </a:r>
            <a:endParaRPr sz="1400">
              <a:latin typeface="Calibri"/>
              <a:cs typeface="Calibri"/>
            </a:endParaRPr>
          </a:p>
          <a:p>
            <a:pPr marL="378460" indent="-287020">
              <a:buSzPct val="78571"/>
              <a:buFont typeface="Wingdings"/>
              <a:buChar char=""/>
              <a:tabLst>
                <a:tab pos="378460" algn="l"/>
                <a:tab pos="379095" algn="l"/>
              </a:tabLst>
            </a:pPr>
            <a:r>
              <a:rPr sz="1400" spc="-15" dirty="0">
                <a:latin typeface="Calibri"/>
                <a:cs typeface="Calibri"/>
              </a:rPr>
              <a:t>zarządza </a:t>
            </a:r>
            <a:r>
              <a:rPr sz="1400" spc="-20" dirty="0">
                <a:latin typeface="Calibri"/>
                <a:cs typeface="Calibri"/>
              </a:rPr>
              <a:t>wdrażaniem</a:t>
            </a:r>
            <a:r>
              <a:rPr sz="1400" spc="12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uzgodnienia.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6240016" y="24418"/>
            <a:ext cx="3384376" cy="382156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pl-PL" sz="2400" b="1" spc="-5" dirty="0"/>
              <a:t>Schematy</a:t>
            </a:r>
            <a:r>
              <a:rPr lang="pl-PL" sz="2400" b="1" spc="-40" dirty="0"/>
              <a:t> </a:t>
            </a:r>
            <a:r>
              <a:rPr lang="pl-PL" sz="2400" b="1" spc="-5" dirty="0"/>
              <a:t>podatkowe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10279002" y="6544768"/>
            <a:ext cx="254635" cy="196208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73660">
              <a:spcBef>
                <a:spcPts val="450"/>
              </a:spcBef>
            </a:pPr>
            <a:r>
              <a:rPr sz="900" spc="5" dirty="0">
                <a:solidFill>
                  <a:srgbClr val="888888"/>
                </a:solidFill>
                <a:latin typeface="Calibri"/>
                <a:cs typeface="Calibri"/>
              </a:rPr>
              <a:t>13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10448" y="1214426"/>
            <a:ext cx="1126491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sz="1400" spc="-5" dirty="0">
                <a:latin typeface="Arial"/>
                <a:cs typeface="Arial"/>
              </a:rPr>
              <a:t>organizacyjną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36939" y="1214426"/>
            <a:ext cx="833755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sz="1400" spc="-10" dirty="0">
                <a:latin typeface="Arial"/>
                <a:cs typeface="Arial"/>
              </a:rPr>
              <a:t>niemającą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25776" y="729481"/>
            <a:ext cx="5796280" cy="1950534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>
              <a:spcBef>
                <a:spcPts val="1030"/>
              </a:spcBef>
            </a:pPr>
            <a:r>
              <a:rPr sz="2000" b="1" spc="-30" dirty="0">
                <a:solidFill>
                  <a:srgbClr val="6F2F9F"/>
                </a:solidFill>
                <a:latin typeface="Arial"/>
                <a:cs typeface="Arial"/>
              </a:rPr>
              <a:t>KORZYSTAJĄCY</a:t>
            </a:r>
            <a:r>
              <a:rPr lang="pl-PL" sz="2000" b="1" spc="-30" dirty="0">
                <a:solidFill>
                  <a:srgbClr val="6F2F9F"/>
                </a:solidFill>
                <a:latin typeface="Arial"/>
                <a:cs typeface="Arial"/>
              </a:rPr>
              <a:t> – np. spółka</a:t>
            </a:r>
            <a:endParaRPr sz="2000" dirty="0">
              <a:latin typeface="Arial"/>
              <a:cs typeface="Arial"/>
            </a:endParaRPr>
          </a:p>
          <a:p>
            <a:pPr marL="12700">
              <a:spcBef>
                <a:spcPts val="650"/>
              </a:spcBef>
            </a:pPr>
            <a:r>
              <a:rPr sz="1400" spc="-10" dirty="0">
                <a:latin typeface="Arial"/>
                <a:cs typeface="Arial"/>
              </a:rPr>
              <a:t>rozumie </a:t>
            </a:r>
            <a:r>
              <a:rPr sz="1400" dirty="0">
                <a:latin typeface="Arial"/>
                <a:cs typeface="Arial"/>
              </a:rPr>
              <a:t>się przez </a:t>
            </a:r>
            <a:r>
              <a:rPr sz="1400" spc="5" dirty="0">
                <a:latin typeface="Arial"/>
                <a:cs typeface="Arial"/>
              </a:rPr>
              <a:t>to </a:t>
            </a:r>
            <a:r>
              <a:rPr sz="1400" spc="-10" dirty="0">
                <a:latin typeface="Arial"/>
                <a:cs typeface="Arial"/>
              </a:rPr>
              <a:t>osobę </a:t>
            </a:r>
            <a:r>
              <a:rPr sz="1400" spc="-5" dirty="0">
                <a:latin typeface="Arial"/>
                <a:cs typeface="Arial"/>
              </a:rPr>
              <a:t>fizyczną, </a:t>
            </a:r>
            <a:r>
              <a:rPr sz="1400" spc="-10" dirty="0">
                <a:latin typeface="Arial"/>
                <a:cs typeface="Arial"/>
              </a:rPr>
              <a:t>osobę </a:t>
            </a:r>
            <a:r>
              <a:rPr sz="1400" spc="-5" dirty="0">
                <a:latin typeface="Arial"/>
                <a:cs typeface="Arial"/>
              </a:rPr>
              <a:t>prawną </a:t>
            </a:r>
            <a:r>
              <a:rPr sz="1400" dirty="0">
                <a:latin typeface="Arial"/>
                <a:cs typeface="Arial"/>
              </a:rPr>
              <a:t>lub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jednostkę</a:t>
            </a:r>
          </a:p>
          <a:p>
            <a:pPr marL="12700">
              <a:spcBef>
                <a:spcPts val="215"/>
              </a:spcBef>
            </a:pPr>
            <a:r>
              <a:rPr sz="1400" spc="-15" dirty="0">
                <a:latin typeface="Arial"/>
                <a:cs typeface="Arial"/>
              </a:rPr>
              <a:t>osobowości</a:t>
            </a:r>
            <a:r>
              <a:rPr sz="1400" spc="8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prawnej,</a:t>
            </a:r>
            <a:endParaRPr sz="1400" dirty="0">
              <a:latin typeface="Arial"/>
              <a:cs typeface="Arial"/>
            </a:endParaRPr>
          </a:p>
          <a:p>
            <a:pPr marL="299085" indent="-287020">
              <a:spcBef>
                <a:spcPts val="244"/>
              </a:spcBef>
              <a:buSzPct val="78571"/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FF0000"/>
                </a:solidFill>
                <a:latin typeface="Arial"/>
                <a:cs typeface="Arial"/>
              </a:rPr>
              <a:t>której </a:t>
            </a:r>
            <a:r>
              <a:rPr sz="1400" spc="-15" dirty="0">
                <a:solidFill>
                  <a:srgbClr val="FF0000"/>
                </a:solidFill>
                <a:latin typeface="Arial"/>
                <a:cs typeface="Arial"/>
              </a:rPr>
              <a:t>udostępniane </a:t>
            </a:r>
            <a:r>
              <a:rPr sz="1400" spc="-5" dirty="0">
                <a:solidFill>
                  <a:srgbClr val="FF0000"/>
                </a:solidFill>
                <a:latin typeface="Arial"/>
                <a:cs typeface="Arial"/>
              </a:rPr>
              <a:t>jest</a:t>
            </a:r>
            <a:r>
              <a:rPr sz="1400" spc="1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FF0000"/>
                </a:solidFill>
                <a:latin typeface="Arial"/>
                <a:cs typeface="Arial"/>
              </a:rPr>
              <a:t>uzgodnienie,</a:t>
            </a:r>
            <a:endParaRPr sz="1400" dirty="0">
              <a:latin typeface="Arial"/>
              <a:cs typeface="Arial"/>
            </a:endParaRPr>
          </a:p>
          <a:p>
            <a:pPr marL="299085" indent="-287020">
              <a:spcBef>
                <a:spcPts val="215"/>
              </a:spcBef>
              <a:buSzPct val="78571"/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FF0000"/>
                </a:solidFill>
                <a:latin typeface="Arial"/>
                <a:cs typeface="Arial"/>
              </a:rPr>
              <a:t>u której </a:t>
            </a:r>
            <a:r>
              <a:rPr sz="1400" spc="-20" dirty="0">
                <a:solidFill>
                  <a:srgbClr val="FF0000"/>
                </a:solidFill>
                <a:latin typeface="Arial"/>
                <a:cs typeface="Arial"/>
              </a:rPr>
              <a:t>wdrażane </a:t>
            </a:r>
            <a:r>
              <a:rPr sz="1400" spc="-5" dirty="0">
                <a:solidFill>
                  <a:srgbClr val="FF0000"/>
                </a:solidFill>
                <a:latin typeface="Arial"/>
                <a:cs typeface="Arial"/>
              </a:rPr>
              <a:t>jest</a:t>
            </a:r>
            <a:r>
              <a:rPr sz="1400" spc="-1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FF0000"/>
                </a:solidFill>
                <a:latin typeface="Arial"/>
                <a:cs typeface="Arial"/>
              </a:rPr>
              <a:t>uzgodnienie,</a:t>
            </a:r>
            <a:endParaRPr sz="1400" dirty="0">
              <a:latin typeface="Arial"/>
              <a:cs typeface="Arial"/>
            </a:endParaRPr>
          </a:p>
          <a:p>
            <a:pPr marL="299085" indent="-287020">
              <a:spcBef>
                <a:spcPts val="215"/>
              </a:spcBef>
              <a:buSzPct val="78571"/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FF0000"/>
                </a:solidFill>
                <a:latin typeface="Arial"/>
                <a:cs typeface="Arial"/>
              </a:rPr>
              <a:t>która jest </a:t>
            </a:r>
            <a:r>
              <a:rPr sz="1400" spc="-15" dirty="0">
                <a:solidFill>
                  <a:srgbClr val="FF0000"/>
                </a:solidFill>
                <a:latin typeface="Arial"/>
                <a:cs typeface="Arial"/>
              </a:rPr>
              <a:t>przygotowana </a:t>
            </a:r>
            <a:r>
              <a:rPr sz="1400" spc="-10" dirty="0">
                <a:solidFill>
                  <a:srgbClr val="FF0000"/>
                </a:solidFill>
                <a:latin typeface="Arial"/>
                <a:cs typeface="Arial"/>
              </a:rPr>
              <a:t>do </a:t>
            </a:r>
            <a:r>
              <a:rPr sz="1400" spc="-20" dirty="0">
                <a:solidFill>
                  <a:srgbClr val="FF0000"/>
                </a:solidFill>
                <a:latin typeface="Arial"/>
                <a:cs typeface="Arial"/>
              </a:rPr>
              <a:t>wdrożenia</a:t>
            </a:r>
            <a:r>
              <a:rPr sz="1400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FF0000"/>
                </a:solidFill>
                <a:latin typeface="Arial"/>
                <a:cs typeface="Arial"/>
              </a:rPr>
              <a:t>uzgodnienia,</a:t>
            </a:r>
            <a:endParaRPr sz="1400" dirty="0">
              <a:latin typeface="Arial"/>
              <a:cs typeface="Arial"/>
            </a:endParaRPr>
          </a:p>
          <a:p>
            <a:pPr marL="299085" indent="-287020">
              <a:spcBef>
                <a:spcPts val="220"/>
              </a:spcBef>
              <a:buSzPct val="78571"/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FF0000"/>
                </a:solidFill>
                <a:latin typeface="Arial"/>
                <a:cs typeface="Arial"/>
              </a:rPr>
              <a:t>która </a:t>
            </a:r>
            <a:r>
              <a:rPr sz="1400" spc="-10" dirty="0">
                <a:solidFill>
                  <a:srgbClr val="FF0000"/>
                </a:solidFill>
                <a:latin typeface="Arial"/>
                <a:cs typeface="Arial"/>
              </a:rPr>
              <a:t>dokonała </a:t>
            </a:r>
            <a:r>
              <a:rPr sz="1400" spc="-20" dirty="0">
                <a:solidFill>
                  <a:srgbClr val="FF0000"/>
                </a:solidFill>
                <a:latin typeface="Arial"/>
                <a:cs typeface="Arial"/>
              </a:rPr>
              <a:t>czynności </a:t>
            </a:r>
            <a:r>
              <a:rPr sz="1400" spc="-10" dirty="0">
                <a:solidFill>
                  <a:srgbClr val="FF0000"/>
                </a:solidFill>
                <a:latin typeface="Arial"/>
                <a:cs typeface="Arial"/>
              </a:rPr>
              <a:t>służącej </a:t>
            </a:r>
            <a:r>
              <a:rPr sz="1400" spc="-20" dirty="0">
                <a:solidFill>
                  <a:srgbClr val="FF0000"/>
                </a:solidFill>
                <a:latin typeface="Arial"/>
                <a:cs typeface="Arial"/>
              </a:rPr>
              <a:t>wdrożeniu </a:t>
            </a:r>
            <a:r>
              <a:rPr sz="1400" spc="-5" dirty="0">
                <a:solidFill>
                  <a:srgbClr val="FF0000"/>
                </a:solidFill>
                <a:latin typeface="Arial"/>
                <a:cs typeface="Arial"/>
              </a:rPr>
              <a:t>takiego</a:t>
            </a:r>
            <a:r>
              <a:rPr sz="1400" spc="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FF0000"/>
                </a:solidFill>
                <a:latin typeface="Arial"/>
                <a:cs typeface="Arial"/>
              </a:rPr>
              <a:t>uzgodnienia.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25780" y="3050543"/>
            <a:ext cx="7947025" cy="3408305"/>
          </a:xfrm>
          <a:prstGeom prst="rect">
            <a:avLst/>
          </a:prstGeom>
        </p:spPr>
        <p:txBody>
          <a:bodyPr vert="horz" wrap="square" lIns="0" tIns="130175" rIns="0" bIns="0" rtlCol="0">
            <a:spAutoFit/>
          </a:bodyPr>
          <a:lstStyle/>
          <a:p>
            <a:pPr marL="12700">
              <a:spcBef>
                <a:spcPts val="1025"/>
              </a:spcBef>
            </a:pPr>
            <a:r>
              <a:rPr sz="2000" b="1" spc="-15" dirty="0">
                <a:solidFill>
                  <a:srgbClr val="6F2F9F"/>
                </a:solidFill>
                <a:latin typeface="Arial"/>
                <a:cs typeface="Arial"/>
              </a:rPr>
              <a:t>WSPOMAGAJĄCY</a:t>
            </a:r>
            <a:r>
              <a:rPr lang="pl-PL" sz="2000" b="1" spc="-15" dirty="0">
                <a:solidFill>
                  <a:srgbClr val="6F2F9F"/>
                </a:solidFill>
                <a:latin typeface="Arial"/>
                <a:cs typeface="Arial"/>
              </a:rPr>
              <a:t>- np. Pracownik spółki</a:t>
            </a:r>
            <a:endParaRPr sz="2000" dirty="0">
              <a:latin typeface="Arial"/>
              <a:cs typeface="Arial"/>
            </a:endParaRPr>
          </a:p>
          <a:p>
            <a:pPr marL="12700">
              <a:spcBef>
                <a:spcPts val="650"/>
              </a:spcBef>
            </a:pPr>
            <a:r>
              <a:rPr sz="1400" spc="-10" dirty="0">
                <a:latin typeface="Arial"/>
                <a:cs typeface="Arial"/>
              </a:rPr>
              <a:t>rozumie </a:t>
            </a:r>
            <a:r>
              <a:rPr sz="1400" spc="-5" dirty="0">
                <a:latin typeface="Arial"/>
                <a:cs typeface="Arial"/>
              </a:rPr>
              <a:t>się przez to </a:t>
            </a:r>
            <a:r>
              <a:rPr sz="1400" spc="-10" dirty="0">
                <a:latin typeface="Arial"/>
                <a:cs typeface="Arial"/>
              </a:rPr>
              <a:t>osobę </a:t>
            </a:r>
            <a:r>
              <a:rPr sz="1400" spc="-5" dirty="0">
                <a:latin typeface="Arial"/>
                <a:cs typeface="Arial"/>
              </a:rPr>
              <a:t>fizyczną, osobę prawną </a:t>
            </a:r>
            <a:r>
              <a:rPr sz="1400" dirty="0">
                <a:latin typeface="Arial"/>
                <a:cs typeface="Arial"/>
              </a:rPr>
              <a:t>lub </a:t>
            </a:r>
            <a:r>
              <a:rPr sz="1400" spc="-5" dirty="0">
                <a:latin typeface="Arial"/>
                <a:cs typeface="Arial"/>
              </a:rPr>
              <a:t>jednostkę organizacyjną</a:t>
            </a:r>
            <a:r>
              <a:rPr sz="1400" spc="3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nieposiadającą</a:t>
            </a:r>
            <a:endParaRPr sz="1400" dirty="0">
              <a:latin typeface="Arial"/>
              <a:cs typeface="Arial"/>
            </a:endParaRPr>
          </a:p>
          <a:p>
            <a:pPr marL="12700">
              <a:spcBef>
                <a:spcPts val="240"/>
              </a:spcBef>
            </a:pPr>
            <a:r>
              <a:rPr sz="1400" spc="-15" dirty="0">
                <a:latin typeface="Arial"/>
                <a:cs typeface="Arial"/>
              </a:rPr>
              <a:t>osobowości prawnej, </a:t>
            </a:r>
            <a:r>
              <a:rPr sz="1400" spc="-10" dirty="0">
                <a:latin typeface="Arial"/>
                <a:cs typeface="Arial"/>
              </a:rPr>
              <a:t>w</a:t>
            </a:r>
            <a:r>
              <a:rPr sz="1400" spc="20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szczególności</a:t>
            </a:r>
            <a:endParaRPr sz="1400" dirty="0">
              <a:latin typeface="Arial"/>
              <a:cs typeface="Arial"/>
            </a:endParaRPr>
          </a:p>
          <a:p>
            <a:pPr marL="299085" indent="-287020">
              <a:spcBef>
                <a:spcPts val="215"/>
              </a:spcBef>
              <a:buSzPct val="78571"/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400" spc="-10" dirty="0">
                <a:latin typeface="Arial"/>
                <a:cs typeface="Arial"/>
              </a:rPr>
              <a:t>biegłego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rewidenta,</a:t>
            </a:r>
            <a:endParaRPr sz="1400" dirty="0">
              <a:latin typeface="Arial"/>
              <a:cs typeface="Arial"/>
            </a:endParaRPr>
          </a:p>
          <a:p>
            <a:pPr marL="299085" indent="-287020">
              <a:spcBef>
                <a:spcPts val="219"/>
              </a:spcBef>
              <a:buSzPct val="78571"/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400" spc="-15" dirty="0">
                <a:latin typeface="Arial"/>
                <a:cs typeface="Arial"/>
              </a:rPr>
              <a:t>notariusza,</a:t>
            </a:r>
            <a:endParaRPr sz="1400" dirty="0">
              <a:latin typeface="Arial"/>
              <a:cs typeface="Arial"/>
            </a:endParaRPr>
          </a:p>
          <a:p>
            <a:pPr marL="299085" indent="-287020">
              <a:spcBef>
                <a:spcPts val="215"/>
              </a:spcBef>
              <a:buSzPct val="78571"/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400" spc="-15" dirty="0">
                <a:latin typeface="Arial"/>
                <a:cs typeface="Arial"/>
              </a:rPr>
              <a:t>osobę świadczącą </a:t>
            </a:r>
            <a:r>
              <a:rPr sz="1400" spc="-10" dirty="0">
                <a:latin typeface="Arial"/>
                <a:cs typeface="Arial"/>
              </a:rPr>
              <a:t>usługi prowadzenia </a:t>
            </a:r>
            <a:r>
              <a:rPr sz="1400" dirty="0">
                <a:latin typeface="Arial"/>
                <a:cs typeface="Arial"/>
              </a:rPr>
              <a:t>ksiąg </a:t>
            </a:r>
            <a:r>
              <a:rPr sz="1400" spc="-15" dirty="0">
                <a:latin typeface="Arial"/>
                <a:cs typeface="Arial"/>
              </a:rPr>
              <a:t>rachunkowych, </a:t>
            </a:r>
            <a:r>
              <a:rPr sz="1400" spc="-10" dirty="0">
                <a:latin typeface="Arial"/>
                <a:cs typeface="Arial"/>
              </a:rPr>
              <a:t>księgowego</a:t>
            </a:r>
            <a:r>
              <a:rPr sz="1400" spc="-2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lub</a:t>
            </a:r>
            <a:endParaRPr sz="1400" dirty="0">
              <a:latin typeface="Arial"/>
              <a:cs typeface="Arial"/>
            </a:endParaRPr>
          </a:p>
          <a:p>
            <a:pPr marL="299085" indent="-287020">
              <a:spcBef>
                <a:spcPts val="219"/>
              </a:spcBef>
              <a:buSzPct val="78571"/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400" spc="-15" dirty="0">
                <a:latin typeface="Arial"/>
                <a:cs typeface="Arial"/>
              </a:rPr>
              <a:t>dyrektora finansowego, bank </a:t>
            </a:r>
            <a:r>
              <a:rPr sz="1400" spc="-5" dirty="0">
                <a:latin typeface="Arial"/>
                <a:cs typeface="Arial"/>
              </a:rPr>
              <a:t>lub </a:t>
            </a:r>
            <a:r>
              <a:rPr sz="1400" spc="-10" dirty="0">
                <a:latin typeface="Arial"/>
                <a:cs typeface="Arial"/>
              </a:rPr>
              <a:t>inną </a:t>
            </a:r>
            <a:r>
              <a:rPr sz="1400" spc="-15" dirty="0">
                <a:latin typeface="Arial"/>
                <a:cs typeface="Arial"/>
              </a:rPr>
              <a:t>instytucję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finansową,</a:t>
            </a:r>
            <a:endParaRPr sz="1400" dirty="0">
              <a:latin typeface="Arial"/>
              <a:cs typeface="Arial"/>
            </a:endParaRPr>
          </a:p>
          <a:p>
            <a:pPr marL="299085" indent="-287020">
              <a:spcBef>
                <a:spcPts val="215"/>
              </a:spcBef>
              <a:buSzPct val="78571"/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400" spc="-5" dirty="0">
                <a:latin typeface="Arial"/>
                <a:cs typeface="Arial"/>
              </a:rPr>
              <a:t>a </a:t>
            </a:r>
            <a:r>
              <a:rPr sz="1400" spc="-10" dirty="0">
                <a:latin typeface="Arial"/>
                <a:cs typeface="Arial"/>
              </a:rPr>
              <a:t>także </a:t>
            </a:r>
            <a:r>
              <a:rPr sz="1400" spc="-5" dirty="0">
                <a:latin typeface="Arial"/>
                <a:cs typeface="Arial"/>
              </a:rPr>
              <a:t>ich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pracownika,</a:t>
            </a:r>
            <a:endParaRPr sz="1400" dirty="0">
              <a:latin typeface="Arial"/>
              <a:cs typeface="Arial"/>
            </a:endParaRPr>
          </a:p>
          <a:p>
            <a:pPr marL="12700" marR="5080" algn="just">
              <a:lnSpc>
                <a:spcPct val="112900"/>
              </a:lnSpc>
              <a:spcBef>
                <a:spcPts val="25"/>
              </a:spcBef>
            </a:pPr>
            <a:r>
              <a:rPr sz="1400" spc="-5" dirty="0">
                <a:latin typeface="Arial"/>
                <a:cs typeface="Arial"/>
              </a:rPr>
              <a:t>która </a:t>
            </a:r>
            <a:r>
              <a:rPr sz="1400" dirty="0">
                <a:latin typeface="Arial"/>
                <a:cs typeface="Arial"/>
              </a:rPr>
              <a:t>przy </a:t>
            </a:r>
            <a:r>
              <a:rPr sz="1400" spc="-5" dirty="0">
                <a:latin typeface="Arial"/>
                <a:cs typeface="Arial"/>
              </a:rPr>
              <a:t>zachowaniu staranności </a:t>
            </a:r>
            <a:r>
              <a:rPr sz="1400" spc="-10" dirty="0">
                <a:latin typeface="Arial"/>
                <a:cs typeface="Arial"/>
              </a:rPr>
              <a:t>ogólnie </a:t>
            </a:r>
            <a:r>
              <a:rPr sz="1400" spc="-5" dirty="0">
                <a:latin typeface="Arial"/>
                <a:cs typeface="Arial"/>
              </a:rPr>
              <a:t>wymaganej </a:t>
            </a:r>
            <a:r>
              <a:rPr sz="1400" spc="-10" dirty="0">
                <a:latin typeface="Arial"/>
                <a:cs typeface="Arial"/>
              </a:rPr>
              <a:t>w </a:t>
            </a:r>
            <a:r>
              <a:rPr sz="1400" spc="-5" dirty="0">
                <a:latin typeface="Arial"/>
                <a:cs typeface="Arial"/>
              </a:rPr>
              <a:t>dokonywanych czynnościach, </a:t>
            </a:r>
            <a:r>
              <a:rPr sz="1400" dirty="0">
                <a:latin typeface="Arial"/>
                <a:cs typeface="Arial"/>
              </a:rPr>
              <a:t>przy  </a:t>
            </a:r>
            <a:r>
              <a:rPr sz="1400" spc="-10" dirty="0">
                <a:latin typeface="Arial"/>
                <a:cs typeface="Arial"/>
              </a:rPr>
              <a:t>uwzględnieniu </a:t>
            </a:r>
            <a:r>
              <a:rPr sz="1400" spc="-5" dirty="0">
                <a:latin typeface="Arial"/>
                <a:cs typeface="Arial"/>
              </a:rPr>
              <a:t>zawodowego charakteru działalności, obszaru specjalizacji </a:t>
            </a:r>
            <a:r>
              <a:rPr sz="1400" dirty="0">
                <a:latin typeface="Arial"/>
                <a:cs typeface="Arial"/>
              </a:rPr>
              <a:t>oraz </a:t>
            </a:r>
            <a:r>
              <a:rPr sz="1400" spc="-5" dirty="0">
                <a:latin typeface="Arial"/>
                <a:cs typeface="Arial"/>
              </a:rPr>
              <a:t>przedmiotu  wykonywanych czynności, podjęła się udzielić, bezpośrednio </a:t>
            </a:r>
            <a:r>
              <a:rPr sz="1400" dirty="0">
                <a:latin typeface="Arial"/>
                <a:cs typeface="Arial"/>
              </a:rPr>
              <a:t>lub </a:t>
            </a:r>
            <a:r>
              <a:rPr sz="1400" spc="-10" dirty="0">
                <a:latin typeface="Arial"/>
                <a:cs typeface="Arial"/>
              </a:rPr>
              <a:t>za </a:t>
            </a:r>
            <a:r>
              <a:rPr sz="1400" spc="-5" dirty="0">
                <a:latin typeface="Arial"/>
                <a:cs typeface="Arial"/>
              </a:rPr>
              <a:t>pośrednictwem innych osób,  </a:t>
            </a:r>
            <a:r>
              <a:rPr sz="1400" spc="-25" dirty="0">
                <a:latin typeface="Arial"/>
                <a:cs typeface="Arial"/>
              </a:rPr>
              <a:t>pomocy, </a:t>
            </a:r>
            <a:r>
              <a:rPr sz="1400" spc="-5" dirty="0">
                <a:latin typeface="Arial"/>
                <a:cs typeface="Arial"/>
              </a:rPr>
              <a:t>wsparcia lub porad dotyczących opracowania, wprowadzenia </a:t>
            </a:r>
            <a:r>
              <a:rPr sz="1400" spc="5" dirty="0">
                <a:latin typeface="Arial"/>
                <a:cs typeface="Arial"/>
              </a:rPr>
              <a:t>do </a:t>
            </a:r>
            <a:r>
              <a:rPr sz="1400" spc="-5" dirty="0">
                <a:latin typeface="Arial"/>
                <a:cs typeface="Arial"/>
              </a:rPr>
              <a:t>obrotu, organizowania,  </a:t>
            </a:r>
            <a:r>
              <a:rPr sz="1400" spc="-15" dirty="0">
                <a:latin typeface="Arial"/>
                <a:cs typeface="Arial"/>
              </a:rPr>
              <a:t>udostępnienia </a:t>
            </a:r>
            <a:r>
              <a:rPr sz="1400" spc="-10" dirty="0">
                <a:latin typeface="Arial"/>
                <a:cs typeface="Arial"/>
              </a:rPr>
              <a:t>do </a:t>
            </a:r>
            <a:r>
              <a:rPr sz="1400" spc="-15" dirty="0">
                <a:latin typeface="Arial"/>
                <a:cs typeface="Arial"/>
              </a:rPr>
              <a:t>wdrożenia </a:t>
            </a:r>
            <a:r>
              <a:rPr sz="1400" spc="-5" dirty="0">
                <a:latin typeface="Arial"/>
                <a:cs typeface="Arial"/>
              </a:rPr>
              <a:t>lub </a:t>
            </a:r>
            <a:r>
              <a:rPr sz="1400" spc="-15" dirty="0">
                <a:latin typeface="Arial"/>
                <a:cs typeface="Arial"/>
              </a:rPr>
              <a:t>nadzorowania </a:t>
            </a:r>
            <a:r>
              <a:rPr sz="1400" spc="-20" dirty="0">
                <a:latin typeface="Arial"/>
                <a:cs typeface="Arial"/>
              </a:rPr>
              <a:t>wdrożenia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uzgodnienia.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" name="object 2"/>
          <p:cNvSpPr txBox="1">
            <a:spLocks/>
          </p:cNvSpPr>
          <p:nvPr/>
        </p:nvSpPr>
        <p:spPr>
          <a:xfrm>
            <a:off x="6240016" y="24418"/>
            <a:ext cx="3384376" cy="382156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pl-PL" sz="2400" b="1" spc="-5" dirty="0"/>
              <a:t>Schematy</a:t>
            </a:r>
            <a:r>
              <a:rPr lang="pl-PL" sz="2400" b="1" spc="-40" dirty="0"/>
              <a:t> </a:t>
            </a:r>
            <a:r>
              <a:rPr lang="pl-PL" sz="2400" b="1" spc="-5" dirty="0"/>
              <a:t>podatkowe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CC7218B-5569-4FC7-93A1-98286A33C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Kogo dotyczą schematy podatkowe?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F5BA12B-9BA2-49AF-9F80-AEE649EE0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Firmy, których :</a:t>
            </a:r>
          </a:p>
          <a:p>
            <a:pPr marL="0" indent="0">
              <a:buNone/>
            </a:pPr>
            <a:r>
              <a:rPr lang="pl-PL" b="1" dirty="0"/>
              <a:t>1)przychody lub koszty albo</a:t>
            </a:r>
            <a:r>
              <a:rPr lang="pl-PL" dirty="0"/>
              <a:t> wartość aktywów w rozumieniu przepisów o rachunkowości </a:t>
            </a:r>
            <a:r>
              <a:rPr lang="pl-PL" b="1" dirty="0"/>
              <a:t>przekraczają w poprzednim lub bieżącym roku podatkowym, równowartości 10 mln euro, lub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2)jeżeli udostępniane lub wdrażane uzgodnienie dotyczy rzeczy lub praw o wartości rynkowej przekraczającej równowartość 2,5 mln euro, lub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3)jeżeli korzystający  jest podmiotem powiązanym </a:t>
            </a:r>
            <a:r>
              <a:rPr lang="pl-PL" dirty="0"/>
              <a:t>(art. 23m ust. 1 pkt 4 ustawy o podatku dochodowym od osób fizycznych) z tym z pkt.1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+ występuje korzyść podatkowa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b="1" dirty="0"/>
              <a:t>WÓWCZAS OBOWIĄZKI WYSYŁKI FORMULARZY DO SZEFA KAS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9170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CC7218B-5569-4FC7-93A1-98286A33C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Kogo dotyczą schematy podatkowe?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F5BA12B-9BA2-49AF-9F80-AEE649EE0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Osoby prawne oraz jednostki organizacyjne nieposiadające osobowości prawne będące Promotorami (także wskutek udostępniania schematów np. podmiotom powiązanym), </a:t>
            </a:r>
            <a:r>
              <a:rPr lang="pl-PL" b="1" dirty="0">
                <a:solidFill>
                  <a:srgbClr val="FF0000"/>
                </a:solidFill>
              </a:rPr>
              <a:t>których przychody lub koszty przekroczyły w roku poprzedzającym rok obrotowy równowartość 8 mln PLN</a:t>
            </a:r>
            <a:r>
              <a:rPr lang="pl-PL" dirty="0">
                <a:solidFill>
                  <a:srgbClr val="FF0000"/>
                </a:solidFill>
              </a:rPr>
              <a:t>, muszą wprowadzić i stosować Procedurę MDR. 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Przepisy nie przewidują terminu na wprowadzenie Procedury MDR. Oznacza to, że podmiot, który nagle „stał się” Promotorem i nie wdrożył jej, może podlegać odpowiedzialności za niedopełnienie tego obowiązku.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6908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10279002" y="6544768"/>
            <a:ext cx="254635" cy="196208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73660">
              <a:spcBef>
                <a:spcPts val="450"/>
              </a:spcBef>
            </a:pPr>
            <a:r>
              <a:rPr sz="900" spc="5" dirty="0">
                <a:solidFill>
                  <a:srgbClr val="888888"/>
                </a:solidFill>
                <a:latin typeface="Calibri"/>
                <a:cs typeface="Calibri"/>
              </a:rPr>
              <a:t>13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3553" y="1052736"/>
            <a:ext cx="7816953" cy="874598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pl-PL" sz="2800" b="1" spc="-5" dirty="0"/>
              <a:t>Schematy</a:t>
            </a:r>
            <a:r>
              <a:rPr lang="pl-PL" sz="2800" b="1" spc="-40" dirty="0"/>
              <a:t> </a:t>
            </a:r>
            <a:r>
              <a:rPr lang="pl-PL" sz="2800" b="1" spc="-5" dirty="0"/>
              <a:t>podatkowe - przykłady do weryfikacji</a:t>
            </a:r>
          </a:p>
        </p:txBody>
      </p:sp>
      <p:sp>
        <p:nvSpPr>
          <p:cNvPr id="8" name="Podtytuł 7"/>
          <p:cNvSpPr>
            <a:spLocks noGrp="1"/>
          </p:cNvSpPr>
          <p:nvPr>
            <p:ph idx="1"/>
          </p:nvPr>
        </p:nvSpPr>
        <p:spPr>
          <a:xfrm>
            <a:off x="904866" y="2060848"/>
            <a:ext cx="8136904" cy="3744416"/>
          </a:xfrm>
        </p:spPr>
        <p:txBody>
          <a:bodyPr>
            <a:normAutofit/>
          </a:bodyPr>
          <a:lstStyle/>
          <a:p>
            <a:pPr marL="525780" indent="-457200" algn="just">
              <a:buSzPct val="90000"/>
              <a:buFont typeface="+mj-lt"/>
              <a:buAutoNum type="arabicPeriod"/>
            </a:pPr>
            <a:r>
              <a:rPr lang="pl-PL" b="1" dirty="0">
                <a:latin typeface="Calibri" pitchFamily="34" charset="0"/>
                <a:cs typeface="Calibri" pitchFamily="34" charset="0"/>
              </a:rPr>
              <a:t>Rozliczanie straty podatkowej z lat ubiegłych</a:t>
            </a:r>
            <a:endParaRPr lang="pl-PL" dirty="0">
              <a:latin typeface="Calibri" pitchFamily="34" charset="0"/>
              <a:cs typeface="Calibri" pitchFamily="34" charset="0"/>
            </a:endParaRPr>
          </a:p>
          <a:p>
            <a:pPr marL="525780" indent="-457200" algn="just">
              <a:buSzPct val="90000"/>
              <a:buFont typeface="+mj-lt"/>
              <a:buAutoNum type="arabicPeriod"/>
            </a:pPr>
            <a:r>
              <a:rPr lang="pl-PL" b="1" dirty="0">
                <a:latin typeface="Calibri" pitchFamily="34" charset="0"/>
                <a:cs typeface="Calibri" pitchFamily="34" charset="0"/>
              </a:rPr>
              <a:t>Dokonanie zmiany sposobu wykorzystywania majątku podatnika, skutkującego możliwością odliczenia podatku VAT naliczonego w ramach korekty wieloletniej</a:t>
            </a:r>
            <a:r>
              <a:rPr lang="pl-PL" dirty="0">
                <a:latin typeface="Calibri" pitchFamily="34" charset="0"/>
                <a:cs typeface="Calibri" pitchFamily="34" charset="0"/>
              </a:rPr>
              <a:t> np. zmiana przeznaczenia budynku z realizacji w nim czynności zwolnionych na czynności opodatkowane np. najem</a:t>
            </a:r>
          </a:p>
          <a:p>
            <a:pPr marL="525780" indent="-457200" algn="just">
              <a:buSzPct val="90000"/>
              <a:buFont typeface="+mj-lt"/>
              <a:buAutoNum type="arabicPeriod"/>
            </a:pPr>
            <a:r>
              <a:rPr lang="pl-PL" b="1" dirty="0">
                <a:latin typeface="Calibri" pitchFamily="34" charset="0"/>
                <a:cs typeface="Calibri" pitchFamily="34" charset="0"/>
              </a:rPr>
              <a:t>Stosowanie podwyższonej amortyzacji podatkowej</a:t>
            </a:r>
          </a:p>
          <a:p>
            <a:pPr marL="525780" indent="-457200" algn="just">
              <a:buSzPct val="90000"/>
              <a:buFont typeface="+mj-lt"/>
              <a:buAutoNum type="arabicPeriod"/>
            </a:pPr>
            <a:r>
              <a:rPr lang="pl-PL" b="1" dirty="0">
                <a:latin typeface="Calibri" pitchFamily="34" charset="0"/>
                <a:cs typeface="Calibri" pitchFamily="34" charset="0"/>
              </a:rPr>
              <a:t>Wybór zaliczek uproszczonych w  CIT</a:t>
            </a:r>
            <a:endParaRPr lang="pl-PL" dirty="0">
              <a:latin typeface="Calibri" pitchFamily="34" charset="0"/>
              <a:cs typeface="Calibri" pitchFamily="34" charset="0"/>
            </a:endParaRPr>
          </a:p>
          <a:p>
            <a:endParaRPr lang="pl-PL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6240016" y="24418"/>
            <a:ext cx="3384376" cy="382156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pl-PL" sz="2400" b="1" spc="-5" dirty="0"/>
              <a:t>Schematy</a:t>
            </a:r>
            <a:r>
              <a:rPr lang="pl-PL" sz="2400" b="1" spc="-40" dirty="0"/>
              <a:t> </a:t>
            </a:r>
            <a:r>
              <a:rPr lang="pl-PL" sz="2400" b="1" spc="-5" dirty="0"/>
              <a:t>podatkowe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10279002" y="6544768"/>
            <a:ext cx="254635" cy="196208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73660">
              <a:spcBef>
                <a:spcPts val="450"/>
              </a:spcBef>
            </a:pPr>
            <a:r>
              <a:rPr sz="900" spc="5" dirty="0">
                <a:solidFill>
                  <a:srgbClr val="888888"/>
                </a:solidFill>
                <a:latin typeface="Calibri"/>
                <a:cs typeface="Calibri"/>
              </a:rPr>
              <a:t>13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Podtytuł 7"/>
          <p:cNvSpPr>
            <a:spLocks noGrp="1"/>
          </p:cNvSpPr>
          <p:nvPr>
            <p:ph idx="1"/>
          </p:nvPr>
        </p:nvSpPr>
        <p:spPr>
          <a:xfrm>
            <a:off x="672075" y="1927334"/>
            <a:ext cx="8136905" cy="3724096"/>
          </a:xfrm>
        </p:spPr>
        <p:txBody>
          <a:bodyPr>
            <a:normAutofit fontScale="85000" lnSpcReduction="20000"/>
          </a:bodyPr>
          <a:lstStyle/>
          <a:p>
            <a:pPr marL="582930" indent="-514350" algn="just">
              <a:buSzPct val="90000"/>
              <a:buFont typeface="+mj-lt"/>
              <a:buAutoNum type="arabicPeriod" startAt="5"/>
            </a:pPr>
            <a:r>
              <a:rPr lang="pl-PL" sz="2800" b="1" dirty="0">
                <a:latin typeface="Calibri" pitchFamily="34" charset="0"/>
                <a:cs typeface="Calibri" pitchFamily="34" charset="0"/>
              </a:rPr>
              <a:t>Wypłaty wynagrodzeń z tytułu umów cywilnoprawnych z zastosowaniem 50% kosztów uzyskania przychodu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582930" indent="-514350" algn="just">
              <a:buSzPct val="90000"/>
              <a:buFont typeface="+mj-lt"/>
              <a:buAutoNum type="arabicPeriod" startAt="5"/>
            </a:pPr>
            <a:r>
              <a:rPr lang="pl-PL" sz="2800" b="1" dirty="0">
                <a:latin typeface="Calibri" pitchFamily="34" charset="0"/>
                <a:cs typeface="Calibri" pitchFamily="34" charset="0"/>
              </a:rPr>
              <a:t>Zmiana sposobu współpracy z umowy etatowej na umowę cywilnoprawną bądź z umowy etatowej na samozatrudnienie 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( wystawianie faktur przez byłego pracownika).</a:t>
            </a:r>
          </a:p>
          <a:p>
            <a:pPr marL="582930" indent="-514350" algn="just">
              <a:buSzPct val="90000"/>
              <a:buFont typeface="+mj-lt"/>
              <a:buAutoNum type="arabicPeriod" startAt="5"/>
            </a:pPr>
            <a:r>
              <a:rPr lang="pl-PL" sz="2800" b="1" dirty="0">
                <a:latin typeface="Calibri" pitchFamily="34" charset="0"/>
                <a:cs typeface="Calibri" pitchFamily="34" charset="0"/>
              </a:rPr>
              <a:t>Zmiana regulaminu wynagrodzeń czy ZFŚS 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w zakresie finansowania świadczeń dla pracowników zwolnionych z PIT</a:t>
            </a:r>
          </a:p>
          <a:p>
            <a:pPr marL="582930" indent="-514350" algn="just">
              <a:buSzPct val="90000"/>
              <a:buFont typeface="+mj-lt"/>
              <a:buAutoNum type="arabicPeriod" startAt="5"/>
            </a:pPr>
            <a:r>
              <a:rPr lang="pl-PL" sz="2800" dirty="0">
                <a:latin typeface="Calibri" pitchFamily="34" charset="0"/>
                <a:cs typeface="Calibri" pitchFamily="34" charset="0"/>
              </a:rPr>
              <a:t>Wydłużenie roku w spółce komandytowej </a:t>
            </a:r>
            <a:r>
              <a:rPr lang="pl-PL" sz="2800" b="1" dirty="0">
                <a:latin typeface="Calibri" pitchFamily="34" charset="0"/>
                <a:cs typeface="Calibri" pitchFamily="34" charset="0"/>
              </a:rPr>
              <a:t>do 30.04.2021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6240016" y="24418"/>
            <a:ext cx="3384376" cy="382156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pl-PL" sz="2400" b="1" spc="-5" dirty="0"/>
              <a:t>Schematy</a:t>
            </a:r>
            <a:r>
              <a:rPr lang="pl-PL" sz="2400" b="1" spc="-40" dirty="0"/>
              <a:t> </a:t>
            </a:r>
            <a:r>
              <a:rPr lang="pl-PL" sz="2400" b="1" spc="-5" dirty="0"/>
              <a:t>podatkowe</a:t>
            </a:r>
          </a:p>
        </p:txBody>
      </p:sp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2063553" y="1052736"/>
            <a:ext cx="7816953" cy="874598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pl-PL" sz="2800" b="1" spc="-5" dirty="0"/>
              <a:t>Schematy</a:t>
            </a:r>
            <a:r>
              <a:rPr lang="pl-PL" sz="2800" b="1" spc="-40" dirty="0"/>
              <a:t> </a:t>
            </a:r>
            <a:r>
              <a:rPr lang="pl-PL" sz="2800" b="1" spc="-5" dirty="0"/>
              <a:t>podatkowe - przykłady do weryfikacji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883</TotalTime>
  <Words>1147</Words>
  <Application>Microsoft Office PowerPoint</Application>
  <PresentationFormat>Panoramiczny</PresentationFormat>
  <Paragraphs>121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1" baseType="lpstr">
      <vt:lpstr>Arial</vt:lpstr>
      <vt:lpstr>Bahnschrift Light Condensed</vt:lpstr>
      <vt:lpstr>Calibri</vt:lpstr>
      <vt:lpstr>Times New Roman</vt:lpstr>
      <vt:lpstr>Trebuchet MS</vt:lpstr>
      <vt:lpstr>Wingdings</vt:lpstr>
      <vt:lpstr>Wingdings 3</vt:lpstr>
      <vt:lpstr>Faseta</vt:lpstr>
      <vt:lpstr>Schematy podatkowe w branży wod-kan </vt:lpstr>
      <vt:lpstr>Prezentacja programu PowerPoint</vt:lpstr>
      <vt:lpstr>Korzyść podatkowa</vt:lpstr>
      <vt:lpstr>Prezentacja programu PowerPoint</vt:lpstr>
      <vt:lpstr>Prezentacja programu PowerPoint</vt:lpstr>
      <vt:lpstr>Kogo dotyczą schematy podatkowe?</vt:lpstr>
      <vt:lpstr>Kogo dotyczą schematy podatkowe?</vt:lpstr>
      <vt:lpstr>Schematy podatkowe - przykłady do weryfikacji</vt:lpstr>
      <vt:lpstr>Schematy podatkowe - przykłady do weryfikacji</vt:lpstr>
      <vt:lpstr>Schematy podatkowe – podstawowe zasady raportowania</vt:lpstr>
      <vt:lpstr>Kary za braki wypełnienia obowiązków</vt:lpstr>
      <vt:lpstr>Kontakt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Ceny transferowe Audyty podatkowe Pogotowie podatkowe</dc:title>
  <dc:creator>Malgorzata Rzeszutek</dc:creator>
  <cp:lastModifiedBy>AndrzejB</cp:lastModifiedBy>
  <cp:revision>104</cp:revision>
  <dcterms:created xsi:type="dcterms:W3CDTF">2018-11-19T18:31:24Z</dcterms:created>
  <dcterms:modified xsi:type="dcterms:W3CDTF">2021-03-08T06:18:07Z</dcterms:modified>
</cp:coreProperties>
</file>