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5"/>
  </p:notesMasterIdLst>
  <p:handoutMasterIdLst>
    <p:handoutMasterId r:id="rId166"/>
  </p:handoutMasterIdLst>
  <p:sldIdLst>
    <p:sldId id="321" r:id="rId2"/>
    <p:sldId id="579" r:id="rId3"/>
    <p:sldId id="458" r:id="rId4"/>
    <p:sldId id="459" r:id="rId5"/>
    <p:sldId id="460" r:id="rId6"/>
    <p:sldId id="462" r:id="rId7"/>
    <p:sldId id="536" r:id="rId8"/>
    <p:sldId id="537" r:id="rId9"/>
    <p:sldId id="538" r:id="rId10"/>
    <p:sldId id="539" r:id="rId11"/>
    <p:sldId id="540" r:id="rId12"/>
    <p:sldId id="541" r:id="rId13"/>
    <p:sldId id="542" r:id="rId14"/>
    <p:sldId id="543" r:id="rId15"/>
    <p:sldId id="545" r:id="rId16"/>
    <p:sldId id="546" r:id="rId17"/>
    <p:sldId id="544" r:id="rId18"/>
    <p:sldId id="547" r:id="rId19"/>
    <p:sldId id="549" r:id="rId20"/>
    <p:sldId id="550" r:id="rId21"/>
    <p:sldId id="552" r:id="rId22"/>
    <p:sldId id="551" r:id="rId23"/>
    <p:sldId id="553" r:id="rId24"/>
    <p:sldId id="554" r:id="rId25"/>
    <p:sldId id="556" r:id="rId26"/>
    <p:sldId id="557" r:id="rId27"/>
    <p:sldId id="464" r:id="rId28"/>
    <p:sldId id="381" r:id="rId29"/>
    <p:sldId id="463" r:id="rId30"/>
    <p:sldId id="329" r:id="rId31"/>
    <p:sldId id="437" r:id="rId32"/>
    <p:sldId id="308" r:id="rId33"/>
    <p:sldId id="377" r:id="rId34"/>
    <p:sldId id="581" r:id="rId35"/>
    <p:sldId id="516" r:id="rId36"/>
    <p:sldId id="515" r:id="rId37"/>
    <p:sldId id="447" r:id="rId38"/>
    <p:sldId id="448" r:id="rId39"/>
    <p:sldId id="467" r:id="rId40"/>
    <p:sldId id="465" r:id="rId41"/>
    <p:sldId id="455" r:id="rId42"/>
    <p:sldId id="517" r:id="rId43"/>
    <p:sldId id="471" r:id="rId44"/>
    <p:sldId id="472" r:id="rId45"/>
    <p:sldId id="469" r:id="rId46"/>
    <p:sldId id="519" r:id="rId47"/>
    <p:sldId id="513" r:id="rId48"/>
    <p:sldId id="520" r:id="rId49"/>
    <p:sldId id="521" r:id="rId50"/>
    <p:sldId id="522" r:id="rId51"/>
    <p:sldId id="470" r:id="rId52"/>
    <p:sldId id="473" r:id="rId53"/>
    <p:sldId id="478" r:id="rId54"/>
    <p:sldId id="474" r:id="rId55"/>
    <p:sldId id="528" r:id="rId56"/>
    <p:sldId id="525" r:id="rId57"/>
    <p:sldId id="529" r:id="rId58"/>
    <p:sldId id="514" r:id="rId59"/>
    <p:sldId id="523" r:id="rId60"/>
    <p:sldId id="526" r:id="rId61"/>
    <p:sldId id="479" r:id="rId62"/>
    <p:sldId id="480" r:id="rId63"/>
    <p:sldId id="580" r:id="rId64"/>
    <p:sldId id="530" r:id="rId65"/>
    <p:sldId id="532" r:id="rId66"/>
    <p:sldId id="533" r:id="rId67"/>
    <p:sldId id="534" r:id="rId68"/>
    <p:sldId id="560" r:id="rId69"/>
    <p:sldId id="558" r:id="rId70"/>
    <p:sldId id="434" r:id="rId71"/>
    <p:sldId id="426" r:id="rId72"/>
    <p:sldId id="427" r:id="rId73"/>
    <p:sldId id="422" r:id="rId74"/>
    <p:sldId id="485" r:id="rId75"/>
    <p:sldId id="444" r:id="rId76"/>
    <p:sldId id="423" r:id="rId77"/>
    <p:sldId id="576" r:id="rId78"/>
    <p:sldId id="482" r:id="rId79"/>
    <p:sldId id="483" r:id="rId80"/>
    <p:sldId id="484" r:id="rId81"/>
    <p:sldId id="330" r:id="rId82"/>
    <p:sldId id="331" r:id="rId83"/>
    <p:sldId id="332" r:id="rId84"/>
    <p:sldId id="435" r:id="rId85"/>
    <p:sldId id="488" r:id="rId86"/>
    <p:sldId id="486" r:id="rId87"/>
    <p:sldId id="559" r:id="rId88"/>
    <p:sldId id="489" r:id="rId89"/>
    <p:sldId id="564" r:id="rId90"/>
    <p:sldId id="561" r:id="rId91"/>
    <p:sldId id="562" r:id="rId92"/>
    <p:sldId id="563" r:id="rId93"/>
    <p:sldId id="493" r:id="rId94"/>
    <p:sldId id="494" r:id="rId95"/>
    <p:sldId id="496" r:id="rId96"/>
    <p:sldId id="568" r:id="rId97"/>
    <p:sldId id="569" r:id="rId98"/>
    <p:sldId id="565" r:id="rId99"/>
    <p:sldId id="566" r:id="rId100"/>
    <p:sldId id="567" r:id="rId101"/>
    <p:sldId id="498" r:id="rId102"/>
    <p:sldId id="502" r:id="rId103"/>
    <p:sldId id="499" r:id="rId104"/>
    <p:sldId id="500" r:id="rId105"/>
    <p:sldId id="570" r:id="rId106"/>
    <p:sldId id="571" r:id="rId107"/>
    <p:sldId id="582" r:id="rId108"/>
    <p:sldId id="572" r:id="rId109"/>
    <p:sldId id="573" r:id="rId110"/>
    <p:sldId id="503" r:id="rId111"/>
    <p:sldId id="504" r:id="rId112"/>
    <p:sldId id="505" r:id="rId113"/>
    <p:sldId id="577" r:id="rId114"/>
    <p:sldId id="578" r:id="rId115"/>
    <p:sldId id="508" r:id="rId116"/>
    <p:sldId id="583" r:id="rId117"/>
    <p:sldId id="588" r:id="rId118"/>
    <p:sldId id="589" r:id="rId119"/>
    <p:sldId id="590" r:id="rId120"/>
    <p:sldId id="591" r:id="rId121"/>
    <p:sldId id="592" r:id="rId122"/>
    <p:sldId id="574" r:id="rId123"/>
    <p:sldId id="604" r:id="rId124"/>
    <p:sldId id="593" r:id="rId125"/>
    <p:sldId id="594" r:id="rId126"/>
    <p:sldId id="595" r:id="rId127"/>
    <p:sldId id="597" r:id="rId128"/>
    <p:sldId id="603" r:id="rId129"/>
    <p:sldId id="605" r:id="rId130"/>
    <p:sldId id="598" r:id="rId131"/>
    <p:sldId id="599" r:id="rId132"/>
    <p:sldId id="600" r:id="rId133"/>
    <p:sldId id="606" r:id="rId134"/>
    <p:sldId id="584" r:id="rId135"/>
    <p:sldId id="602" r:id="rId136"/>
    <p:sldId id="607" r:id="rId137"/>
    <p:sldId id="609" r:id="rId138"/>
    <p:sldId id="610" r:id="rId139"/>
    <p:sldId id="608" r:id="rId140"/>
    <p:sldId id="612" r:id="rId141"/>
    <p:sldId id="611" r:id="rId142"/>
    <p:sldId id="614" r:id="rId143"/>
    <p:sldId id="585" r:id="rId144"/>
    <p:sldId id="370" r:id="rId145"/>
    <p:sldId id="587" r:id="rId146"/>
    <p:sldId id="369" r:id="rId147"/>
    <p:sldId id="371" r:id="rId148"/>
    <p:sldId id="373" r:id="rId149"/>
    <p:sldId id="372" r:id="rId150"/>
    <p:sldId id="586" r:id="rId151"/>
    <p:sldId id="615" r:id="rId152"/>
    <p:sldId id="617" r:id="rId153"/>
    <p:sldId id="620" r:id="rId154"/>
    <p:sldId id="625" r:id="rId155"/>
    <p:sldId id="627" r:id="rId156"/>
    <p:sldId id="619" r:id="rId157"/>
    <p:sldId id="616" r:id="rId158"/>
    <p:sldId id="621" r:id="rId159"/>
    <p:sldId id="629" r:id="rId160"/>
    <p:sldId id="622" r:id="rId161"/>
    <p:sldId id="624" r:id="rId162"/>
    <p:sldId id="350" r:id="rId163"/>
    <p:sldId id="271" r:id="rId16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748" userDrawn="1">
          <p15:clr>
            <a:srgbClr val="A4A3A4"/>
          </p15:clr>
        </p15:guide>
        <p15:guide id="2" pos="8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757"/>
    <a:srgbClr val="6D6E71"/>
    <a:srgbClr val="FFFFFF"/>
    <a:srgbClr val="000000"/>
    <a:srgbClr val="F0D3DC"/>
    <a:srgbClr val="D37B96"/>
    <a:srgbClr val="D1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2" autoAdjust="0"/>
    <p:restoredTop sz="95027" autoAdjust="0"/>
  </p:normalViewPr>
  <p:slideViewPr>
    <p:cSldViewPr snapToGrid="0" showGuides="1">
      <p:cViewPr>
        <p:scale>
          <a:sx n="49" d="100"/>
          <a:sy n="49" d="100"/>
        </p:scale>
        <p:origin x="-1530" y="-546"/>
      </p:cViewPr>
      <p:guideLst>
        <p:guide orient="horz" pos="3383"/>
        <p:guide orient="horz" pos="3140"/>
        <p:guide orient="horz" pos="3078"/>
        <p:guide orient="horz" pos="1464"/>
        <p:guide orient="horz" pos="1452"/>
        <p:guide orient="horz" pos="2444"/>
        <p:guide orient="horz" pos="907"/>
        <p:guide orient="horz" pos="476"/>
        <p:guide pos="565"/>
        <p:guide pos="2853"/>
        <p:guide pos="4294"/>
        <p:guide pos="1332"/>
        <p:guide pos="73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F70FA-AFD2-4E42-9AAA-0E198CEE38DA}" type="datetimeFigureOut">
              <a:rPr lang="pl-PL" smtClean="0"/>
              <a:t>10.02.2017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E4500-9DD0-43D6-912D-CE929D3AC676}" type="slidenum">
              <a:rPr lang="pl-PL" smtClean="0"/>
              <a:t>‹N°›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3233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9F512-6729-4DB9-974C-0F027D44FC86}" type="datetimeFigureOut">
              <a:rPr lang="pl-PL" smtClean="0"/>
              <a:t>10.02.2017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2F2E7-DD63-444D-B695-E1AAD8E86595}" type="slidenum">
              <a:rPr lang="pl-PL" smtClean="0"/>
              <a:t>‹N°›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357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50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52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54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58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64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67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68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77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102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39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161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42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45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47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48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F2E7-DD63-444D-B695-E1AAD8E86595}" type="slidenum">
              <a:rPr lang="pl-PL" smtClean="0"/>
              <a:t>49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0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tekstu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5100" y="4229100"/>
            <a:ext cx="7213600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4500" dirty="0" smtClean="0"/>
              <a:t>Tytuł prezentacji</a:t>
            </a:r>
            <a:endParaRPr lang="pl-PL" dirty="0"/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0" y="4991443"/>
            <a:ext cx="8966200" cy="4699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Podtytuł prezentacji</a:t>
            </a:r>
            <a:endParaRPr lang="pl-PL" dirty="0"/>
          </a:p>
        </p:txBody>
      </p:sp>
      <p:sp>
        <p:nvSpPr>
          <p:cNvPr id="18" name="Symbol zastępczy tekstu 16"/>
          <p:cNvSpPr>
            <a:spLocks noGrp="1"/>
          </p:cNvSpPr>
          <p:nvPr>
            <p:ph type="body" sz="quarter" idx="12" hasCustomPrompt="1"/>
          </p:nvPr>
        </p:nvSpPr>
        <p:spPr>
          <a:xfrm>
            <a:off x="9423400" y="5880100"/>
            <a:ext cx="165100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autor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38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14" y="2333750"/>
            <a:ext cx="1420371" cy="1453899"/>
          </a:xfrm>
          <a:prstGeom prst="rect">
            <a:avLst/>
          </a:prstGeom>
        </p:spPr>
      </p:pic>
      <p:cxnSp>
        <p:nvCxnSpPr>
          <p:cNvPr id="12" name="Łącznik prosty 11"/>
          <p:cNvCxnSpPr>
            <a:endCxn id="9" idx="1"/>
          </p:cNvCxnSpPr>
          <p:nvPr userDrawn="1"/>
        </p:nvCxnSpPr>
        <p:spPr>
          <a:xfrm>
            <a:off x="0" y="3048000"/>
            <a:ext cx="1398014" cy="1270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 userDrawn="1"/>
        </p:nvCxnSpPr>
        <p:spPr>
          <a:xfrm>
            <a:off x="2792279" y="3060700"/>
            <a:ext cx="71292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ymbol zastępczy tekstu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85900" y="2565400"/>
            <a:ext cx="1231900" cy="292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cap="all" normalizeH="0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 smtClean="0"/>
              <a:t>Art.</a:t>
            </a:r>
            <a:endParaRPr lang="pl-PL" dirty="0"/>
          </a:p>
        </p:txBody>
      </p:sp>
      <p:sp>
        <p:nvSpPr>
          <p:cNvPr id="17" name="Symbol zastępczy tekstu 15"/>
          <p:cNvSpPr>
            <a:spLocks noGrp="1"/>
          </p:cNvSpPr>
          <p:nvPr>
            <p:ph type="body" sz="quarter" idx="12" hasCustomPrompt="1"/>
          </p:nvPr>
        </p:nvSpPr>
        <p:spPr>
          <a:xfrm>
            <a:off x="1433383" y="2895600"/>
            <a:ext cx="1359243" cy="78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5200" b="1" i="0" u="none" strike="noStrike" baseline="0" smtClean="0">
                <a:solidFill>
                  <a:srgbClr val="A43757"/>
                </a:solidFill>
                <a:latin typeface="Aral"/>
              </a:defRPr>
            </a:lvl1pPr>
          </a:lstStyle>
          <a:p>
            <a:pPr lvl="0"/>
            <a:r>
              <a:rPr lang="pl-PL" sz="5200" b="1" i="0" u="none" strike="noStrike" baseline="0" dirty="0" smtClean="0">
                <a:solidFill>
                  <a:srgbClr val="A43759"/>
                </a:solidFill>
                <a:latin typeface="Arial-BoldMT"/>
              </a:rPr>
              <a:t>nr</a:t>
            </a:r>
            <a:endParaRPr lang="pl-PL" dirty="0"/>
          </a:p>
        </p:txBody>
      </p:sp>
      <p:sp>
        <p:nvSpPr>
          <p:cNvPr id="22" name="Symbol zastępczy tekstu 21"/>
          <p:cNvSpPr>
            <a:spLocks noGrp="1"/>
          </p:cNvSpPr>
          <p:nvPr>
            <p:ph type="body" sz="quarter" idx="14" hasCustomPrompt="1"/>
          </p:nvPr>
        </p:nvSpPr>
        <p:spPr>
          <a:xfrm>
            <a:off x="3670300" y="2857500"/>
            <a:ext cx="6692900" cy="2082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1400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sz="1400" dirty="0" smtClean="0"/>
              <a:t>Tutaj tekst, w którym oznaczamy najważniejsze fragmenty za pomocą bordowego zakreślenia. Te fragmenty mają też font większy o 2pkt.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623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cxnSp>
        <p:nvCxnSpPr>
          <p:cNvPr id="12" name="Łącznik prosty 11"/>
          <p:cNvCxnSpPr/>
          <p:nvPr userDrawn="1"/>
        </p:nvCxnSpPr>
        <p:spPr>
          <a:xfrm>
            <a:off x="0" y="3048000"/>
            <a:ext cx="1398014" cy="1270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 userDrawn="1"/>
        </p:nvCxnSpPr>
        <p:spPr>
          <a:xfrm>
            <a:off x="2792279" y="3060700"/>
            <a:ext cx="71292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tekstu 1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598" y="2844800"/>
            <a:ext cx="7487509" cy="1257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 smtClean="0"/>
              <a:t>Treść artykułu/paragrafu/etc.</a:t>
            </a:r>
            <a:endParaRPr lang="pl-PL" dirty="0"/>
          </a:p>
        </p:txBody>
      </p:sp>
      <p:cxnSp>
        <p:nvCxnSpPr>
          <p:cNvPr id="14" name="Łącznik prosty 13"/>
          <p:cNvCxnSpPr/>
          <p:nvPr userDrawn="1"/>
        </p:nvCxnSpPr>
        <p:spPr>
          <a:xfrm>
            <a:off x="0" y="5130800"/>
            <a:ext cx="1398014" cy="1270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 userDrawn="1"/>
        </p:nvCxnSpPr>
        <p:spPr>
          <a:xfrm>
            <a:off x="2792279" y="5143500"/>
            <a:ext cx="71292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ymbol zastępczy tekstu 19"/>
          <p:cNvSpPr>
            <a:spLocks noGrp="1"/>
          </p:cNvSpPr>
          <p:nvPr>
            <p:ph type="body" sz="quarter" idx="17" hasCustomPrompt="1"/>
          </p:nvPr>
        </p:nvSpPr>
        <p:spPr>
          <a:xfrm>
            <a:off x="3682998" y="4927600"/>
            <a:ext cx="7487509" cy="1257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 smtClean="0"/>
              <a:t>Treść artykułu/paragrafu/etc.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1976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rzekładkow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" y="4155077"/>
            <a:ext cx="7011025" cy="807722"/>
          </a:xfrm>
          <a:prstGeom prst="rect">
            <a:avLst/>
          </a:prstGeom>
        </p:spPr>
      </p:pic>
      <p:sp>
        <p:nvSpPr>
          <p:cNvPr id="9" name="Symbol zastępczy tekstu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7265" y="4241800"/>
            <a:ext cx="5955957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4500" dirty="0" smtClean="0"/>
              <a:t>Tytuł sekcji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99" y="3627869"/>
            <a:ext cx="2359298" cy="579121"/>
          </a:xfrm>
          <a:prstGeom prst="rect">
            <a:avLst/>
          </a:prstGeom>
        </p:spPr>
      </p:pic>
      <p:sp>
        <p:nvSpPr>
          <p:cNvPr id="12" name="Symbol zastępczy tekstu 16"/>
          <p:cNvSpPr>
            <a:spLocks noGrp="1"/>
          </p:cNvSpPr>
          <p:nvPr>
            <p:ph type="body" sz="quarter" idx="11" hasCustomPrompt="1"/>
          </p:nvPr>
        </p:nvSpPr>
        <p:spPr>
          <a:xfrm>
            <a:off x="1532120" y="3703820"/>
            <a:ext cx="2137837" cy="4699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0332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25" y="1951227"/>
            <a:ext cx="2828550" cy="999746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25" y="3449827"/>
            <a:ext cx="2828550" cy="999746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25" y="1951227"/>
            <a:ext cx="2828550" cy="999746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25" y="3462527"/>
            <a:ext cx="2828550" cy="999746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5" y="1938527"/>
            <a:ext cx="2828550" cy="999746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25" y="3449827"/>
            <a:ext cx="2828550" cy="99974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27" y="2377948"/>
            <a:ext cx="466345" cy="146304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27" y="3876548"/>
            <a:ext cx="466345" cy="146304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27" y="3889248"/>
            <a:ext cx="466345" cy="146304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727" y="2377948"/>
            <a:ext cx="466345" cy="146304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25" y="5546852"/>
            <a:ext cx="466345" cy="14630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70" y="5069114"/>
            <a:ext cx="2813310" cy="990602"/>
          </a:xfrm>
          <a:prstGeom prst="rect">
            <a:avLst/>
          </a:prstGeom>
        </p:spPr>
      </p:pic>
      <p:sp>
        <p:nvSpPr>
          <p:cNvPr id="35" name="Symbol zastępczy tekstu 34"/>
          <p:cNvSpPr>
            <a:spLocks noGrp="1"/>
          </p:cNvSpPr>
          <p:nvPr>
            <p:ph type="body" sz="quarter" idx="11"/>
          </p:nvPr>
        </p:nvSpPr>
        <p:spPr>
          <a:xfrm>
            <a:off x="1485900" y="20447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-342900" algn="ctr">
              <a:buClr>
                <a:srgbClr val="A43757"/>
              </a:buClr>
              <a:buFont typeface="+mj-lt"/>
              <a:buAutoNum type="arabicPeriod"/>
              <a:defRPr sz="16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36" name="Symbol zastępczy tekstu 34"/>
          <p:cNvSpPr>
            <a:spLocks noGrp="1"/>
          </p:cNvSpPr>
          <p:nvPr>
            <p:ph type="body" sz="quarter" idx="12"/>
          </p:nvPr>
        </p:nvSpPr>
        <p:spPr>
          <a:xfrm>
            <a:off x="4749800" y="20447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-342900" algn="ctr">
              <a:buClr>
                <a:srgbClr val="A43757"/>
              </a:buClr>
              <a:buFont typeface="+mj-lt"/>
              <a:buAutoNum type="arabicPeriod" startAt="2"/>
              <a:defRPr sz="16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37" name="Symbol zastępczy tekstu 34"/>
          <p:cNvSpPr>
            <a:spLocks noGrp="1"/>
          </p:cNvSpPr>
          <p:nvPr>
            <p:ph type="body" sz="quarter" idx="13"/>
          </p:nvPr>
        </p:nvSpPr>
        <p:spPr>
          <a:xfrm>
            <a:off x="8039100" y="20320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-342900" algn="ctr">
              <a:buClr>
                <a:srgbClr val="A43757"/>
              </a:buClr>
              <a:buFont typeface="+mj-lt"/>
              <a:buAutoNum type="arabicPeriod" startAt="3"/>
              <a:defRPr sz="16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38" name="Symbol zastępczy tekstu 34"/>
          <p:cNvSpPr>
            <a:spLocks noGrp="1"/>
          </p:cNvSpPr>
          <p:nvPr>
            <p:ph type="body" sz="quarter" idx="14"/>
          </p:nvPr>
        </p:nvSpPr>
        <p:spPr>
          <a:xfrm>
            <a:off x="1485900" y="35433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-342900" algn="ctr">
              <a:buClr>
                <a:srgbClr val="A43757"/>
              </a:buClr>
              <a:buFont typeface="+mj-lt"/>
              <a:buAutoNum type="arabicPeriod" startAt="4"/>
              <a:defRPr sz="16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39" name="Symbol zastępczy tekstu 34"/>
          <p:cNvSpPr>
            <a:spLocks noGrp="1"/>
          </p:cNvSpPr>
          <p:nvPr>
            <p:ph type="body" sz="quarter" idx="15"/>
          </p:nvPr>
        </p:nvSpPr>
        <p:spPr>
          <a:xfrm>
            <a:off x="4775200" y="35560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-342900" algn="ctr">
              <a:buClr>
                <a:srgbClr val="A43757"/>
              </a:buClr>
              <a:buFont typeface="+mj-lt"/>
              <a:buAutoNum type="arabicPeriod" startAt="5"/>
              <a:defRPr sz="16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0" name="Symbol zastępczy tekstu 34"/>
          <p:cNvSpPr>
            <a:spLocks noGrp="1"/>
          </p:cNvSpPr>
          <p:nvPr>
            <p:ph type="body" sz="quarter" idx="16"/>
          </p:nvPr>
        </p:nvSpPr>
        <p:spPr>
          <a:xfrm>
            <a:off x="8026400" y="35433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-342900" algn="ctr">
              <a:buClr>
                <a:srgbClr val="A43757"/>
              </a:buClr>
              <a:buFont typeface="+mj-lt"/>
              <a:buAutoNum type="arabicPeriod" startAt="6"/>
              <a:defRPr sz="16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2" name="Symbol zastępczy tekstu 34"/>
          <p:cNvSpPr>
            <a:spLocks noGrp="1"/>
          </p:cNvSpPr>
          <p:nvPr>
            <p:ph type="body" sz="quarter" idx="18"/>
          </p:nvPr>
        </p:nvSpPr>
        <p:spPr>
          <a:xfrm>
            <a:off x="1976375" y="5146802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-342900" algn="ctr">
              <a:buClr>
                <a:schemeClr val="bg1"/>
              </a:buClr>
              <a:buFont typeface="+mj-lt"/>
              <a:buAutoNum type="arabicPeriod" startAt="8"/>
              <a:defRPr sz="1600">
                <a:solidFill>
                  <a:schemeClr val="bg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973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25" y="1954783"/>
            <a:ext cx="2828550" cy="1018034"/>
          </a:xfrm>
          <a:prstGeom prst="rect">
            <a:avLst/>
          </a:prstGeom>
        </p:spPr>
      </p:pic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25" y="1942083"/>
            <a:ext cx="2828550" cy="101803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325" y="1942083"/>
            <a:ext cx="2828550" cy="101803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25" y="3453383"/>
            <a:ext cx="2828550" cy="101803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25" y="3440683"/>
            <a:ext cx="2828550" cy="1018034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325" y="3440683"/>
            <a:ext cx="2828550" cy="1018034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25" y="4951983"/>
            <a:ext cx="2828550" cy="101803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45" y="4965699"/>
            <a:ext cx="2813310" cy="990602"/>
          </a:xfrm>
          <a:prstGeom prst="rect">
            <a:avLst/>
          </a:prstGeom>
          <a:ln>
            <a:noFill/>
          </a:ln>
        </p:spPr>
      </p:pic>
      <p:cxnSp>
        <p:nvCxnSpPr>
          <p:cNvPr id="9" name="Łącznik prosty 8"/>
          <p:cNvCxnSpPr>
            <a:endCxn id="3" idx="1"/>
          </p:cNvCxnSpPr>
          <p:nvPr userDrawn="1"/>
        </p:nvCxnSpPr>
        <p:spPr>
          <a:xfrm>
            <a:off x="0" y="2451100"/>
            <a:ext cx="1405125" cy="1270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 userDrawn="1"/>
        </p:nvCxnSpPr>
        <p:spPr>
          <a:xfrm>
            <a:off x="4214091" y="2438400"/>
            <a:ext cx="461818" cy="0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ze strzałką 42"/>
          <p:cNvCxnSpPr/>
          <p:nvPr userDrawn="1"/>
        </p:nvCxnSpPr>
        <p:spPr>
          <a:xfrm>
            <a:off x="7490691" y="2451100"/>
            <a:ext cx="461818" cy="0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/>
          <p:nvPr userDrawn="1"/>
        </p:nvCxnSpPr>
        <p:spPr>
          <a:xfrm>
            <a:off x="9486900" y="2946400"/>
            <a:ext cx="0" cy="508000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ze strzałką 44"/>
          <p:cNvCxnSpPr/>
          <p:nvPr userDrawn="1"/>
        </p:nvCxnSpPr>
        <p:spPr>
          <a:xfrm flipH="1">
            <a:off x="4203700" y="3949700"/>
            <a:ext cx="457200" cy="0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ze strzałką 45"/>
          <p:cNvCxnSpPr>
            <a:stCxn id="17" idx="1"/>
          </p:cNvCxnSpPr>
          <p:nvPr userDrawn="1"/>
        </p:nvCxnSpPr>
        <p:spPr>
          <a:xfrm flipH="1">
            <a:off x="7480300" y="3949700"/>
            <a:ext cx="478025" cy="0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/>
          <p:nvPr userDrawn="1"/>
        </p:nvCxnSpPr>
        <p:spPr>
          <a:xfrm>
            <a:off x="4165600" y="5448300"/>
            <a:ext cx="508000" cy="0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ze strzałką 52"/>
          <p:cNvCxnSpPr/>
          <p:nvPr userDrawn="1"/>
        </p:nvCxnSpPr>
        <p:spPr>
          <a:xfrm>
            <a:off x="2743200" y="4457700"/>
            <a:ext cx="0" cy="508000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ymbol zastępczy tekstu 34"/>
          <p:cNvSpPr>
            <a:spLocks noGrp="1"/>
          </p:cNvSpPr>
          <p:nvPr>
            <p:ph type="body" sz="quarter" idx="11"/>
          </p:nvPr>
        </p:nvSpPr>
        <p:spPr>
          <a:xfrm>
            <a:off x="1485900" y="20447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36" name="Symbol zastępczy tekstu 34"/>
          <p:cNvSpPr>
            <a:spLocks noGrp="1"/>
          </p:cNvSpPr>
          <p:nvPr>
            <p:ph type="body" sz="quarter" idx="12"/>
          </p:nvPr>
        </p:nvSpPr>
        <p:spPr>
          <a:xfrm>
            <a:off x="4749800" y="20447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37" name="Symbol zastępczy tekstu 34"/>
          <p:cNvSpPr>
            <a:spLocks noGrp="1"/>
          </p:cNvSpPr>
          <p:nvPr>
            <p:ph type="body" sz="quarter" idx="13"/>
          </p:nvPr>
        </p:nvSpPr>
        <p:spPr>
          <a:xfrm>
            <a:off x="8039100" y="20320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38" name="Symbol zastępczy tekstu 34"/>
          <p:cNvSpPr>
            <a:spLocks noGrp="1"/>
          </p:cNvSpPr>
          <p:nvPr>
            <p:ph type="body" sz="quarter" idx="14"/>
          </p:nvPr>
        </p:nvSpPr>
        <p:spPr>
          <a:xfrm>
            <a:off x="1485900" y="35433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39" name="Symbol zastępczy tekstu 34"/>
          <p:cNvSpPr>
            <a:spLocks noGrp="1"/>
          </p:cNvSpPr>
          <p:nvPr>
            <p:ph type="body" sz="quarter" idx="15"/>
          </p:nvPr>
        </p:nvSpPr>
        <p:spPr>
          <a:xfrm>
            <a:off x="4775200" y="35560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0" name="Symbol zastępczy tekstu 34"/>
          <p:cNvSpPr>
            <a:spLocks noGrp="1"/>
          </p:cNvSpPr>
          <p:nvPr>
            <p:ph type="body" sz="quarter" idx="16"/>
          </p:nvPr>
        </p:nvSpPr>
        <p:spPr>
          <a:xfrm>
            <a:off x="8026400" y="35433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1" name="Symbol zastępczy tekstu 34"/>
          <p:cNvSpPr>
            <a:spLocks noGrp="1"/>
          </p:cNvSpPr>
          <p:nvPr>
            <p:ph type="body" sz="quarter" idx="17"/>
          </p:nvPr>
        </p:nvSpPr>
        <p:spPr>
          <a:xfrm>
            <a:off x="1485900" y="50546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2" name="Symbol zastępczy tekstu 34"/>
          <p:cNvSpPr>
            <a:spLocks noGrp="1"/>
          </p:cNvSpPr>
          <p:nvPr>
            <p:ph type="body" sz="quarter" idx="18"/>
          </p:nvPr>
        </p:nvSpPr>
        <p:spPr>
          <a:xfrm>
            <a:off x="4782070" y="50546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bg1"/>
              </a:buClr>
              <a:buFont typeface="+mj-lt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956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a 55"/>
          <p:cNvGrpSpPr/>
          <p:nvPr userDrawn="1"/>
        </p:nvGrpSpPr>
        <p:grpSpPr>
          <a:xfrm>
            <a:off x="4669025" y="3440683"/>
            <a:ext cx="2828550" cy="1018034"/>
            <a:chOff x="4681725" y="2919983"/>
            <a:chExt cx="2828550" cy="1018034"/>
          </a:xfrm>
        </p:grpSpPr>
        <p:pic>
          <p:nvPicPr>
            <p:cNvPr id="57" name="Obraz 5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489" y="2942843"/>
              <a:ext cx="2795022" cy="972314"/>
            </a:xfrm>
            <a:prstGeom prst="rect">
              <a:avLst/>
            </a:prstGeom>
          </p:spPr>
        </p:pic>
        <p:pic>
          <p:nvPicPr>
            <p:cNvPr id="58" name="Obraz 5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725" y="2919983"/>
              <a:ext cx="2828550" cy="1018034"/>
            </a:xfrm>
            <a:prstGeom prst="rect">
              <a:avLst/>
            </a:prstGeom>
          </p:spPr>
        </p:pic>
      </p:grpSp>
      <p:grpSp>
        <p:nvGrpSpPr>
          <p:cNvPr id="59" name="Grupa 58"/>
          <p:cNvGrpSpPr/>
          <p:nvPr userDrawn="1"/>
        </p:nvGrpSpPr>
        <p:grpSpPr>
          <a:xfrm>
            <a:off x="1392425" y="3453383"/>
            <a:ext cx="2828550" cy="1018034"/>
            <a:chOff x="4681725" y="2919983"/>
            <a:chExt cx="2828550" cy="1018034"/>
          </a:xfrm>
        </p:grpSpPr>
        <p:pic>
          <p:nvPicPr>
            <p:cNvPr id="60" name="Obraz 59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489" y="2942843"/>
              <a:ext cx="2795022" cy="972314"/>
            </a:xfrm>
            <a:prstGeom prst="rect">
              <a:avLst/>
            </a:prstGeom>
          </p:spPr>
        </p:pic>
        <p:pic>
          <p:nvPicPr>
            <p:cNvPr id="61" name="Obraz 60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725" y="2919983"/>
              <a:ext cx="2828550" cy="1018034"/>
            </a:xfrm>
            <a:prstGeom prst="rect">
              <a:avLst/>
            </a:prstGeom>
          </p:spPr>
        </p:pic>
      </p:grpSp>
      <p:grpSp>
        <p:nvGrpSpPr>
          <p:cNvPr id="62" name="Grupa 61"/>
          <p:cNvGrpSpPr/>
          <p:nvPr userDrawn="1"/>
        </p:nvGrpSpPr>
        <p:grpSpPr>
          <a:xfrm>
            <a:off x="1392425" y="4939283"/>
            <a:ext cx="2828550" cy="1018034"/>
            <a:chOff x="4681725" y="2919983"/>
            <a:chExt cx="2828550" cy="1018034"/>
          </a:xfrm>
        </p:grpSpPr>
        <p:pic>
          <p:nvPicPr>
            <p:cNvPr id="63" name="Obraz 62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489" y="2942843"/>
              <a:ext cx="2795022" cy="972314"/>
            </a:xfrm>
            <a:prstGeom prst="rect">
              <a:avLst/>
            </a:prstGeom>
          </p:spPr>
        </p:pic>
        <p:pic>
          <p:nvPicPr>
            <p:cNvPr id="64" name="Obraz 6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725" y="2919983"/>
              <a:ext cx="2828550" cy="1018034"/>
            </a:xfrm>
            <a:prstGeom prst="rect">
              <a:avLst/>
            </a:prstGeom>
          </p:spPr>
        </p:pic>
      </p:grpSp>
      <p:grpSp>
        <p:nvGrpSpPr>
          <p:cNvPr id="19" name="Grupa 18"/>
          <p:cNvGrpSpPr/>
          <p:nvPr userDrawn="1"/>
        </p:nvGrpSpPr>
        <p:grpSpPr>
          <a:xfrm>
            <a:off x="7958325" y="1942083"/>
            <a:ext cx="2828550" cy="1018034"/>
            <a:chOff x="4681725" y="2919983"/>
            <a:chExt cx="2828550" cy="1018034"/>
          </a:xfrm>
        </p:grpSpPr>
        <p:pic>
          <p:nvPicPr>
            <p:cNvPr id="11" name="Obraz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489" y="2942843"/>
              <a:ext cx="2795022" cy="972314"/>
            </a:xfrm>
            <a:prstGeom prst="rect">
              <a:avLst/>
            </a:prstGeom>
          </p:spPr>
        </p:pic>
        <p:pic>
          <p:nvPicPr>
            <p:cNvPr id="12" name="Obraz 1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725" y="2919983"/>
              <a:ext cx="2828550" cy="1018034"/>
            </a:xfrm>
            <a:prstGeom prst="rect">
              <a:avLst/>
            </a:prstGeom>
          </p:spPr>
        </p:pic>
      </p:grpSp>
      <p:grpSp>
        <p:nvGrpSpPr>
          <p:cNvPr id="52" name="Grupa 51"/>
          <p:cNvGrpSpPr/>
          <p:nvPr userDrawn="1"/>
        </p:nvGrpSpPr>
        <p:grpSpPr>
          <a:xfrm>
            <a:off x="7945625" y="3440683"/>
            <a:ext cx="2828550" cy="1018034"/>
            <a:chOff x="4681725" y="2919983"/>
            <a:chExt cx="2828550" cy="1018034"/>
          </a:xfrm>
        </p:grpSpPr>
        <p:pic>
          <p:nvPicPr>
            <p:cNvPr id="54" name="Obraz 5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489" y="2942843"/>
              <a:ext cx="2795022" cy="972314"/>
            </a:xfrm>
            <a:prstGeom prst="rect">
              <a:avLst/>
            </a:prstGeom>
          </p:spPr>
        </p:pic>
        <p:pic>
          <p:nvPicPr>
            <p:cNvPr id="55" name="Obraz 54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725" y="2919983"/>
              <a:ext cx="2828550" cy="1018034"/>
            </a:xfrm>
            <a:prstGeom prst="rect">
              <a:avLst/>
            </a:prstGeom>
          </p:spPr>
        </p:pic>
      </p:grpSp>
      <p:grpSp>
        <p:nvGrpSpPr>
          <p:cNvPr id="65" name="Grupa 64"/>
          <p:cNvGrpSpPr/>
          <p:nvPr userDrawn="1"/>
        </p:nvGrpSpPr>
        <p:grpSpPr>
          <a:xfrm>
            <a:off x="4707125" y="1954783"/>
            <a:ext cx="2828550" cy="1018034"/>
            <a:chOff x="4681725" y="2919983"/>
            <a:chExt cx="2828550" cy="1018034"/>
          </a:xfrm>
        </p:grpSpPr>
        <p:pic>
          <p:nvPicPr>
            <p:cNvPr id="66" name="Obraz 65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489" y="2942843"/>
              <a:ext cx="2795022" cy="972314"/>
            </a:xfrm>
            <a:prstGeom prst="rect">
              <a:avLst/>
            </a:prstGeom>
          </p:spPr>
        </p:pic>
        <p:pic>
          <p:nvPicPr>
            <p:cNvPr id="67" name="Obraz 6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725" y="2919983"/>
              <a:ext cx="2828550" cy="1018034"/>
            </a:xfrm>
            <a:prstGeom prst="rect">
              <a:avLst/>
            </a:prstGeom>
          </p:spPr>
        </p:pic>
      </p:grpSp>
      <p:pic>
        <p:nvPicPr>
          <p:cNvPr id="6" name="Obraz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45" y="1968499"/>
            <a:ext cx="2813310" cy="990602"/>
          </a:xfrm>
          <a:prstGeom prst="rect">
            <a:avLst/>
          </a:prstGeom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25" y="1954783"/>
            <a:ext cx="2828550" cy="101803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325" y="1942083"/>
            <a:ext cx="2828550" cy="101803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25" y="3453383"/>
            <a:ext cx="2828550" cy="101803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25" y="3440683"/>
            <a:ext cx="2828550" cy="1018034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325" y="3440683"/>
            <a:ext cx="2828550" cy="1018034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25" y="4951983"/>
            <a:ext cx="2828550" cy="101803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45" y="4965699"/>
            <a:ext cx="2813310" cy="990602"/>
          </a:xfrm>
          <a:prstGeom prst="rect">
            <a:avLst/>
          </a:prstGeom>
          <a:ln>
            <a:noFill/>
          </a:ln>
        </p:spPr>
      </p:pic>
      <p:sp>
        <p:nvSpPr>
          <p:cNvPr id="35" name="Symbol zastępczy tekstu 34"/>
          <p:cNvSpPr>
            <a:spLocks noGrp="1"/>
          </p:cNvSpPr>
          <p:nvPr>
            <p:ph type="body" sz="quarter" idx="11"/>
          </p:nvPr>
        </p:nvSpPr>
        <p:spPr>
          <a:xfrm>
            <a:off x="1485900" y="20447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36" name="Symbol zastępczy tekstu 34"/>
          <p:cNvSpPr>
            <a:spLocks noGrp="1"/>
          </p:cNvSpPr>
          <p:nvPr>
            <p:ph type="body" sz="quarter" idx="12"/>
          </p:nvPr>
        </p:nvSpPr>
        <p:spPr>
          <a:xfrm>
            <a:off x="4749800" y="20447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37" name="Symbol zastępczy tekstu 34"/>
          <p:cNvSpPr>
            <a:spLocks noGrp="1"/>
          </p:cNvSpPr>
          <p:nvPr>
            <p:ph type="body" sz="quarter" idx="13"/>
          </p:nvPr>
        </p:nvSpPr>
        <p:spPr>
          <a:xfrm>
            <a:off x="8039100" y="20320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38" name="Symbol zastępczy tekstu 34"/>
          <p:cNvSpPr>
            <a:spLocks noGrp="1"/>
          </p:cNvSpPr>
          <p:nvPr>
            <p:ph type="body" sz="quarter" idx="14"/>
          </p:nvPr>
        </p:nvSpPr>
        <p:spPr>
          <a:xfrm>
            <a:off x="1485900" y="35433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39" name="Symbol zastępczy tekstu 34"/>
          <p:cNvSpPr>
            <a:spLocks noGrp="1"/>
          </p:cNvSpPr>
          <p:nvPr>
            <p:ph type="body" sz="quarter" idx="15"/>
          </p:nvPr>
        </p:nvSpPr>
        <p:spPr>
          <a:xfrm>
            <a:off x="4775200" y="35560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0" name="Symbol zastępczy tekstu 34"/>
          <p:cNvSpPr>
            <a:spLocks noGrp="1"/>
          </p:cNvSpPr>
          <p:nvPr>
            <p:ph type="body" sz="quarter" idx="16"/>
          </p:nvPr>
        </p:nvSpPr>
        <p:spPr>
          <a:xfrm>
            <a:off x="8026400" y="35433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1" name="Symbol zastępczy tekstu 34"/>
          <p:cNvSpPr>
            <a:spLocks noGrp="1"/>
          </p:cNvSpPr>
          <p:nvPr>
            <p:ph type="body" sz="quarter" idx="17"/>
          </p:nvPr>
        </p:nvSpPr>
        <p:spPr>
          <a:xfrm>
            <a:off x="1485900" y="50546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 typeface="+mj-lt"/>
              <a:buNone/>
              <a:defRPr sz="16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sp>
        <p:nvSpPr>
          <p:cNvPr id="42" name="Symbol zastępczy tekstu 34"/>
          <p:cNvSpPr>
            <a:spLocks noGrp="1"/>
          </p:cNvSpPr>
          <p:nvPr>
            <p:ph type="body" sz="quarter" idx="18"/>
          </p:nvPr>
        </p:nvSpPr>
        <p:spPr>
          <a:xfrm>
            <a:off x="4737100" y="5054600"/>
            <a:ext cx="26289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chemeClr val="bg1"/>
              </a:buClr>
              <a:buFont typeface="+mj-lt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68" name="Łącznik prosty 67"/>
          <p:cNvCxnSpPr/>
          <p:nvPr userDrawn="1"/>
        </p:nvCxnSpPr>
        <p:spPr>
          <a:xfrm>
            <a:off x="4236853" y="2445495"/>
            <a:ext cx="456583" cy="4628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Łącznik prosty 68"/>
          <p:cNvCxnSpPr/>
          <p:nvPr userDrawn="1"/>
        </p:nvCxnSpPr>
        <p:spPr>
          <a:xfrm>
            <a:off x="4222998" y="5451931"/>
            <a:ext cx="456583" cy="4628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Łącznik prosty 69"/>
          <p:cNvCxnSpPr/>
          <p:nvPr userDrawn="1"/>
        </p:nvCxnSpPr>
        <p:spPr>
          <a:xfrm>
            <a:off x="7484718" y="2446927"/>
            <a:ext cx="466224" cy="586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Łącznik prosty 70"/>
          <p:cNvCxnSpPr/>
          <p:nvPr userDrawn="1"/>
        </p:nvCxnSpPr>
        <p:spPr>
          <a:xfrm>
            <a:off x="7484717" y="3957073"/>
            <a:ext cx="466224" cy="586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Łącznik prosty 71"/>
          <p:cNvCxnSpPr/>
          <p:nvPr userDrawn="1"/>
        </p:nvCxnSpPr>
        <p:spPr>
          <a:xfrm>
            <a:off x="4201190" y="3970928"/>
            <a:ext cx="466224" cy="586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Łącznik prosty 72"/>
          <p:cNvCxnSpPr/>
          <p:nvPr userDrawn="1"/>
        </p:nvCxnSpPr>
        <p:spPr>
          <a:xfrm>
            <a:off x="2763451" y="4479142"/>
            <a:ext cx="0" cy="441507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Łącznik prosty 73"/>
          <p:cNvCxnSpPr/>
          <p:nvPr userDrawn="1"/>
        </p:nvCxnSpPr>
        <p:spPr>
          <a:xfrm>
            <a:off x="9233524" y="2982851"/>
            <a:ext cx="0" cy="441507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64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877"/>
            <a:ext cx="6575612" cy="807722"/>
          </a:xfrm>
          <a:prstGeom prst="rect">
            <a:avLst/>
          </a:prstGeom>
        </p:spPr>
      </p:pic>
      <p:sp>
        <p:nvSpPr>
          <p:cNvPr id="9" name="Symbol zastępczy tekstu 12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1" y="2260600"/>
            <a:ext cx="6320118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4500" dirty="0" smtClean="0"/>
              <a:t>Tytuł sekcji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99" y="1666239"/>
            <a:ext cx="4101258" cy="579121"/>
          </a:xfrm>
          <a:prstGeom prst="rect">
            <a:avLst/>
          </a:prstGeom>
        </p:spPr>
      </p:pic>
      <p:sp>
        <p:nvSpPr>
          <p:cNvPr id="12" name="Symbol zastępczy tekstu 16"/>
          <p:cNvSpPr>
            <a:spLocks noGrp="1"/>
          </p:cNvSpPr>
          <p:nvPr>
            <p:ph type="body" sz="quarter" idx="11" hasCustomPrompt="1"/>
          </p:nvPr>
        </p:nvSpPr>
        <p:spPr>
          <a:xfrm>
            <a:off x="1574800" y="1727200"/>
            <a:ext cx="3856888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Tytuł sekcji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8768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 userDrawn="1"/>
        </p:nvSpPr>
        <p:spPr>
          <a:xfrm>
            <a:off x="-290286" y="682171"/>
            <a:ext cx="1248229" cy="957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4" name="Obraz 5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8" y="-9566"/>
            <a:ext cx="12395200" cy="68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1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Obraz 8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32" y="5428647"/>
            <a:ext cx="2353061" cy="100584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84" y="1947511"/>
            <a:ext cx="2353061" cy="1005842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74" y="1939489"/>
            <a:ext cx="2353061" cy="1005842"/>
          </a:xfrm>
          <a:prstGeom prst="rect">
            <a:avLst/>
          </a:prstGeom>
        </p:spPr>
      </p:pic>
      <p:pic>
        <p:nvPicPr>
          <p:cNvPr id="74" name="Obraz 7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64" y="1947510"/>
            <a:ext cx="2353061" cy="1005842"/>
          </a:xfrm>
          <a:prstGeom prst="rect">
            <a:avLst/>
          </a:prstGeom>
        </p:spPr>
      </p:pic>
      <p:pic>
        <p:nvPicPr>
          <p:cNvPr id="75" name="Obraz 7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11" y="1939488"/>
            <a:ext cx="2353061" cy="1005842"/>
          </a:xfrm>
          <a:prstGeom prst="rect">
            <a:avLst/>
          </a:prstGeom>
        </p:spPr>
      </p:pic>
      <p:pic>
        <p:nvPicPr>
          <p:cNvPr id="76" name="Obraz 7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63" y="3110564"/>
            <a:ext cx="2353061" cy="1005842"/>
          </a:xfrm>
          <a:prstGeom prst="rect">
            <a:avLst/>
          </a:prstGeom>
        </p:spPr>
      </p:pic>
      <p:pic>
        <p:nvPicPr>
          <p:cNvPr id="77" name="Obraz 7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53" y="3102542"/>
            <a:ext cx="2353061" cy="1005842"/>
          </a:xfrm>
          <a:prstGeom prst="rect">
            <a:avLst/>
          </a:prstGeom>
        </p:spPr>
      </p:pic>
      <p:pic>
        <p:nvPicPr>
          <p:cNvPr id="78" name="Obraz 7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85" y="3110563"/>
            <a:ext cx="2353061" cy="1005842"/>
          </a:xfrm>
          <a:prstGeom prst="rect">
            <a:avLst/>
          </a:prstGeom>
        </p:spPr>
      </p:pic>
      <p:pic>
        <p:nvPicPr>
          <p:cNvPr id="79" name="Obraz 7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32" y="3118583"/>
            <a:ext cx="2353061" cy="1005842"/>
          </a:xfrm>
          <a:prstGeom prst="rect">
            <a:avLst/>
          </a:prstGeom>
        </p:spPr>
      </p:pic>
      <p:pic>
        <p:nvPicPr>
          <p:cNvPr id="80" name="Obraz 7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84" y="4257575"/>
            <a:ext cx="2353061" cy="1005842"/>
          </a:xfrm>
          <a:prstGeom prst="rect">
            <a:avLst/>
          </a:prstGeom>
        </p:spPr>
      </p:pic>
      <p:pic>
        <p:nvPicPr>
          <p:cNvPr id="81" name="Obraz 8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74" y="4249553"/>
            <a:ext cx="2353061" cy="1005842"/>
          </a:xfrm>
          <a:prstGeom prst="rect">
            <a:avLst/>
          </a:prstGeom>
        </p:spPr>
      </p:pic>
      <p:pic>
        <p:nvPicPr>
          <p:cNvPr id="82" name="Obraz 8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64" y="4257574"/>
            <a:ext cx="2353061" cy="1005842"/>
          </a:xfrm>
          <a:prstGeom prst="rect">
            <a:avLst/>
          </a:prstGeom>
        </p:spPr>
      </p:pic>
      <p:pic>
        <p:nvPicPr>
          <p:cNvPr id="83" name="Obraz 8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153" y="4249552"/>
            <a:ext cx="2353061" cy="1005842"/>
          </a:xfrm>
          <a:prstGeom prst="rect">
            <a:avLst/>
          </a:prstGeom>
        </p:spPr>
      </p:pic>
      <p:pic>
        <p:nvPicPr>
          <p:cNvPr id="85" name="Obraz 8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53" y="5428648"/>
            <a:ext cx="2353061" cy="1005842"/>
          </a:xfrm>
          <a:prstGeom prst="rect">
            <a:avLst/>
          </a:prstGeom>
        </p:spPr>
      </p:pic>
      <p:pic>
        <p:nvPicPr>
          <p:cNvPr id="86" name="Obraz 8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85" y="5420627"/>
            <a:ext cx="2353061" cy="100584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09" y="5420224"/>
            <a:ext cx="2321054" cy="990602"/>
          </a:xfrm>
          <a:prstGeom prst="rect">
            <a:avLst/>
          </a:prstGeom>
        </p:spPr>
      </p:pic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sp>
        <p:nvSpPr>
          <p:cNvPr id="66" name="Symbol zastępczy tekstu 34"/>
          <p:cNvSpPr>
            <a:spLocks noGrp="1"/>
          </p:cNvSpPr>
          <p:nvPr>
            <p:ph type="body" sz="quarter" idx="11"/>
          </p:nvPr>
        </p:nvSpPr>
        <p:spPr>
          <a:xfrm>
            <a:off x="1037014" y="2044700"/>
            <a:ext cx="2123571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67" name="Symbol zastępczy tekstu 34"/>
          <p:cNvSpPr>
            <a:spLocks noGrp="1"/>
          </p:cNvSpPr>
          <p:nvPr>
            <p:ph type="body" sz="quarter" idx="12"/>
          </p:nvPr>
        </p:nvSpPr>
        <p:spPr>
          <a:xfrm>
            <a:off x="3851732" y="2044700"/>
            <a:ext cx="2116221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68" name="Symbol zastępczy tekstu 34"/>
          <p:cNvSpPr>
            <a:spLocks noGrp="1"/>
          </p:cNvSpPr>
          <p:nvPr>
            <p:ph type="body" sz="quarter" idx="13"/>
          </p:nvPr>
        </p:nvSpPr>
        <p:spPr>
          <a:xfrm>
            <a:off x="6659769" y="2048042"/>
            <a:ext cx="2115552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69" name="Symbol zastępczy tekstu 34"/>
          <p:cNvSpPr>
            <a:spLocks noGrp="1"/>
          </p:cNvSpPr>
          <p:nvPr>
            <p:ph type="body" sz="quarter" idx="14"/>
          </p:nvPr>
        </p:nvSpPr>
        <p:spPr>
          <a:xfrm>
            <a:off x="9465132" y="2051384"/>
            <a:ext cx="2181726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70" name="Symbol zastępczy tekstu 34"/>
          <p:cNvSpPr>
            <a:spLocks noGrp="1"/>
          </p:cNvSpPr>
          <p:nvPr>
            <p:ph type="body" sz="quarter" idx="15"/>
          </p:nvPr>
        </p:nvSpPr>
        <p:spPr>
          <a:xfrm>
            <a:off x="1037679" y="3203073"/>
            <a:ext cx="215499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71" name="Symbol zastępczy tekstu 34"/>
          <p:cNvSpPr>
            <a:spLocks noGrp="1"/>
          </p:cNvSpPr>
          <p:nvPr>
            <p:ph type="body" sz="quarter" idx="16"/>
          </p:nvPr>
        </p:nvSpPr>
        <p:spPr>
          <a:xfrm>
            <a:off x="3855743" y="3206416"/>
            <a:ext cx="2160336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72" name="Symbol zastępczy tekstu 34"/>
          <p:cNvSpPr>
            <a:spLocks noGrp="1"/>
          </p:cNvSpPr>
          <p:nvPr>
            <p:ph type="body" sz="quarter" idx="17"/>
          </p:nvPr>
        </p:nvSpPr>
        <p:spPr>
          <a:xfrm>
            <a:off x="6651747" y="3209758"/>
            <a:ext cx="2171701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73" name="Symbol zastępczy tekstu 34"/>
          <p:cNvSpPr>
            <a:spLocks noGrp="1"/>
          </p:cNvSpPr>
          <p:nvPr>
            <p:ph type="body" sz="quarter" idx="18"/>
          </p:nvPr>
        </p:nvSpPr>
        <p:spPr>
          <a:xfrm>
            <a:off x="9453769" y="3225800"/>
            <a:ext cx="2193089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96" name="Symbol zastępczy tekstu 34"/>
          <p:cNvSpPr>
            <a:spLocks noGrp="1"/>
          </p:cNvSpPr>
          <p:nvPr>
            <p:ph type="body" sz="quarter" idx="19"/>
          </p:nvPr>
        </p:nvSpPr>
        <p:spPr>
          <a:xfrm>
            <a:off x="1028993" y="4378827"/>
            <a:ext cx="2123571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97" name="Symbol zastępczy tekstu 34"/>
          <p:cNvSpPr>
            <a:spLocks noGrp="1"/>
          </p:cNvSpPr>
          <p:nvPr>
            <p:ph type="body" sz="quarter" idx="20"/>
          </p:nvPr>
        </p:nvSpPr>
        <p:spPr>
          <a:xfrm>
            <a:off x="3843711" y="4378827"/>
            <a:ext cx="2116221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98" name="Symbol zastępczy tekstu 34"/>
          <p:cNvSpPr>
            <a:spLocks noGrp="1"/>
          </p:cNvSpPr>
          <p:nvPr>
            <p:ph type="body" sz="quarter" idx="21"/>
          </p:nvPr>
        </p:nvSpPr>
        <p:spPr>
          <a:xfrm>
            <a:off x="6651748" y="4382169"/>
            <a:ext cx="2115552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99" name="Symbol zastępczy tekstu 34"/>
          <p:cNvSpPr>
            <a:spLocks noGrp="1"/>
          </p:cNvSpPr>
          <p:nvPr>
            <p:ph type="body" sz="quarter" idx="22"/>
          </p:nvPr>
        </p:nvSpPr>
        <p:spPr>
          <a:xfrm>
            <a:off x="9457111" y="4385511"/>
            <a:ext cx="2181726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01" name="Symbol zastępczy tekstu 34"/>
          <p:cNvSpPr>
            <a:spLocks noGrp="1"/>
          </p:cNvSpPr>
          <p:nvPr>
            <p:ph type="body" sz="quarter" idx="24"/>
          </p:nvPr>
        </p:nvSpPr>
        <p:spPr>
          <a:xfrm>
            <a:off x="3847722" y="5540543"/>
            <a:ext cx="2160336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02" name="Symbol zastępczy tekstu 34"/>
          <p:cNvSpPr>
            <a:spLocks noGrp="1"/>
          </p:cNvSpPr>
          <p:nvPr>
            <p:ph type="body" sz="quarter" idx="25"/>
          </p:nvPr>
        </p:nvSpPr>
        <p:spPr>
          <a:xfrm>
            <a:off x="6643726" y="5543885"/>
            <a:ext cx="2171701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cxnSp>
        <p:nvCxnSpPr>
          <p:cNvPr id="15" name="Łącznik prosty 14"/>
          <p:cNvCxnSpPr/>
          <p:nvPr userDrawn="1"/>
        </p:nvCxnSpPr>
        <p:spPr>
          <a:xfrm>
            <a:off x="0" y="2438400"/>
            <a:ext cx="978568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 userDrawn="1"/>
        </p:nvCxnSpPr>
        <p:spPr>
          <a:xfrm>
            <a:off x="3272589" y="2438400"/>
            <a:ext cx="481264" cy="0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Łącznik prosty ze strzałką 88"/>
          <p:cNvCxnSpPr>
            <a:stCxn id="54" idx="3"/>
            <a:endCxn id="74" idx="1"/>
          </p:cNvCxnSpPr>
          <p:nvPr userDrawn="1"/>
        </p:nvCxnSpPr>
        <p:spPr>
          <a:xfrm>
            <a:off x="6093435" y="2442410"/>
            <a:ext cx="462329" cy="8021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Łącznik prosty ze strzałką 89"/>
          <p:cNvCxnSpPr>
            <a:stCxn id="74" idx="3"/>
            <a:endCxn id="75" idx="1"/>
          </p:cNvCxnSpPr>
          <p:nvPr userDrawn="1"/>
        </p:nvCxnSpPr>
        <p:spPr>
          <a:xfrm flipV="1">
            <a:off x="8908825" y="2442409"/>
            <a:ext cx="446286" cy="8022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Łącznik prosty ze strzałką 90"/>
          <p:cNvCxnSpPr/>
          <p:nvPr userDrawn="1"/>
        </p:nvCxnSpPr>
        <p:spPr>
          <a:xfrm>
            <a:off x="3264568" y="4756484"/>
            <a:ext cx="473243" cy="8021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Łącznik prosty ze strzałką 91"/>
          <p:cNvCxnSpPr>
            <a:stCxn id="81" idx="3"/>
            <a:endCxn id="82" idx="1"/>
          </p:cNvCxnSpPr>
          <p:nvPr userDrawn="1"/>
        </p:nvCxnSpPr>
        <p:spPr>
          <a:xfrm>
            <a:off x="6093435" y="4752474"/>
            <a:ext cx="462329" cy="8021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Łącznik prosty ze strzałką 92"/>
          <p:cNvCxnSpPr>
            <a:stCxn id="82" idx="3"/>
            <a:endCxn id="83" idx="1"/>
          </p:cNvCxnSpPr>
          <p:nvPr userDrawn="1"/>
        </p:nvCxnSpPr>
        <p:spPr>
          <a:xfrm flipV="1">
            <a:off x="8908825" y="4752473"/>
            <a:ext cx="462328" cy="8022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 userDrawn="1"/>
        </p:nvCxnSpPr>
        <p:spPr>
          <a:xfrm flipH="1">
            <a:off x="3288632" y="3625516"/>
            <a:ext cx="433136" cy="0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Łącznik prosty ze strzałką 93"/>
          <p:cNvCxnSpPr>
            <a:stCxn id="78" idx="1"/>
            <a:endCxn id="77" idx="3"/>
          </p:cNvCxnSpPr>
          <p:nvPr userDrawn="1"/>
        </p:nvCxnSpPr>
        <p:spPr>
          <a:xfrm flipH="1" flipV="1">
            <a:off x="6085414" y="3605463"/>
            <a:ext cx="478371" cy="8021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Łącznik prosty ze strzałką 94"/>
          <p:cNvCxnSpPr/>
          <p:nvPr userDrawn="1"/>
        </p:nvCxnSpPr>
        <p:spPr>
          <a:xfrm flipH="1">
            <a:off x="8903368" y="3601453"/>
            <a:ext cx="457200" cy="8021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Łącznik prosty ze strzałką 102"/>
          <p:cNvCxnSpPr>
            <a:stCxn id="85" idx="1"/>
            <a:endCxn id="7" idx="3"/>
          </p:cNvCxnSpPr>
          <p:nvPr userDrawn="1"/>
        </p:nvCxnSpPr>
        <p:spPr>
          <a:xfrm flipH="1" flipV="1">
            <a:off x="3224463" y="5915525"/>
            <a:ext cx="507890" cy="16044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Łącznik prosty ze strzałką 103"/>
          <p:cNvCxnSpPr>
            <a:stCxn id="86" idx="1"/>
            <a:endCxn id="85" idx="3"/>
          </p:cNvCxnSpPr>
          <p:nvPr userDrawn="1"/>
        </p:nvCxnSpPr>
        <p:spPr>
          <a:xfrm flipH="1">
            <a:off x="6085414" y="5923548"/>
            <a:ext cx="478371" cy="8021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Łącznik prosty ze strzałką 104"/>
          <p:cNvCxnSpPr>
            <a:endCxn id="86" idx="3"/>
          </p:cNvCxnSpPr>
          <p:nvPr userDrawn="1"/>
        </p:nvCxnSpPr>
        <p:spPr>
          <a:xfrm flipH="1">
            <a:off x="8916846" y="5919537"/>
            <a:ext cx="435701" cy="4011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/>
          <p:cNvCxnSpPr/>
          <p:nvPr userDrawn="1"/>
        </p:nvCxnSpPr>
        <p:spPr>
          <a:xfrm>
            <a:off x="10555705" y="2928486"/>
            <a:ext cx="0" cy="183682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Łącznik prosty ze strzałką 106"/>
          <p:cNvCxnSpPr/>
          <p:nvPr userDrawn="1"/>
        </p:nvCxnSpPr>
        <p:spPr>
          <a:xfrm>
            <a:off x="10547685" y="5262615"/>
            <a:ext cx="0" cy="183682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Łącznik prosty ze strzałką 107"/>
          <p:cNvCxnSpPr/>
          <p:nvPr userDrawn="1"/>
        </p:nvCxnSpPr>
        <p:spPr>
          <a:xfrm>
            <a:off x="2109533" y="4075491"/>
            <a:ext cx="0" cy="183682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Symbol zastępczy tekstu 34"/>
          <p:cNvSpPr>
            <a:spLocks noGrp="1"/>
          </p:cNvSpPr>
          <p:nvPr>
            <p:ph type="body" sz="quarter" idx="26"/>
          </p:nvPr>
        </p:nvSpPr>
        <p:spPr>
          <a:xfrm>
            <a:off x="9465133" y="5532520"/>
            <a:ext cx="2181726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121" name="Obraz 1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73" y="5569281"/>
            <a:ext cx="643129" cy="6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24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Obraz 8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6" y="3112593"/>
            <a:ext cx="2350013" cy="984506"/>
          </a:xfrm>
          <a:prstGeom prst="rect">
            <a:avLst/>
          </a:prstGeom>
        </p:spPr>
      </p:pic>
      <p:pic>
        <p:nvPicPr>
          <p:cNvPr id="52" name="Obraz 5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01" y="1950194"/>
            <a:ext cx="2321054" cy="99060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62" y="1963732"/>
            <a:ext cx="2350013" cy="984506"/>
          </a:xfrm>
          <a:prstGeom prst="rect">
            <a:avLst/>
          </a:prstGeom>
        </p:spPr>
      </p:pic>
      <p:pic>
        <p:nvPicPr>
          <p:cNvPr id="55" name="Obraz 5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85" y="3124316"/>
            <a:ext cx="2350013" cy="984506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62" y="4273179"/>
            <a:ext cx="2350013" cy="984506"/>
          </a:xfrm>
          <a:prstGeom prst="rect">
            <a:avLst/>
          </a:prstGeom>
        </p:spPr>
      </p:pic>
      <p:pic>
        <p:nvPicPr>
          <p:cNvPr id="57" name="Obraz 5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08" y="5433763"/>
            <a:ext cx="2350013" cy="984506"/>
          </a:xfrm>
          <a:prstGeom prst="rect">
            <a:avLst/>
          </a:prstGeom>
        </p:spPr>
      </p:pic>
      <p:pic>
        <p:nvPicPr>
          <p:cNvPr id="58" name="Obraz 5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77" y="1963732"/>
            <a:ext cx="2350013" cy="984506"/>
          </a:xfrm>
          <a:prstGeom prst="rect">
            <a:avLst/>
          </a:prstGeom>
        </p:spPr>
      </p:pic>
      <p:pic>
        <p:nvPicPr>
          <p:cNvPr id="59" name="Obraz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00" y="3124316"/>
            <a:ext cx="2350013" cy="984506"/>
          </a:xfrm>
          <a:prstGeom prst="rect">
            <a:avLst/>
          </a:prstGeom>
        </p:spPr>
      </p:pic>
      <p:pic>
        <p:nvPicPr>
          <p:cNvPr id="60" name="Obraz 5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77" y="4273179"/>
            <a:ext cx="2350013" cy="984506"/>
          </a:xfrm>
          <a:prstGeom prst="rect">
            <a:avLst/>
          </a:prstGeom>
        </p:spPr>
      </p:pic>
      <p:pic>
        <p:nvPicPr>
          <p:cNvPr id="61" name="Obraz 6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23" y="5433763"/>
            <a:ext cx="2350013" cy="984506"/>
          </a:xfrm>
          <a:prstGeom prst="rect">
            <a:avLst/>
          </a:prstGeom>
        </p:spPr>
      </p:pic>
      <p:pic>
        <p:nvPicPr>
          <p:cNvPr id="62" name="Obraz 6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208" y="1952009"/>
            <a:ext cx="2350013" cy="984506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931" y="3112593"/>
            <a:ext cx="2350013" cy="984506"/>
          </a:xfrm>
          <a:prstGeom prst="rect">
            <a:avLst/>
          </a:prstGeom>
        </p:spPr>
      </p:pic>
      <p:pic>
        <p:nvPicPr>
          <p:cNvPr id="64" name="Obraz 6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208" y="4261456"/>
            <a:ext cx="2350013" cy="984506"/>
          </a:xfrm>
          <a:prstGeom prst="rect">
            <a:avLst/>
          </a:prstGeom>
        </p:spPr>
      </p:pic>
      <p:pic>
        <p:nvPicPr>
          <p:cNvPr id="65" name="Obraz 6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4" y="5422040"/>
            <a:ext cx="2350013" cy="984506"/>
          </a:xfrm>
          <a:prstGeom prst="rect">
            <a:avLst/>
          </a:prstGeom>
        </p:spPr>
      </p:pic>
      <p:pic>
        <p:nvPicPr>
          <p:cNvPr id="88" name="Obraz 8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3" y="4261456"/>
            <a:ext cx="2350013" cy="98450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09" y="5420224"/>
            <a:ext cx="2321054" cy="990602"/>
          </a:xfrm>
          <a:prstGeom prst="rect">
            <a:avLst/>
          </a:prstGeom>
        </p:spPr>
      </p:pic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pic>
        <p:nvPicPr>
          <p:cNvPr id="121" name="Obraz 1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73" y="5569281"/>
            <a:ext cx="643129" cy="643129"/>
          </a:xfrm>
          <a:prstGeom prst="rect">
            <a:avLst/>
          </a:prstGeom>
        </p:spPr>
      </p:pic>
      <p:cxnSp>
        <p:nvCxnSpPr>
          <p:cNvPr id="6" name="Łącznik prosty 5"/>
          <p:cNvCxnSpPr/>
          <p:nvPr userDrawn="1"/>
        </p:nvCxnSpPr>
        <p:spPr>
          <a:xfrm>
            <a:off x="3280880" y="2445495"/>
            <a:ext cx="456583" cy="4628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Łącznik prosty 99"/>
          <p:cNvCxnSpPr/>
          <p:nvPr userDrawn="1"/>
        </p:nvCxnSpPr>
        <p:spPr>
          <a:xfrm>
            <a:off x="3251824" y="5931877"/>
            <a:ext cx="512846" cy="586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Łącznik prosty 105"/>
          <p:cNvCxnSpPr/>
          <p:nvPr userDrawn="1"/>
        </p:nvCxnSpPr>
        <p:spPr>
          <a:xfrm>
            <a:off x="3272937" y="3610708"/>
            <a:ext cx="466224" cy="586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Łącznik prosty 108"/>
          <p:cNvCxnSpPr/>
          <p:nvPr userDrawn="1"/>
        </p:nvCxnSpPr>
        <p:spPr>
          <a:xfrm>
            <a:off x="3259016" y="4771292"/>
            <a:ext cx="466224" cy="586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Łącznik prosty 110"/>
          <p:cNvCxnSpPr/>
          <p:nvPr userDrawn="1"/>
        </p:nvCxnSpPr>
        <p:spPr>
          <a:xfrm>
            <a:off x="6084277" y="3598985"/>
            <a:ext cx="466224" cy="586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Łącznik prosty 111"/>
          <p:cNvCxnSpPr/>
          <p:nvPr userDrawn="1"/>
        </p:nvCxnSpPr>
        <p:spPr>
          <a:xfrm>
            <a:off x="6070356" y="4750044"/>
            <a:ext cx="466224" cy="586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Łącznik prosty 112"/>
          <p:cNvCxnSpPr/>
          <p:nvPr userDrawn="1"/>
        </p:nvCxnSpPr>
        <p:spPr>
          <a:xfrm>
            <a:off x="8886228" y="3598985"/>
            <a:ext cx="512846" cy="586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Łącznik prosty 113"/>
          <p:cNvCxnSpPr/>
          <p:nvPr userDrawn="1"/>
        </p:nvCxnSpPr>
        <p:spPr>
          <a:xfrm>
            <a:off x="8881832" y="4759569"/>
            <a:ext cx="512846" cy="586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Łącznik prosty 114"/>
          <p:cNvCxnSpPr/>
          <p:nvPr userDrawn="1"/>
        </p:nvCxnSpPr>
        <p:spPr>
          <a:xfrm>
            <a:off x="6084277" y="2438400"/>
            <a:ext cx="466224" cy="586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Łącznik prosty 115"/>
          <p:cNvCxnSpPr/>
          <p:nvPr userDrawn="1"/>
        </p:nvCxnSpPr>
        <p:spPr>
          <a:xfrm>
            <a:off x="6084277" y="5931877"/>
            <a:ext cx="466224" cy="586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Łącznik prosty 116"/>
          <p:cNvCxnSpPr/>
          <p:nvPr userDrawn="1"/>
        </p:nvCxnSpPr>
        <p:spPr>
          <a:xfrm>
            <a:off x="8886227" y="2438400"/>
            <a:ext cx="512846" cy="586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Łącznik prosty 117"/>
          <p:cNvCxnSpPr/>
          <p:nvPr userDrawn="1"/>
        </p:nvCxnSpPr>
        <p:spPr>
          <a:xfrm>
            <a:off x="8909538" y="5920154"/>
            <a:ext cx="466224" cy="586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Łącznik prosty 118"/>
          <p:cNvCxnSpPr/>
          <p:nvPr userDrawn="1"/>
        </p:nvCxnSpPr>
        <p:spPr>
          <a:xfrm>
            <a:off x="10539046" y="2926537"/>
            <a:ext cx="0" cy="187242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Łącznik prosty 119"/>
          <p:cNvCxnSpPr/>
          <p:nvPr userDrawn="1"/>
        </p:nvCxnSpPr>
        <p:spPr>
          <a:xfrm>
            <a:off x="10550769" y="5253286"/>
            <a:ext cx="0" cy="170220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Łącznik prosty 121"/>
          <p:cNvCxnSpPr/>
          <p:nvPr userDrawn="1"/>
        </p:nvCxnSpPr>
        <p:spPr>
          <a:xfrm>
            <a:off x="2098430" y="4096044"/>
            <a:ext cx="0" cy="154745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Symbol zastępczy tekstu 34"/>
          <p:cNvSpPr>
            <a:spLocks noGrp="1"/>
          </p:cNvSpPr>
          <p:nvPr>
            <p:ph type="body" sz="quarter" idx="11"/>
          </p:nvPr>
        </p:nvSpPr>
        <p:spPr>
          <a:xfrm>
            <a:off x="1020682" y="2044700"/>
            <a:ext cx="2123571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chemeClr val="bg1"/>
              </a:buClr>
              <a:buFont typeface="+mj-lt"/>
              <a:buAutoNum type="arabicPeriod"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24" name="Symbol zastępczy tekstu 34"/>
          <p:cNvSpPr>
            <a:spLocks noGrp="1"/>
          </p:cNvSpPr>
          <p:nvPr>
            <p:ph type="body" sz="quarter" idx="12"/>
          </p:nvPr>
        </p:nvSpPr>
        <p:spPr>
          <a:xfrm>
            <a:off x="3835400" y="2044700"/>
            <a:ext cx="2116221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2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25" name="Symbol zastępczy tekstu 34"/>
          <p:cNvSpPr>
            <a:spLocks noGrp="1"/>
          </p:cNvSpPr>
          <p:nvPr>
            <p:ph type="body" sz="quarter" idx="13"/>
          </p:nvPr>
        </p:nvSpPr>
        <p:spPr>
          <a:xfrm>
            <a:off x="6643437" y="2048042"/>
            <a:ext cx="2115552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3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26" name="Symbol zastępczy tekstu 34"/>
          <p:cNvSpPr>
            <a:spLocks noGrp="1"/>
          </p:cNvSpPr>
          <p:nvPr>
            <p:ph type="body" sz="quarter" idx="14"/>
          </p:nvPr>
        </p:nvSpPr>
        <p:spPr>
          <a:xfrm>
            <a:off x="9448800" y="2051384"/>
            <a:ext cx="2181726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4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27" name="Symbol zastępczy tekstu 34"/>
          <p:cNvSpPr>
            <a:spLocks noGrp="1"/>
          </p:cNvSpPr>
          <p:nvPr>
            <p:ph type="body" sz="quarter" idx="17"/>
          </p:nvPr>
        </p:nvSpPr>
        <p:spPr>
          <a:xfrm>
            <a:off x="3836797" y="3237467"/>
            <a:ext cx="2171701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7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28" name="Symbol zastępczy tekstu 34"/>
          <p:cNvSpPr>
            <a:spLocks noGrp="1"/>
          </p:cNvSpPr>
          <p:nvPr>
            <p:ph type="body" sz="quarter" idx="18"/>
          </p:nvPr>
        </p:nvSpPr>
        <p:spPr>
          <a:xfrm>
            <a:off x="1013873" y="3198090"/>
            <a:ext cx="2193089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8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29" name="Symbol zastępczy tekstu 34"/>
          <p:cNvSpPr>
            <a:spLocks noGrp="1"/>
          </p:cNvSpPr>
          <p:nvPr>
            <p:ph type="body" sz="quarter" idx="19"/>
          </p:nvPr>
        </p:nvSpPr>
        <p:spPr>
          <a:xfrm>
            <a:off x="1012661" y="4378827"/>
            <a:ext cx="2123571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9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30" name="Symbol zastępczy tekstu 34"/>
          <p:cNvSpPr>
            <a:spLocks noGrp="1"/>
          </p:cNvSpPr>
          <p:nvPr>
            <p:ph type="body" sz="quarter" idx="20"/>
          </p:nvPr>
        </p:nvSpPr>
        <p:spPr>
          <a:xfrm>
            <a:off x="3827379" y="4378827"/>
            <a:ext cx="2116221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10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31" name="Symbol zastępczy tekstu 34"/>
          <p:cNvSpPr>
            <a:spLocks noGrp="1"/>
          </p:cNvSpPr>
          <p:nvPr>
            <p:ph type="body" sz="quarter" idx="21"/>
          </p:nvPr>
        </p:nvSpPr>
        <p:spPr>
          <a:xfrm>
            <a:off x="6635416" y="4382169"/>
            <a:ext cx="2115552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11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32" name="Symbol zastępczy tekstu 34"/>
          <p:cNvSpPr>
            <a:spLocks noGrp="1"/>
          </p:cNvSpPr>
          <p:nvPr>
            <p:ph type="body" sz="quarter" idx="22"/>
          </p:nvPr>
        </p:nvSpPr>
        <p:spPr>
          <a:xfrm>
            <a:off x="9440779" y="4385511"/>
            <a:ext cx="2181726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12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33" name="Symbol zastępczy tekstu 34"/>
          <p:cNvSpPr>
            <a:spLocks noGrp="1"/>
          </p:cNvSpPr>
          <p:nvPr>
            <p:ph type="body" sz="quarter" idx="23"/>
          </p:nvPr>
        </p:nvSpPr>
        <p:spPr>
          <a:xfrm>
            <a:off x="9547726" y="5551055"/>
            <a:ext cx="2154990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13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34" name="Symbol zastępczy tekstu 34"/>
          <p:cNvSpPr>
            <a:spLocks noGrp="1"/>
          </p:cNvSpPr>
          <p:nvPr>
            <p:ph type="body" sz="quarter" idx="24"/>
          </p:nvPr>
        </p:nvSpPr>
        <p:spPr>
          <a:xfrm>
            <a:off x="6643863" y="5554398"/>
            <a:ext cx="2160336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14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35" name="Symbol zastępczy tekstu 34"/>
          <p:cNvSpPr>
            <a:spLocks noGrp="1"/>
          </p:cNvSpPr>
          <p:nvPr>
            <p:ph type="body" sz="quarter" idx="25"/>
          </p:nvPr>
        </p:nvSpPr>
        <p:spPr>
          <a:xfrm>
            <a:off x="3828776" y="5531427"/>
            <a:ext cx="2171701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15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36" name="Symbol zastępczy tekstu 34"/>
          <p:cNvSpPr>
            <a:spLocks noGrp="1"/>
          </p:cNvSpPr>
          <p:nvPr>
            <p:ph type="body" sz="quarter" idx="15"/>
          </p:nvPr>
        </p:nvSpPr>
        <p:spPr>
          <a:xfrm>
            <a:off x="9514184" y="3230781"/>
            <a:ext cx="2154990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5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37" name="Symbol zastępczy tekstu 34"/>
          <p:cNvSpPr>
            <a:spLocks noGrp="1"/>
          </p:cNvSpPr>
          <p:nvPr>
            <p:ph type="body" sz="quarter" idx="16"/>
          </p:nvPr>
        </p:nvSpPr>
        <p:spPr>
          <a:xfrm>
            <a:off x="6624175" y="3234124"/>
            <a:ext cx="2160336" cy="800100"/>
          </a:xfrm>
          <a:prstGeom prst="rect">
            <a:avLst/>
          </a:prstGeom>
        </p:spPr>
        <p:txBody>
          <a:bodyPr anchor="ctr"/>
          <a:lstStyle>
            <a:lvl1pPr marL="342900" indent="-342900" algn="ctr">
              <a:buClr>
                <a:srgbClr val="A43757"/>
              </a:buClr>
              <a:buFont typeface="+mj-lt"/>
              <a:buAutoNum type="arabicPeriod" startAt="6"/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260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tekstu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5100" y="4229100"/>
            <a:ext cx="7213600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4500" dirty="0" smtClean="0"/>
              <a:t>Tytuł prezentacji</a:t>
            </a:r>
            <a:endParaRPr lang="pl-PL" dirty="0"/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0" y="4991443"/>
            <a:ext cx="8966200" cy="4699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Podtytuł prezentacji</a:t>
            </a:r>
            <a:endParaRPr lang="pl-PL" dirty="0"/>
          </a:p>
        </p:txBody>
      </p:sp>
      <p:sp>
        <p:nvSpPr>
          <p:cNvPr id="18" name="Symbol zastępczy tekstu 16"/>
          <p:cNvSpPr>
            <a:spLocks noGrp="1"/>
          </p:cNvSpPr>
          <p:nvPr>
            <p:ph type="body" sz="quarter" idx="12" hasCustomPrompt="1"/>
          </p:nvPr>
        </p:nvSpPr>
        <p:spPr>
          <a:xfrm>
            <a:off x="9423400" y="5880100"/>
            <a:ext cx="165100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autor</a:t>
            </a:r>
            <a:endParaRPr lang="pl-PL" dirty="0"/>
          </a:p>
        </p:txBody>
      </p:sp>
      <p:sp>
        <p:nvSpPr>
          <p:cNvPr id="4" name="Prostokąt 3"/>
          <p:cNvSpPr/>
          <p:nvPr userDrawn="1"/>
        </p:nvSpPr>
        <p:spPr>
          <a:xfrm>
            <a:off x="0" y="685800"/>
            <a:ext cx="1625600" cy="111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7201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55086"/>
            <a:ext cx="5523722" cy="807722"/>
          </a:xfrm>
          <a:prstGeom prst="rect">
            <a:avLst/>
          </a:prstGeom>
        </p:spPr>
      </p:pic>
      <p:sp>
        <p:nvSpPr>
          <p:cNvPr id="9" name="Symbol zastępczy tekstu 12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4241809"/>
            <a:ext cx="6252519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4500" dirty="0" smtClean="0"/>
              <a:t>Tytuł sekcji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6822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73" y="1963881"/>
            <a:ext cx="3277018" cy="9906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05" y="3426366"/>
            <a:ext cx="2353061" cy="1002794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50" y="4867239"/>
            <a:ext cx="2353061" cy="1002794"/>
          </a:xfrm>
          <a:prstGeom prst="rect">
            <a:avLst/>
          </a:prstGeom>
        </p:spPr>
      </p:pic>
      <p:pic>
        <p:nvPicPr>
          <p:cNvPr id="74" name="Obraz 7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77" y="3426366"/>
            <a:ext cx="2353061" cy="1002794"/>
          </a:xfrm>
          <a:prstGeom prst="rect">
            <a:avLst/>
          </a:prstGeom>
        </p:spPr>
      </p:pic>
      <p:pic>
        <p:nvPicPr>
          <p:cNvPr id="75" name="Obraz 7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122" y="4867239"/>
            <a:ext cx="2353061" cy="1002794"/>
          </a:xfrm>
          <a:prstGeom prst="rect">
            <a:avLst/>
          </a:prstGeom>
        </p:spPr>
      </p:pic>
      <p:grpSp>
        <p:nvGrpSpPr>
          <p:cNvPr id="14" name="Grupa 13"/>
          <p:cNvGrpSpPr/>
          <p:nvPr userDrawn="1"/>
        </p:nvGrpSpPr>
        <p:grpSpPr>
          <a:xfrm>
            <a:off x="2078182" y="2962140"/>
            <a:ext cx="2826327" cy="485105"/>
            <a:chOff x="2078182" y="2955701"/>
            <a:chExt cx="2826327" cy="485105"/>
          </a:xfrm>
        </p:grpSpPr>
        <p:cxnSp>
          <p:nvCxnSpPr>
            <p:cNvPr id="7" name="Łącznik prosty 6"/>
            <p:cNvCxnSpPr/>
            <p:nvPr userDrawn="1"/>
          </p:nvCxnSpPr>
          <p:spPr>
            <a:xfrm>
              <a:off x="2078182" y="3200400"/>
              <a:ext cx="2826327" cy="0"/>
            </a:xfrm>
            <a:prstGeom prst="line">
              <a:avLst/>
            </a:prstGeom>
            <a:ln>
              <a:solidFill>
                <a:srgbClr val="A43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 userDrawn="1"/>
          </p:nvCxnSpPr>
          <p:spPr>
            <a:xfrm>
              <a:off x="3503054" y="2955701"/>
              <a:ext cx="6439" cy="238260"/>
            </a:xfrm>
            <a:prstGeom prst="line">
              <a:avLst/>
            </a:prstGeom>
            <a:ln>
              <a:solidFill>
                <a:srgbClr val="A43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Łącznik prosty 75"/>
            <p:cNvCxnSpPr/>
            <p:nvPr userDrawn="1"/>
          </p:nvCxnSpPr>
          <p:spPr>
            <a:xfrm>
              <a:off x="4891826" y="3198253"/>
              <a:ext cx="6439" cy="238260"/>
            </a:xfrm>
            <a:prstGeom prst="line">
              <a:avLst/>
            </a:prstGeom>
            <a:ln>
              <a:solidFill>
                <a:srgbClr val="A43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Łącznik prosty 76"/>
            <p:cNvCxnSpPr/>
            <p:nvPr userDrawn="1"/>
          </p:nvCxnSpPr>
          <p:spPr>
            <a:xfrm>
              <a:off x="2082086" y="3202546"/>
              <a:ext cx="6439" cy="238260"/>
            </a:xfrm>
            <a:prstGeom prst="line">
              <a:avLst/>
            </a:prstGeom>
            <a:ln>
              <a:solidFill>
                <a:srgbClr val="A43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Łącznik prosty 77"/>
          <p:cNvCxnSpPr/>
          <p:nvPr userDrawn="1"/>
        </p:nvCxnSpPr>
        <p:spPr>
          <a:xfrm>
            <a:off x="2082475" y="4647126"/>
            <a:ext cx="28263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Łącznik prosty 78"/>
          <p:cNvCxnSpPr/>
          <p:nvPr userDrawn="1"/>
        </p:nvCxnSpPr>
        <p:spPr>
          <a:xfrm>
            <a:off x="4896119" y="4651419"/>
            <a:ext cx="6439" cy="23826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Łącznik prosty 79"/>
          <p:cNvCxnSpPr/>
          <p:nvPr userDrawn="1"/>
        </p:nvCxnSpPr>
        <p:spPr>
          <a:xfrm>
            <a:off x="2086378" y="4422127"/>
            <a:ext cx="6439" cy="422094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Łącznik prosty 80"/>
          <p:cNvCxnSpPr/>
          <p:nvPr userDrawn="1"/>
        </p:nvCxnSpPr>
        <p:spPr>
          <a:xfrm flipV="1">
            <a:off x="5606344" y="2435551"/>
            <a:ext cx="1640490" cy="9288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Symbol zastępczy tekstu 34"/>
          <p:cNvSpPr>
            <a:spLocks noGrp="1"/>
          </p:cNvSpPr>
          <p:nvPr>
            <p:ph type="body" sz="quarter" idx="15"/>
          </p:nvPr>
        </p:nvSpPr>
        <p:spPr>
          <a:xfrm>
            <a:off x="1005022" y="3496987"/>
            <a:ext cx="215499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83" name="Symbol zastępczy tekstu 34"/>
          <p:cNvSpPr>
            <a:spLocks noGrp="1"/>
          </p:cNvSpPr>
          <p:nvPr>
            <p:ph type="body" sz="quarter" idx="16"/>
          </p:nvPr>
        </p:nvSpPr>
        <p:spPr>
          <a:xfrm>
            <a:off x="3802650" y="3535087"/>
            <a:ext cx="215499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84" name="Symbol zastępczy tekstu 34"/>
          <p:cNvSpPr>
            <a:spLocks noGrp="1"/>
          </p:cNvSpPr>
          <p:nvPr>
            <p:ph type="body" sz="quarter" idx="17"/>
          </p:nvPr>
        </p:nvSpPr>
        <p:spPr>
          <a:xfrm>
            <a:off x="3808093" y="4944787"/>
            <a:ext cx="215499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85" name="Symbol zastępczy tekstu 34"/>
          <p:cNvSpPr>
            <a:spLocks noGrp="1"/>
          </p:cNvSpPr>
          <p:nvPr>
            <p:ph type="body" sz="quarter" idx="18"/>
          </p:nvPr>
        </p:nvSpPr>
        <p:spPr>
          <a:xfrm>
            <a:off x="972365" y="4966558"/>
            <a:ext cx="215499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86" name="Symbol zastępczy tekstu 34"/>
          <p:cNvSpPr>
            <a:spLocks noGrp="1"/>
          </p:cNvSpPr>
          <p:nvPr>
            <p:ph type="body" sz="quarter" idx="19"/>
          </p:nvPr>
        </p:nvSpPr>
        <p:spPr>
          <a:xfrm>
            <a:off x="1984736" y="2043745"/>
            <a:ext cx="3044464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20" hasCustomPrompt="1"/>
          </p:nvPr>
        </p:nvSpPr>
        <p:spPr>
          <a:xfrm>
            <a:off x="7413625" y="2236788"/>
            <a:ext cx="3803650" cy="4572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cap="all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sp>
        <p:nvSpPr>
          <p:cNvPr id="19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7396163" y="2792413"/>
            <a:ext cx="3854450" cy="34290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sz="1200" dirty="0" smtClean="0"/>
              <a:t>Tutaj rozwinięcie w postaci punktorów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878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9" y="3414001"/>
            <a:ext cx="2353061" cy="1005842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49" y="4857991"/>
            <a:ext cx="2353061" cy="1005842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49" y="4850371"/>
            <a:ext cx="2353061" cy="1005842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79" y="3402571"/>
            <a:ext cx="2353061" cy="100584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34" y="1935721"/>
            <a:ext cx="3265935" cy="990602"/>
          </a:xfrm>
          <a:prstGeom prst="rect">
            <a:avLst/>
          </a:prstGeom>
        </p:spPr>
      </p:pic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2078182" y="3206839"/>
            <a:ext cx="28263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 userDrawn="1"/>
        </p:nvCxnSpPr>
        <p:spPr>
          <a:xfrm>
            <a:off x="3503054" y="2962140"/>
            <a:ext cx="6439" cy="23826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77"/>
          <p:cNvCxnSpPr/>
          <p:nvPr userDrawn="1"/>
        </p:nvCxnSpPr>
        <p:spPr>
          <a:xfrm>
            <a:off x="2082475" y="4647126"/>
            <a:ext cx="282632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Łącznik prosty 79"/>
          <p:cNvCxnSpPr/>
          <p:nvPr userDrawn="1"/>
        </p:nvCxnSpPr>
        <p:spPr>
          <a:xfrm>
            <a:off x="2080627" y="4387522"/>
            <a:ext cx="6965" cy="305248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Łącznik prosty 80"/>
          <p:cNvCxnSpPr/>
          <p:nvPr userDrawn="1"/>
        </p:nvCxnSpPr>
        <p:spPr>
          <a:xfrm flipV="1">
            <a:off x="5606344" y="2435551"/>
            <a:ext cx="1640490" cy="9288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Symbol zastępczy tekstu 34"/>
          <p:cNvSpPr>
            <a:spLocks noGrp="1"/>
          </p:cNvSpPr>
          <p:nvPr userDrawn="1">
            <p:ph type="body" sz="quarter" idx="15"/>
          </p:nvPr>
        </p:nvSpPr>
        <p:spPr>
          <a:xfrm>
            <a:off x="1005022" y="3496987"/>
            <a:ext cx="215499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83" name="Symbol zastępczy tekstu 34"/>
          <p:cNvSpPr>
            <a:spLocks noGrp="1"/>
          </p:cNvSpPr>
          <p:nvPr userDrawn="1">
            <p:ph type="body" sz="quarter" idx="16"/>
          </p:nvPr>
        </p:nvSpPr>
        <p:spPr>
          <a:xfrm>
            <a:off x="3802650" y="3535087"/>
            <a:ext cx="215499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84" name="Symbol zastępczy tekstu 34"/>
          <p:cNvSpPr>
            <a:spLocks noGrp="1"/>
          </p:cNvSpPr>
          <p:nvPr userDrawn="1">
            <p:ph type="body" sz="quarter" idx="17"/>
          </p:nvPr>
        </p:nvSpPr>
        <p:spPr>
          <a:xfrm>
            <a:off x="3808093" y="4944787"/>
            <a:ext cx="215499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85" name="Symbol zastępczy tekstu 34"/>
          <p:cNvSpPr>
            <a:spLocks noGrp="1"/>
          </p:cNvSpPr>
          <p:nvPr userDrawn="1">
            <p:ph type="body" sz="quarter" idx="18"/>
          </p:nvPr>
        </p:nvSpPr>
        <p:spPr>
          <a:xfrm>
            <a:off x="972365" y="4966558"/>
            <a:ext cx="215499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86" name="Symbol zastępczy tekstu 34"/>
          <p:cNvSpPr>
            <a:spLocks noGrp="1"/>
          </p:cNvSpPr>
          <p:nvPr userDrawn="1">
            <p:ph type="body" sz="quarter" idx="19"/>
          </p:nvPr>
        </p:nvSpPr>
        <p:spPr>
          <a:xfrm>
            <a:off x="1984736" y="2043745"/>
            <a:ext cx="3044464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7" name="Symbol zastępczy tekstu 16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413625" y="2236788"/>
            <a:ext cx="3803650" cy="4572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cap="all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sp>
        <p:nvSpPr>
          <p:cNvPr id="19" name="Symbol zastępczy tekstu 18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396163" y="2792413"/>
            <a:ext cx="3854450" cy="34290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sz="1200" dirty="0" smtClean="0"/>
              <a:t>Tutaj rozwinięcie w postaci punktorów</a:t>
            </a:r>
            <a:endParaRPr lang="pl-PL" dirty="0"/>
          </a:p>
        </p:txBody>
      </p:sp>
      <p:cxnSp>
        <p:nvCxnSpPr>
          <p:cNvPr id="9" name="Łącznik prosty ze strzałką 8"/>
          <p:cNvCxnSpPr/>
          <p:nvPr userDrawn="1"/>
        </p:nvCxnSpPr>
        <p:spPr>
          <a:xfrm>
            <a:off x="2068830" y="3200400"/>
            <a:ext cx="0" cy="205740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 userDrawn="1"/>
        </p:nvCxnSpPr>
        <p:spPr>
          <a:xfrm>
            <a:off x="4907280" y="3215640"/>
            <a:ext cx="0" cy="205740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 userDrawn="1"/>
        </p:nvCxnSpPr>
        <p:spPr>
          <a:xfrm>
            <a:off x="2089749" y="4644390"/>
            <a:ext cx="0" cy="205740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 userDrawn="1"/>
        </p:nvCxnSpPr>
        <p:spPr>
          <a:xfrm>
            <a:off x="4899660" y="4648272"/>
            <a:ext cx="0" cy="205740"/>
          </a:xfrm>
          <a:prstGeom prst="straightConnector1">
            <a:avLst/>
          </a:prstGeom>
          <a:ln>
            <a:solidFill>
              <a:srgbClr val="A43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38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34" y="1935721"/>
            <a:ext cx="3265935" cy="990602"/>
          </a:xfrm>
          <a:prstGeom prst="rect">
            <a:avLst/>
          </a:prstGeom>
        </p:spPr>
      </p:pic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cxnSp>
        <p:nvCxnSpPr>
          <p:cNvPr id="81" name="Łącznik prosty 80"/>
          <p:cNvCxnSpPr/>
          <p:nvPr userDrawn="1"/>
        </p:nvCxnSpPr>
        <p:spPr>
          <a:xfrm flipV="1">
            <a:off x="5606344" y="2435551"/>
            <a:ext cx="1640490" cy="9288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Symbol zastępczy tekstu 34"/>
          <p:cNvSpPr>
            <a:spLocks noGrp="1"/>
          </p:cNvSpPr>
          <p:nvPr userDrawn="1">
            <p:ph type="body" sz="quarter" idx="15"/>
          </p:nvPr>
        </p:nvSpPr>
        <p:spPr>
          <a:xfrm>
            <a:off x="1005022" y="3496987"/>
            <a:ext cx="215499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83" name="Symbol zastępczy tekstu 34"/>
          <p:cNvSpPr>
            <a:spLocks noGrp="1"/>
          </p:cNvSpPr>
          <p:nvPr userDrawn="1">
            <p:ph type="body" sz="quarter" idx="16"/>
          </p:nvPr>
        </p:nvSpPr>
        <p:spPr>
          <a:xfrm>
            <a:off x="3802650" y="3535087"/>
            <a:ext cx="215499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84" name="Symbol zastępczy tekstu 34"/>
          <p:cNvSpPr>
            <a:spLocks noGrp="1"/>
          </p:cNvSpPr>
          <p:nvPr userDrawn="1">
            <p:ph type="body" sz="quarter" idx="17"/>
          </p:nvPr>
        </p:nvSpPr>
        <p:spPr>
          <a:xfrm>
            <a:off x="3808093" y="4944787"/>
            <a:ext cx="215499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85" name="Symbol zastępczy tekstu 34"/>
          <p:cNvSpPr>
            <a:spLocks noGrp="1"/>
          </p:cNvSpPr>
          <p:nvPr userDrawn="1">
            <p:ph type="body" sz="quarter" idx="18"/>
          </p:nvPr>
        </p:nvSpPr>
        <p:spPr>
          <a:xfrm>
            <a:off x="972365" y="4966558"/>
            <a:ext cx="215499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86" name="Symbol zastępczy tekstu 34"/>
          <p:cNvSpPr>
            <a:spLocks noGrp="1"/>
          </p:cNvSpPr>
          <p:nvPr userDrawn="1">
            <p:ph type="body" sz="quarter" idx="19"/>
          </p:nvPr>
        </p:nvSpPr>
        <p:spPr>
          <a:xfrm>
            <a:off x="1984736" y="2043745"/>
            <a:ext cx="3044464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A43757"/>
              </a:buClr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7" name="Symbol zastępczy tekstu 16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413625" y="2236788"/>
            <a:ext cx="3803650" cy="4572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cap="all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sp>
        <p:nvSpPr>
          <p:cNvPr id="19" name="Symbol zastępczy tekstu 18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396163" y="2792413"/>
            <a:ext cx="3854450" cy="34290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sz="1200" dirty="0" smtClean="0"/>
              <a:t>Tutaj rozwinięcie w postaci punktorów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2" y="3415719"/>
            <a:ext cx="2350013" cy="984506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8" y="3407481"/>
            <a:ext cx="2350013" cy="984506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1" y="4853221"/>
            <a:ext cx="2350013" cy="984506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70" y="4857340"/>
            <a:ext cx="2350013" cy="984506"/>
          </a:xfrm>
          <a:prstGeom prst="rect">
            <a:avLst/>
          </a:prstGeom>
        </p:spPr>
      </p:pic>
      <p:grpSp>
        <p:nvGrpSpPr>
          <p:cNvPr id="35" name="Grupa 34"/>
          <p:cNvGrpSpPr/>
          <p:nvPr userDrawn="1"/>
        </p:nvGrpSpPr>
        <p:grpSpPr>
          <a:xfrm>
            <a:off x="2078182" y="2962140"/>
            <a:ext cx="2826327" cy="485105"/>
            <a:chOff x="2078182" y="2955701"/>
            <a:chExt cx="2826327" cy="485105"/>
          </a:xfrm>
        </p:grpSpPr>
        <p:cxnSp>
          <p:nvCxnSpPr>
            <p:cNvPr id="36" name="Łącznik prosty 35"/>
            <p:cNvCxnSpPr/>
            <p:nvPr userDrawn="1"/>
          </p:nvCxnSpPr>
          <p:spPr>
            <a:xfrm>
              <a:off x="2078182" y="3200400"/>
              <a:ext cx="2826327" cy="0"/>
            </a:xfrm>
            <a:prstGeom prst="line">
              <a:avLst/>
            </a:prstGeom>
            <a:ln>
              <a:solidFill>
                <a:srgbClr val="D1D3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Łącznik prosty 36"/>
            <p:cNvCxnSpPr/>
            <p:nvPr userDrawn="1"/>
          </p:nvCxnSpPr>
          <p:spPr>
            <a:xfrm>
              <a:off x="3503054" y="2955701"/>
              <a:ext cx="6439" cy="238260"/>
            </a:xfrm>
            <a:prstGeom prst="line">
              <a:avLst/>
            </a:prstGeom>
            <a:ln>
              <a:solidFill>
                <a:srgbClr val="D1D3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Łącznik prosty 37"/>
            <p:cNvCxnSpPr/>
            <p:nvPr userDrawn="1"/>
          </p:nvCxnSpPr>
          <p:spPr>
            <a:xfrm>
              <a:off x="4891826" y="3198253"/>
              <a:ext cx="6439" cy="238260"/>
            </a:xfrm>
            <a:prstGeom prst="line">
              <a:avLst/>
            </a:prstGeom>
            <a:ln>
              <a:solidFill>
                <a:srgbClr val="D1D3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Łącznik prosty 38"/>
            <p:cNvCxnSpPr/>
            <p:nvPr userDrawn="1"/>
          </p:nvCxnSpPr>
          <p:spPr>
            <a:xfrm>
              <a:off x="2082086" y="3202546"/>
              <a:ext cx="6439" cy="238260"/>
            </a:xfrm>
            <a:prstGeom prst="line">
              <a:avLst/>
            </a:prstGeom>
            <a:ln>
              <a:solidFill>
                <a:srgbClr val="D1D3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Łącznik prosty 39"/>
          <p:cNvCxnSpPr/>
          <p:nvPr userDrawn="1"/>
        </p:nvCxnSpPr>
        <p:spPr>
          <a:xfrm>
            <a:off x="2082475" y="4647126"/>
            <a:ext cx="2826327" cy="0"/>
          </a:xfrm>
          <a:prstGeom prst="line">
            <a:avLst/>
          </a:prstGeom>
          <a:ln>
            <a:solidFill>
              <a:srgbClr val="D1D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40"/>
          <p:cNvCxnSpPr/>
          <p:nvPr userDrawn="1"/>
        </p:nvCxnSpPr>
        <p:spPr>
          <a:xfrm>
            <a:off x="4896119" y="4651419"/>
            <a:ext cx="6439" cy="238260"/>
          </a:xfrm>
          <a:prstGeom prst="line">
            <a:avLst/>
          </a:prstGeom>
          <a:ln>
            <a:solidFill>
              <a:srgbClr val="D1D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41"/>
          <p:cNvCxnSpPr/>
          <p:nvPr userDrawn="1"/>
        </p:nvCxnSpPr>
        <p:spPr>
          <a:xfrm>
            <a:off x="2086378" y="4401023"/>
            <a:ext cx="6439" cy="464303"/>
          </a:xfrm>
          <a:prstGeom prst="line">
            <a:avLst/>
          </a:prstGeom>
          <a:ln>
            <a:solidFill>
              <a:srgbClr val="D1D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7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"/>
            <a:ext cx="12192000" cy="685628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5243"/>
            <a:ext cx="7929797" cy="80772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56" y="3597639"/>
            <a:ext cx="2323476" cy="35976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26" y="4877947"/>
            <a:ext cx="1719075" cy="17190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562"/>
            <a:ext cx="3736856" cy="877826"/>
          </a:xfrm>
          <a:prstGeom prst="rect">
            <a:avLst/>
          </a:prstGeom>
        </p:spPr>
      </p:pic>
      <p:sp>
        <p:nvSpPr>
          <p:cNvPr id="7" name="Prostokąt 6"/>
          <p:cNvSpPr/>
          <p:nvPr userDrawn="1"/>
        </p:nvSpPr>
        <p:spPr>
          <a:xfrm>
            <a:off x="9774306" y="1010799"/>
            <a:ext cx="186858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700" b="0" i="0" u="none" strike="noStrike" baseline="0" dirty="0" smtClean="0">
                <a:solidFill>
                  <a:schemeClr val="bg1"/>
                </a:solidFill>
                <a:latin typeface="+mj-lt"/>
              </a:rPr>
              <a:t>www.smmlegal.pl</a:t>
            </a:r>
            <a:endParaRPr lang="pl-PL" sz="1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pole tekstowe 12"/>
          <p:cNvSpPr txBox="1"/>
          <p:nvPr userDrawn="1"/>
        </p:nvSpPr>
        <p:spPr>
          <a:xfrm>
            <a:off x="3327816" y="3582649"/>
            <a:ext cx="2188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0" cap="all" baseline="0" dirty="0" smtClean="0">
                <a:solidFill>
                  <a:schemeClr val="bg1"/>
                </a:solidFill>
              </a:rPr>
              <a:t>zapraszamy</a:t>
            </a:r>
            <a:endParaRPr lang="pl-PL" sz="2000" b="0" cap="all" baseline="0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 userDrawn="1"/>
        </p:nvSpPr>
        <p:spPr>
          <a:xfrm>
            <a:off x="1918741" y="3912434"/>
            <a:ext cx="58161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500" cap="all" baseline="0" dirty="0" smtClean="0">
                <a:solidFill>
                  <a:schemeClr val="bg1"/>
                </a:solidFill>
              </a:rPr>
              <a:t>Do współpracy</a:t>
            </a:r>
            <a:endParaRPr lang="pl-PL" sz="4500" cap="all" baseline="0" dirty="0">
              <a:solidFill>
                <a:schemeClr val="bg1"/>
              </a:solidFill>
            </a:endParaRPr>
          </a:p>
        </p:txBody>
      </p:sp>
      <p:sp>
        <p:nvSpPr>
          <p:cNvPr id="15" name="Prostokąt 14"/>
          <p:cNvSpPr/>
          <p:nvPr userDrawn="1"/>
        </p:nvSpPr>
        <p:spPr>
          <a:xfrm>
            <a:off x="394741" y="5740515"/>
            <a:ext cx="18238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400" b="0" i="0" u="none" strike="noStrike" baseline="0" dirty="0" smtClean="0">
                <a:solidFill>
                  <a:srgbClr val="FFFFFF"/>
                </a:solidFill>
                <a:latin typeface="ArialMT"/>
              </a:rPr>
              <a:t>Warsaw Office</a:t>
            </a:r>
          </a:p>
          <a:p>
            <a:pPr algn="l"/>
            <a:r>
              <a:rPr lang="pl-PL" sz="1400" b="0" i="0" u="none" strike="noStrike" baseline="0" dirty="0" smtClean="0">
                <a:solidFill>
                  <a:srgbClr val="FFFFFF"/>
                </a:solidFill>
                <a:latin typeface="ArialMT"/>
              </a:rPr>
              <a:t>ul. Chłodna 52</a:t>
            </a:r>
          </a:p>
          <a:p>
            <a:pPr algn="l"/>
            <a:r>
              <a:rPr lang="pl-PL" sz="1400" b="0" i="0" u="none" strike="noStrike" baseline="0" dirty="0" smtClean="0">
                <a:solidFill>
                  <a:srgbClr val="FFFFFF"/>
                </a:solidFill>
                <a:latin typeface="ArialMT"/>
              </a:rPr>
              <a:t>00-872 Warszawa</a:t>
            </a:r>
            <a:endParaRPr lang="pl-PL" sz="1400" dirty="0"/>
          </a:p>
        </p:txBody>
      </p:sp>
      <p:sp>
        <p:nvSpPr>
          <p:cNvPr id="16" name="Prostokąt 15"/>
          <p:cNvSpPr/>
          <p:nvPr userDrawn="1"/>
        </p:nvSpPr>
        <p:spPr>
          <a:xfrm>
            <a:off x="2733207" y="574051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pl-PL" sz="1400" b="0" i="0" u="none" strike="noStrike" baseline="0" dirty="0" smtClean="0">
                <a:solidFill>
                  <a:srgbClr val="FFFFFF"/>
                </a:solidFill>
                <a:latin typeface="+mj-lt"/>
              </a:rPr>
              <a:t>Poznań Office</a:t>
            </a:r>
          </a:p>
          <a:p>
            <a:pPr algn="l"/>
            <a:r>
              <a:rPr lang="pl-PL" sz="1400" b="0" i="0" u="none" strike="noStrike" baseline="0" dirty="0" smtClean="0">
                <a:solidFill>
                  <a:srgbClr val="FFFFFF"/>
                </a:solidFill>
                <a:latin typeface="+mj-lt"/>
              </a:rPr>
              <a:t>ul. Litewska 3/1</a:t>
            </a:r>
          </a:p>
          <a:p>
            <a:pPr algn="l"/>
            <a:r>
              <a:rPr lang="pl-PL" sz="1400" b="0" i="0" u="none" strike="noStrike" baseline="0" dirty="0" smtClean="0">
                <a:solidFill>
                  <a:srgbClr val="FFFFFF"/>
                </a:solidFill>
                <a:latin typeface="+mj-lt"/>
              </a:rPr>
              <a:t>60-605 Poznań</a:t>
            </a:r>
            <a:endParaRPr lang="pl-PL" sz="1400" dirty="0">
              <a:latin typeface="+mj-lt"/>
            </a:endParaRPr>
          </a:p>
        </p:txBody>
      </p:sp>
      <p:cxnSp>
        <p:nvCxnSpPr>
          <p:cNvPr id="19" name="Łącznik prosty 18"/>
          <p:cNvCxnSpPr/>
          <p:nvPr userDrawn="1"/>
        </p:nvCxnSpPr>
        <p:spPr>
          <a:xfrm>
            <a:off x="2218544" y="5771213"/>
            <a:ext cx="0" cy="7195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38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43E98-9F02-40C6-9F33-CF1288ABBC26}" type="datetimeFigureOut">
              <a:rPr lang="pl-PL" smtClean="0"/>
              <a:t>10.02.2017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409851-6AC0-48E6-888D-D0F07318F9D1}" type="slidenum">
              <a:rPr lang="pl-PL" smtClean="0"/>
              <a:t>‹N°›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468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43E98-9F02-40C6-9F33-CF1288ABBC26}" type="datetimeFigureOut">
              <a:rPr lang="pl-PL" smtClean="0"/>
              <a:t>10.02.2017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409851-6AC0-48E6-888D-D0F07318F9D1}" type="slidenum">
              <a:rPr lang="pl-PL" smtClean="0"/>
              <a:t>‹N°›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0646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43E98-9F02-40C6-9F33-CF1288ABBC26}" type="datetimeFigureOut">
              <a:rPr lang="pl-PL" smtClean="0"/>
              <a:t>10.02.2017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409851-6AC0-48E6-888D-D0F07318F9D1}" type="slidenum">
              <a:rPr lang="pl-PL" smtClean="0"/>
              <a:t>‹N°›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45875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43E98-9F02-40C6-9F33-CF1288ABBC26}" type="datetimeFigureOut">
              <a:rPr lang="pl-PL" smtClean="0"/>
              <a:t>10.02.2017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409851-6AC0-48E6-888D-D0F07318F9D1}" type="slidenum">
              <a:rPr lang="pl-PL" smtClean="0"/>
              <a:t>‹N°›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6607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43E98-9F02-40C6-9F33-CF1288ABBC26}" type="datetimeFigureOut">
              <a:rPr lang="pl-PL" smtClean="0"/>
              <a:t>10.02.2017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409851-6AC0-48E6-888D-D0F07318F9D1}" type="slidenum">
              <a:rPr lang="pl-PL" smtClean="0"/>
              <a:t>‹N°›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5108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74" y="5820663"/>
            <a:ext cx="2941326" cy="5760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98" y="4930482"/>
            <a:ext cx="9397003" cy="57912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" y="420205"/>
            <a:ext cx="3736856" cy="87782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8" y="4142377"/>
            <a:ext cx="7513335" cy="807722"/>
          </a:xfrm>
          <a:prstGeom prst="rect">
            <a:avLst/>
          </a:prstGeom>
        </p:spPr>
      </p:pic>
      <p:sp>
        <p:nvSpPr>
          <p:cNvPr id="13" name="Symbol zastępczy tekstu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5100" y="4229100"/>
            <a:ext cx="7213600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4500" dirty="0" smtClean="0"/>
              <a:t>Tytuł prezentacji</a:t>
            </a:r>
            <a:endParaRPr lang="pl-PL" dirty="0"/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00" y="4991443"/>
            <a:ext cx="8966200" cy="4699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Podtytuł prezentacji</a:t>
            </a:r>
            <a:endParaRPr lang="pl-PL" dirty="0"/>
          </a:p>
        </p:txBody>
      </p:sp>
      <p:sp>
        <p:nvSpPr>
          <p:cNvPr id="18" name="Symbol zastępczy tekstu 16"/>
          <p:cNvSpPr>
            <a:spLocks noGrp="1"/>
          </p:cNvSpPr>
          <p:nvPr>
            <p:ph type="body" sz="quarter" idx="12" hasCustomPrompt="1"/>
          </p:nvPr>
        </p:nvSpPr>
        <p:spPr>
          <a:xfrm>
            <a:off x="9423400" y="5880100"/>
            <a:ext cx="165100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autor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6733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43E98-9F02-40C6-9F33-CF1288ABBC26}" type="datetimeFigureOut">
              <a:rPr lang="pl-PL" smtClean="0"/>
              <a:t>10.02.2017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409851-6AC0-48E6-888D-D0F07318F9D1}" type="slidenum">
              <a:rPr lang="pl-PL" smtClean="0"/>
              <a:t>‹N°›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55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43E98-9F02-40C6-9F33-CF1288ABBC26}" type="datetimeFigureOut">
              <a:rPr lang="pl-PL" smtClean="0"/>
              <a:t>10.02.2017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409851-6AC0-48E6-888D-D0F07318F9D1}" type="slidenum">
              <a:rPr lang="pl-PL" smtClean="0"/>
              <a:t>‹N°›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325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63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1" y="2559559"/>
            <a:ext cx="7493000" cy="374141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rostokąt 7"/>
          <p:cNvSpPr/>
          <p:nvPr userDrawn="1"/>
        </p:nvSpPr>
        <p:spPr>
          <a:xfrm>
            <a:off x="8013699" y="2569932"/>
            <a:ext cx="4178301" cy="374141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sp>
        <p:nvSpPr>
          <p:cNvPr id="10" name="Symbol zastępczy tekstu 19"/>
          <p:cNvSpPr>
            <a:spLocks noGrp="1"/>
          </p:cNvSpPr>
          <p:nvPr>
            <p:ph type="body" sz="quarter" idx="14" hasCustomPrompt="1"/>
          </p:nvPr>
        </p:nvSpPr>
        <p:spPr>
          <a:xfrm>
            <a:off x="3657599" y="3237780"/>
            <a:ext cx="3835402" cy="610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 baseline="0"/>
            </a:lvl1pPr>
          </a:lstStyle>
          <a:p>
            <a:pPr lvl="0"/>
            <a:r>
              <a:rPr lang="pl-PL" dirty="0" smtClean="0"/>
              <a:t>Funkcja</a:t>
            </a:r>
            <a:endParaRPr lang="pl-PL" dirty="0"/>
          </a:p>
        </p:txBody>
      </p:sp>
      <p:sp>
        <p:nvSpPr>
          <p:cNvPr id="11" name="Symbol zastępczy tekstu 19"/>
          <p:cNvSpPr>
            <a:spLocks noGrp="1"/>
          </p:cNvSpPr>
          <p:nvPr>
            <p:ph type="body" sz="quarter" idx="15"/>
          </p:nvPr>
        </p:nvSpPr>
        <p:spPr>
          <a:xfrm>
            <a:off x="8115300" y="3242546"/>
            <a:ext cx="3822700" cy="158591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endParaRPr lang="pl-PL" dirty="0"/>
          </a:p>
        </p:txBody>
      </p:sp>
      <p:sp>
        <p:nvSpPr>
          <p:cNvPr id="12" name="Symbol zastępczy tekstu 25"/>
          <p:cNvSpPr>
            <a:spLocks noGrp="1"/>
          </p:cNvSpPr>
          <p:nvPr>
            <p:ph type="body" sz="quarter" idx="19" hasCustomPrompt="1"/>
          </p:nvPr>
        </p:nvSpPr>
        <p:spPr>
          <a:xfrm>
            <a:off x="3657599" y="2583070"/>
            <a:ext cx="3746499" cy="3356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5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sz="1500" dirty="0" smtClean="0"/>
              <a:t>Imię i nazwisko | funkcja</a:t>
            </a:r>
            <a:endParaRPr lang="pl-PL" dirty="0"/>
          </a:p>
        </p:txBody>
      </p:sp>
      <p:sp>
        <p:nvSpPr>
          <p:cNvPr id="16" name="pole tekstowe 15"/>
          <p:cNvSpPr txBox="1"/>
          <p:nvPr userDrawn="1"/>
        </p:nvSpPr>
        <p:spPr>
          <a:xfrm>
            <a:off x="8115300" y="2595332"/>
            <a:ext cx="2340753" cy="323165"/>
          </a:xfrm>
          <a:prstGeom prst="rect">
            <a:avLst/>
          </a:prstGeom>
          <a:noFill/>
          <a:ln>
            <a:solidFill>
              <a:srgbClr val="A43757"/>
            </a:solidFill>
          </a:ln>
        </p:spPr>
        <p:txBody>
          <a:bodyPr wrap="square" rtlCol="0" anchor="ctr">
            <a:spAutoFit/>
          </a:bodyPr>
          <a:lstStyle/>
          <a:p>
            <a:r>
              <a:rPr lang="pl-PL" sz="1500" b="0" dirty="0" smtClean="0">
                <a:solidFill>
                  <a:schemeClr val="bg1"/>
                </a:solidFill>
              </a:rPr>
              <a:t>Specjalizacje:</a:t>
            </a:r>
            <a:endParaRPr lang="pl-PL" sz="1500" b="0" dirty="0">
              <a:solidFill>
                <a:schemeClr val="bg1"/>
              </a:solidFill>
            </a:endParaRPr>
          </a:p>
        </p:txBody>
      </p:sp>
      <p:sp>
        <p:nvSpPr>
          <p:cNvPr id="18" name="Symbol zastępczy obrazu 2"/>
          <p:cNvSpPr>
            <a:spLocks noGrp="1"/>
          </p:cNvSpPr>
          <p:nvPr>
            <p:ph type="pic" sz="quarter" idx="22" hasCustomPrompt="1"/>
          </p:nvPr>
        </p:nvSpPr>
        <p:spPr>
          <a:xfrm>
            <a:off x="485775" y="1899158"/>
            <a:ext cx="2787649" cy="279984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cap="all" baseline="0"/>
            </a:lvl1pPr>
          </a:lstStyle>
          <a:p>
            <a:r>
              <a:rPr lang="pl-PL" dirty="0" smtClean="0"/>
              <a:t>Zdjęcie mecenasa</a:t>
            </a:r>
            <a:endParaRPr lang="pl-PL" dirty="0"/>
          </a:p>
        </p:txBody>
      </p:sp>
      <p:sp>
        <p:nvSpPr>
          <p:cNvPr id="19" name="Symbol zastępczy tekstu 19"/>
          <p:cNvSpPr>
            <a:spLocks noGrp="1"/>
          </p:cNvSpPr>
          <p:nvPr>
            <p:ph type="body" sz="quarter" idx="23" hasCustomPrompt="1"/>
          </p:nvPr>
        </p:nvSpPr>
        <p:spPr>
          <a:xfrm>
            <a:off x="3657599" y="3911599"/>
            <a:ext cx="3835402" cy="9168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baseline="0"/>
            </a:lvl1pPr>
          </a:lstStyle>
          <a:p>
            <a:pPr lvl="0"/>
            <a:r>
              <a:rPr lang="pl-PL" dirty="0" smtClean="0"/>
              <a:t>Opis</a:t>
            </a:r>
            <a:endParaRPr lang="pl-PL" dirty="0"/>
          </a:p>
        </p:txBody>
      </p:sp>
      <p:cxnSp>
        <p:nvCxnSpPr>
          <p:cNvPr id="21" name="Łącznik prosty 20"/>
          <p:cNvCxnSpPr/>
          <p:nvPr userDrawn="1"/>
        </p:nvCxnSpPr>
        <p:spPr>
          <a:xfrm>
            <a:off x="0" y="52070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4" y="5649635"/>
            <a:ext cx="3051729" cy="649565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9" y="5676769"/>
            <a:ext cx="690569" cy="70874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99" y="5613269"/>
            <a:ext cx="778275" cy="772242"/>
          </a:xfrm>
          <a:prstGeom prst="rect">
            <a:avLst/>
          </a:prstGeom>
        </p:spPr>
      </p:pic>
      <p:sp>
        <p:nvSpPr>
          <p:cNvPr id="25" name="Symbol zastępczy tekstu 19"/>
          <p:cNvSpPr>
            <a:spLocks noGrp="1"/>
          </p:cNvSpPr>
          <p:nvPr>
            <p:ph type="body" sz="quarter" idx="24" hasCustomPrompt="1"/>
          </p:nvPr>
        </p:nvSpPr>
        <p:spPr>
          <a:xfrm>
            <a:off x="1144182" y="5840771"/>
            <a:ext cx="1891118" cy="3568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baseline="0"/>
            </a:lvl1pPr>
          </a:lstStyle>
          <a:p>
            <a:pPr lvl="0"/>
            <a:r>
              <a:rPr lang="pl-PL" dirty="0" smtClean="0"/>
              <a:t>Numer tel.</a:t>
            </a:r>
            <a:endParaRPr lang="pl-PL" dirty="0"/>
          </a:p>
        </p:txBody>
      </p:sp>
      <p:sp>
        <p:nvSpPr>
          <p:cNvPr id="26" name="Symbol zastępczy tekstu 19"/>
          <p:cNvSpPr>
            <a:spLocks noGrp="1"/>
          </p:cNvSpPr>
          <p:nvPr>
            <p:ph type="body" sz="quarter" idx="25" hasCustomPrompt="1"/>
          </p:nvPr>
        </p:nvSpPr>
        <p:spPr>
          <a:xfrm>
            <a:off x="4410474" y="5853339"/>
            <a:ext cx="2701526" cy="3568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baseline="0"/>
            </a:lvl1pPr>
          </a:lstStyle>
          <a:p>
            <a:pPr lvl="0"/>
            <a:r>
              <a:rPr lang="pl-PL" dirty="0" smtClean="0"/>
              <a:t>E-mail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294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- 4 kroki+o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9714"/>
            <a:ext cx="3617903" cy="157593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47028"/>
            <a:ext cx="3617903" cy="157593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93" y="2236256"/>
            <a:ext cx="2938236" cy="161841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93" y="4325785"/>
            <a:ext cx="2938236" cy="1618419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14" y="2980136"/>
            <a:ext cx="1413513" cy="159685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487" y="5055151"/>
            <a:ext cx="1413513" cy="159685"/>
          </a:xfrm>
          <a:prstGeom prst="rect">
            <a:avLst/>
          </a:prstGeom>
        </p:spPr>
      </p:pic>
      <p:sp>
        <p:nvSpPr>
          <p:cNvPr id="19" name="Symbol zastępczy tekstu 18"/>
          <p:cNvSpPr>
            <a:spLocks noGrp="1"/>
          </p:cNvSpPr>
          <p:nvPr>
            <p:ph type="body" sz="quarter" idx="11" hasCustomPrompt="1"/>
          </p:nvPr>
        </p:nvSpPr>
        <p:spPr>
          <a:xfrm>
            <a:off x="3588874" y="2249714"/>
            <a:ext cx="2071687" cy="157593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0" name="Symbol zastępczy tekstu 18"/>
          <p:cNvSpPr>
            <a:spLocks noGrp="1"/>
          </p:cNvSpPr>
          <p:nvPr>
            <p:ph type="body" sz="quarter" idx="12" hasCustomPrompt="1"/>
          </p:nvPr>
        </p:nvSpPr>
        <p:spPr>
          <a:xfrm>
            <a:off x="3588873" y="4347028"/>
            <a:ext cx="2071687" cy="157593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1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8832864" y="4347028"/>
            <a:ext cx="1945623" cy="157593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2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8836805" y="2249714"/>
            <a:ext cx="1941682" cy="157593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4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1407886" y="2535456"/>
            <a:ext cx="1359475" cy="3001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5" name="Symbol zastępczy tekstu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07886" y="4614983"/>
            <a:ext cx="1359475" cy="3149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8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1407886" y="2844800"/>
            <a:ext cx="1359475" cy="6715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9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1407886" y="4950735"/>
            <a:ext cx="1359475" cy="6715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23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6594273" y="2541728"/>
            <a:ext cx="1359475" cy="3001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7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6594273" y="4621255"/>
            <a:ext cx="1359475" cy="3149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3" name="Symbol zastępczy tekstu 18"/>
          <p:cNvSpPr>
            <a:spLocks noGrp="1"/>
          </p:cNvSpPr>
          <p:nvPr>
            <p:ph type="body" sz="quarter" idx="23" hasCustomPrompt="1"/>
          </p:nvPr>
        </p:nvSpPr>
        <p:spPr>
          <a:xfrm>
            <a:off x="6594273" y="2851072"/>
            <a:ext cx="1359475" cy="6715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4" name="Symbol zastępczy tekstu 18"/>
          <p:cNvSpPr>
            <a:spLocks noGrp="1"/>
          </p:cNvSpPr>
          <p:nvPr>
            <p:ph type="body" sz="quarter" idx="24" hasCustomPrompt="1"/>
          </p:nvPr>
        </p:nvSpPr>
        <p:spPr>
          <a:xfrm>
            <a:off x="6594273" y="4957007"/>
            <a:ext cx="1359475" cy="6715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316855327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36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26748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1774" userDrawn="1">
          <p15:clr>
            <a:srgbClr val="FBAE40"/>
          </p15:clr>
        </p15:guide>
        <p15:guide id="2" pos="613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- 3 kroki+o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grpSp>
        <p:nvGrpSpPr>
          <p:cNvPr id="4" name="Grupa 3"/>
          <p:cNvGrpSpPr/>
          <p:nvPr userDrawn="1"/>
        </p:nvGrpSpPr>
        <p:grpSpPr>
          <a:xfrm>
            <a:off x="-8546" y="1940433"/>
            <a:ext cx="12200546" cy="1575934"/>
            <a:chOff x="-8546" y="2249714"/>
            <a:chExt cx="12200546" cy="1575934"/>
          </a:xfrm>
        </p:grpSpPr>
        <p:pic>
          <p:nvPicPr>
            <p:cNvPr id="20" name="Obraz 1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249714"/>
              <a:ext cx="3617903" cy="1575934"/>
            </a:xfrm>
            <a:prstGeom prst="rect">
              <a:avLst/>
            </a:prstGeom>
          </p:spPr>
        </p:pic>
        <p:pic>
          <p:nvPicPr>
            <p:cNvPr id="21" name="Obraz 2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800" y="2249714"/>
              <a:ext cx="3617903" cy="1575934"/>
            </a:xfrm>
            <a:prstGeom prst="rect">
              <a:avLst/>
            </a:prstGeom>
          </p:spPr>
        </p:pic>
        <p:pic>
          <p:nvPicPr>
            <p:cNvPr id="22" name="Obraz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400" y="2249714"/>
              <a:ext cx="3617903" cy="1575934"/>
            </a:xfrm>
            <a:prstGeom prst="rect">
              <a:avLst/>
            </a:prstGeom>
          </p:spPr>
        </p:pic>
        <p:pic>
          <p:nvPicPr>
            <p:cNvPr id="26" name="Obraz 25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3807" y="2961756"/>
              <a:ext cx="1168193" cy="159131"/>
            </a:xfrm>
            <a:prstGeom prst="rect">
              <a:avLst/>
            </a:prstGeom>
          </p:spPr>
        </p:pic>
        <p:pic>
          <p:nvPicPr>
            <p:cNvPr id="27" name="Obraz 26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04" t="21339" b="1"/>
            <a:stretch/>
          </p:blipFill>
          <p:spPr>
            <a:xfrm>
              <a:off x="-8546" y="2999574"/>
              <a:ext cx="469810" cy="121314"/>
            </a:xfrm>
            <a:prstGeom prst="rect">
              <a:avLst/>
            </a:prstGeom>
          </p:spPr>
        </p:pic>
      </p:grpSp>
      <p:sp>
        <p:nvSpPr>
          <p:cNvPr id="28" name="Symbol zastępczy tekstu 18"/>
          <p:cNvSpPr>
            <a:spLocks noGrp="1"/>
          </p:cNvSpPr>
          <p:nvPr>
            <p:ph type="body" sz="quarter" idx="15" hasCustomPrompt="1"/>
          </p:nvPr>
        </p:nvSpPr>
        <p:spPr>
          <a:xfrm>
            <a:off x="1905425" y="2226175"/>
            <a:ext cx="1359475" cy="3001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29" name="Symbol zastępczy tekstu 18"/>
          <p:cNvSpPr>
            <a:spLocks noGrp="1"/>
          </p:cNvSpPr>
          <p:nvPr>
            <p:ph type="body" sz="quarter" idx="19" hasCustomPrompt="1"/>
          </p:nvPr>
        </p:nvSpPr>
        <p:spPr>
          <a:xfrm>
            <a:off x="1905425" y="2535519"/>
            <a:ext cx="1359475" cy="6715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30" name="Symbol zastępczy tekstu 18"/>
          <p:cNvSpPr>
            <a:spLocks noGrp="1"/>
          </p:cNvSpPr>
          <p:nvPr>
            <p:ph type="body" sz="quarter" idx="20" hasCustomPrompt="1"/>
          </p:nvPr>
        </p:nvSpPr>
        <p:spPr>
          <a:xfrm>
            <a:off x="5419587" y="2230658"/>
            <a:ext cx="1359475" cy="3001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45" name="Symbol zastępczy tekstu 18"/>
          <p:cNvSpPr>
            <a:spLocks noGrp="1"/>
          </p:cNvSpPr>
          <p:nvPr>
            <p:ph type="body" sz="quarter" idx="21" hasCustomPrompt="1"/>
          </p:nvPr>
        </p:nvSpPr>
        <p:spPr>
          <a:xfrm>
            <a:off x="5419587" y="2540002"/>
            <a:ext cx="1359475" cy="6715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46" name="Symbol zastępczy tekstu 18"/>
          <p:cNvSpPr>
            <a:spLocks noGrp="1"/>
          </p:cNvSpPr>
          <p:nvPr>
            <p:ph type="body" sz="quarter" idx="22" hasCustomPrompt="1"/>
          </p:nvPr>
        </p:nvSpPr>
        <p:spPr>
          <a:xfrm>
            <a:off x="8960645" y="2248588"/>
            <a:ext cx="1359475" cy="3001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47" name="Symbol zastępczy tekstu 18"/>
          <p:cNvSpPr>
            <a:spLocks noGrp="1"/>
          </p:cNvSpPr>
          <p:nvPr>
            <p:ph type="body" sz="quarter" idx="23" hasCustomPrompt="1"/>
          </p:nvPr>
        </p:nvSpPr>
        <p:spPr>
          <a:xfrm>
            <a:off x="8960645" y="2557932"/>
            <a:ext cx="1359475" cy="6715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nr</a:t>
            </a:r>
          </a:p>
        </p:txBody>
      </p:sp>
      <p:sp>
        <p:nvSpPr>
          <p:cNvPr id="48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1264024" y="4144906"/>
            <a:ext cx="2622822" cy="240488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49" name="Symbol zastępczy tekstu 13"/>
          <p:cNvSpPr>
            <a:spLocks noGrp="1"/>
          </p:cNvSpPr>
          <p:nvPr>
            <p:ph type="body" sz="quarter" idx="24" hasCustomPrompt="1"/>
          </p:nvPr>
        </p:nvSpPr>
        <p:spPr>
          <a:xfrm>
            <a:off x="4787913" y="4144906"/>
            <a:ext cx="2622822" cy="240488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50" name="Symbol zastępczy tekstu 13"/>
          <p:cNvSpPr>
            <a:spLocks noGrp="1"/>
          </p:cNvSpPr>
          <p:nvPr>
            <p:ph type="body" sz="quarter" idx="25" hasCustomPrompt="1"/>
          </p:nvPr>
        </p:nvSpPr>
        <p:spPr>
          <a:xfrm>
            <a:off x="8342419" y="4144906"/>
            <a:ext cx="2622822" cy="240488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51" name="Symbol zastępczy tekstu 18"/>
          <p:cNvSpPr>
            <a:spLocks noGrp="1"/>
          </p:cNvSpPr>
          <p:nvPr>
            <p:ph type="body" sz="quarter" idx="26" hasCustomPrompt="1"/>
          </p:nvPr>
        </p:nvSpPr>
        <p:spPr>
          <a:xfrm>
            <a:off x="1264024" y="3721426"/>
            <a:ext cx="2622821" cy="3427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52" name="Symbol zastępczy tekstu 18"/>
          <p:cNvSpPr>
            <a:spLocks noGrp="1"/>
          </p:cNvSpPr>
          <p:nvPr>
            <p:ph type="body" sz="quarter" idx="27" hasCustomPrompt="1"/>
          </p:nvPr>
        </p:nvSpPr>
        <p:spPr>
          <a:xfrm>
            <a:off x="4805082" y="3712462"/>
            <a:ext cx="2622821" cy="3427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53" name="Symbol zastępczy tekstu 18"/>
          <p:cNvSpPr>
            <a:spLocks noGrp="1"/>
          </p:cNvSpPr>
          <p:nvPr>
            <p:ph type="body" sz="quarter" idx="28" hasCustomPrompt="1"/>
          </p:nvPr>
        </p:nvSpPr>
        <p:spPr>
          <a:xfrm>
            <a:off x="8319233" y="3716944"/>
            <a:ext cx="2622821" cy="3427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</p:spTree>
    <p:extLst>
      <p:ext uri="{BB962C8B-B14F-4D97-AF65-F5344CB8AC3E}">
        <p14:creationId xmlns:p14="http://schemas.microsoft.com/office/powerpoint/2010/main" val="266363086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455">
          <p15:clr>
            <a:srgbClr val="FBAE40"/>
          </p15:clr>
        </p15:guide>
        <p15:guide id="2" pos="606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2844800"/>
            <a:ext cx="6041036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3670300" y="3530600"/>
            <a:ext cx="6013346" cy="28067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576044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4294967295" orient="horz" pos="1933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z cyta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0" y="5508228"/>
            <a:ext cx="1063796" cy="92154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62" y="2127249"/>
            <a:ext cx="1125075" cy="1014412"/>
          </a:xfrm>
          <a:prstGeom prst="rect">
            <a:avLst/>
          </a:prstGeom>
        </p:spPr>
      </p:pic>
      <p:sp>
        <p:nvSpPr>
          <p:cNvPr id="12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39537" y="2672555"/>
            <a:ext cx="7118813" cy="32710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4390882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672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- myśl przewodnia+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95631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4" name="Symbol zastępczy tekstu 19"/>
          <p:cNvSpPr>
            <a:spLocks noGrp="1"/>
          </p:cNvSpPr>
          <p:nvPr>
            <p:ph type="body" sz="quarter" idx="13" hasCustomPrompt="1"/>
          </p:nvPr>
        </p:nvSpPr>
        <p:spPr>
          <a:xfrm>
            <a:off x="1816100" y="1794031"/>
            <a:ext cx="9563100" cy="1355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Myśl przewodnia slajdu – zagadnienie, które nieco szerzej w punktach omawiane jest w dolnej części slajdu. </a:t>
            </a:r>
          </a:p>
        </p:txBody>
      </p:sp>
      <p:sp>
        <p:nvSpPr>
          <p:cNvPr id="15" name="Symbol zastępczy tekstu 34"/>
          <p:cNvSpPr>
            <a:spLocks noGrp="1"/>
          </p:cNvSpPr>
          <p:nvPr>
            <p:ph type="body" sz="quarter" idx="11" hasCustomPrompt="1"/>
          </p:nvPr>
        </p:nvSpPr>
        <p:spPr>
          <a:xfrm>
            <a:off x="1816100" y="3699124"/>
            <a:ext cx="9563100" cy="2727076"/>
          </a:xfrm>
          <a:prstGeom prst="rect">
            <a:avLst/>
          </a:prstGeom>
        </p:spPr>
        <p:txBody>
          <a:bodyPr anchor="t"/>
          <a:lstStyle>
            <a:lvl1pPr marL="0" indent="-342900" algn="l">
              <a:buClr>
                <a:srgbClr val="A43757"/>
              </a:buClr>
              <a:buFont typeface="+mj-lt"/>
              <a:buAutoNum type="arabicPeriod"/>
              <a:defRPr sz="1600">
                <a:solidFill>
                  <a:srgbClr val="6D6E71"/>
                </a:solidFill>
              </a:defRPr>
            </a:lvl1pPr>
          </a:lstStyle>
          <a:p>
            <a:pPr lvl="0"/>
            <a:r>
              <a:rPr lang="da-DK" dirty="0"/>
              <a:t>Lorem ipsum dolor sit amet enim.</a:t>
            </a:r>
            <a:endParaRPr lang="pl-PL" dirty="0"/>
          </a:p>
          <a:p>
            <a:pPr lvl="0"/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. </a:t>
            </a:r>
            <a:r>
              <a:rPr lang="pl-PL" dirty="0" err="1"/>
              <a:t>Suspendisse</a:t>
            </a:r>
            <a:r>
              <a:rPr lang="pl-PL" dirty="0"/>
              <a:t> a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, non </a:t>
            </a:r>
            <a:r>
              <a:rPr lang="pl-PL" dirty="0" err="1"/>
              <a:t>felis</a:t>
            </a:r>
            <a:r>
              <a:rPr lang="pl-PL" dirty="0"/>
              <a:t>. </a:t>
            </a:r>
          </a:p>
          <a:p>
            <a:pPr lvl="0"/>
            <a:r>
              <a:rPr lang="pl-PL" dirty="0" err="1"/>
              <a:t>Maecenas</a:t>
            </a:r>
            <a:r>
              <a:rPr lang="pl-PL" dirty="0"/>
              <a:t> </a:t>
            </a:r>
            <a:r>
              <a:rPr lang="pl-PL" dirty="0" err="1"/>
              <a:t>malesuada</a:t>
            </a:r>
            <a:r>
              <a:rPr lang="pl-PL" dirty="0"/>
              <a:t> elit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malesuada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779975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rostokąt 30"/>
          <p:cNvSpPr/>
          <p:nvPr userDrawn="1"/>
        </p:nvSpPr>
        <p:spPr>
          <a:xfrm>
            <a:off x="1419410" y="4752621"/>
            <a:ext cx="4402892" cy="362624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Prostokąt 31"/>
          <p:cNvSpPr/>
          <p:nvPr userDrawn="1"/>
        </p:nvSpPr>
        <p:spPr>
          <a:xfrm>
            <a:off x="0" y="2416005"/>
            <a:ext cx="1396314" cy="360256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Prostokąt 32"/>
          <p:cNvSpPr/>
          <p:nvPr userDrawn="1"/>
        </p:nvSpPr>
        <p:spPr>
          <a:xfrm>
            <a:off x="0" y="3242503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Prostokąt 33"/>
          <p:cNvSpPr/>
          <p:nvPr userDrawn="1"/>
        </p:nvSpPr>
        <p:spPr>
          <a:xfrm>
            <a:off x="0" y="3963269"/>
            <a:ext cx="1396314" cy="36069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Prostokąt 36"/>
          <p:cNvSpPr/>
          <p:nvPr userDrawn="1"/>
        </p:nvSpPr>
        <p:spPr>
          <a:xfrm>
            <a:off x="1424664" y="3965001"/>
            <a:ext cx="7514063" cy="39381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Prostokąt 37"/>
          <p:cNvSpPr/>
          <p:nvPr userDrawn="1"/>
        </p:nvSpPr>
        <p:spPr>
          <a:xfrm>
            <a:off x="1424665" y="3240084"/>
            <a:ext cx="5565506" cy="362458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Prostokąt 38"/>
          <p:cNvSpPr/>
          <p:nvPr userDrawn="1"/>
        </p:nvSpPr>
        <p:spPr>
          <a:xfrm>
            <a:off x="1424094" y="2420550"/>
            <a:ext cx="5133790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Prostokąt 39"/>
          <p:cNvSpPr/>
          <p:nvPr userDrawn="1"/>
        </p:nvSpPr>
        <p:spPr>
          <a:xfrm>
            <a:off x="-2" y="4754555"/>
            <a:ext cx="1396800" cy="36069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11" hasCustomPrompt="1"/>
          </p:nvPr>
        </p:nvSpPr>
        <p:spPr>
          <a:xfrm>
            <a:off x="1816100" y="2438400"/>
            <a:ext cx="4622800" cy="304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sz="1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1500" dirty="0" smtClean="0"/>
              <a:t>TEMAT</a:t>
            </a:r>
            <a:endParaRPr lang="pl-PL" dirty="0"/>
          </a:p>
        </p:txBody>
      </p:sp>
      <p:sp>
        <p:nvSpPr>
          <p:cNvPr id="19" name="Symbol zastępczy tekstu 17"/>
          <p:cNvSpPr>
            <a:spLocks noGrp="1"/>
          </p:cNvSpPr>
          <p:nvPr>
            <p:ph type="body" sz="quarter" idx="12" hasCustomPrompt="1"/>
          </p:nvPr>
        </p:nvSpPr>
        <p:spPr>
          <a:xfrm>
            <a:off x="1823553" y="3272739"/>
            <a:ext cx="3726347" cy="304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 startAt="2"/>
              <a:defRPr sz="1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1500" dirty="0" smtClean="0"/>
              <a:t>TEMAT</a:t>
            </a:r>
            <a:endParaRPr lang="pl-PL" dirty="0"/>
          </a:p>
        </p:txBody>
      </p:sp>
      <p:sp>
        <p:nvSpPr>
          <p:cNvPr id="21" name="Symbol zastępczy tekstu 17"/>
          <p:cNvSpPr>
            <a:spLocks noGrp="1"/>
          </p:cNvSpPr>
          <p:nvPr>
            <p:ph type="body" sz="quarter" idx="13" hasCustomPrompt="1"/>
          </p:nvPr>
        </p:nvSpPr>
        <p:spPr>
          <a:xfrm>
            <a:off x="1816100" y="3987800"/>
            <a:ext cx="4622800" cy="304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 startAt="3"/>
              <a:defRPr sz="1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1500" dirty="0" smtClean="0"/>
              <a:t>TEMAT</a:t>
            </a:r>
            <a:endParaRPr lang="pl-PL" dirty="0"/>
          </a:p>
        </p:txBody>
      </p:sp>
      <p:sp>
        <p:nvSpPr>
          <p:cNvPr id="22" name="Symbol zastępczy tekstu 17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4787900"/>
            <a:ext cx="3844212" cy="378340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 startAt="4"/>
              <a:defRPr sz="1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1500" dirty="0" smtClean="0"/>
              <a:t>TEMAT</a:t>
            </a:r>
            <a:endParaRPr lang="pl-PL" dirty="0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728664"/>
            <a:ext cx="4102100" cy="6842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926095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748" userDrawn="1">
          <p15:clr>
            <a:srgbClr val="FBAE40"/>
          </p15:clr>
        </p15:guide>
        <p15:guide id="2" pos="89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728664"/>
            <a:ext cx="4102100" cy="6842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4438197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748" userDrawn="1">
          <p15:clr>
            <a:srgbClr val="FBAE40"/>
          </p15:clr>
        </p15:guide>
        <p15:guide id="2" pos="892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2844800"/>
            <a:ext cx="6041036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3670300" y="3530600"/>
            <a:ext cx="6013346" cy="28067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36892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93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3502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774" userDrawn="1">
          <p15:clr>
            <a:srgbClr val="FBAE40"/>
          </p15:clr>
        </p15:guide>
        <p15:guide id="2" pos="6131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2844800"/>
            <a:ext cx="6041036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3670300" y="3530600"/>
            <a:ext cx="6013346" cy="28067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049275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93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5747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774" userDrawn="1">
          <p15:clr>
            <a:srgbClr val="FBAE40"/>
          </p15:clr>
        </p15:guide>
        <p15:guide id="2" pos="613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53" y="4024891"/>
            <a:ext cx="9096047" cy="708474"/>
          </a:xfrm>
          <a:prstGeom prst="rect">
            <a:avLst/>
          </a:prstGeom>
        </p:spPr>
      </p:pic>
      <p:sp>
        <p:nvSpPr>
          <p:cNvPr id="9" name="Symbol zastępczy tekstu 12"/>
          <p:cNvSpPr>
            <a:spLocks noGrp="1"/>
          </p:cNvSpPr>
          <p:nvPr>
            <p:ph type="body" sz="quarter" idx="10" hasCustomPrompt="1"/>
          </p:nvPr>
        </p:nvSpPr>
        <p:spPr>
          <a:xfrm>
            <a:off x="5820592" y="2246246"/>
            <a:ext cx="5311088" cy="10079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4500" dirty="0" smtClean="0"/>
              <a:t>Tytuł sekcji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70" y="3240740"/>
            <a:ext cx="5594424" cy="878280"/>
          </a:xfrm>
          <a:prstGeom prst="rect">
            <a:avLst/>
          </a:prstGeom>
        </p:spPr>
      </p:pic>
      <p:sp>
        <p:nvSpPr>
          <p:cNvPr id="12" name="Symbol zastępczy tekstu 16"/>
          <p:cNvSpPr>
            <a:spLocks noGrp="1"/>
          </p:cNvSpPr>
          <p:nvPr>
            <p:ph type="body" sz="quarter" idx="11" hasCustomPrompt="1"/>
          </p:nvPr>
        </p:nvSpPr>
        <p:spPr>
          <a:xfrm>
            <a:off x="3496234" y="3373014"/>
            <a:ext cx="5272307" cy="890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Tytuł sekcji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0969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363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93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14" y="2333750"/>
            <a:ext cx="1420371" cy="1453899"/>
          </a:xfrm>
          <a:prstGeom prst="rect">
            <a:avLst/>
          </a:prstGeom>
        </p:spPr>
      </p:pic>
      <p:cxnSp>
        <p:nvCxnSpPr>
          <p:cNvPr id="12" name="Łącznik prosty 11"/>
          <p:cNvCxnSpPr>
            <a:endCxn id="9" idx="1"/>
          </p:cNvCxnSpPr>
          <p:nvPr userDrawn="1"/>
        </p:nvCxnSpPr>
        <p:spPr>
          <a:xfrm>
            <a:off x="0" y="3048000"/>
            <a:ext cx="1398014" cy="1270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 userDrawn="1"/>
        </p:nvCxnSpPr>
        <p:spPr>
          <a:xfrm>
            <a:off x="2792279" y="3060700"/>
            <a:ext cx="71292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ymbol zastępczy tekstu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85900" y="2565400"/>
            <a:ext cx="1231900" cy="292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cap="all" normalizeH="0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 smtClean="0"/>
              <a:t>Art. nr </a:t>
            </a:r>
            <a:endParaRPr lang="pl-PL" dirty="0"/>
          </a:p>
        </p:txBody>
      </p:sp>
      <p:sp>
        <p:nvSpPr>
          <p:cNvPr id="17" name="Symbol zastępczy tekstu 15"/>
          <p:cNvSpPr>
            <a:spLocks noGrp="1"/>
          </p:cNvSpPr>
          <p:nvPr>
            <p:ph type="body" sz="quarter" idx="12" hasCustomPrompt="1"/>
          </p:nvPr>
        </p:nvSpPr>
        <p:spPr>
          <a:xfrm>
            <a:off x="1421028" y="2895600"/>
            <a:ext cx="1371600" cy="78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5200" b="1" i="0" u="none" strike="noStrike" baseline="0" smtClean="0">
                <a:solidFill>
                  <a:srgbClr val="A43757"/>
                </a:solidFill>
                <a:latin typeface="Aral"/>
              </a:defRPr>
            </a:lvl1pPr>
          </a:lstStyle>
          <a:p>
            <a:pPr lvl="0"/>
            <a:r>
              <a:rPr lang="pl-PL" sz="5200" b="1" i="0" u="none" strike="noStrike" baseline="0" dirty="0" smtClean="0">
                <a:solidFill>
                  <a:srgbClr val="A43759"/>
                </a:solidFill>
                <a:latin typeface="Arial-BoldMT"/>
              </a:rPr>
              <a:t>§1</a:t>
            </a:r>
            <a:endParaRPr lang="pl-PL" dirty="0"/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2844799"/>
            <a:ext cx="6071016" cy="162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 smtClean="0"/>
              <a:t>BARDZO DŁUGI NAGŁÓWEK – W ZASADZIE MYŚL PRZEWODNIA SLAJDU, KTÓRA MOŻE ZAJMOWAĆ NAWET 4 LINIJKI TEKSTU.</a:t>
            </a:r>
            <a:endParaRPr lang="pl-PL" dirty="0"/>
          </a:p>
        </p:txBody>
      </p: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3670300" y="4646951"/>
            <a:ext cx="6058316" cy="169034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00840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774" userDrawn="1">
          <p15:clr>
            <a:srgbClr val="FBAE40"/>
          </p15:clr>
        </p15:guide>
        <p15:guide id="2" pos="613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 userDrawn="1"/>
        </p:nvSpPr>
        <p:spPr>
          <a:xfrm>
            <a:off x="3669957" y="1679510"/>
            <a:ext cx="8522043" cy="1996751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cxnSp>
        <p:nvCxnSpPr>
          <p:cNvPr id="12" name="Łącznik prosty 11"/>
          <p:cNvCxnSpPr/>
          <p:nvPr userDrawn="1"/>
        </p:nvCxnSpPr>
        <p:spPr>
          <a:xfrm>
            <a:off x="0" y="4191000"/>
            <a:ext cx="1398014" cy="1270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 userDrawn="1"/>
        </p:nvCxnSpPr>
        <p:spPr>
          <a:xfrm>
            <a:off x="2792279" y="4203700"/>
            <a:ext cx="71292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tekstu 19"/>
          <p:cNvSpPr>
            <a:spLocks noGrp="1"/>
          </p:cNvSpPr>
          <p:nvPr>
            <p:ph type="body" sz="quarter" idx="13" hasCustomPrompt="1"/>
          </p:nvPr>
        </p:nvSpPr>
        <p:spPr>
          <a:xfrm>
            <a:off x="3669957" y="3987800"/>
            <a:ext cx="7074243" cy="954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 smtClean="0"/>
              <a:t>Druga część tekstu może ZAJMOWAĆ NAWET 4 LINIJKI – ważne treści wyróżnione.</a:t>
            </a:r>
            <a:endParaRPr lang="pl-PL" dirty="0"/>
          </a:p>
        </p:txBody>
      </p: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3670299" y="5152768"/>
            <a:ext cx="7092436" cy="118453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5" hasCustomPrompt="1"/>
          </p:nvPr>
        </p:nvSpPr>
        <p:spPr>
          <a:xfrm>
            <a:off x="4051300" y="2184400"/>
            <a:ext cx="6637295" cy="88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1400" dirty="0" smtClean="0"/>
              <a:t>Tekst artykułu</a:t>
            </a:r>
            <a:endParaRPr lang="pl-PL" dirty="0"/>
          </a:p>
        </p:txBody>
      </p:sp>
      <p:pic>
        <p:nvPicPr>
          <p:cNvPr id="15" name="Obraz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66" y="3510700"/>
            <a:ext cx="1386000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73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 userDrawn="1"/>
        </p:nvSpPr>
        <p:spPr>
          <a:xfrm>
            <a:off x="3682314" y="2057399"/>
            <a:ext cx="8509686" cy="1674341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00" y="812800"/>
            <a:ext cx="8826500" cy="635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cap="all" baseline="0">
                <a:solidFill>
                  <a:srgbClr val="6D6E71"/>
                </a:solidFill>
              </a:defRPr>
            </a:lvl1pPr>
          </a:lstStyle>
          <a:p>
            <a:pPr lvl="0"/>
            <a:r>
              <a:rPr lang="pl-PL" dirty="0" smtClean="0"/>
              <a:t>tytuł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14" y="3476750"/>
            <a:ext cx="1420371" cy="1453899"/>
          </a:xfrm>
          <a:prstGeom prst="rect">
            <a:avLst/>
          </a:prstGeom>
        </p:spPr>
      </p:pic>
      <p:cxnSp>
        <p:nvCxnSpPr>
          <p:cNvPr id="12" name="Łącznik prosty 11"/>
          <p:cNvCxnSpPr>
            <a:endCxn id="9" idx="1"/>
          </p:cNvCxnSpPr>
          <p:nvPr userDrawn="1"/>
        </p:nvCxnSpPr>
        <p:spPr>
          <a:xfrm>
            <a:off x="0" y="4191000"/>
            <a:ext cx="1398014" cy="1270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 userDrawn="1"/>
        </p:nvCxnSpPr>
        <p:spPr>
          <a:xfrm>
            <a:off x="2792279" y="4203700"/>
            <a:ext cx="712921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ymbol zastępczy tekstu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85900" y="3708400"/>
            <a:ext cx="1231900" cy="292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cap="all" normalizeH="0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 smtClean="0"/>
              <a:t>Art. </a:t>
            </a:r>
            <a:endParaRPr lang="pl-PL" dirty="0"/>
          </a:p>
        </p:txBody>
      </p:sp>
      <p:sp>
        <p:nvSpPr>
          <p:cNvPr id="17" name="Symbol zastępczy tekstu 15"/>
          <p:cNvSpPr>
            <a:spLocks noGrp="1"/>
          </p:cNvSpPr>
          <p:nvPr>
            <p:ph type="body" sz="quarter" idx="12" hasCustomPrompt="1"/>
          </p:nvPr>
        </p:nvSpPr>
        <p:spPr>
          <a:xfrm>
            <a:off x="1408670" y="4038600"/>
            <a:ext cx="1383957" cy="78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5200" b="1" i="0" u="none" strike="noStrike" baseline="0" smtClean="0">
                <a:solidFill>
                  <a:srgbClr val="A43757"/>
                </a:solidFill>
                <a:latin typeface="Aral"/>
              </a:defRPr>
            </a:lvl1pPr>
          </a:lstStyle>
          <a:p>
            <a:pPr lvl="0"/>
            <a:r>
              <a:rPr lang="pl-PL" sz="5200" b="1" i="0" u="none" strike="noStrike" baseline="0" dirty="0" smtClean="0">
                <a:solidFill>
                  <a:srgbClr val="A43759"/>
                </a:solidFill>
                <a:latin typeface="Arial-BoldMT"/>
              </a:rPr>
              <a:t>nr</a:t>
            </a:r>
            <a:endParaRPr lang="pl-PL" dirty="0"/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13" hasCustomPrompt="1"/>
          </p:nvPr>
        </p:nvSpPr>
        <p:spPr>
          <a:xfrm>
            <a:off x="3695700" y="3987800"/>
            <a:ext cx="7048500" cy="954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A43757"/>
                </a:solidFill>
              </a:defRPr>
            </a:lvl1pPr>
          </a:lstStyle>
          <a:p>
            <a:pPr lvl="0"/>
            <a:r>
              <a:rPr lang="pl-PL" dirty="0" smtClean="0"/>
              <a:t>Druga część tekstu może ZAJMOWAĆ NAWET 4 LINIJKI – ważne treści wyróżnione.</a:t>
            </a:r>
            <a:endParaRPr lang="pl-PL" dirty="0"/>
          </a:p>
        </p:txBody>
      </p:sp>
      <p:sp>
        <p:nvSpPr>
          <p:cNvPr id="22" name="Symbol zastępczy tekstu 21"/>
          <p:cNvSpPr>
            <a:spLocks noGrp="1"/>
          </p:cNvSpPr>
          <p:nvPr>
            <p:ph type="body" sz="quarter" idx="14"/>
          </p:nvPr>
        </p:nvSpPr>
        <p:spPr>
          <a:xfrm>
            <a:off x="3670299" y="5152768"/>
            <a:ext cx="7092436" cy="118453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D6E7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5" hasCustomPrompt="1"/>
          </p:nvPr>
        </p:nvSpPr>
        <p:spPr>
          <a:xfrm>
            <a:off x="4051300" y="2184399"/>
            <a:ext cx="6637295" cy="13022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sz="1400" dirty="0" smtClean="0"/>
              <a:t>Tekst artykułu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712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299"/>
            <a:ext cx="1399035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7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78" r:id="rId3"/>
    <p:sldLayoutId id="2147483650" r:id="rId4"/>
    <p:sldLayoutId id="2147483651" r:id="rId5"/>
    <p:sldLayoutId id="2147483652" r:id="rId6"/>
    <p:sldLayoutId id="2147483660" r:id="rId7"/>
    <p:sldLayoutId id="2147483661" r:id="rId8"/>
    <p:sldLayoutId id="2147483677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53" r:id="rId25"/>
    <p:sldLayoutId id="2147483654" r:id="rId26"/>
    <p:sldLayoutId id="2147483655" r:id="rId27"/>
    <p:sldLayoutId id="2147483656" r:id="rId28"/>
    <p:sldLayoutId id="2147483657" r:id="rId29"/>
    <p:sldLayoutId id="2147483658" r:id="rId30"/>
    <p:sldLayoutId id="2147483659" r:id="rId31"/>
    <p:sldLayoutId id="2147483679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9" r:id="rId38"/>
    <p:sldLayoutId id="2147483690" r:id="rId39"/>
    <p:sldLayoutId id="2147483693" r:id="rId40"/>
    <p:sldLayoutId id="2147483694" r:id="rId41"/>
    <p:sldLayoutId id="2147483695" r:id="rId42"/>
    <p:sldLayoutId id="2147483700" r:id="rId43"/>
    <p:sldLayoutId id="2147483701" r:id="rId4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2.jpeg"/><Relationship Id="rId5" Type="http://schemas.microsoft.com/office/2007/relationships/hdphoto" Target="../media/hdphoto14.wdp"/><Relationship Id="rId4" Type="http://schemas.openxmlformats.org/officeDocument/2006/relationships/image" Target="../media/image8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3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2.xml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7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8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9.wdp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6.xml"/><Relationship Id="rId5" Type="http://schemas.microsoft.com/office/2007/relationships/hdphoto" Target="../media/hdphoto14.wdp"/><Relationship Id="rId4" Type="http://schemas.openxmlformats.org/officeDocument/2006/relationships/image" Target="../media/image8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15.wdp"/><Relationship Id="rId4" Type="http://schemas.openxmlformats.org/officeDocument/2006/relationships/image" Target="../media/image9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975"/>
          <a:stretch/>
        </p:blipFill>
        <p:spPr>
          <a:xfrm>
            <a:off x="0" y="-2297"/>
            <a:ext cx="12191999" cy="686029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" y="3703171"/>
            <a:ext cx="7048499" cy="729128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6800" rtlCol="0" anchor="ctr"/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</a:rPr>
              <a:t>ZAMÓWIENIA IN HOUSE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/>
          <a:stretch/>
        </p:blipFill>
        <p:spPr>
          <a:xfrm>
            <a:off x="1" y="691708"/>
            <a:ext cx="2994272" cy="774278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3243943" y="4546599"/>
            <a:ext cx="9032636" cy="631825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W ŚWIETLE NOWYCH UWARUNKOWAŃ PRAWNYCH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8966579" y="5922359"/>
            <a:ext cx="3225421" cy="609388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DR JĘDRZEJ BUJNY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3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bg1"/>
                </a:solidFill>
              </a:rPr>
              <a:t>Orzeczenie ETS z dnia 13 stycznia 2005 r. w sprawie C–84/03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„Komisja Wspólnot Europejskich v. Królestwo Hiszpanii”</a:t>
            </a:r>
          </a:p>
        </p:txBody>
      </p:sp>
      <p:sp>
        <p:nvSpPr>
          <p:cNvPr id="9" name="Prostokąt 8"/>
          <p:cNvSpPr/>
          <p:nvPr/>
        </p:nvSpPr>
        <p:spPr>
          <a:xfrm>
            <a:off x="1959436" y="2887976"/>
            <a:ext cx="10297882" cy="3266081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lvl="3" algn="just"/>
            <a:r>
              <a:rPr lang="pl-PL" sz="2400" u="sng" dirty="0" smtClean="0">
                <a:solidFill>
                  <a:srgbClr val="6D6E71"/>
                </a:solidFill>
              </a:rPr>
              <a:t>Odmienna sytuacja </a:t>
            </a:r>
            <a:r>
              <a:rPr lang="pl-PL" sz="2400" u="sng" dirty="0">
                <a:solidFill>
                  <a:srgbClr val="6D6E71"/>
                </a:solidFill>
              </a:rPr>
              <a:t>może mieć miejsce </a:t>
            </a:r>
            <a:r>
              <a:rPr lang="pl-PL" sz="2400" dirty="0">
                <a:solidFill>
                  <a:srgbClr val="6D6E71"/>
                </a:solidFill>
              </a:rPr>
              <a:t>wyłącznie wtedy, gdy jednostka administracji </a:t>
            </a:r>
            <a:r>
              <a:rPr lang="pl-PL" sz="2400" b="1" dirty="0">
                <a:solidFill>
                  <a:srgbClr val="A43757"/>
                </a:solidFill>
              </a:rPr>
              <a:t>sprawuje nad tym podmiotem </a:t>
            </a:r>
            <a:r>
              <a:rPr lang="pl-PL" sz="2400" b="1" dirty="0" smtClean="0">
                <a:solidFill>
                  <a:srgbClr val="A43757"/>
                </a:solidFill>
              </a:rPr>
              <a:t>kontrolę podobną </a:t>
            </a:r>
            <a:r>
              <a:rPr lang="pl-PL" sz="2400" b="1" dirty="0">
                <a:solidFill>
                  <a:srgbClr val="A43757"/>
                </a:solidFill>
              </a:rPr>
              <a:t>do kontroli nad własnymi służbami </a:t>
            </a:r>
            <a:r>
              <a:rPr lang="pl-PL" sz="2400" dirty="0" smtClean="0">
                <a:solidFill>
                  <a:srgbClr val="6D6E71"/>
                </a:solidFill>
              </a:rPr>
              <a:t/>
            </a:r>
            <a:br>
              <a:rPr lang="pl-PL" sz="2400" dirty="0" smtClean="0">
                <a:solidFill>
                  <a:srgbClr val="6D6E71"/>
                </a:solidFill>
              </a:rPr>
            </a:br>
            <a:r>
              <a:rPr lang="pl-PL" sz="2400" dirty="0" smtClean="0">
                <a:solidFill>
                  <a:srgbClr val="6D6E71"/>
                </a:solidFill>
              </a:rPr>
              <a:t>i </a:t>
            </a:r>
            <a:r>
              <a:rPr lang="pl-PL" sz="2400" dirty="0">
                <a:solidFill>
                  <a:srgbClr val="6D6E71"/>
                </a:solidFill>
              </a:rPr>
              <a:t>jednocześnie podmiot ten wykonuje </a:t>
            </a:r>
            <a:r>
              <a:rPr lang="pl-PL" sz="2400" b="1" dirty="0">
                <a:solidFill>
                  <a:srgbClr val="A43757"/>
                </a:solidFill>
              </a:rPr>
              <a:t>przede wszystkim zadania </a:t>
            </a:r>
            <a:r>
              <a:rPr lang="pl-PL" sz="2400" b="1" dirty="0" smtClean="0">
                <a:solidFill>
                  <a:srgbClr val="A43757"/>
                </a:solidFill>
              </a:rPr>
              <a:t>na rzecz </a:t>
            </a:r>
            <a:r>
              <a:rPr lang="pl-PL" sz="2400" b="1" dirty="0">
                <a:solidFill>
                  <a:srgbClr val="A43757"/>
                </a:solidFill>
              </a:rPr>
              <a:t>jednostki administracji, której podlega.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235200" y="2635883"/>
            <a:ext cx="161108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900" b="1" dirty="0" smtClean="0">
                <a:solidFill>
                  <a:srgbClr val="A43757"/>
                </a:solidFill>
              </a:rPr>
              <a:t>!</a:t>
            </a:r>
            <a:endParaRPr lang="pl-PL" sz="23900" b="1" dirty="0">
              <a:solidFill>
                <a:srgbClr val="A43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84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Łącznik prostoliniowy 25"/>
          <p:cNvCxnSpPr/>
          <p:nvPr/>
        </p:nvCxnSpPr>
        <p:spPr>
          <a:xfrm>
            <a:off x="-25669" y="362298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9407268" y="3603227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1587595" y="1852954"/>
            <a:ext cx="8253093" cy="364894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r>
              <a:rPr lang="pl-PL" sz="3200" dirty="0" smtClean="0">
                <a:solidFill>
                  <a:srgbClr val="6D6E71"/>
                </a:solidFill>
              </a:rPr>
              <a:t>w </a:t>
            </a:r>
            <a:r>
              <a:rPr lang="pl-PL" sz="3200" dirty="0">
                <a:solidFill>
                  <a:srgbClr val="6D6E71"/>
                </a:solidFill>
              </a:rPr>
              <a:t>kontrolowanym zamawiającym i w zamawiającym sprawującym kontrolę </a:t>
            </a:r>
            <a:r>
              <a:rPr lang="pl-PL" sz="3200" dirty="0" smtClean="0">
                <a:solidFill>
                  <a:srgbClr val="6D6E71"/>
                </a:solidFill>
              </a:rPr>
              <a:t/>
            </a:r>
            <a:br>
              <a:rPr lang="pl-PL" sz="3200" dirty="0" smtClean="0">
                <a:solidFill>
                  <a:srgbClr val="6D6E71"/>
                </a:solidFill>
              </a:rPr>
            </a:br>
            <a:r>
              <a:rPr lang="pl-PL" sz="3200" b="1" dirty="0" smtClean="0">
                <a:solidFill>
                  <a:srgbClr val="A43757"/>
                </a:solidFill>
              </a:rPr>
              <a:t>nie </a:t>
            </a:r>
            <a:r>
              <a:rPr lang="pl-PL" sz="3200" b="1" dirty="0">
                <a:solidFill>
                  <a:srgbClr val="A43757"/>
                </a:solidFill>
              </a:rPr>
              <a:t>ma bezpośredniego udziału kapitału prywatnego;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13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33575" y="3278395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rgbClr val="A43757"/>
                </a:solidFill>
              </a:rPr>
              <a:t>c</a:t>
            </a:r>
            <a:r>
              <a:rPr lang="pl-PL" sz="2800" b="1" dirty="0" smtClean="0">
                <a:solidFill>
                  <a:srgbClr val="A43757"/>
                </a:solidFill>
              </a:rPr>
              <a:t>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002550" y="2819503"/>
            <a:ext cx="1768537" cy="1527525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087433" y="3120570"/>
            <a:ext cx="1654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5400" b="1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681" y="2939347"/>
            <a:ext cx="1253103" cy="1253103"/>
          </a:xfrm>
          <a:prstGeom prst="rect">
            <a:avLst/>
          </a:prstGeom>
        </p:spPr>
      </p:pic>
      <p:sp>
        <p:nvSpPr>
          <p:cNvPr id="14" name="Tytuł 1"/>
          <p:cNvSpPr txBox="1">
            <a:spLocks/>
          </p:cNvSpPr>
          <p:nvPr/>
        </p:nvSpPr>
        <p:spPr>
          <a:xfrm>
            <a:off x="1676400" y="83007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rgbClr val="6D6E71"/>
                </a:solidFill>
              </a:rPr>
              <a:t>2.2. ODWRÓCONE ZAMÓWIENIA IN-HOUSE – PODSTAWA PRAWNA </a:t>
            </a:r>
            <a:endParaRPr lang="pl-PL" sz="28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2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43" b="8238"/>
          <a:stretch/>
        </p:blipFill>
        <p:spPr>
          <a:xfrm>
            <a:off x="-420725" y="-135396"/>
            <a:ext cx="12781454" cy="7164796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-2665156" y="5123543"/>
            <a:ext cx="11839449" cy="718289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6800" rIns="432000" rtlCol="0" anchor="ctr"/>
          <a:lstStyle/>
          <a:p>
            <a:pPr algn="r"/>
            <a:r>
              <a:rPr lang="pl-PL" sz="3600" b="1" dirty="0" smtClean="0">
                <a:solidFill>
                  <a:schemeClr val="bg1"/>
                </a:solidFill>
              </a:rPr>
              <a:t>4. ZAMÓWIENIA IN HOUSE UDZIELANE </a:t>
            </a:r>
            <a:endParaRPr lang="pl-PL" sz="4000" b="1" dirty="0" smtClean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085850" y="5841832"/>
            <a:ext cx="11791950" cy="646054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46800" rIns="360000" rtlCol="0" anchor="ctr"/>
          <a:lstStyle/>
          <a:p>
            <a:r>
              <a:rPr lang="pl-PL" sz="2400" dirty="0" smtClean="0">
                <a:solidFill>
                  <a:schemeClr val="bg1"/>
                </a:solidFill>
              </a:rPr>
              <a:t>PODMIOTOWI KONTROLOWANEMU PRZEZ PODMIOTY KONTROLUJĄCE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ISTOTA 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0" y="2045955"/>
            <a:ext cx="3544615" cy="354461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259954" y="2104336"/>
            <a:ext cx="762724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6D6E71"/>
                </a:solidFill>
              </a:rPr>
              <a:t>A</a:t>
            </a:r>
            <a:r>
              <a:rPr lang="pl-PL" sz="2800" dirty="0" smtClean="0">
                <a:solidFill>
                  <a:srgbClr val="6D6E71"/>
                </a:solidFill>
              </a:rPr>
              <a:t>rt</a:t>
            </a:r>
            <a:r>
              <a:rPr lang="pl-PL" sz="2800" dirty="0">
                <a:solidFill>
                  <a:srgbClr val="6D6E71"/>
                </a:solidFill>
              </a:rPr>
              <a:t>. 67 ust. 1 pkt 14 </a:t>
            </a:r>
            <a:r>
              <a:rPr lang="pl-PL" sz="2800" dirty="0" err="1" smtClean="0">
                <a:solidFill>
                  <a:srgbClr val="6D6E71"/>
                </a:solidFill>
              </a:rPr>
              <a:t>pzp</a:t>
            </a:r>
            <a:r>
              <a:rPr lang="pl-PL" sz="2800" dirty="0" smtClean="0">
                <a:solidFill>
                  <a:srgbClr val="6D6E71"/>
                </a:solidFill>
              </a:rPr>
              <a:t> dopuszcza udzielenie zamówienia </a:t>
            </a:r>
            <a:r>
              <a:rPr lang="pl-PL" sz="2800" dirty="0">
                <a:solidFill>
                  <a:srgbClr val="6D6E71"/>
                </a:solidFill>
              </a:rPr>
              <a:t>wykonawcy, nad którym zamawiający sprawuje wspólną kontrolę </a:t>
            </a:r>
            <a:r>
              <a:rPr lang="pl-PL" sz="2800" dirty="0" smtClean="0">
                <a:solidFill>
                  <a:srgbClr val="6D6E71"/>
                </a:solidFill>
              </a:rPr>
              <a:t/>
            </a:r>
            <a:br>
              <a:rPr lang="pl-PL" sz="2800" dirty="0" smtClean="0">
                <a:solidFill>
                  <a:srgbClr val="6D6E71"/>
                </a:solidFill>
              </a:rPr>
            </a:br>
            <a:r>
              <a:rPr lang="pl-PL" sz="2800" dirty="0" smtClean="0">
                <a:solidFill>
                  <a:srgbClr val="6D6E71"/>
                </a:solidFill>
              </a:rPr>
              <a:t>z </a:t>
            </a:r>
            <a:r>
              <a:rPr lang="pl-PL" sz="2800" dirty="0">
                <a:solidFill>
                  <a:srgbClr val="6D6E71"/>
                </a:solidFill>
              </a:rPr>
              <a:t>innymi zamawiającymi. Jest to</a:t>
            </a:r>
          </a:p>
          <a:p>
            <a:r>
              <a:rPr lang="pl-PL" sz="2800" dirty="0">
                <a:solidFill>
                  <a:srgbClr val="6D6E71"/>
                </a:solidFill>
              </a:rPr>
              <a:t>rozwiązanie, które </a:t>
            </a:r>
            <a:r>
              <a:rPr lang="pl-PL" sz="2800" dirty="0" smtClean="0">
                <a:solidFill>
                  <a:srgbClr val="6D6E71"/>
                </a:solidFill>
              </a:rPr>
              <a:t>umożliwia udzielanie </a:t>
            </a:r>
            <a:r>
              <a:rPr lang="pl-PL" sz="2800" dirty="0">
                <a:solidFill>
                  <a:srgbClr val="6D6E71"/>
                </a:solidFill>
              </a:rPr>
              <a:t>zamówień </a:t>
            </a:r>
            <a:r>
              <a:rPr lang="pl-PL" sz="2800" dirty="0" smtClean="0">
                <a:solidFill>
                  <a:srgbClr val="6D6E71"/>
                </a:solidFill>
              </a:rPr>
              <a:t>in house tym </a:t>
            </a:r>
            <a:r>
              <a:rPr lang="pl-PL" sz="2800" dirty="0">
                <a:solidFill>
                  <a:srgbClr val="6D6E71"/>
                </a:solidFill>
              </a:rPr>
              <a:t>podmiotom, dla których organem </a:t>
            </a:r>
            <a:r>
              <a:rPr lang="pl-PL" sz="2800" dirty="0" smtClean="0">
                <a:solidFill>
                  <a:srgbClr val="6D6E71"/>
                </a:solidFill>
              </a:rPr>
              <a:t>założycielskim nie </a:t>
            </a:r>
            <a:r>
              <a:rPr lang="pl-PL" sz="2800" dirty="0">
                <a:solidFill>
                  <a:srgbClr val="6D6E71"/>
                </a:solidFill>
              </a:rPr>
              <a:t>jest jeden, lecz kilku zamawiających </a:t>
            </a:r>
            <a:r>
              <a:rPr lang="pl-PL" sz="2800" dirty="0" smtClean="0">
                <a:solidFill>
                  <a:srgbClr val="6D6E71"/>
                </a:solidFill>
              </a:rPr>
              <a:t>(np. kilka gmin).</a:t>
            </a:r>
            <a:endParaRPr lang="pl-PL" sz="28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2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3238542" y="1492858"/>
            <a:ext cx="5385122" cy="189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0" y="754965"/>
            <a:ext cx="1397000" cy="705535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 w dół 13"/>
          <p:cNvSpPr/>
          <p:nvPr/>
        </p:nvSpPr>
        <p:spPr>
          <a:xfrm>
            <a:off x="5612497" y="3227607"/>
            <a:ext cx="483170" cy="1648848"/>
          </a:xfrm>
          <a:prstGeom prst="downArrow">
            <a:avLst>
              <a:gd name="adj1" fmla="val 58684"/>
              <a:gd name="adj2" fmla="val 80933"/>
            </a:avLst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1676400" y="830077"/>
            <a:ext cx="1106805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dirty="0" smtClean="0">
                <a:solidFill>
                  <a:srgbClr val="6D6E71"/>
                </a:solidFill>
              </a:rPr>
              <a:t>4. PODMIOTOWI </a:t>
            </a:r>
            <a:r>
              <a:rPr lang="pl-PL" sz="2200" dirty="0">
                <a:solidFill>
                  <a:srgbClr val="6D6E71"/>
                </a:solidFill>
              </a:rPr>
              <a:t>KONTROLOWANEMU PRZEZ PODMIOTY KONTROLUJĄCE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92" y="1677718"/>
            <a:ext cx="2245172" cy="688458"/>
          </a:xfrm>
          <a:prstGeom prst="rect">
            <a:avLst/>
          </a:prstGeom>
        </p:spPr>
      </p:pic>
      <p:sp>
        <p:nvSpPr>
          <p:cNvPr id="20" name="Prostokąt zaokrąglony 19"/>
          <p:cNvSpPr/>
          <p:nvPr/>
        </p:nvSpPr>
        <p:spPr>
          <a:xfrm>
            <a:off x="3898709" y="4896757"/>
            <a:ext cx="3881882" cy="14659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396000" bIns="792000" rtlCol="0" anchor="ctr"/>
          <a:lstStyle/>
          <a:p>
            <a:pPr algn="ctr"/>
            <a:endParaRPr lang="pl-PL" b="1" dirty="0">
              <a:solidFill>
                <a:srgbClr val="6D6E71"/>
              </a:solidFill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82"/>
          <a:stretch/>
        </p:blipFill>
        <p:spPr>
          <a:xfrm>
            <a:off x="3902820" y="5131862"/>
            <a:ext cx="898270" cy="995731"/>
          </a:xfrm>
          <a:prstGeom prst="rect">
            <a:avLst/>
          </a:prstGeom>
        </p:spPr>
      </p:pic>
      <p:cxnSp>
        <p:nvCxnSpPr>
          <p:cNvPr id="22" name="Łącznik prostoliniowy 21"/>
          <p:cNvCxnSpPr/>
          <p:nvPr/>
        </p:nvCxnSpPr>
        <p:spPr>
          <a:xfrm>
            <a:off x="4976480" y="5367807"/>
            <a:ext cx="2238375" cy="0"/>
          </a:xfrm>
          <a:prstGeom prst="line">
            <a:avLst/>
          </a:prstGeom>
          <a:ln w="1270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/>
          <p:cNvSpPr txBox="1"/>
          <p:nvPr/>
        </p:nvSpPr>
        <p:spPr>
          <a:xfrm>
            <a:off x="5025023" y="5460451"/>
            <a:ext cx="2238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rgbClr val="6D6E71"/>
                </a:solidFill>
              </a:rPr>
              <a:t>40% udziałów gminy A</a:t>
            </a:r>
          </a:p>
          <a:p>
            <a:pPr algn="ctr"/>
            <a:r>
              <a:rPr lang="pl-PL" sz="1600" dirty="0" smtClean="0">
                <a:solidFill>
                  <a:srgbClr val="6D6E71"/>
                </a:solidFill>
              </a:rPr>
              <a:t>30% udziałów gminy B</a:t>
            </a:r>
          </a:p>
          <a:p>
            <a:pPr algn="ctr"/>
            <a:r>
              <a:rPr lang="pl-PL" sz="1600" dirty="0" smtClean="0">
                <a:solidFill>
                  <a:srgbClr val="6D6E71"/>
                </a:solidFill>
              </a:rPr>
              <a:t>30% udziałów gminy C</a:t>
            </a:r>
            <a:endParaRPr lang="pl-PL" sz="1600" dirty="0">
              <a:solidFill>
                <a:srgbClr val="6D6E71"/>
              </a:solidFill>
            </a:endParaRPr>
          </a:p>
        </p:txBody>
      </p:sp>
      <p:sp>
        <p:nvSpPr>
          <p:cNvPr id="27" name="Prostokąt zaokrąglony 26"/>
          <p:cNvSpPr/>
          <p:nvPr/>
        </p:nvSpPr>
        <p:spPr>
          <a:xfrm>
            <a:off x="6487999" y="3625346"/>
            <a:ext cx="5457258" cy="10109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solidFill>
              <a:srgbClr val="A4375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6D6E71"/>
                </a:solidFill>
              </a:rPr>
              <a:t>Gminy wspólnie powołały spółkę komunalną </a:t>
            </a:r>
            <a:br>
              <a:rPr lang="pl-PL" dirty="0" smtClean="0">
                <a:solidFill>
                  <a:srgbClr val="6D6E71"/>
                </a:solidFill>
              </a:rPr>
            </a:br>
            <a:r>
              <a:rPr lang="pl-PL" dirty="0" smtClean="0">
                <a:solidFill>
                  <a:srgbClr val="6D6E71"/>
                </a:solidFill>
              </a:rPr>
              <a:t>w celu realizacji </a:t>
            </a:r>
            <a:r>
              <a:rPr lang="pl-PL" dirty="0">
                <a:solidFill>
                  <a:srgbClr val="6D6E71"/>
                </a:solidFill>
              </a:rPr>
              <a:t>swoich </a:t>
            </a:r>
            <a:r>
              <a:rPr lang="pl-PL" dirty="0" smtClean="0">
                <a:solidFill>
                  <a:srgbClr val="6D6E71"/>
                </a:solidFill>
              </a:rPr>
              <a:t>zadań i powierzają</a:t>
            </a:r>
            <a:br>
              <a:rPr lang="pl-PL" dirty="0" smtClean="0">
                <a:solidFill>
                  <a:srgbClr val="6D6E71"/>
                </a:solidFill>
              </a:rPr>
            </a:br>
            <a:r>
              <a:rPr lang="pl-PL" dirty="0" smtClean="0">
                <a:solidFill>
                  <a:srgbClr val="6D6E71"/>
                </a:solidFill>
              </a:rPr>
              <a:t> jej wykonywanie określonych zadań</a:t>
            </a:r>
            <a:endParaRPr lang="pl-PL" b="1" dirty="0">
              <a:solidFill>
                <a:srgbClr val="6D6E71"/>
              </a:solidFill>
            </a:endParaRP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90" y="2590679"/>
            <a:ext cx="2077120" cy="636927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87" y="1677718"/>
            <a:ext cx="2245172" cy="688458"/>
          </a:xfrm>
          <a:prstGeom prst="rect">
            <a:avLst/>
          </a:prstGeom>
        </p:spPr>
      </p:pic>
      <p:sp>
        <p:nvSpPr>
          <p:cNvPr id="28" name="pole tekstowe 27"/>
          <p:cNvSpPr txBox="1"/>
          <p:nvPr/>
        </p:nvSpPr>
        <p:spPr>
          <a:xfrm>
            <a:off x="4983523" y="5015865"/>
            <a:ext cx="2238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6D6E71"/>
                </a:solidFill>
              </a:rPr>
              <a:t>Spółka komunalna </a:t>
            </a:r>
            <a:endParaRPr lang="pl-PL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723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r>
              <a:rPr lang="pl-PL" sz="2000" dirty="0">
                <a:solidFill>
                  <a:srgbClr val="6D6E71"/>
                </a:solidFill>
              </a:rPr>
              <a:t>4. PODMIOTOWI KONTROLOWANEMU PRZEZ PODMIOTY KONTROLUJĄCE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14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917419" y="2947306"/>
            <a:ext cx="8743756" cy="2196193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2400" dirty="0" smtClean="0">
                <a:solidFill>
                  <a:srgbClr val="6D6E71"/>
                </a:solidFill>
              </a:rPr>
              <a:t>Przepis </a:t>
            </a:r>
            <a:r>
              <a:rPr lang="pl-PL" sz="2400" dirty="0">
                <a:solidFill>
                  <a:srgbClr val="6D6E71"/>
                </a:solidFill>
              </a:rPr>
              <a:t>art. 67 ust. 1 pkt 14 wprost dopuszcza możliwość udzielania zamówień </a:t>
            </a:r>
            <a:r>
              <a:rPr lang="pl-PL" sz="2400" dirty="0" smtClean="0">
                <a:solidFill>
                  <a:srgbClr val="6D6E71"/>
                </a:solidFill>
              </a:rPr>
              <a:t>w </a:t>
            </a:r>
            <a:r>
              <a:rPr lang="pl-PL" sz="2400" dirty="0">
                <a:solidFill>
                  <a:srgbClr val="6D6E71"/>
                </a:solidFill>
              </a:rPr>
              <a:t>trybie </a:t>
            </a:r>
            <a:r>
              <a:rPr lang="pl-PL" sz="2400" i="1" dirty="0">
                <a:solidFill>
                  <a:srgbClr val="6D6E71"/>
                </a:solidFill>
              </a:rPr>
              <a:t>in house</a:t>
            </a:r>
            <a:r>
              <a:rPr lang="pl-PL" sz="2400" dirty="0">
                <a:solidFill>
                  <a:srgbClr val="6D6E71"/>
                </a:solidFill>
              </a:rPr>
              <a:t> spółkom, których udziałowcami jest </a:t>
            </a:r>
            <a:r>
              <a:rPr lang="pl-PL" sz="2400" b="1" dirty="0">
                <a:solidFill>
                  <a:srgbClr val="A43757"/>
                </a:solidFill>
              </a:rPr>
              <a:t>kilka jednostek samorządu terytorialnego</a:t>
            </a:r>
            <a:r>
              <a:rPr lang="pl-PL" sz="2400" b="1" dirty="0">
                <a:solidFill>
                  <a:srgbClr val="6D6E71"/>
                </a:solidFill>
              </a:rPr>
              <a:t> przez każdą z tych jednostek o ile spełnione są określone </a:t>
            </a:r>
            <a:r>
              <a:rPr lang="pl-PL" sz="2400" b="1" dirty="0" smtClean="0">
                <a:solidFill>
                  <a:srgbClr val="6D6E71"/>
                </a:solidFill>
              </a:rPr>
              <a:t>przesłanki.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917419" y="1991865"/>
            <a:ext cx="8743756" cy="774526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WIELOŚĆ UDZIAŁOWCÓW W SPÓŁCE KOMUNALNEJ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>
            <a:off x="-224438" y="364203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oliniowy 5"/>
          <p:cNvCxnSpPr/>
          <p:nvPr/>
        </p:nvCxnSpPr>
        <p:spPr>
          <a:xfrm>
            <a:off x="9826367" y="3642031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r>
              <a:rPr lang="pl-PL" sz="2400" dirty="0">
                <a:solidFill>
                  <a:srgbClr val="6D6E71"/>
                </a:solidFill>
              </a:rPr>
              <a:t>4. </a:t>
            </a:r>
            <a:r>
              <a:rPr lang="pl-PL" sz="2400" dirty="0" smtClean="0">
                <a:solidFill>
                  <a:srgbClr val="6D6E71"/>
                </a:solidFill>
              </a:rPr>
              <a:t>PODSTAWY PRAWNE 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93569" y="2543290"/>
            <a:ext cx="8743756" cy="2197482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pl-PL" sz="2800" dirty="0" smtClean="0">
                <a:solidFill>
                  <a:srgbClr val="6D6E71"/>
                </a:solidFill>
              </a:rPr>
              <a:t>zamówienie </a:t>
            </a:r>
            <a:r>
              <a:rPr lang="pl-PL" sz="2800" dirty="0">
                <a:solidFill>
                  <a:srgbClr val="6D6E71"/>
                </a:solidFill>
              </a:rPr>
              <a:t>udzielane jest przez zamawiającego, o którym mowa w art. 3 ust. 1 pkt 1-3a, osobie prawnej, jeżeli spełnione są łącznie następujące warunki: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14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830077"/>
            <a:ext cx="10515600" cy="1325563"/>
          </a:xfrm>
        </p:spPr>
        <p:txBody>
          <a:bodyPr/>
          <a:lstStyle/>
          <a:p>
            <a:r>
              <a:rPr lang="pl-PL" sz="2400" dirty="0">
                <a:solidFill>
                  <a:srgbClr val="6D6E71"/>
                </a:solidFill>
              </a:rPr>
              <a:t>4. PODSTAWY PRAWNE </a:t>
            </a:r>
            <a:r>
              <a:rPr lang="pl-PL" sz="2400" dirty="0" smtClean="0">
                <a:solidFill>
                  <a:srgbClr val="6D6E71"/>
                </a:solidFill>
              </a:rPr>
              <a:t>– art. 67 ust. 1 pkt 14 </a:t>
            </a:r>
            <a:r>
              <a:rPr lang="pl-PL" sz="2400" dirty="0" err="1" smtClean="0">
                <a:solidFill>
                  <a:srgbClr val="6D6E71"/>
                </a:solidFill>
              </a:rPr>
              <a:t>pzp</a:t>
            </a:r>
            <a:r>
              <a:rPr lang="pl-PL" sz="2400" dirty="0" smtClean="0">
                <a:solidFill>
                  <a:srgbClr val="6D6E71"/>
                </a:solidFill>
              </a:rPr>
              <a:t> </a:t>
            </a:r>
            <a:endParaRPr lang="pl-PL" sz="2800" dirty="0">
              <a:solidFill>
                <a:srgbClr val="6D6E71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95" y="228478"/>
            <a:ext cx="1396645" cy="1396645"/>
          </a:xfrm>
          <a:prstGeom prst="rect">
            <a:avLst/>
          </a:prstGeom>
        </p:spPr>
      </p:pic>
      <p:cxnSp>
        <p:nvCxnSpPr>
          <p:cNvPr id="11" name="Łącznik prostoliniowy 10"/>
          <p:cNvCxnSpPr/>
          <p:nvPr/>
        </p:nvCxnSpPr>
        <p:spPr>
          <a:xfrm>
            <a:off x="0" y="2873662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>
            <a:off x="659244" y="2529076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A43757"/>
                </a:solidFill>
              </a:rPr>
              <a:t>a)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908654" y="1752273"/>
            <a:ext cx="9676486" cy="2248227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2400" b="1" dirty="0" smtClean="0">
                <a:solidFill>
                  <a:srgbClr val="A43757"/>
                </a:solidFill>
              </a:rPr>
              <a:t>zamawiający </a:t>
            </a:r>
            <a:r>
              <a:rPr lang="pl-PL" sz="2400" b="1" dirty="0">
                <a:solidFill>
                  <a:srgbClr val="A43757"/>
                </a:solidFill>
              </a:rPr>
              <a:t>wspólnie z innymi zamawiającymi</a:t>
            </a:r>
            <a:r>
              <a:rPr lang="pl-PL" sz="2400" dirty="0">
                <a:solidFill>
                  <a:srgbClr val="6D6E71"/>
                </a:solidFill>
              </a:rPr>
              <a:t>, o których mowa </a:t>
            </a:r>
            <a:r>
              <a:rPr lang="pl-PL" sz="2400" dirty="0" smtClean="0">
                <a:solidFill>
                  <a:srgbClr val="6D6E71"/>
                </a:solidFill>
              </a:rPr>
              <a:t/>
            </a:r>
            <a:br>
              <a:rPr lang="pl-PL" sz="2400" dirty="0" smtClean="0">
                <a:solidFill>
                  <a:srgbClr val="6D6E71"/>
                </a:solidFill>
              </a:rPr>
            </a:br>
            <a:r>
              <a:rPr lang="pl-PL" sz="2400" dirty="0" smtClean="0">
                <a:solidFill>
                  <a:srgbClr val="6D6E71"/>
                </a:solidFill>
              </a:rPr>
              <a:t>w </a:t>
            </a:r>
            <a:r>
              <a:rPr lang="pl-PL" sz="2400" dirty="0">
                <a:solidFill>
                  <a:srgbClr val="6D6E71"/>
                </a:solidFill>
              </a:rPr>
              <a:t>art. 3 ust. 1 pkt 1-4, sprawuje nad daną osobą prawną </a:t>
            </a:r>
            <a:r>
              <a:rPr lang="pl-PL" sz="2400" b="1" dirty="0">
                <a:solidFill>
                  <a:srgbClr val="A43757"/>
                </a:solidFill>
              </a:rPr>
              <a:t>kontrolę</a:t>
            </a:r>
            <a:r>
              <a:rPr lang="pl-PL" sz="2400" dirty="0">
                <a:solidFill>
                  <a:srgbClr val="6D6E71"/>
                </a:solidFill>
              </a:rPr>
              <a:t>, która odpowiada kontroli sprawowanej przez nich nad własnymi jednostkami, przy czym </a:t>
            </a:r>
            <a:r>
              <a:rPr lang="pl-PL" sz="2400" b="1" dirty="0">
                <a:solidFill>
                  <a:srgbClr val="6D6E71"/>
                </a:solidFill>
              </a:rPr>
              <a:t>wspólne sprawowanie kontroli ma miejsce, jeżeli spełnione są łącznie następujące warunki</a:t>
            </a:r>
            <a:r>
              <a:rPr lang="pl-PL" sz="2400" dirty="0">
                <a:solidFill>
                  <a:srgbClr val="6D6E71"/>
                </a:solidFill>
              </a:rPr>
              <a:t>:</a:t>
            </a:r>
            <a:endParaRPr lang="pl-PL" sz="2400" u="sng" dirty="0">
              <a:solidFill>
                <a:srgbClr val="6D6E71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659244" y="4152900"/>
            <a:ext cx="11647056" cy="914399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dirty="0">
                <a:solidFill>
                  <a:srgbClr val="6D6E71"/>
                </a:solidFill>
              </a:rPr>
              <a:t>– w skład organów decyzyjnych kontrolowanej osoby prawnej wchodzą </a:t>
            </a:r>
            <a:r>
              <a:rPr lang="pl-PL" b="1" dirty="0">
                <a:solidFill>
                  <a:srgbClr val="A43757"/>
                </a:solidFill>
              </a:rPr>
              <a:t>przedstawiciele wszystkich uczestniczących zamawiających</a:t>
            </a:r>
            <a:r>
              <a:rPr lang="pl-PL" dirty="0">
                <a:solidFill>
                  <a:srgbClr val="6D6E71"/>
                </a:solidFill>
              </a:rPr>
              <a:t>, z zastrzeżeniem, że poszczególny przedstawiciel może reprezentować więcej niż jednego zamawiającego,</a:t>
            </a:r>
            <a:endParaRPr lang="pl-PL" u="sng" dirty="0">
              <a:solidFill>
                <a:srgbClr val="6D6E71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659244" y="5200648"/>
            <a:ext cx="11647056" cy="64800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dirty="0">
                <a:solidFill>
                  <a:srgbClr val="6D6E71"/>
                </a:solidFill>
              </a:rPr>
              <a:t>– uczestniczący zamawiający </a:t>
            </a:r>
            <a:r>
              <a:rPr lang="pl-PL" b="1" dirty="0">
                <a:solidFill>
                  <a:srgbClr val="A43757"/>
                </a:solidFill>
              </a:rPr>
              <a:t>mogą wspólnie wywierać dominujący wpływ </a:t>
            </a:r>
            <a:r>
              <a:rPr lang="pl-PL" dirty="0">
                <a:solidFill>
                  <a:srgbClr val="6D6E71"/>
                </a:solidFill>
              </a:rPr>
              <a:t>na cele strategiczne oraz istotne decyzje kontrolowanej osoby prawnej,</a:t>
            </a:r>
            <a:endParaRPr lang="pl-PL" u="sng" dirty="0">
              <a:solidFill>
                <a:srgbClr val="6D6E71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659244" y="5943600"/>
            <a:ext cx="11666106" cy="64800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dirty="0">
                <a:solidFill>
                  <a:srgbClr val="6D6E71"/>
                </a:solidFill>
              </a:rPr>
              <a:t>– kontrolowana osoba prawna </a:t>
            </a:r>
            <a:r>
              <a:rPr lang="pl-PL" b="1" dirty="0">
                <a:solidFill>
                  <a:srgbClr val="A43757"/>
                </a:solidFill>
              </a:rPr>
              <a:t>nie działa w interesie sprzecznym z interesami zamawiających </a:t>
            </a:r>
            <a:r>
              <a:rPr lang="pl-PL" dirty="0">
                <a:solidFill>
                  <a:srgbClr val="6D6E71"/>
                </a:solidFill>
              </a:rPr>
              <a:t>sprawujących nad nią kontrolę,</a:t>
            </a:r>
            <a:endParaRPr lang="pl-PL" u="sng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9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r>
              <a:rPr lang="pl-PL" sz="2400" dirty="0">
                <a:solidFill>
                  <a:srgbClr val="6D6E71"/>
                </a:solidFill>
              </a:rPr>
              <a:t>4. PODSTAWY PRAWNE – art. 67 ust. 1 pkt 14 </a:t>
            </a:r>
            <a:r>
              <a:rPr lang="pl-PL" sz="2400" dirty="0" err="1">
                <a:solidFill>
                  <a:srgbClr val="6D6E71"/>
                </a:solidFill>
              </a:rPr>
              <a:t>pzp</a:t>
            </a:r>
            <a:r>
              <a:rPr lang="pl-PL" sz="2400" dirty="0">
                <a:solidFill>
                  <a:srgbClr val="6D6E71"/>
                </a:solidFill>
              </a:rPr>
              <a:t> </a:t>
            </a:r>
          </a:p>
        </p:txBody>
      </p:sp>
      <p:cxnSp>
        <p:nvCxnSpPr>
          <p:cNvPr id="11" name="Łącznik prostoliniowy 3"/>
          <p:cNvCxnSpPr/>
          <p:nvPr/>
        </p:nvCxnSpPr>
        <p:spPr>
          <a:xfrm>
            <a:off x="-1507150" y="4095076"/>
            <a:ext cx="3996444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oliniowy 4"/>
          <p:cNvCxnSpPr/>
          <p:nvPr/>
        </p:nvCxnSpPr>
        <p:spPr>
          <a:xfrm>
            <a:off x="9480376" y="4095076"/>
            <a:ext cx="2877103" cy="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1338672" y="2816934"/>
            <a:ext cx="10116691" cy="2556284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56000" rtlCol="0" anchor="ctr"/>
          <a:lstStyle/>
          <a:p>
            <a:pPr algn="just"/>
            <a:r>
              <a:rPr lang="pl-PL" sz="2800" dirty="0">
                <a:solidFill>
                  <a:srgbClr val="6D6E71"/>
                </a:solidFill>
              </a:rPr>
              <a:t>W celu zbadania możliwości zastosowania przesłanki z art. 67 ust. 1 pkt 14 </a:t>
            </a:r>
            <a:r>
              <a:rPr lang="pl-PL" sz="2800" dirty="0" err="1" smtClean="0">
                <a:solidFill>
                  <a:srgbClr val="6D6E71"/>
                </a:solidFill>
              </a:rPr>
              <a:t>pzp</a:t>
            </a:r>
            <a:r>
              <a:rPr lang="pl-PL" sz="2800" dirty="0" smtClean="0">
                <a:solidFill>
                  <a:srgbClr val="6D6E71"/>
                </a:solidFill>
              </a:rPr>
              <a:t> należy przede wszystkim </a:t>
            </a:r>
            <a:r>
              <a:rPr lang="pl-PL" sz="2800" b="1" dirty="0" smtClean="0">
                <a:solidFill>
                  <a:srgbClr val="A43757"/>
                </a:solidFill>
              </a:rPr>
              <a:t>przeanalizować postano-</a:t>
            </a:r>
            <a:r>
              <a:rPr lang="pl-PL" sz="2800" b="1" dirty="0" err="1" smtClean="0">
                <a:solidFill>
                  <a:srgbClr val="A43757"/>
                </a:solidFill>
              </a:rPr>
              <a:t>wienia</a:t>
            </a:r>
            <a:r>
              <a:rPr lang="pl-PL" sz="2800" b="1" dirty="0" smtClean="0">
                <a:solidFill>
                  <a:srgbClr val="A43757"/>
                </a:solidFill>
              </a:rPr>
              <a:t> </a:t>
            </a:r>
            <a:r>
              <a:rPr lang="pl-PL" sz="2800" b="1" dirty="0">
                <a:solidFill>
                  <a:srgbClr val="A43757"/>
                </a:solidFill>
              </a:rPr>
              <a:t>umowy spółki wykonawcy</a:t>
            </a:r>
            <a:r>
              <a:rPr lang="pl-PL" sz="2800" dirty="0">
                <a:solidFill>
                  <a:srgbClr val="6D6E71"/>
                </a:solidFill>
              </a:rPr>
              <a:t>, na rzecz którego udzielane byłoby zamówienie publiczne. </a:t>
            </a:r>
            <a:endParaRPr lang="pl-PL" sz="2700" b="1" dirty="0">
              <a:solidFill>
                <a:srgbClr val="6D6E7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431" y="3140110"/>
            <a:ext cx="1909936" cy="19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5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Łącznik prostoliniowy 25"/>
          <p:cNvCxnSpPr/>
          <p:nvPr/>
        </p:nvCxnSpPr>
        <p:spPr>
          <a:xfrm>
            <a:off x="-25669" y="362298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9407268" y="3603227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1587595" y="2260812"/>
            <a:ext cx="8253093" cy="2642846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dirty="0">
                <a:solidFill>
                  <a:srgbClr val="6D6E71"/>
                </a:solidFill>
              </a:rPr>
              <a:t/>
            </a:r>
            <a:br>
              <a:rPr lang="pl-PL" sz="2400" dirty="0">
                <a:solidFill>
                  <a:srgbClr val="6D6E71"/>
                </a:solidFill>
              </a:rPr>
            </a:br>
            <a:r>
              <a:rPr lang="pl-PL" sz="2400" b="1" dirty="0" smtClean="0">
                <a:solidFill>
                  <a:srgbClr val="A43757"/>
                </a:solidFill>
              </a:rPr>
              <a:t>ponad </a:t>
            </a:r>
            <a:r>
              <a:rPr lang="pl-PL" sz="2400" b="1" dirty="0">
                <a:solidFill>
                  <a:srgbClr val="A43757"/>
                </a:solidFill>
              </a:rPr>
              <a:t>90% działalności </a:t>
            </a:r>
            <a:r>
              <a:rPr lang="pl-PL" sz="2400" dirty="0">
                <a:solidFill>
                  <a:srgbClr val="6D6E71"/>
                </a:solidFill>
              </a:rPr>
              <a:t>kontrolowanej osoby prawnej dotyczy wykonywania zadań powierzonych jej </a:t>
            </a:r>
            <a:r>
              <a:rPr lang="pl-PL" sz="2400" u="sng" dirty="0">
                <a:solidFill>
                  <a:srgbClr val="6D6E71"/>
                </a:solidFill>
              </a:rPr>
              <a:t>przez zamawiających sprawujących nad nią kontrolę</a:t>
            </a:r>
            <a:r>
              <a:rPr lang="pl-PL" sz="2400" dirty="0">
                <a:solidFill>
                  <a:srgbClr val="6D6E71"/>
                </a:solidFill>
              </a:rPr>
              <a:t> lub przez inne osoby prawne kontrolowane przez tych zamawiających,</a:t>
            </a:r>
            <a:endParaRPr lang="pl-PL" sz="2400" u="sng" dirty="0">
              <a:solidFill>
                <a:srgbClr val="6D6E71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14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33575" y="3278395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A43757"/>
                </a:solidFill>
              </a:rPr>
              <a:t>b)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002550" y="2819503"/>
            <a:ext cx="1768537" cy="1527525"/>
          </a:xfrm>
          <a:prstGeom prst="rect">
            <a:avLst/>
          </a:prstGeom>
          <a:solidFill>
            <a:srgbClr val="A43757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087433" y="3120570"/>
            <a:ext cx="1654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 smtClean="0">
                <a:solidFill>
                  <a:schemeClr val="bg1"/>
                </a:solidFill>
              </a:rPr>
              <a:t>90%</a:t>
            </a:r>
            <a:endParaRPr lang="pl-PL" sz="5400" b="1" dirty="0">
              <a:solidFill>
                <a:schemeClr val="bg1"/>
              </a:solidFill>
            </a:endParaRPr>
          </a:p>
        </p:txBody>
      </p:sp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1676400" y="830077"/>
            <a:ext cx="10515600" cy="1325563"/>
          </a:xfrm>
        </p:spPr>
        <p:txBody>
          <a:bodyPr/>
          <a:lstStyle/>
          <a:p>
            <a:r>
              <a:rPr lang="pl-PL" sz="2400" dirty="0">
                <a:solidFill>
                  <a:srgbClr val="6D6E71"/>
                </a:solidFill>
              </a:rPr>
              <a:t>4. PODSTAWY PRAWNE </a:t>
            </a:r>
            <a:endParaRPr lang="pl-PL" sz="28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34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Łącznik prostoliniowy 25"/>
          <p:cNvCxnSpPr/>
          <p:nvPr/>
        </p:nvCxnSpPr>
        <p:spPr>
          <a:xfrm>
            <a:off x="-25669" y="362298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9407268" y="3603227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1587595" y="1852954"/>
            <a:ext cx="8253093" cy="364894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r>
              <a:rPr lang="pl-PL" sz="4000" dirty="0" smtClean="0">
                <a:solidFill>
                  <a:srgbClr val="6D6E71"/>
                </a:solidFill>
              </a:rPr>
              <a:t>c</a:t>
            </a:r>
            <a:r>
              <a:rPr lang="pl-PL" sz="4000" dirty="0">
                <a:solidFill>
                  <a:srgbClr val="6D6E71"/>
                </a:solidFill>
              </a:rPr>
              <a:t>) w kontrolowanej osobie prawnej </a:t>
            </a:r>
            <a:r>
              <a:rPr lang="pl-PL" sz="4000" b="1" dirty="0">
                <a:solidFill>
                  <a:srgbClr val="A43757"/>
                </a:solidFill>
              </a:rPr>
              <a:t>nie ma bezpośredniego udziału kapitału prywatnego;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14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33575" y="3278395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rgbClr val="A43757"/>
                </a:solidFill>
              </a:rPr>
              <a:t>c</a:t>
            </a:r>
            <a:r>
              <a:rPr lang="pl-PL" sz="2800" b="1" dirty="0" smtClean="0">
                <a:solidFill>
                  <a:srgbClr val="A43757"/>
                </a:solidFill>
              </a:rPr>
              <a:t>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002550" y="2819503"/>
            <a:ext cx="1768537" cy="1527525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087433" y="3120570"/>
            <a:ext cx="1654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5400" b="1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681" y="2939347"/>
            <a:ext cx="1253103" cy="1253103"/>
          </a:xfrm>
          <a:prstGeom prst="rect">
            <a:avLst/>
          </a:prstGeom>
        </p:spPr>
      </p:pic>
      <p:sp>
        <p:nvSpPr>
          <p:cNvPr id="14" name="Tytuł 1"/>
          <p:cNvSpPr txBox="1">
            <a:spLocks/>
          </p:cNvSpPr>
          <p:nvPr/>
        </p:nvSpPr>
        <p:spPr>
          <a:xfrm>
            <a:off x="1676400" y="83007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rgbClr val="6D6E71"/>
                </a:solidFill>
              </a:rPr>
              <a:t>4. PODSTAWY PRAWNE </a:t>
            </a:r>
            <a:endParaRPr lang="pl-PL" sz="28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7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6D6E7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bg1"/>
                </a:solidFill>
              </a:rPr>
              <a:t>Orzeczenie ETS z dnia 11 stycznia 2005 r. w sprawie C–26/03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„Stadt Halle”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2887978"/>
            <a:ext cx="10297882" cy="1248594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pl-PL" sz="2400" dirty="0" smtClean="0">
                <a:solidFill>
                  <a:srgbClr val="6D6E71"/>
                </a:solidFill>
              </a:rPr>
              <a:t>Dotyczyło kwestii dopuszczalności pominięcia procedur </a:t>
            </a:r>
            <a:r>
              <a:rPr lang="pl-PL" sz="2400" dirty="0">
                <a:solidFill>
                  <a:srgbClr val="6D6E71"/>
                </a:solidFill>
              </a:rPr>
              <a:t>zamówień publicznych w przypadku tzw. </a:t>
            </a:r>
            <a:r>
              <a:rPr lang="pl-PL" sz="2400" b="1" dirty="0">
                <a:solidFill>
                  <a:srgbClr val="A43757"/>
                </a:solidFill>
              </a:rPr>
              <a:t>zamówień </a:t>
            </a:r>
            <a:r>
              <a:rPr lang="pl-PL" sz="2400" b="1" dirty="0" smtClean="0">
                <a:solidFill>
                  <a:srgbClr val="A43757"/>
                </a:solidFill>
              </a:rPr>
              <a:t>quasi wewnętrznych</a:t>
            </a:r>
            <a:r>
              <a:rPr lang="pl-PL" sz="2400" b="1" dirty="0">
                <a:solidFill>
                  <a:srgbClr val="A43757"/>
                </a:solidFill>
              </a:rPr>
              <a:t>.</a:t>
            </a:r>
          </a:p>
        </p:txBody>
      </p:sp>
      <p:sp>
        <p:nvSpPr>
          <p:cNvPr id="7" name="Prostokąt 6"/>
          <p:cNvSpPr/>
          <p:nvPr/>
        </p:nvSpPr>
        <p:spPr>
          <a:xfrm>
            <a:off x="1988461" y="4477662"/>
            <a:ext cx="10297882" cy="1698537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1260000" rtlCol="0" anchor="ctr"/>
          <a:lstStyle/>
          <a:p>
            <a:pPr algn="just"/>
            <a:r>
              <a:rPr lang="pl-PL" sz="2400" b="1" dirty="0" smtClean="0">
                <a:solidFill>
                  <a:srgbClr val="6D6E71"/>
                </a:solidFill>
              </a:rPr>
              <a:t>Problem prawny: </a:t>
            </a:r>
            <a:r>
              <a:rPr lang="pl-PL" sz="2400" dirty="0" smtClean="0">
                <a:solidFill>
                  <a:srgbClr val="6D6E71"/>
                </a:solidFill>
              </a:rPr>
              <a:t>czy </a:t>
            </a:r>
            <a:r>
              <a:rPr lang="pl-PL" sz="2400" dirty="0">
                <a:solidFill>
                  <a:srgbClr val="6D6E71"/>
                </a:solidFill>
              </a:rPr>
              <a:t>dyrektywy mają zastosowanie </a:t>
            </a:r>
            <a:r>
              <a:rPr lang="pl-PL" sz="2400" dirty="0" smtClean="0">
                <a:solidFill>
                  <a:srgbClr val="6D6E71"/>
                </a:solidFill>
              </a:rPr>
              <a:t/>
            </a:r>
            <a:br>
              <a:rPr lang="pl-PL" sz="2400" dirty="0" smtClean="0">
                <a:solidFill>
                  <a:srgbClr val="6D6E71"/>
                </a:solidFill>
              </a:rPr>
            </a:br>
            <a:r>
              <a:rPr lang="pl-PL" sz="2400" dirty="0" smtClean="0">
                <a:solidFill>
                  <a:srgbClr val="6D6E71"/>
                </a:solidFill>
              </a:rPr>
              <a:t>do zawierania </a:t>
            </a:r>
            <a:r>
              <a:rPr lang="pl-PL" sz="2400" dirty="0">
                <a:solidFill>
                  <a:srgbClr val="6D6E71"/>
                </a:solidFill>
              </a:rPr>
              <a:t>umów ze </a:t>
            </a:r>
            <a:r>
              <a:rPr lang="pl-PL" sz="2400" b="1" dirty="0">
                <a:solidFill>
                  <a:srgbClr val="A43757"/>
                </a:solidFill>
              </a:rPr>
              <a:t>spółkami o kapitale mieszanym.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1152418" y="4533969"/>
            <a:ext cx="110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>
                <a:solidFill>
                  <a:srgbClr val="A43757"/>
                </a:solidFill>
              </a:rPr>
              <a:t>?</a:t>
            </a:r>
            <a:endParaRPr lang="pl-PL" sz="9600" b="1" dirty="0">
              <a:solidFill>
                <a:srgbClr val="A43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1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43" b="8238"/>
          <a:stretch/>
        </p:blipFill>
        <p:spPr>
          <a:xfrm>
            <a:off x="-420725" y="-135396"/>
            <a:ext cx="12781454" cy="7164796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-2410329" y="5123543"/>
            <a:ext cx="11839449" cy="718289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6800" rIns="432000" rtlCol="0" anchor="ctr"/>
          <a:lstStyle/>
          <a:p>
            <a:pPr algn="r"/>
            <a:r>
              <a:rPr lang="pl-PL" sz="3600" b="1" dirty="0">
                <a:solidFill>
                  <a:schemeClr val="bg1"/>
                </a:solidFill>
              </a:rPr>
              <a:t>5</a:t>
            </a:r>
            <a:r>
              <a:rPr lang="pl-PL" sz="3600" b="1" dirty="0" smtClean="0">
                <a:solidFill>
                  <a:schemeClr val="bg1"/>
                </a:solidFill>
              </a:rPr>
              <a:t>. ZAMÓWIENIA IN HOUSE UDZIELANE </a:t>
            </a:r>
            <a:endParaRPr lang="pl-PL" sz="4000" b="1" dirty="0" smtClean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085850" y="5841832"/>
            <a:ext cx="11791950" cy="646054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46800" rIns="360000" rtlCol="0" anchor="ctr"/>
          <a:lstStyle/>
          <a:p>
            <a:r>
              <a:rPr lang="pl-PL" sz="2400" dirty="0" smtClean="0">
                <a:solidFill>
                  <a:schemeClr val="bg1"/>
                </a:solidFill>
              </a:rPr>
              <a:t>W RAMACH HORYZONTALNEJ WSPÓŁPRACY PUBLICZNO-PUBLICZNEJ 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4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ISTOTA 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0" y="2045955"/>
            <a:ext cx="3544615" cy="354461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259954" y="2910321"/>
            <a:ext cx="76272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rgbClr val="6D6E71"/>
                </a:solidFill>
              </a:rPr>
              <a:t>Art. 67 </a:t>
            </a:r>
            <a:r>
              <a:rPr lang="pl-PL" sz="2800" dirty="0">
                <a:solidFill>
                  <a:srgbClr val="6D6E71"/>
                </a:solidFill>
              </a:rPr>
              <a:t>ust. 1 pkt 15 </a:t>
            </a:r>
            <a:r>
              <a:rPr lang="pl-PL" sz="2800" dirty="0" err="1" smtClean="0">
                <a:solidFill>
                  <a:srgbClr val="6D6E71"/>
                </a:solidFill>
              </a:rPr>
              <a:t>pzp</a:t>
            </a:r>
            <a:r>
              <a:rPr lang="pl-PL" sz="2800" dirty="0" smtClean="0">
                <a:solidFill>
                  <a:srgbClr val="6D6E71"/>
                </a:solidFill>
              </a:rPr>
              <a:t> dopuszcza </a:t>
            </a:r>
            <a:r>
              <a:rPr lang="pl-PL" sz="2800" dirty="0">
                <a:solidFill>
                  <a:srgbClr val="6D6E71"/>
                </a:solidFill>
              </a:rPr>
              <a:t>udzielanie zamówień i</a:t>
            </a:r>
            <a:r>
              <a:rPr lang="pl-PL" sz="2800" dirty="0" smtClean="0">
                <a:solidFill>
                  <a:srgbClr val="6D6E71"/>
                </a:solidFill>
              </a:rPr>
              <a:t>n house w </a:t>
            </a:r>
            <a:r>
              <a:rPr lang="pl-PL" sz="2800" dirty="0">
                <a:solidFill>
                  <a:srgbClr val="6D6E71"/>
                </a:solidFill>
              </a:rPr>
              <a:t>sytuacji, gdy kilka podmiotów podpisze umowę w celu wspólnej realizacji usług publicznych.</a:t>
            </a:r>
            <a:endParaRPr lang="pl-PL" sz="28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5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oliniowy 3"/>
          <p:cNvCxnSpPr>
            <a:stCxn id="17" idx="3"/>
          </p:cNvCxnSpPr>
          <p:nvPr/>
        </p:nvCxnSpPr>
        <p:spPr>
          <a:xfrm>
            <a:off x="4984642" y="2626017"/>
            <a:ext cx="897998" cy="0"/>
          </a:xfrm>
          <a:prstGeom prst="line">
            <a:avLst/>
          </a:prstGeom>
          <a:ln w="28575">
            <a:solidFill>
              <a:srgbClr val="A4375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oliniowy 17"/>
          <p:cNvCxnSpPr>
            <a:endCxn id="25" idx="1"/>
          </p:cNvCxnSpPr>
          <p:nvPr/>
        </p:nvCxnSpPr>
        <p:spPr>
          <a:xfrm>
            <a:off x="6334710" y="2626017"/>
            <a:ext cx="1014167" cy="0"/>
          </a:xfrm>
          <a:prstGeom prst="line">
            <a:avLst/>
          </a:prstGeom>
          <a:ln w="28575">
            <a:solidFill>
              <a:srgbClr val="A4375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7"/>
          <p:cNvSpPr/>
          <p:nvPr/>
        </p:nvSpPr>
        <p:spPr>
          <a:xfrm>
            <a:off x="0" y="754965"/>
            <a:ext cx="1397000" cy="705535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1676400" y="830077"/>
            <a:ext cx="1106805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dirty="0" smtClean="0">
                <a:solidFill>
                  <a:srgbClr val="6D6E71"/>
                </a:solidFill>
              </a:rPr>
              <a:t>5. ZAMÓWIENIA IN HOUSE</a:t>
            </a:r>
            <a:br>
              <a:rPr lang="pl-PL" sz="2000" dirty="0" smtClean="0">
                <a:solidFill>
                  <a:srgbClr val="6D6E71"/>
                </a:solidFill>
              </a:rPr>
            </a:br>
            <a:r>
              <a:rPr lang="pl-PL" sz="2000" b="1" dirty="0" smtClean="0">
                <a:solidFill>
                  <a:srgbClr val="6D6E71"/>
                </a:solidFill>
              </a:rPr>
              <a:t>W </a:t>
            </a:r>
            <a:r>
              <a:rPr lang="pl-PL" sz="2000" b="1" dirty="0">
                <a:solidFill>
                  <a:srgbClr val="6D6E71"/>
                </a:solidFill>
              </a:rPr>
              <a:t>RAMACH HORYZONTALNEJ WSPÓŁPRACY PUBLICZNO-PUBLICZNEJ 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70" y="2281788"/>
            <a:ext cx="2245172" cy="688458"/>
          </a:xfrm>
          <a:prstGeom prst="rect">
            <a:avLst/>
          </a:prstGeom>
        </p:spPr>
      </p:pic>
      <p:sp>
        <p:nvSpPr>
          <p:cNvPr id="27" name="Prostokąt zaokrąglony 26"/>
          <p:cNvSpPr/>
          <p:nvPr/>
        </p:nvSpPr>
        <p:spPr>
          <a:xfrm>
            <a:off x="1309729" y="3541547"/>
            <a:ext cx="9791619" cy="191193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solidFill>
              <a:srgbClr val="A4375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rgbClr val="6D6E71"/>
                </a:solidFill>
              </a:rPr>
              <a:t>U</a:t>
            </a:r>
            <a:r>
              <a:rPr lang="pl-PL" sz="2400" dirty="0" smtClean="0">
                <a:solidFill>
                  <a:srgbClr val="6D6E71"/>
                </a:solidFill>
              </a:rPr>
              <a:t>mowa </a:t>
            </a:r>
            <a:r>
              <a:rPr lang="pl-PL" sz="2400" dirty="0">
                <a:solidFill>
                  <a:srgbClr val="6D6E71"/>
                </a:solidFill>
              </a:rPr>
              <a:t>o zamówienie publiczne </a:t>
            </a:r>
            <a:r>
              <a:rPr lang="pl-PL" sz="2400" dirty="0" smtClean="0">
                <a:solidFill>
                  <a:srgbClr val="6D6E71"/>
                </a:solidFill>
              </a:rPr>
              <a:t>zawarta z co najmniej </a:t>
            </a:r>
            <a:br>
              <a:rPr lang="pl-PL" sz="2400" dirty="0" smtClean="0">
                <a:solidFill>
                  <a:srgbClr val="6D6E71"/>
                </a:solidFill>
              </a:rPr>
            </a:br>
            <a:r>
              <a:rPr lang="pl-PL" sz="2400" dirty="0" smtClean="0">
                <a:solidFill>
                  <a:srgbClr val="6D6E71"/>
                </a:solidFill>
              </a:rPr>
              <a:t>2 zamawiającymi, która ustanawia </a:t>
            </a:r>
            <a:r>
              <a:rPr lang="pl-PL" sz="2400" dirty="0">
                <a:solidFill>
                  <a:srgbClr val="6D6E71"/>
                </a:solidFill>
              </a:rPr>
              <a:t>lub wdraża współpracę między uczestniczącymi zamawiającymi </a:t>
            </a:r>
            <a:r>
              <a:rPr lang="pl-PL" sz="2400" dirty="0" smtClean="0">
                <a:solidFill>
                  <a:srgbClr val="6D6E71"/>
                </a:solidFill>
              </a:rPr>
              <a:t>w </a:t>
            </a:r>
            <a:r>
              <a:rPr lang="pl-PL" sz="2400" dirty="0">
                <a:solidFill>
                  <a:srgbClr val="6D6E71"/>
                </a:solidFill>
              </a:rPr>
              <a:t>celu zapewnienia wykonania usług publicznych, które są oni obowiązani wykonać, </a:t>
            </a:r>
            <a:r>
              <a:rPr lang="pl-PL" sz="2400" dirty="0" smtClean="0">
                <a:solidFill>
                  <a:srgbClr val="6D6E71"/>
                </a:solidFill>
              </a:rPr>
              <a:t/>
            </a:r>
            <a:br>
              <a:rPr lang="pl-PL" sz="2400" dirty="0" smtClean="0">
                <a:solidFill>
                  <a:srgbClr val="6D6E71"/>
                </a:solidFill>
              </a:rPr>
            </a:br>
            <a:r>
              <a:rPr lang="pl-PL" sz="2400" dirty="0" smtClean="0">
                <a:solidFill>
                  <a:srgbClr val="6D6E71"/>
                </a:solidFill>
              </a:rPr>
              <a:t>z </a:t>
            </a:r>
            <a:r>
              <a:rPr lang="pl-PL" sz="2400" dirty="0">
                <a:solidFill>
                  <a:srgbClr val="6D6E71"/>
                </a:solidFill>
              </a:rPr>
              <a:t>myślą o realizacji ich wspólnych </a:t>
            </a:r>
            <a:r>
              <a:rPr lang="pl-PL" sz="2400" dirty="0" smtClean="0">
                <a:solidFill>
                  <a:srgbClr val="6D6E71"/>
                </a:solidFill>
              </a:rPr>
              <a:t>celów.</a:t>
            </a:r>
            <a:endParaRPr lang="pl-PL" sz="2400" b="1" dirty="0">
              <a:solidFill>
                <a:srgbClr val="6D6E71"/>
              </a:solidFill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77" y="2281788"/>
            <a:ext cx="2245172" cy="68845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74" y="2155640"/>
            <a:ext cx="835931" cy="8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285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>
            <a:off x="-224438" y="364203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oliniowy 5"/>
          <p:cNvCxnSpPr/>
          <p:nvPr/>
        </p:nvCxnSpPr>
        <p:spPr>
          <a:xfrm>
            <a:off x="9826367" y="3642031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88347"/>
            <a:ext cx="10515600" cy="1325563"/>
          </a:xfrm>
        </p:spPr>
        <p:txBody>
          <a:bodyPr/>
          <a:lstStyle/>
          <a:p>
            <a:r>
              <a:rPr lang="pl-PL" sz="2000" dirty="0">
                <a:solidFill>
                  <a:srgbClr val="6D6E71"/>
                </a:solidFill>
              </a:rPr>
              <a:t>5. ZAMÓWIENIA IN HOUSE</a:t>
            </a:r>
            <a:br>
              <a:rPr lang="pl-PL" sz="2000" dirty="0">
                <a:solidFill>
                  <a:srgbClr val="6D6E71"/>
                </a:solidFill>
              </a:rPr>
            </a:br>
            <a:r>
              <a:rPr lang="pl-PL" sz="2000" b="1" dirty="0">
                <a:solidFill>
                  <a:srgbClr val="6D6E71"/>
                </a:solidFill>
              </a:rPr>
              <a:t>W RAMACH HORYZONTALNEJ WSPÓŁPRACY PUBLICZNO-PUBLICZNEJ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593569" y="2543290"/>
            <a:ext cx="8743756" cy="2197482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pl-PL" sz="2800" b="1" dirty="0">
                <a:solidFill>
                  <a:srgbClr val="A43757"/>
                </a:solidFill>
              </a:rPr>
              <a:t>u</a:t>
            </a:r>
            <a:r>
              <a:rPr lang="pl-PL" sz="2800" b="1" dirty="0" smtClean="0">
                <a:solidFill>
                  <a:srgbClr val="A43757"/>
                </a:solidFill>
              </a:rPr>
              <a:t>mowa </a:t>
            </a:r>
            <a:r>
              <a:rPr lang="pl-PL" sz="2800" dirty="0">
                <a:solidFill>
                  <a:srgbClr val="6D6E71"/>
                </a:solidFill>
              </a:rPr>
              <a:t>ma być zawarta wyłącznie między co najmniej dwoma zamawiającymi, o których mowa w art. 3 ust. 1 pkt 1-3a, jeżeli spełnione są </a:t>
            </a:r>
            <a:r>
              <a:rPr lang="pl-PL" sz="2800" b="1" dirty="0">
                <a:solidFill>
                  <a:srgbClr val="A43757"/>
                </a:solidFill>
              </a:rPr>
              <a:t>łącznie następujące warunki: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15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88347"/>
            <a:ext cx="10515600" cy="1325563"/>
          </a:xfrm>
        </p:spPr>
        <p:txBody>
          <a:bodyPr/>
          <a:lstStyle/>
          <a:p>
            <a:r>
              <a:rPr lang="pl-PL" sz="2000" dirty="0">
                <a:solidFill>
                  <a:srgbClr val="6D6E71"/>
                </a:solidFill>
              </a:rPr>
              <a:t>5. ZAMÓWIENIA IN HOUSE</a:t>
            </a:r>
            <a:br>
              <a:rPr lang="pl-PL" sz="2000" dirty="0">
                <a:solidFill>
                  <a:srgbClr val="6D6E71"/>
                </a:solidFill>
              </a:rPr>
            </a:br>
            <a:r>
              <a:rPr lang="pl-PL" sz="2000" b="1" dirty="0">
                <a:solidFill>
                  <a:srgbClr val="6D6E71"/>
                </a:solidFill>
              </a:rPr>
              <a:t>W RAMACH HORYZONTALNEJ WSPÓŁPRACY PUBLICZNO-PUBLICZNEJ 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15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-25669" y="2559156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/>
        </p:nvSpPr>
        <p:spPr>
          <a:xfrm>
            <a:off x="1587595" y="1822662"/>
            <a:ext cx="10604405" cy="1358688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200" dirty="0" smtClean="0">
                <a:solidFill>
                  <a:srgbClr val="6D6E71"/>
                </a:solidFill>
              </a:rPr>
              <a:t>umowa </a:t>
            </a:r>
            <a:r>
              <a:rPr lang="pl-PL" sz="2200" dirty="0">
                <a:solidFill>
                  <a:srgbClr val="6D6E71"/>
                </a:solidFill>
              </a:rPr>
              <a:t>ustanawia lub wdraża współpracę między uczestniczącymi zamawiającymi w celu zapewnienia </a:t>
            </a:r>
            <a:r>
              <a:rPr lang="pl-PL" sz="2200" b="1" dirty="0">
                <a:solidFill>
                  <a:srgbClr val="A43757"/>
                </a:solidFill>
              </a:rPr>
              <a:t>wykonania usług publicznych</a:t>
            </a:r>
            <a:r>
              <a:rPr lang="pl-PL" sz="2200" dirty="0">
                <a:solidFill>
                  <a:srgbClr val="6D6E71"/>
                </a:solidFill>
              </a:rPr>
              <a:t>, które są oni obowiązani wykonać, </a:t>
            </a:r>
            <a:r>
              <a:rPr lang="pl-PL" sz="2200" b="1" dirty="0">
                <a:solidFill>
                  <a:srgbClr val="A43757"/>
                </a:solidFill>
              </a:rPr>
              <a:t>z myślą o realizacji ich wspólnych celów</a:t>
            </a:r>
            <a:r>
              <a:rPr lang="pl-PL" sz="2200" dirty="0">
                <a:solidFill>
                  <a:srgbClr val="6D6E71"/>
                </a:solidFill>
              </a:rPr>
              <a:t>,</a:t>
            </a:r>
            <a:endParaRPr lang="pl-PL" sz="2200" u="sng" dirty="0">
              <a:solidFill>
                <a:srgbClr val="6D6E7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633575" y="2214570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rgbClr val="A43757"/>
                </a:solidFill>
              </a:rPr>
              <a:t>a</a:t>
            </a:r>
            <a:r>
              <a:rPr lang="pl-PL" sz="2800" b="1" dirty="0" smtClean="0">
                <a:solidFill>
                  <a:srgbClr val="A43757"/>
                </a:solidFill>
              </a:rPr>
              <a:t>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cxnSp>
        <p:nvCxnSpPr>
          <p:cNvPr id="14" name="Łącznik prostoliniowy 13"/>
          <p:cNvCxnSpPr/>
          <p:nvPr/>
        </p:nvCxnSpPr>
        <p:spPr>
          <a:xfrm>
            <a:off x="-25670" y="3917844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>
            <a:off x="1587594" y="3336819"/>
            <a:ext cx="10604405" cy="116205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200" dirty="0" smtClean="0">
                <a:solidFill>
                  <a:srgbClr val="6D6E71"/>
                </a:solidFill>
              </a:rPr>
              <a:t>wdrożeniem </a:t>
            </a:r>
            <a:r>
              <a:rPr lang="pl-PL" sz="2200" dirty="0">
                <a:solidFill>
                  <a:srgbClr val="6D6E71"/>
                </a:solidFill>
              </a:rPr>
              <a:t>tej współpracy kierują </a:t>
            </a:r>
            <a:r>
              <a:rPr lang="pl-PL" sz="2200" b="1" dirty="0">
                <a:solidFill>
                  <a:srgbClr val="A43757"/>
                </a:solidFill>
              </a:rPr>
              <a:t>jedynie względy związane z interesem publicznym,</a:t>
            </a:r>
            <a:endParaRPr lang="pl-PL" sz="2200" b="1" u="sng" dirty="0">
              <a:solidFill>
                <a:srgbClr val="A43757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633574" y="3573258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A43757"/>
                </a:solidFill>
              </a:rPr>
              <a:t>b)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cxnSp>
        <p:nvCxnSpPr>
          <p:cNvPr id="17" name="Łącznik prostoliniowy 16"/>
          <p:cNvCxnSpPr/>
          <p:nvPr/>
        </p:nvCxnSpPr>
        <p:spPr>
          <a:xfrm>
            <a:off x="-30652" y="5194872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>
            <a:off x="1582612" y="4613847"/>
            <a:ext cx="10604405" cy="116205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dirty="0" smtClean="0">
                <a:solidFill>
                  <a:srgbClr val="6D6E71"/>
                </a:solidFill>
              </a:rPr>
              <a:t>zamawiający </a:t>
            </a:r>
            <a:r>
              <a:rPr lang="pl-PL" sz="2400" dirty="0">
                <a:solidFill>
                  <a:srgbClr val="6D6E71"/>
                </a:solidFill>
              </a:rPr>
              <a:t>realizujący współpracę wykonują </a:t>
            </a:r>
            <a:r>
              <a:rPr lang="pl-PL" sz="2400" b="1" dirty="0">
                <a:solidFill>
                  <a:srgbClr val="A43757"/>
                </a:solidFill>
              </a:rPr>
              <a:t>na otwartym rynku mniej niż 10% działalności </a:t>
            </a:r>
            <a:r>
              <a:rPr lang="pl-PL" sz="2400" dirty="0">
                <a:solidFill>
                  <a:srgbClr val="6D6E71"/>
                </a:solidFill>
              </a:rPr>
              <a:t>będącej przedmiotem współpracy.</a:t>
            </a:r>
            <a:endParaRPr lang="pl-PL" sz="2200" b="1" u="sng" dirty="0">
              <a:solidFill>
                <a:srgbClr val="6D6E71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628592" y="4850286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A43757"/>
                </a:solidFill>
              </a:rPr>
              <a:t>b)</a:t>
            </a:r>
            <a:endParaRPr lang="pl-PL" sz="2800" b="1" dirty="0">
              <a:solidFill>
                <a:srgbClr val="A43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3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az 4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3" r="1"/>
          <a:stretch/>
        </p:blipFill>
        <p:spPr>
          <a:xfrm>
            <a:off x="7601802" y="1746"/>
            <a:ext cx="4588899" cy="6854510"/>
          </a:xfrm>
          <a:prstGeom prst="rect">
            <a:avLst/>
          </a:prstGeom>
        </p:spPr>
      </p:pic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03388" y="765174"/>
            <a:ext cx="4214812" cy="647701"/>
          </a:xfrm>
        </p:spPr>
        <p:txBody>
          <a:bodyPr/>
          <a:lstStyle/>
          <a:p>
            <a:r>
              <a:rPr lang="pl-PL" dirty="0" smtClean="0"/>
              <a:t>agenda</a:t>
            </a:r>
            <a:endParaRPr lang="pl-PL" dirty="0"/>
          </a:p>
        </p:txBody>
      </p:sp>
      <p:sp>
        <p:nvSpPr>
          <p:cNvPr id="29" name="Prostokąt 28"/>
          <p:cNvSpPr/>
          <p:nvPr/>
        </p:nvSpPr>
        <p:spPr>
          <a:xfrm>
            <a:off x="0" y="1768311"/>
            <a:ext cx="1396314" cy="360256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I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0" y="2268153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II</a:t>
            </a:r>
            <a:endParaRPr lang="pl-PL" sz="2400" b="1" dirty="0"/>
          </a:p>
        </p:txBody>
      </p:sp>
      <p:sp>
        <p:nvSpPr>
          <p:cNvPr id="32" name="Prostokąt 31"/>
          <p:cNvSpPr/>
          <p:nvPr/>
        </p:nvSpPr>
        <p:spPr>
          <a:xfrm>
            <a:off x="1467036" y="2269195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Wykonywanie </a:t>
            </a:r>
            <a:r>
              <a:rPr lang="pl-PL" dirty="0">
                <a:solidFill>
                  <a:srgbClr val="6D6E71"/>
                </a:solidFill>
              </a:rPr>
              <a:t>zadań własnych przez JST </a:t>
            </a:r>
            <a:r>
              <a:rPr lang="pl-PL" dirty="0" smtClean="0">
                <a:solidFill>
                  <a:srgbClr val="6D6E71"/>
                </a:solidFill>
              </a:rPr>
              <a:t>a zamówienia in house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1458825" y="1768312"/>
            <a:ext cx="7249745" cy="360256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>
                <a:solidFill>
                  <a:srgbClr val="6D6E71"/>
                </a:solidFill>
              </a:rPr>
              <a:t>Kodyfikacja zamówień in house – </a:t>
            </a:r>
            <a:r>
              <a:rPr lang="pl-PL" b="1" dirty="0">
                <a:solidFill>
                  <a:srgbClr val="6D6E71"/>
                </a:solidFill>
              </a:rPr>
              <a:t>ratio legis 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1828798" y="3820661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siostrzany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1828798" y="4339254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odwrócony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40" name="Prostokąt 39"/>
          <p:cNvSpPr/>
          <p:nvPr/>
        </p:nvSpPr>
        <p:spPr>
          <a:xfrm>
            <a:off x="1828799" y="3305891"/>
            <a:ext cx="6865942" cy="36069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klasyczny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828798" y="4850612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dla podmiotu </a:t>
            </a:r>
            <a:r>
              <a:rPr lang="pl-PL" dirty="0">
                <a:solidFill>
                  <a:srgbClr val="6D6E71"/>
                </a:solidFill>
              </a:rPr>
              <a:t>kontrolowanego, przez </a:t>
            </a:r>
            <a:r>
              <a:rPr lang="pl-PL" dirty="0" smtClean="0">
                <a:solidFill>
                  <a:srgbClr val="6D6E71"/>
                </a:solidFill>
              </a:rPr>
              <a:t>podmioty kontrolujące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0" y="2773619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III</a:t>
            </a:r>
            <a:endParaRPr lang="pl-PL" sz="2400" b="1" dirty="0"/>
          </a:p>
        </p:txBody>
      </p:sp>
      <p:sp>
        <p:nvSpPr>
          <p:cNvPr id="22" name="Prostokąt 21"/>
          <p:cNvSpPr/>
          <p:nvPr/>
        </p:nvSpPr>
        <p:spPr>
          <a:xfrm>
            <a:off x="1467036" y="2763384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>
                <a:solidFill>
                  <a:srgbClr val="6D6E71"/>
                </a:solidFill>
              </a:rPr>
              <a:t>Typy zamówień in </a:t>
            </a:r>
            <a:r>
              <a:rPr lang="pl-PL" dirty="0" smtClean="0">
                <a:solidFill>
                  <a:srgbClr val="6D6E71"/>
                </a:solidFill>
              </a:rPr>
              <a:t>house: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-20424" y="330658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1</a:t>
            </a:r>
            <a:endParaRPr lang="pl-PL" sz="2400" b="1" dirty="0"/>
          </a:p>
        </p:txBody>
      </p:sp>
      <p:sp>
        <p:nvSpPr>
          <p:cNvPr id="24" name="Prostokąt 23"/>
          <p:cNvSpPr/>
          <p:nvPr/>
        </p:nvSpPr>
        <p:spPr>
          <a:xfrm>
            <a:off x="0" y="382066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2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0" y="4342714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3</a:t>
            </a:r>
            <a:endParaRPr lang="pl-PL" sz="2400" b="1" dirty="0"/>
          </a:p>
        </p:txBody>
      </p:sp>
      <p:sp>
        <p:nvSpPr>
          <p:cNvPr id="26" name="Prostokąt 25"/>
          <p:cNvSpPr/>
          <p:nvPr/>
        </p:nvSpPr>
        <p:spPr>
          <a:xfrm>
            <a:off x="-20425" y="485009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4</a:t>
            </a:r>
            <a:endParaRPr lang="pl-PL" sz="2400" b="1" dirty="0"/>
          </a:p>
        </p:txBody>
      </p:sp>
      <p:sp>
        <p:nvSpPr>
          <p:cNvPr id="27" name="Prostokąt 26"/>
          <p:cNvSpPr/>
          <p:nvPr/>
        </p:nvSpPr>
        <p:spPr>
          <a:xfrm>
            <a:off x="1828799" y="5362491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w </a:t>
            </a:r>
            <a:r>
              <a:rPr lang="pl-PL" dirty="0">
                <a:solidFill>
                  <a:srgbClr val="6D6E71"/>
                </a:solidFill>
              </a:rPr>
              <a:t>ramach horyzontalnej współpracy publiczno-publicznej 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-20424" y="5361970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5</a:t>
            </a:r>
          </a:p>
        </p:txBody>
      </p:sp>
      <p:sp>
        <p:nvSpPr>
          <p:cNvPr id="31" name="Prostokąt 30"/>
          <p:cNvSpPr/>
          <p:nvPr/>
        </p:nvSpPr>
        <p:spPr>
          <a:xfrm>
            <a:off x="-70722" y="5872419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IV</a:t>
            </a:r>
            <a:endParaRPr lang="pl-PL" sz="2400" b="1" dirty="0"/>
          </a:p>
        </p:txBody>
      </p:sp>
      <p:sp>
        <p:nvSpPr>
          <p:cNvPr id="33" name="Prostokąt 32"/>
          <p:cNvSpPr/>
          <p:nvPr/>
        </p:nvSpPr>
        <p:spPr>
          <a:xfrm>
            <a:off x="1396314" y="5862184"/>
            <a:ext cx="7249745" cy="358958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chemeClr val="bg1"/>
                </a:solidFill>
              </a:rPr>
              <a:t>Przesłanki udzielania in house – wątpliwości prawne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-70722" y="6373542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V</a:t>
            </a:r>
            <a:endParaRPr lang="pl-PL" sz="2400" b="1" dirty="0"/>
          </a:p>
        </p:txBody>
      </p:sp>
      <p:sp>
        <p:nvSpPr>
          <p:cNvPr id="36" name="Prostokąt 35"/>
          <p:cNvSpPr/>
          <p:nvPr/>
        </p:nvSpPr>
        <p:spPr>
          <a:xfrm>
            <a:off x="1396314" y="6363307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Tryb udzielania zamówień in house</a:t>
            </a:r>
            <a:endParaRPr lang="pl-PL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6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0246"/>
            <a:ext cx="12192000" cy="81280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-1576325" y="5185795"/>
            <a:ext cx="6415025" cy="718289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6800" rIns="432000" rtlCol="0" anchor="ctr"/>
          <a:lstStyle/>
          <a:p>
            <a:pPr algn="r"/>
            <a:r>
              <a:rPr lang="pl-PL" sz="4400" b="1" dirty="0" smtClean="0">
                <a:solidFill>
                  <a:schemeClr val="bg1"/>
                </a:solidFill>
              </a:rPr>
              <a:t>1. KONTROLA</a:t>
            </a:r>
            <a:endParaRPr lang="pl-PL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4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WYKAZANIE KONTROLI NAD OSOBĄ PRAWNĄ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74" y="3364122"/>
            <a:ext cx="3023976" cy="3023976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878953" y="3340759"/>
            <a:ext cx="10604405" cy="842513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pl-PL" sz="2000" b="1" dirty="0">
                <a:solidFill>
                  <a:srgbClr val="6D6E71"/>
                </a:solidFill>
              </a:rPr>
              <a:t>odniesień do art. 4 </a:t>
            </a:r>
            <a:r>
              <a:rPr lang="pl-PL" sz="2000" b="1" dirty="0" smtClean="0">
                <a:solidFill>
                  <a:srgbClr val="6D6E71"/>
                </a:solidFill>
              </a:rPr>
              <a:t>Kodeksu spółek handlowych</a:t>
            </a:r>
            <a:br>
              <a:rPr lang="pl-PL" sz="2000" b="1" dirty="0" smtClean="0">
                <a:solidFill>
                  <a:srgbClr val="6D6E71"/>
                </a:solidFill>
              </a:rPr>
            </a:br>
            <a:r>
              <a:rPr lang="pl-PL" sz="2000" dirty="0" smtClean="0">
                <a:solidFill>
                  <a:srgbClr val="6D6E71"/>
                </a:solidFill>
              </a:rPr>
              <a:t>(</a:t>
            </a:r>
            <a:r>
              <a:rPr lang="pl-PL" sz="2000" dirty="0">
                <a:solidFill>
                  <a:srgbClr val="6D6E71"/>
                </a:solidFill>
              </a:rPr>
              <a:t>w zakresie stosunku </a:t>
            </a:r>
            <a:r>
              <a:rPr lang="pl-PL" sz="2000" dirty="0" smtClean="0">
                <a:solidFill>
                  <a:srgbClr val="6D6E71"/>
                </a:solidFill>
              </a:rPr>
              <a:t>dominacji </a:t>
            </a:r>
            <a:r>
              <a:rPr lang="pl-PL" sz="2000" dirty="0">
                <a:solidFill>
                  <a:srgbClr val="6D6E71"/>
                </a:solidFill>
              </a:rPr>
              <a:t>czy spółek powiązanych</a:t>
            </a:r>
            <a:r>
              <a:rPr lang="pl-PL" sz="2000" dirty="0" smtClean="0">
                <a:solidFill>
                  <a:srgbClr val="6D6E71"/>
                </a:solidFill>
              </a:rPr>
              <a:t>)</a:t>
            </a:r>
            <a:endParaRPr lang="pl-PL" sz="2000" b="1" dirty="0">
              <a:solidFill>
                <a:srgbClr val="6D6E7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878952" y="4339087"/>
            <a:ext cx="10604405" cy="842513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pl-PL" sz="2000" b="1" dirty="0" smtClean="0">
                <a:solidFill>
                  <a:srgbClr val="6D6E71"/>
                </a:solidFill>
              </a:rPr>
              <a:t>art</a:t>
            </a:r>
            <a:r>
              <a:rPr lang="pl-PL" sz="2000" b="1" dirty="0">
                <a:solidFill>
                  <a:srgbClr val="6D6E71"/>
                </a:solidFill>
              </a:rPr>
              <a:t>. 4 ustawy o ochronie konkurencji i </a:t>
            </a:r>
            <a:r>
              <a:rPr lang="pl-PL" sz="2000" b="1" dirty="0" smtClean="0">
                <a:solidFill>
                  <a:srgbClr val="6D6E71"/>
                </a:solidFill>
              </a:rPr>
              <a:t>konsumentów</a:t>
            </a:r>
            <a:br>
              <a:rPr lang="pl-PL" sz="2000" b="1" dirty="0" smtClean="0">
                <a:solidFill>
                  <a:srgbClr val="6D6E71"/>
                </a:solidFill>
              </a:rPr>
            </a:br>
            <a:r>
              <a:rPr lang="pl-PL" sz="2000" dirty="0" smtClean="0">
                <a:solidFill>
                  <a:srgbClr val="6D6E71"/>
                </a:solidFill>
              </a:rPr>
              <a:t>(</a:t>
            </a:r>
            <a:r>
              <a:rPr lang="pl-PL" sz="2000" dirty="0">
                <a:solidFill>
                  <a:srgbClr val="6D6E71"/>
                </a:solidFill>
              </a:rPr>
              <a:t>w zakresie grup kapitałowych</a:t>
            </a:r>
            <a:r>
              <a:rPr lang="pl-PL" sz="2000" dirty="0" smtClean="0">
                <a:solidFill>
                  <a:srgbClr val="6D6E71"/>
                </a:solidFill>
              </a:rPr>
              <a:t>)</a:t>
            </a:r>
            <a:endParaRPr lang="pl-PL" sz="2000" b="1" dirty="0">
              <a:solidFill>
                <a:srgbClr val="6D6E7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847851" y="1962149"/>
            <a:ext cx="10344150" cy="983425"/>
          </a:xfrm>
          <a:prstGeom prst="rect">
            <a:avLst/>
          </a:prstGeom>
          <a:solidFill>
            <a:srgbClr val="A43757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000" dirty="0" err="1" smtClean="0">
                <a:solidFill>
                  <a:schemeClr val="bg1"/>
                </a:solidFill>
              </a:rPr>
              <a:t>Pzp</a:t>
            </a:r>
            <a:r>
              <a:rPr lang="pl-PL" sz="2000" dirty="0" smtClean="0">
                <a:solidFill>
                  <a:schemeClr val="bg1"/>
                </a:solidFill>
              </a:rPr>
              <a:t> nie </a:t>
            </a:r>
            <a:r>
              <a:rPr lang="pl-PL" sz="2000" dirty="0">
                <a:solidFill>
                  <a:schemeClr val="bg1"/>
                </a:solidFill>
              </a:rPr>
              <a:t>wprowadza definicji </a:t>
            </a:r>
            <a:r>
              <a:rPr lang="pl-PL" sz="2000" dirty="0" smtClean="0">
                <a:solidFill>
                  <a:schemeClr val="bg1"/>
                </a:solidFill>
              </a:rPr>
              <a:t>kontroli. Nie odsyła również w </a:t>
            </a:r>
            <a:r>
              <a:rPr lang="pl-PL" sz="2000" dirty="0">
                <a:solidFill>
                  <a:schemeClr val="bg1"/>
                </a:solidFill>
              </a:rPr>
              <a:t>tym zakresie do innych aktów prawnych. </a:t>
            </a:r>
            <a:r>
              <a:rPr lang="pl-PL" sz="2000" dirty="0" smtClean="0">
                <a:solidFill>
                  <a:schemeClr val="bg1"/>
                </a:solidFill>
              </a:rPr>
              <a:t>W szczególności art. 67 </a:t>
            </a:r>
            <a:r>
              <a:rPr lang="pl-PL" sz="2000" dirty="0" err="1" smtClean="0">
                <a:solidFill>
                  <a:schemeClr val="bg1"/>
                </a:solidFill>
              </a:rPr>
              <a:t>pzp</a:t>
            </a:r>
            <a:r>
              <a:rPr lang="pl-PL" sz="2000" dirty="0" smtClean="0">
                <a:solidFill>
                  <a:schemeClr val="bg1"/>
                </a:solidFill>
              </a:rPr>
              <a:t> nie </a:t>
            </a:r>
            <a:r>
              <a:rPr lang="pl-PL" sz="2000" dirty="0">
                <a:solidFill>
                  <a:schemeClr val="bg1"/>
                </a:solidFill>
              </a:rPr>
              <a:t>zawiera: 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878954" y="5334000"/>
            <a:ext cx="10604405" cy="842513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pl-PL" sz="2000" b="1" dirty="0">
                <a:solidFill>
                  <a:srgbClr val="6D6E71"/>
                </a:solidFill>
              </a:rPr>
              <a:t>odniesień do kompetencji kontrolnych </a:t>
            </a:r>
            <a:r>
              <a:rPr lang="pl-PL" sz="2000" dirty="0">
                <a:solidFill>
                  <a:srgbClr val="6D6E71"/>
                </a:solidFill>
              </a:rPr>
              <a:t>funkcjonujących </a:t>
            </a:r>
            <a:endParaRPr lang="pl-PL" sz="2000" dirty="0" smtClean="0">
              <a:solidFill>
                <a:srgbClr val="6D6E71"/>
              </a:solidFill>
            </a:endParaRPr>
          </a:p>
          <a:p>
            <a:r>
              <a:rPr lang="pl-PL" sz="2000" dirty="0" smtClean="0">
                <a:solidFill>
                  <a:srgbClr val="6D6E71"/>
                </a:solidFill>
              </a:rPr>
              <a:t>na </a:t>
            </a:r>
            <a:r>
              <a:rPr lang="pl-PL" sz="2000" dirty="0">
                <a:solidFill>
                  <a:srgbClr val="6D6E71"/>
                </a:solidFill>
              </a:rPr>
              <a:t>gruncie prawa </a:t>
            </a:r>
            <a:r>
              <a:rPr lang="pl-PL" sz="2000" dirty="0" smtClean="0">
                <a:solidFill>
                  <a:srgbClr val="6D6E71"/>
                </a:solidFill>
              </a:rPr>
              <a:t>administracyjnego</a:t>
            </a:r>
            <a:endParaRPr lang="pl-PL" sz="20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78982" y="2191841"/>
            <a:ext cx="90133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6D6E71"/>
                </a:solidFill>
              </a:rPr>
              <a:t>Charakterystyka „kontroli”, zawarta w art. 67 ust. 1 pkt </a:t>
            </a:r>
            <a:r>
              <a:rPr lang="pl-PL" sz="2800" dirty="0" smtClean="0">
                <a:solidFill>
                  <a:srgbClr val="6D6E71"/>
                </a:solidFill>
              </a:rPr>
              <a:t>12-14 </a:t>
            </a:r>
            <a:r>
              <a:rPr lang="pl-PL" sz="2800" dirty="0" err="1" smtClean="0">
                <a:solidFill>
                  <a:srgbClr val="6D6E71"/>
                </a:solidFill>
              </a:rPr>
              <a:t>pzp</a:t>
            </a:r>
            <a:r>
              <a:rPr lang="pl-PL" sz="2800" dirty="0" smtClean="0">
                <a:solidFill>
                  <a:srgbClr val="6D6E71"/>
                </a:solidFill>
              </a:rPr>
              <a:t> ma </a:t>
            </a:r>
            <a:r>
              <a:rPr lang="pl-PL" sz="2800" dirty="0">
                <a:solidFill>
                  <a:srgbClr val="6D6E71"/>
                </a:solidFill>
              </a:rPr>
              <a:t>charakter jedynie ogólny, </a:t>
            </a:r>
            <a:r>
              <a:rPr lang="pl-PL" sz="2800" dirty="0" smtClean="0">
                <a:solidFill>
                  <a:srgbClr val="6D6E71"/>
                </a:solidFill>
              </a:rPr>
              <a:t>przy </a:t>
            </a:r>
            <a:r>
              <a:rPr lang="pl-PL" sz="2800" dirty="0">
                <a:solidFill>
                  <a:srgbClr val="6D6E71"/>
                </a:solidFill>
              </a:rPr>
              <a:t>czym pewne kryteria nawiązują </a:t>
            </a:r>
            <a:r>
              <a:rPr lang="pl-PL" sz="2800" dirty="0" smtClean="0">
                <a:solidFill>
                  <a:srgbClr val="6D6E71"/>
                </a:solidFill>
              </a:rPr>
              <a:t>do </a:t>
            </a:r>
            <a:r>
              <a:rPr lang="pl-PL" sz="2800" dirty="0">
                <a:solidFill>
                  <a:srgbClr val="6D6E71"/>
                </a:solidFill>
              </a:rPr>
              <a:t>przesłanek funkcjonujących na </a:t>
            </a:r>
            <a:r>
              <a:rPr lang="pl-PL" sz="2800" dirty="0" smtClean="0">
                <a:solidFill>
                  <a:srgbClr val="6D6E71"/>
                </a:solidFill>
              </a:rPr>
              <a:t>gruncie prawa </a:t>
            </a:r>
            <a:r>
              <a:rPr lang="pl-PL" sz="2800" dirty="0">
                <a:solidFill>
                  <a:srgbClr val="6D6E71"/>
                </a:solidFill>
              </a:rPr>
              <a:t>cywilnego </a:t>
            </a:r>
            <a:endParaRPr lang="pl-PL" sz="2800" dirty="0" smtClean="0">
              <a:solidFill>
                <a:srgbClr val="6D6E71"/>
              </a:solidFill>
            </a:endParaRPr>
          </a:p>
          <a:p>
            <a:r>
              <a:rPr lang="pl-PL" sz="2800" dirty="0" smtClean="0">
                <a:solidFill>
                  <a:srgbClr val="6D6E71"/>
                </a:solidFill>
              </a:rPr>
              <a:t>lub </a:t>
            </a:r>
            <a:r>
              <a:rPr lang="pl-PL" sz="2800" dirty="0">
                <a:solidFill>
                  <a:srgbClr val="6D6E71"/>
                </a:solidFill>
              </a:rPr>
              <a:t>prawa administracyjnego. </a:t>
            </a:r>
            <a:endParaRPr lang="pl-PL" sz="2800" b="1" dirty="0">
              <a:solidFill>
                <a:srgbClr val="6D6E7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260" y="2318918"/>
            <a:ext cx="3037093" cy="3037093"/>
          </a:xfrm>
          <a:prstGeom prst="rect">
            <a:avLst/>
          </a:prstGeom>
        </p:spPr>
      </p:pic>
      <p:sp>
        <p:nvSpPr>
          <p:cNvPr id="10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WYKAZANIE KONTROLI NAD OSOBĄ PRAWNĄ</a:t>
            </a:r>
            <a:endParaRPr lang="pl-PL" sz="24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3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2259704" y="3138218"/>
            <a:ext cx="9932298" cy="842513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b="1" dirty="0" smtClean="0">
                <a:solidFill>
                  <a:srgbClr val="6D6E71"/>
                </a:solidFill>
              </a:rPr>
              <a:t>1) </a:t>
            </a:r>
            <a:r>
              <a:rPr lang="pl-PL" sz="2400" dirty="0" smtClean="0">
                <a:solidFill>
                  <a:srgbClr val="6D6E71"/>
                </a:solidFill>
              </a:rPr>
              <a:t>polegać </a:t>
            </a:r>
            <a:r>
              <a:rPr lang="pl-PL" sz="2400" dirty="0">
                <a:solidFill>
                  <a:srgbClr val="6D6E71"/>
                </a:solidFill>
              </a:rPr>
              <a:t>na </a:t>
            </a:r>
            <a:r>
              <a:rPr lang="pl-PL" sz="2400" b="1" dirty="0">
                <a:solidFill>
                  <a:srgbClr val="A43757"/>
                </a:solidFill>
              </a:rPr>
              <a:t>dominującym wpływie na cele strategiczne </a:t>
            </a:r>
            <a:r>
              <a:rPr lang="pl-PL" sz="2400" dirty="0">
                <a:solidFill>
                  <a:srgbClr val="6D6E71"/>
                </a:solidFill>
              </a:rPr>
              <a:t>kontrolowanej osoby prawnej;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847851" y="1962149"/>
            <a:ext cx="10344150" cy="983425"/>
          </a:xfrm>
          <a:prstGeom prst="rect">
            <a:avLst/>
          </a:prstGeom>
          <a:solidFill>
            <a:srgbClr val="A43757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Zgodnie </a:t>
            </a:r>
            <a:r>
              <a:rPr lang="pl-PL" sz="2400" dirty="0">
                <a:solidFill>
                  <a:schemeClr val="bg1"/>
                </a:solidFill>
              </a:rPr>
              <a:t>z </a:t>
            </a:r>
            <a:r>
              <a:rPr lang="pl-PL" sz="2400" dirty="0" err="1">
                <a:solidFill>
                  <a:schemeClr val="bg1"/>
                </a:solidFill>
              </a:rPr>
              <a:t>pzp</a:t>
            </a:r>
            <a:r>
              <a:rPr lang="pl-PL" sz="2400" dirty="0">
                <a:solidFill>
                  <a:schemeClr val="bg1"/>
                </a:solidFill>
              </a:rPr>
              <a:t> kontrola musi spełniać łącznie następujące cechy</a:t>
            </a:r>
            <a:r>
              <a:rPr lang="pl-PL" sz="2400" dirty="0" smtClean="0">
                <a:solidFill>
                  <a:schemeClr val="bg1"/>
                </a:solidFill>
              </a:rPr>
              <a:t>: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259703" y="4128817"/>
            <a:ext cx="9932299" cy="842513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b="1" dirty="0" smtClean="0">
                <a:solidFill>
                  <a:srgbClr val="6D6E71"/>
                </a:solidFill>
              </a:rPr>
              <a:t>2) </a:t>
            </a:r>
            <a:r>
              <a:rPr lang="pl-PL" sz="2400" dirty="0" smtClean="0">
                <a:solidFill>
                  <a:srgbClr val="6D6E71"/>
                </a:solidFill>
              </a:rPr>
              <a:t>polegać </a:t>
            </a:r>
            <a:r>
              <a:rPr lang="pl-PL" sz="2400" dirty="0">
                <a:solidFill>
                  <a:srgbClr val="6D6E71"/>
                </a:solidFill>
              </a:rPr>
              <a:t>na </a:t>
            </a:r>
            <a:r>
              <a:rPr lang="pl-PL" sz="2400" b="1" dirty="0">
                <a:solidFill>
                  <a:srgbClr val="A43757"/>
                </a:solidFill>
              </a:rPr>
              <a:t>dominującym wpływie na istotne decyzje</a:t>
            </a:r>
            <a:r>
              <a:rPr lang="pl-PL" sz="2400" dirty="0">
                <a:solidFill>
                  <a:srgbClr val="6D6E71"/>
                </a:solidFill>
              </a:rPr>
              <a:t> dotyczące zarządzania sprawami kontrolowanej osoby prawnej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847851" y="5205232"/>
            <a:ext cx="10344151" cy="842513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pl-PL" sz="2400" b="1" dirty="0">
                <a:solidFill>
                  <a:srgbClr val="6D6E71"/>
                </a:solidFill>
              </a:rPr>
              <a:t>– w stopniu odpowiadającym kontroli sprawowanej nad własnymi jednostkami.</a:t>
            </a:r>
          </a:p>
        </p:txBody>
      </p:sp>
      <p:sp>
        <p:nvSpPr>
          <p:cNvPr id="13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WYKAZANIE KONTROLI NAD OSOBĄ PRAWNĄ</a:t>
            </a:r>
            <a:endParaRPr lang="pl-PL" sz="24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8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4238171" y="6157836"/>
            <a:ext cx="12453257" cy="4140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bg1"/>
                </a:solidFill>
              </a:rPr>
              <a:t>Orzeczenie ETS z dnia 11 stycznia 2005 r. w sprawie C–26/03 </a:t>
            </a:r>
            <a:r>
              <a:rPr lang="pl-PL" dirty="0" smtClean="0">
                <a:solidFill>
                  <a:schemeClr val="bg1"/>
                </a:solidFill>
              </a:rPr>
              <a:t> „</a:t>
            </a:r>
            <a:r>
              <a:rPr lang="pl-PL" dirty="0">
                <a:solidFill>
                  <a:schemeClr val="bg1"/>
                </a:solidFill>
              </a:rPr>
              <a:t>Stadt Halle”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54743" y="1915884"/>
            <a:ext cx="3773714" cy="1081315"/>
          </a:xfrm>
          <a:prstGeom prst="roundRect">
            <a:avLst/>
          </a:prstGeom>
          <a:solidFill>
            <a:srgbClr val="6D6E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/>
              <a:t>Miasto Halle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7721599" y="1937656"/>
            <a:ext cx="3773714" cy="1059543"/>
          </a:xfrm>
          <a:prstGeom prst="roundRect">
            <a:avLst/>
          </a:prstGeom>
          <a:solidFill>
            <a:srgbClr val="6D6E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Spółka z o.o.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RPL </a:t>
            </a:r>
            <a:r>
              <a:rPr lang="pl-PL" sz="2800" dirty="0"/>
              <a:t>Lochau</a:t>
            </a:r>
            <a:endParaRPr lang="pl-PL" sz="2800" b="1" dirty="0"/>
          </a:p>
        </p:txBody>
      </p:sp>
      <p:sp>
        <p:nvSpPr>
          <p:cNvPr id="5" name="Strzałka w prawo 4"/>
          <p:cNvSpPr/>
          <p:nvPr/>
        </p:nvSpPr>
        <p:spPr>
          <a:xfrm>
            <a:off x="4528456" y="2184399"/>
            <a:ext cx="3004457" cy="566057"/>
          </a:xfrm>
          <a:prstGeom prst="right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Zamówienie 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1197431" y="3464703"/>
            <a:ext cx="10297882" cy="2021697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pl-PL" sz="2400" dirty="0" smtClean="0">
                <a:solidFill>
                  <a:srgbClr val="6D6E71"/>
                </a:solidFill>
              </a:rPr>
              <a:t>1. Miasto </a:t>
            </a:r>
            <a:r>
              <a:rPr lang="pl-PL" sz="2400" dirty="0">
                <a:solidFill>
                  <a:srgbClr val="6D6E71"/>
                </a:solidFill>
              </a:rPr>
              <a:t>Halle zleciło, </a:t>
            </a:r>
            <a:r>
              <a:rPr lang="pl-PL" sz="2400" b="1" dirty="0">
                <a:solidFill>
                  <a:srgbClr val="A43757"/>
                </a:solidFill>
              </a:rPr>
              <a:t>bez przeprowadzenia procedury </a:t>
            </a:r>
            <a:r>
              <a:rPr lang="pl-PL" sz="2400" b="1" dirty="0">
                <a:solidFill>
                  <a:srgbClr val="6D6E71"/>
                </a:solidFill>
              </a:rPr>
              <a:t>udzielenia zamówienia publicznego</a:t>
            </a:r>
            <a:r>
              <a:rPr lang="pl-PL" sz="2400" dirty="0">
                <a:solidFill>
                  <a:srgbClr val="6D6E71"/>
                </a:solidFill>
              </a:rPr>
              <a:t>, firmie RPL </a:t>
            </a:r>
            <a:r>
              <a:rPr lang="pl-PL" sz="2400" dirty="0" smtClean="0">
                <a:solidFill>
                  <a:srgbClr val="6D6E71"/>
                </a:solidFill>
              </a:rPr>
              <a:t>Lochau</a:t>
            </a:r>
            <a:r>
              <a:rPr lang="pl-PL" sz="2400" dirty="0">
                <a:solidFill>
                  <a:srgbClr val="6D6E71"/>
                </a:solidFill>
              </a:rPr>
              <a:t> </a:t>
            </a:r>
            <a:r>
              <a:rPr lang="pl-PL" sz="2400" dirty="0" smtClean="0">
                <a:solidFill>
                  <a:srgbClr val="6D6E71"/>
                </a:solidFill>
              </a:rPr>
              <a:t>opracowanie </a:t>
            </a:r>
            <a:r>
              <a:rPr lang="pl-PL" sz="2400" dirty="0">
                <a:solidFill>
                  <a:srgbClr val="6D6E71"/>
                </a:solidFill>
              </a:rPr>
              <a:t>projektu, mającego na celu wstępne </a:t>
            </a:r>
            <a:r>
              <a:rPr lang="pl-PL" sz="2400" u="sng" dirty="0">
                <a:solidFill>
                  <a:srgbClr val="6D6E71"/>
                </a:solidFill>
              </a:rPr>
              <a:t>przetwarzanie, odzyskiwanie i neutralizację </a:t>
            </a:r>
            <a:r>
              <a:rPr lang="pl-PL" sz="2400" u="sng" dirty="0" smtClean="0">
                <a:solidFill>
                  <a:srgbClr val="6D6E71"/>
                </a:solidFill>
              </a:rPr>
              <a:t>odpadów komunalnych</a:t>
            </a:r>
            <a:r>
              <a:rPr lang="pl-PL" sz="2400" dirty="0">
                <a:solidFill>
                  <a:srgbClr val="6D6E71"/>
                </a:solidFill>
              </a:rPr>
              <a:t>.</a:t>
            </a:r>
            <a:endParaRPr lang="pl-PL" sz="24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7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2259704" y="3138218"/>
            <a:ext cx="9932298" cy="842513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b="1" dirty="0" smtClean="0">
                <a:solidFill>
                  <a:srgbClr val="6D6E71"/>
                </a:solidFill>
              </a:rPr>
              <a:t>1) </a:t>
            </a:r>
            <a:r>
              <a:rPr lang="pl-PL" sz="2400" dirty="0" smtClean="0">
                <a:solidFill>
                  <a:srgbClr val="6D6E71"/>
                </a:solidFill>
              </a:rPr>
              <a:t>polegać </a:t>
            </a:r>
            <a:r>
              <a:rPr lang="pl-PL" sz="2400" dirty="0">
                <a:solidFill>
                  <a:srgbClr val="6D6E71"/>
                </a:solidFill>
              </a:rPr>
              <a:t>na </a:t>
            </a:r>
            <a:r>
              <a:rPr lang="pl-PL" sz="2400" b="1" dirty="0">
                <a:solidFill>
                  <a:srgbClr val="A43757"/>
                </a:solidFill>
              </a:rPr>
              <a:t>dominującym wpływie na cele strategiczne </a:t>
            </a:r>
            <a:r>
              <a:rPr lang="pl-PL" sz="2400" dirty="0">
                <a:solidFill>
                  <a:srgbClr val="6D6E71"/>
                </a:solidFill>
              </a:rPr>
              <a:t>kontrolowanej osoby prawnej;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847851" y="1962149"/>
            <a:ext cx="10344150" cy="983425"/>
          </a:xfrm>
          <a:prstGeom prst="rect">
            <a:avLst/>
          </a:prstGeom>
          <a:solidFill>
            <a:srgbClr val="A43757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Zgodnie </a:t>
            </a:r>
            <a:r>
              <a:rPr lang="pl-PL" sz="2400" dirty="0">
                <a:solidFill>
                  <a:schemeClr val="bg1"/>
                </a:solidFill>
              </a:rPr>
              <a:t>z </a:t>
            </a:r>
            <a:r>
              <a:rPr lang="pl-PL" sz="2400" dirty="0" err="1">
                <a:solidFill>
                  <a:schemeClr val="bg1"/>
                </a:solidFill>
              </a:rPr>
              <a:t>pzp</a:t>
            </a:r>
            <a:r>
              <a:rPr lang="pl-PL" sz="2400" dirty="0">
                <a:solidFill>
                  <a:schemeClr val="bg1"/>
                </a:solidFill>
              </a:rPr>
              <a:t> kontrola musi spełniać łącznie następujące cechy</a:t>
            </a:r>
            <a:r>
              <a:rPr lang="pl-PL" sz="2400" dirty="0" smtClean="0">
                <a:solidFill>
                  <a:schemeClr val="bg1"/>
                </a:solidFill>
              </a:rPr>
              <a:t>: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259703" y="4128817"/>
            <a:ext cx="9932299" cy="842513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b="1" dirty="0" smtClean="0">
                <a:solidFill>
                  <a:srgbClr val="6D6E71"/>
                </a:solidFill>
              </a:rPr>
              <a:t>2) </a:t>
            </a:r>
            <a:r>
              <a:rPr lang="pl-PL" sz="2400" dirty="0" smtClean="0">
                <a:solidFill>
                  <a:srgbClr val="6D6E71"/>
                </a:solidFill>
              </a:rPr>
              <a:t>polegać </a:t>
            </a:r>
            <a:r>
              <a:rPr lang="pl-PL" sz="2400" dirty="0">
                <a:solidFill>
                  <a:srgbClr val="6D6E71"/>
                </a:solidFill>
              </a:rPr>
              <a:t>na </a:t>
            </a:r>
            <a:r>
              <a:rPr lang="pl-PL" sz="2400" b="1" dirty="0">
                <a:solidFill>
                  <a:srgbClr val="A43757"/>
                </a:solidFill>
              </a:rPr>
              <a:t>dominującym wpływie na istotne decyzje</a:t>
            </a:r>
            <a:r>
              <a:rPr lang="pl-PL" sz="2400" dirty="0">
                <a:solidFill>
                  <a:srgbClr val="6D6E71"/>
                </a:solidFill>
              </a:rPr>
              <a:t> dotyczące zarządzania sprawami kontrolowanej osoby prawnej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847851" y="5205232"/>
            <a:ext cx="10344151" cy="842513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pl-PL" sz="2400" b="1" dirty="0">
                <a:solidFill>
                  <a:srgbClr val="6D6E71"/>
                </a:solidFill>
              </a:rPr>
              <a:t>– w stopniu odpowiadającym kontroli sprawowanej nad własnymi jednostkami.</a:t>
            </a:r>
          </a:p>
        </p:txBody>
      </p:sp>
      <p:sp>
        <p:nvSpPr>
          <p:cNvPr id="7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WYKAZANIE KONTROLI NAD OSOBĄ PRAWNĄ</a:t>
            </a:r>
            <a:endParaRPr lang="pl-PL" sz="24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1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>
            <a:off x="-224438" y="364203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oliniowy 5"/>
          <p:cNvCxnSpPr/>
          <p:nvPr/>
        </p:nvCxnSpPr>
        <p:spPr>
          <a:xfrm>
            <a:off x="9826367" y="3642031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1593569" y="2252720"/>
            <a:ext cx="8743756" cy="2778622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pl-PL" sz="2400" dirty="0">
                <a:solidFill>
                  <a:srgbClr val="6D6E71"/>
                </a:solidFill>
              </a:rPr>
              <a:t>Kontrola sprawowana „</a:t>
            </a:r>
            <a:r>
              <a:rPr lang="pl-PL" sz="2400" b="1" dirty="0">
                <a:solidFill>
                  <a:srgbClr val="A43757"/>
                </a:solidFill>
              </a:rPr>
              <a:t>nad własnymi jednostkami</a:t>
            </a:r>
            <a:r>
              <a:rPr lang="pl-PL" sz="2400" dirty="0">
                <a:solidFill>
                  <a:srgbClr val="6D6E71"/>
                </a:solidFill>
              </a:rPr>
              <a:t>”, </a:t>
            </a:r>
            <a:r>
              <a:rPr lang="pl-PL" sz="2400" dirty="0" smtClean="0">
                <a:solidFill>
                  <a:srgbClr val="6D6E71"/>
                </a:solidFill>
              </a:rPr>
              <a:t/>
            </a:r>
            <a:br>
              <a:rPr lang="pl-PL" sz="2400" dirty="0" smtClean="0">
                <a:solidFill>
                  <a:srgbClr val="6D6E71"/>
                </a:solidFill>
              </a:rPr>
            </a:br>
            <a:r>
              <a:rPr lang="pl-PL" sz="2400" dirty="0" smtClean="0">
                <a:solidFill>
                  <a:srgbClr val="6D6E71"/>
                </a:solidFill>
              </a:rPr>
              <a:t>to </a:t>
            </a:r>
            <a:r>
              <a:rPr lang="pl-PL" sz="2400" dirty="0">
                <a:solidFill>
                  <a:srgbClr val="6D6E71"/>
                </a:solidFill>
              </a:rPr>
              <a:t>kontrola nad jednostkami, które zostały utworzone ramach struktury danego podmiotu i nie posiadają odrębnej osobowości prawnej. Jednostką własną jest </a:t>
            </a:r>
            <a:r>
              <a:rPr lang="pl-PL" sz="2400" dirty="0" smtClean="0">
                <a:solidFill>
                  <a:srgbClr val="6D6E71"/>
                </a:solidFill>
              </a:rPr>
              <a:t/>
            </a:r>
            <a:br>
              <a:rPr lang="pl-PL" sz="2400" dirty="0" smtClean="0">
                <a:solidFill>
                  <a:srgbClr val="6D6E71"/>
                </a:solidFill>
              </a:rPr>
            </a:br>
            <a:r>
              <a:rPr lang="pl-PL" sz="2400" dirty="0" smtClean="0">
                <a:solidFill>
                  <a:srgbClr val="6D6E71"/>
                </a:solidFill>
              </a:rPr>
              <a:t>m.in</a:t>
            </a:r>
            <a:r>
              <a:rPr lang="pl-PL" sz="2400" dirty="0">
                <a:solidFill>
                  <a:srgbClr val="6D6E71"/>
                </a:solidFill>
              </a:rPr>
              <a:t>. samorządowa jednostka budżetowa, zdefiniowana </a:t>
            </a:r>
            <a:r>
              <a:rPr lang="pl-PL" sz="2400" dirty="0" smtClean="0">
                <a:solidFill>
                  <a:srgbClr val="6D6E71"/>
                </a:solidFill>
              </a:rPr>
              <a:t/>
            </a:r>
            <a:br>
              <a:rPr lang="pl-PL" sz="2400" dirty="0" smtClean="0">
                <a:solidFill>
                  <a:srgbClr val="6D6E71"/>
                </a:solidFill>
              </a:rPr>
            </a:br>
            <a:r>
              <a:rPr lang="pl-PL" sz="2400" dirty="0" smtClean="0">
                <a:solidFill>
                  <a:srgbClr val="6D6E71"/>
                </a:solidFill>
              </a:rPr>
              <a:t>w ustawie o finansach publicznych. </a:t>
            </a:r>
            <a:endParaRPr lang="pl-PL" sz="2400" b="1" dirty="0">
              <a:solidFill>
                <a:srgbClr val="6D6E71"/>
              </a:solidFill>
            </a:endParaRPr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WYKAZANIE KONTROLI NAD OSOBĄ PRAWNĄ</a:t>
            </a:r>
            <a:endParaRPr lang="pl-PL" sz="24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5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818841" y="1944639"/>
            <a:ext cx="9528843" cy="605543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Kontrola może być rozumiana m.in. jako:</a:t>
            </a:r>
          </a:p>
        </p:txBody>
      </p:sp>
      <p:sp>
        <p:nvSpPr>
          <p:cNvPr id="8" name="Strzałka w dół 7"/>
          <p:cNvSpPr/>
          <p:nvPr/>
        </p:nvSpPr>
        <p:spPr>
          <a:xfrm>
            <a:off x="3724516" y="2552785"/>
            <a:ext cx="576064" cy="542802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zaokrąglony 11"/>
          <p:cNvSpPr/>
          <p:nvPr/>
        </p:nvSpPr>
        <p:spPr>
          <a:xfrm>
            <a:off x="7328042" y="3124164"/>
            <a:ext cx="4061493" cy="162879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rgbClr val="6D6E71"/>
                </a:solidFill>
              </a:rPr>
              <a:t>3) udzielanie </a:t>
            </a:r>
            <a:r>
              <a:rPr lang="pl-PL" sz="2000" b="1" dirty="0">
                <a:solidFill>
                  <a:srgbClr val="6D6E71"/>
                </a:solidFill>
              </a:rPr>
              <a:t>wiążących wytycznych </a:t>
            </a:r>
            <a:r>
              <a:rPr lang="pl-PL" sz="2000" dirty="0">
                <a:solidFill>
                  <a:srgbClr val="6D6E71"/>
                </a:solidFill>
              </a:rPr>
              <a:t>lub poleceń </a:t>
            </a:r>
            <a:r>
              <a:rPr lang="pl-PL" sz="2000" dirty="0" smtClean="0">
                <a:solidFill>
                  <a:srgbClr val="6D6E71"/>
                </a:solidFill>
              </a:rPr>
              <a:t/>
            </a:r>
            <a:br>
              <a:rPr lang="pl-PL" sz="2000" dirty="0" smtClean="0">
                <a:solidFill>
                  <a:srgbClr val="6D6E71"/>
                </a:solidFill>
              </a:rPr>
            </a:br>
            <a:r>
              <a:rPr lang="pl-PL" sz="2000" dirty="0" smtClean="0">
                <a:solidFill>
                  <a:srgbClr val="6D6E71"/>
                </a:solidFill>
              </a:rPr>
              <a:t>w </a:t>
            </a:r>
            <a:r>
              <a:rPr lang="pl-PL" sz="2000" dirty="0">
                <a:solidFill>
                  <a:srgbClr val="6D6E71"/>
                </a:solidFill>
              </a:rPr>
              <a:t>zakresie funkcjonowania </a:t>
            </a:r>
            <a:r>
              <a:rPr lang="pl-PL" sz="2000" dirty="0" smtClean="0">
                <a:solidFill>
                  <a:srgbClr val="6D6E71"/>
                </a:solidFill>
              </a:rPr>
              <a:t>jednostki</a:t>
            </a:r>
            <a:endParaRPr lang="pl-PL" sz="2000" dirty="0">
              <a:solidFill>
                <a:srgbClr val="6D6E71"/>
              </a:solidFill>
            </a:endParaRPr>
          </a:p>
        </p:txBody>
      </p:sp>
      <p:sp>
        <p:nvSpPr>
          <p:cNvPr id="13" name="Strzałka w dół 12"/>
          <p:cNvSpPr/>
          <p:nvPr/>
        </p:nvSpPr>
        <p:spPr>
          <a:xfrm>
            <a:off x="9014401" y="2552785"/>
            <a:ext cx="576064" cy="542802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zaokrąglony 14"/>
          <p:cNvSpPr/>
          <p:nvPr/>
        </p:nvSpPr>
        <p:spPr>
          <a:xfrm>
            <a:off x="3955260" y="5213844"/>
            <a:ext cx="5485761" cy="87155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rgbClr val="6D6E71"/>
                </a:solidFill>
              </a:rPr>
              <a:t>2) </a:t>
            </a:r>
            <a:r>
              <a:rPr lang="pl-PL" sz="2000" dirty="0" smtClean="0">
                <a:solidFill>
                  <a:srgbClr val="6D6E71"/>
                </a:solidFill>
              </a:rPr>
              <a:t>udzielanie </a:t>
            </a:r>
            <a:r>
              <a:rPr lang="pl-PL" sz="2000" dirty="0">
                <a:solidFill>
                  <a:srgbClr val="6D6E71"/>
                </a:solidFill>
              </a:rPr>
              <a:t>niewiążących wskazówek dla jednostki podległej (kontrolowanej</a:t>
            </a:r>
            <a:r>
              <a:rPr lang="pl-PL" sz="2000" dirty="0" smtClean="0">
                <a:solidFill>
                  <a:srgbClr val="6D6E71"/>
                </a:solidFill>
              </a:rPr>
              <a:t>);</a:t>
            </a:r>
            <a:endParaRPr lang="pl-PL" sz="2000" dirty="0">
              <a:solidFill>
                <a:srgbClr val="6D6E71"/>
              </a:solidFill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1747048" y="3124164"/>
            <a:ext cx="4416425" cy="16287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rgbClr val="6D6E71"/>
                </a:solidFill>
              </a:rPr>
              <a:t>1) możliwość </a:t>
            </a:r>
            <a:r>
              <a:rPr lang="pl-PL" sz="2000" b="1" dirty="0">
                <a:solidFill>
                  <a:srgbClr val="6D6E71"/>
                </a:solidFill>
              </a:rPr>
              <a:t>zaznajomienia się </a:t>
            </a:r>
            <a:r>
              <a:rPr lang="pl-PL" sz="2000" b="1" dirty="0" smtClean="0">
                <a:solidFill>
                  <a:srgbClr val="6D6E71"/>
                </a:solidFill>
              </a:rPr>
              <a:t/>
            </a:r>
            <a:br>
              <a:rPr lang="pl-PL" sz="2000" b="1" dirty="0" smtClean="0">
                <a:solidFill>
                  <a:srgbClr val="6D6E71"/>
                </a:solidFill>
              </a:rPr>
            </a:br>
            <a:r>
              <a:rPr lang="pl-PL" sz="2000" b="1" dirty="0" smtClean="0">
                <a:solidFill>
                  <a:srgbClr val="6D6E71"/>
                </a:solidFill>
              </a:rPr>
              <a:t>z </a:t>
            </a:r>
            <a:r>
              <a:rPr lang="pl-PL" sz="2000" b="1" dirty="0">
                <a:solidFill>
                  <a:srgbClr val="6D6E71"/>
                </a:solidFill>
              </a:rPr>
              <a:t>bieżącym funkcjonowaniem jednostki podległej </a:t>
            </a:r>
            <a:r>
              <a:rPr lang="pl-PL" sz="2000" dirty="0">
                <a:solidFill>
                  <a:srgbClr val="6D6E71"/>
                </a:solidFill>
              </a:rPr>
              <a:t>(kontrolowanej) bez uprawniania do wytyczania </a:t>
            </a:r>
            <a:r>
              <a:rPr lang="pl-PL" sz="2000" dirty="0" smtClean="0">
                <a:solidFill>
                  <a:srgbClr val="6D6E71"/>
                </a:solidFill>
              </a:rPr>
              <a:t>działań</a:t>
            </a:r>
            <a:endParaRPr lang="pl-PL" sz="2000" dirty="0">
              <a:solidFill>
                <a:srgbClr val="6D6E71"/>
              </a:solidFill>
            </a:endParaRPr>
          </a:p>
        </p:txBody>
      </p:sp>
      <p:sp>
        <p:nvSpPr>
          <p:cNvPr id="14" name="Strzałka w dół 13"/>
          <p:cNvSpPr/>
          <p:nvPr/>
        </p:nvSpPr>
        <p:spPr>
          <a:xfrm>
            <a:off x="6447630" y="2507295"/>
            <a:ext cx="576064" cy="2632482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WYKAZANIE KONTROLI NAD OSOBĄ PRAWNĄ</a:t>
            </a:r>
            <a:endParaRPr lang="pl-PL" sz="24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5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818841" y="1944639"/>
            <a:ext cx="9528843" cy="605543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Kontrola może być rozumiana m.in. jako:</a:t>
            </a:r>
          </a:p>
        </p:txBody>
      </p:sp>
      <p:sp>
        <p:nvSpPr>
          <p:cNvPr id="8" name="Strzałka w dół 7"/>
          <p:cNvSpPr/>
          <p:nvPr/>
        </p:nvSpPr>
        <p:spPr>
          <a:xfrm>
            <a:off x="3724516" y="2552785"/>
            <a:ext cx="576064" cy="542802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zaokrąglony 11"/>
          <p:cNvSpPr/>
          <p:nvPr/>
        </p:nvSpPr>
        <p:spPr>
          <a:xfrm>
            <a:off x="7328042" y="3124164"/>
            <a:ext cx="4061493" cy="1628797"/>
          </a:xfrm>
          <a:prstGeom prst="roundRect">
            <a:avLst>
              <a:gd name="adj" fmla="val 0"/>
            </a:avLst>
          </a:prstGeom>
          <a:solidFill>
            <a:srgbClr val="A43757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</a:rPr>
              <a:t>3) udzielanie </a:t>
            </a:r>
            <a:r>
              <a:rPr lang="pl-PL" sz="2000" b="1" dirty="0">
                <a:solidFill>
                  <a:schemeClr val="bg1"/>
                </a:solidFill>
              </a:rPr>
              <a:t>wiążących wytycznych </a:t>
            </a:r>
            <a:r>
              <a:rPr lang="pl-PL" sz="2000" dirty="0">
                <a:solidFill>
                  <a:schemeClr val="bg1"/>
                </a:solidFill>
              </a:rPr>
              <a:t>lub poleceń </a:t>
            </a:r>
            <a:r>
              <a:rPr lang="pl-PL" sz="2000" dirty="0" smtClean="0">
                <a:solidFill>
                  <a:schemeClr val="bg1"/>
                </a:solidFill>
              </a:rPr>
              <a:t/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w </a:t>
            </a:r>
            <a:r>
              <a:rPr lang="pl-PL" sz="2000" dirty="0">
                <a:solidFill>
                  <a:schemeClr val="bg1"/>
                </a:solidFill>
              </a:rPr>
              <a:t>zakresie funkcjonowania </a:t>
            </a:r>
            <a:r>
              <a:rPr lang="pl-PL" sz="2000" dirty="0" smtClean="0">
                <a:solidFill>
                  <a:schemeClr val="bg1"/>
                </a:solidFill>
              </a:rPr>
              <a:t>jednostki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13" name="Strzałka w dół 12"/>
          <p:cNvSpPr/>
          <p:nvPr/>
        </p:nvSpPr>
        <p:spPr>
          <a:xfrm>
            <a:off x="9014401" y="2552785"/>
            <a:ext cx="576064" cy="542802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zaokrąglony 14"/>
          <p:cNvSpPr/>
          <p:nvPr/>
        </p:nvSpPr>
        <p:spPr>
          <a:xfrm>
            <a:off x="3955260" y="5213844"/>
            <a:ext cx="5485761" cy="87155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rgbClr val="6D6E71"/>
                </a:solidFill>
              </a:rPr>
              <a:t>2) </a:t>
            </a:r>
            <a:r>
              <a:rPr lang="pl-PL" sz="2000" dirty="0" smtClean="0">
                <a:solidFill>
                  <a:srgbClr val="6D6E71"/>
                </a:solidFill>
              </a:rPr>
              <a:t>udzielanie </a:t>
            </a:r>
            <a:r>
              <a:rPr lang="pl-PL" sz="2000" dirty="0">
                <a:solidFill>
                  <a:srgbClr val="6D6E71"/>
                </a:solidFill>
              </a:rPr>
              <a:t>niewiążących wskazówek dla jednostki podległej (kontrolowanej</a:t>
            </a:r>
            <a:r>
              <a:rPr lang="pl-PL" sz="2000" dirty="0" smtClean="0">
                <a:solidFill>
                  <a:srgbClr val="6D6E71"/>
                </a:solidFill>
              </a:rPr>
              <a:t>);</a:t>
            </a:r>
            <a:endParaRPr lang="pl-PL" sz="2000" dirty="0">
              <a:solidFill>
                <a:srgbClr val="6D6E71"/>
              </a:solidFill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1747048" y="3124164"/>
            <a:ext cx="4416425" cy="16287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rgbClr val="6D6E71"/>
                </a:solidFill>
              </a:rPr>
              <a:t>1) możliwość </a:t>
            </a:r>
            <a:r>
              <a:rPr lang="pl-PL" sz="2000" b="1" dirty="0">
                <a:solidFill>
                  <a:srgbClr val="6D6E71"/>
                </a:solidFill>
              </a:rPr>
              <a:t>zaznajomienia się </a:t>
            </a:r>
            <a:r>
              <a:rPr lang="pl-PL" sz="2000" b="1" dirty="0" smtClean="0">
                <a:solidFill>
                  <a:srgbClr val="6D6E71"/>
                </a:solidFill>
              </a:rPr>
              <a:t/>
            </a:r>
            <a:br>
              <a:rPr lang="pl-PL" sz="2000" b="1" dirty="0" smtClean="0">
                <a:solidFill>
                  <a:srgbClr val="6D6E71"/>
                </a:solidFill>
              </a:rPr>
            </a:br>
            <a:r>
              <a:rPr lang="pl-PL" sz="2000" b="1" dirty="0" smtClean="0">
                <a:solidFill>
                  <a:srgbClr val="6D6E71"/>
                </a:solidFill>
              </a:rPr>
              <a:t>z </a:t>
            </a:r>
            <a:r>
              <a:rPr lang="pl-PL" sz="2000" b="1" dirty="0">
                <a:solidFill>
                  <a:srgbClr val="6D6E71"/>
                </a:solidFill>
              </a:rPr>
              <a:t>bieżącym funkcjonowaniem jednostki podległej </a:t>
            </a:r>
            <a:r>
              <a:rPr lang="pl-PL" sz="2000" dirty="0">
                <a:solidFill>
                  <a:srgbClr val="6D6E71"/>
                </a:solidFill>
              </a:rPr>
              <a:t>(kontrolowanej) bez uprawniania do wytyczania </a:t>
            </a:r>
            <a:r>
              <a:rPr lang="pl-PL" sz="2000" dirty="0" smtClean="0">
                <a:solidFill>
                  <a:srgbClr val="6D6E71"/>
                </a:solidFill>
              </a:rPr>
              <a:t>działań</a:t>
            </a:r>
            <a:endParaRPr lang="pl-PL" sz="2000" dirty="0">
              <a:solidFill>
                <a:srgbClr val="6D6E71"/>
              </a:solidFill>
            </a:endParaRPr>
          </a:p>
        </p:txBody>
      </p:sp>
      <p:sp>
        <p:nvSpPr>
          <p:cNvPr id="14" name="Strzałka w dół 13"/>
          <p:cNvSpPr/>
          <p:nvPr/>
        </p:nvSpPr>
        <p:spPr>
          <a:xfrm>
            <a:off x="6447630" y="2507295"/>
            <a:ext cx="576064" cy="2632482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WYKAZANIE KONTROLI NAD OSOBĄ PRAWNĄ</a:t>
            </a:r>
            <a:endParaRPr lang="pl-PL" sz="24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5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WYKAZANIE KONTROLI NAD OSOBĄ PRAWNĄ</a:t>
            </a:r>
            <a:endParaRPr lang="pl-PL" sz="2400" dirty="0">
              <a:solidFill>
                <a:srgbClr val="6D6E71"/>
              </a:solidFill>
            </a:endParaRPr>
          </a:p>
        </p:txBody>
      </p:sp>
      <p:cxnSp>
        <p:nvCxnSpPr>
          <p:cNvPr id="6" name="Łącznik prostoliniowy 3"/>
          <p:cNvCxnSpPr/>
          <p:nvPr/>
        </p:nvCxnSpPr>
        <p:spPr>
          <a:xfrm>
            <a:off x="-1507150" y="3483006"/>
            <a:ext cx="3996444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Łącznik prostoliniowy 4"/>
          <p:cNvCxnSpPr/>
          <p:nvPr/>
        </p:nvCxnSpPr>
        <p:spPr>
          <a:xfrm>
            <a:off x="9480376" y="3483006"/>
            <a:ext cx="2877103" cy="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1338672" y="2204864"/>
            <a:ext cx="10116691" cy="2556284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56000" rtlCol="0" anchor="ctr"/>
          <a:lstStyle/>
          <a:p>
            <a:pPr algn="just"/>
            <a:r>
              <a:rPr lang="pl-PL" sz="2400" dirty="0">
                <a:solidFill>
                  <a:srgbClr val="6D6E71"/>
                </a:solidFill>
              </a:rPr>
              <a:t>W praktyce wykazanie </a:t>
            </a:r>
            <a:r>
              <a:rPr lang="pl-PL" sz="2400" dirty="0" smtClean="0">
                <a:solidFill>
                  <a:srgbClr val="6D6E71"/>
                </a:solidFill>
              </a:rPr>
              <a:t>kontroli „</a:t>
            </a:r>
            <a:r>
              <a:rPr lang="pl-PL" sz="2400" b="1" dirty="0" smtClean="0">
                <a:solidFill>
                  <a:srgbClr val="A43757"/>
                </a:solidFill>
              </a:rPr>
              <a:t>odpowiadającej</a:t>
            </a:r>
            <a:r>
              <a:rPr lang="pl-PL" sz="2400" dirty="0">
                <a:solidFill>
                  <a:srgbClr val="6D6E71"/>
                </a:solidFill>
              </a:rPr>
              <a:t>” kontroli sprawowanej nad własnymi jednostkami może okazać </a:t>
            </a:r>
            <a:r>
              <a:rPr lang="pl-PL" sz="2400" dirty="0" smtClean="0">
                <a:solidFill>
                  <a:srgbClr val="6D6E71"/>
                </a:solidFill>
              </a:rPr>
              <a:t>się często </a:t>
            </a:r>
            <a:r>
              <a:rPr lang="pl-PL" sz="2400" dirty="0">
                <a:solidFill>
                  <a:srgbClr val="6D6E71"/>
                </a:solidFill>
              </a:rPr>
              <a:t>problematyczne.</a:t>
            </a:r>
            <a:endParaRPr lang="pl-PL" sz="2400" b="1" dirty="0">
              <a:solidFill>
                <a:srgbClr val="6D6E71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11" y="2427228"/>
            <a:ext cx="2111560" cy="21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1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895350"/>
            <a:ext cx="10515600" cy="527050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KONTROLI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 smtClean="0">
                <a:solidFill>
                  <a:srgbClr val="FFFFFF"/>
                </a:solidFill>
              </a:rPr>
              <a:t>Wyrok TSUE </a:t>
            </a:r>
            <a:r>
              <a:rPr lang="pl-PL" sz="2400" dirty="0">
                <a:solidFill>
                  <a:srgbClr val="FFFFFF"/>
                </a:solidFill>
              </a:rPr>
              <a:t>z 29.11.2012 r. w sprawach połączonych C-182/11 i </a:t>
            </a:r>
            <a:r>
              <a:rPr lang="pl-PL" sz="2400" dirty="0" smtClean="0">
                <a:solidFill>
                  <a:srgbClr val="FFFFFF"/>
                </a:solidFill>
              </a:rPr>
              <a:t>C-183/11, </a:t>
            </a:r>
            <a:r>
              <a:rPr lang="pl-PL" sz="2400" i="1" dirty="0" smtClean="0">
                <a:solidFill>
                  <a:srgbClr val="FFFFFF"/>
                </a:solidFill>
              </a:rPr>
              <a:t>„</a:t>
            </a:r>
            <a:r>
              <a:rPr lang="pl-PL" sz="2400" i="1" dirty="0" err="1" smtClean="0">
                <a:solidFill>
                  <a:srgbClr val="FFFFFF"/>
                </a:solidFill>
              </a:rPr>
              <a:t>Econord</a:t>
            </a:r>
            <a:r>
              <a:rPr lang="pl-PL" sz="2400" i="1" dirty="0" smtClean="0">
                <a:solidFill>
                  <a:srgbClr val="FFFFFF"/>
                </a:solidFill>
              </a:rPr>
              <a:t> </a:t>
            </a:r>
            <a:r>
              <a:rPr lang="pl-PL" sz="2400" i="1" dirty="0" err="1">
                <a:solidFill>
                  <a:srgbClr val="FFFFFF"/>
                </a:solidFill>
              </a:rPr>
              <a:t>SpA</a:t>
            </a:r>
            <a:r>
              <a:rPr lang="pl-PL" sz="2400" i="1" dirty="0">
                <a:solidFill>
                  <a:srgbClr val="FFFFFF"/>
                </a:solidFill>
              </a:rPr>
              <a:t> przeciwko </a:t>
            </a:r>
            <a:r>
              <a:rPr lang="pl-PL" sz="2400" i="1" dirty="0" err="1">
                <a:solidFill>
                  <a:srgbClr val="FFFFFF"/>
                </a:solidFill>
              </a:rPr>
              <a:t>Comune</a:t>
            </a:r>
            <a:r>
              <a:rPr lang="pl-PL" sz="2400" i="1" dirty="0">
                <a:solidFill>
                  <a:srgbClr val="FFFFFF"/>
                </a:solidFill>
              </a:rPr>
              <a:t> di </a:t>
            </a:r>
            <a:r>
              <a:rPr lang="pl-PL" sz="2400" i="1" dirty="0" err="1">
                <a:solidFill>
                  <a:srgbClr val="FFFFFF"/>
                </a:solidFill>
              </a:rPr>
              <a:t>Cagno</a:t>
            </a:r>
            <a:r>
              <a:rPr lang="pl-PL" sz="2400" i="1" dirty="0">
                <a:solidFill>
                  <a:srgbClr val="FFFFFF"/>
                </a:solidFill>
              </a:rPr>
              <a:t> i in</a:t>
            </a:r>
            <a:r>
              <a:rPr lang="pl-PL" sz="2400" i="1" dirty="0" smtClean="0">
                <a:solidFill>
                  <a:srgbClr val="FFFFFF"/>
                </a:solidFill>
              </a:rPr>
              <a:t>.”</a:t>
            </a:r>
            <a:endParaRPr lang="pl-PL" sz="2400" b="1" i="1" dirty="0">
              <a:solidFill>
                <a:srgbClr val="FFFFFF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2887976"/>
            <a:ext cx="10297882" cy="3178995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dirty="0" smtClean="0">
                <a:solidFill>
                  <a:srgbClr val="6D6E71"/>
                </a:solidFill>
              </a:rPr>
              <a:t>W tym wyroku Trybunał wyjaśnił pojęcie </a:t>
            </a:r>
            <a:r>
              <a:rPr lang="pl-PL" sz="2400" b="1" dirty="0">
                <a:solidFill>
                  <a:srgbClr val="A43757"/>
                </a:solidFill>
              </a:rPr>
              <a:t>„kontroli analogicznej”, </a:t>
            </a:r>
            <a:r>
              <a:rPr lang="pl-PL" sz="2400" dirty="0">
                <a:solidFill>
                  <a:srgbClr val="6D6E71"/>
                </a:solidFill>
              </a:rPr>
              <a:t>stwierdzając, że powinno chodzić o możliwość decydującego wpływu instytucji zamawiającej zarówno na strategiczne cele, jak i na istotne decyzje wykonawcy oraz że kontrola sprawowana przez instytucję zamawiającą </a:t>
            </a:r>
            <a:r>
              <a:rPr lang="pl-PL" sz="2400" b="1" dirty="0">
                <a:solidFill>
                  <a:srgbClr val="A43757"/>
                </a:solidFill>
              </a:rPr>
              <a:t>powinna być skuteczna, strukturalna i funkcjonalna</a:t>
            </a:r>
            <a:r>
              <a:rPr lang="pl-PL" sz="2400" dirty="0">
                <a:solidFill>
                  <a:srgbClr val="6D6E71"/>
                </a:solidFill>
              </a:rPr>
              <a:t> </a:t>
            </a:r>
            <a:endParaRPr lang="pl-PL" sz="2400" b="1" i="1" u="sng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7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895350"/>
            <a:ext cx="10515600" cy="527050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KONTROLI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85950"/>
            <a:ext cx="10900228" cy="1117932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 smtClean="0"/>
              <a:t>Wyrok TSUE z </a:t>
            </a:r>
            <a:r>
              <a:rPr lang="pl-PL" sz="2400" dirty="0"/>
              <a:t>8.5.2014 r., w sprawie C-15/13, 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i="1" dirty="0" smtClean="0"/>
              <a:t>„</a:t>
            </a:r>
            <a:r>
              <a:rPr lang="pl-PL" sz="2400" i="1" dirty="0" err="1" smtClean="0"/>
              <a:t>Technische</a:t>
            </a:r>
            <a:r>
              <a:rPr lang="pl-PL" sz="2400" i="1" dirty="0" smtClean="0"/>
              <a:t> </a:t>
            </a:r>
            <a:r>
              <a:rPr lang="pl-PL" sz="2400" i="1" dirty="0" err="1"/>
              <a:t>Universität</a:t>
            </a:r>
            <a:r>
              <a:rPr lang="pl-PL" sz="2400" i="1" dirty="0"/>
              <a:t> Hamburg-</a:t>
            </a:r>
            <a:r>
              <a:rPr lang="pl-PL" sz="2400" i="1" dirty="0" err="1"/>
              <a:t>Harburg</a:t>
            </a:r>
            <a:r>
              <a:rPr lang="pl-PL" sz="2400" i="1" dirty="0"/>
              <a:t> i </a:t>
            </a:r>
            <a:r>
              <a:rPr lang="pl-PL" sz="2400" i="1" dirty="0" err="1"/>
              <a:t>Hochschul</a:t>
            </a:r>
            <a:r>
              <a:rPr lang="pl-PL" sz="2400" i="1" dirty="0"/>
              <a:t>-</a:t>
            </a:r>
            <a:r>
              <a:rPr lang="pl-PL" sz="2400" i="1" dirty="0" err="1"/>
              <a:t>Informations</a:t>
            </a:r>
            <a:r>
              <a:rPr lang="pl-PL" sz="2400" i="1" dirty="0"/>
              <a:t>-System GmbH przeciwko </a:t>
            </a:r>
            <a:r>
              <a:rPr lang="pl-PL" sz="2400" i="1" dirty="0" err="1"/>
              <a:t>Datenlotsen</a:t>
            </a:r>
            <a:r>
              <a:rPr lang="pl-PL" sz="2400" i="1" dirty="0"/>
              <a:t> </a:t>
            </a:r>
            <a:r>
              <a:rPr lang="pl-PL" sz="2400" i="1" dirty="0" err="1"/>
              <a:t>Informationssysteme</a:t>
            </a:r>
            <a:r>
              <a:rPr lang="pl-PL" sz="2400" i="1" dirty="0"/>
              <a:t> </a:t>
            </a:r>
            <a:r>
              <a:rPr lang="pl-PL" sz="2400" i="1" dirty="0" smtClean="0"/>
              <a:t>GmbH”</a:t>
            </a:r>
            <a:endParaRPr lang="pl-PL" sz="2400" b="1" i="1" dirty="0">
              <a:solidFill>
                <a:srgbClr val="FFFFFF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3249927"/>
            <a:ext cx="10297882" cy="2350774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dirty="0" smtClean="0">
                <a:solidFill>
                  <a:srgbClr val="6D6E71"/>
                </a:solidFill>
              </a:rPr>
              <a:t>Trybunał w tym wyroku wskazał, że kontrola </a:t>
            </a:r>
            <a:r>
              <a:rPr lang="pl-PL" sz="2400" dirty="0">
                <a:solidFill>
                  <a:srgbClr val="6D6E71"/>
                </a:solidFill>
              </a:rPr>
              <a:t>powinna dotyczyć </a:t>
            </a:r>
            <a:r>
              <a:rPr lang="pl-PL" sz="2400" b="1" dirty="0">
                <a:solidFill>
                  <a:srgbClr val="A43757"/>
                </a:solidFill>
              </a:rPr>
              <a:t>wszystkich celów statutowych kontrolowanej osoby </a:t>
            </a:r>
            <a:r>
              <a:rPr lang="pl-PL" sz="2400" b="1" dirty="0" smtClean="0">
                <a:solidFill>
                  <a:srgbClr val="A43757"/>
                </a:solidFill>
              </a:rPr>
              <a:t>prawnej,</a:t>
            </a:r>
            <a:br>
              <a:rPr lang="pl-PL" sz="2400" b="1" dirty="0" smtClean="0">
                <a:solidFill>
                  <a:srgbClr val="A43757"/>
                </a:solidFill>
              </a:rPr>
            </a:br>
            <a:r>
              <a:rPr lang="pl-PL" sz="2400" b="1" dirty="0" smtClean="0">
                <a:solidFill>
                  <a:srgbClr val="A43757"/>
                </a:solidFill>
              </a:rPr>
              <a:t>a </a:t>
            </a:r>
            <a:r>
              <a:rPr lang="pl-PL" sz="2400" b="1" dirty="0">
                <a:solidFill>
                  <a:srgbClr val="A43757"/>
                </a:solidFill>
              </a:rPr>
              <a:t>nie tylko wycinka kompetencji</a:t>
            </a:r>
            <a:r>
              <a:rPr lang="pl-PL" sz="2400" dirty="0">
                <a:solidFill>
                  <a:srgbClr val="A43757"/>
                </a:solidFill>
              </a:rPr>
              <a:t> </a:t>
            </a:r>
            <a:r>
              <a:rPr lang="pl-PL" sz="2400" dirty="0">
                <a:solidFill>
                  <a:srgbClr val="6D6E71"/>
                </a:solidFill>
              </a:rPr>
              <a:t>(„całego obszaru działalności podporządkowanego podmiotu</a:t>
            </a:r>
            <a:r>
              <a:rPr lang="pl-PL" sz="2400" dirty="0" smtClean="0">
                <a:solidFill>
                  <a:srgbClr val="6D6E71"/>
                </a:solidFill>
              </a:rPr>
              <a:t>”).</a:t>
            </a:r>
            <a:endParaRPr lang="pl-PL" sz="2400" b="1" i="1" u="sng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92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925" y="0"/>
            <a:ext cx="12192000" cy="68580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-240704" y="1684338"/>
            <a:ext cx="11499254" cy="1096962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 anchor="ctr"/>
          <a:lstStyle/>
          <a:p>
            <a:pPr lvl="3"/>
            <a:r>
              <a:rPr lang="pl-PL" sz="3600" b="1" dirty="0" smtClean="0">
                <a:solidFill>
                  <a:srgbClr val="6D6E71"/>
                </a:solidFill>
              </a:rPr>
              <a:t>Co z „kontrolą” w spółkach komunalnych</a:t>
            </a:r>
            <a:endParaRPr lang="pl-PL" sz="3600" b="1" dirty="0">
              <a:solidFill>
                <a:srgbClr val="6D6E71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40" y="728700"/>
            <a:ext cx="3051968" cy="71693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0287000" y="1464689"/>
            <a:ext cx="110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>
                <a:solidFill>
                  <a:srgbClr val="A43757"/>
                </a:solidFill>
              </a:rPr>
              <a:t>?</a:t>
            </a:r>
            <a:endParaRPr lang="pl-PL" sz="9600" b="1" dirty="0">
              <a:solidFill>
                <a:srgbClr val="A43757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221644" y="3017649"/>
            <a:ext cx="11499254" cy="1401951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24000" rtlCol="0" anchor="ctr"/>
          <a:lstStyle/>
          <a:p>
            <a:pPr lvl="1" algn="just"/>
            <a:r>
              <a:rPr lang="pl-PL" sz="2400" dirty="0" smtClean="0">
                <a:solidFill>
                  <a:srgbClr val="6D6E71"/>
                </a:solidFill>
              </a:rPr>
              <a:t>Formy </a:t>
            </a:r>
            <a:r>
              <a:rPr lang="pl-PL" sz="2400" dirty="0">
                <a:solidFill>
                  <a:srgbClr val="6D6E71"/>
                </a:solidFill>
              </a:rPr>
              <a:t>(struktury) prawne takich spółek – określone bezwzględnie obowiązującymi przepisami prawa – wyłączają pełną kontrolę wspólników lub rady nadzorczej nad działalnością zarządu spółki. </a:t>
            </a:r>
          </a:p>
        </p:txBody>
      </p:sp>
      <p:sp>
        <p:nvSpPr>
          <p:cNvPr id="8" name="Prostokąt 7"/>
          <p:cNvSpPr/>
          <p:nvPr/>
        </p:nvSpPr>
        <p:spPr>
          <a:xfrm>
            <a:off x="1221644" y="4629150"/>
            <a:ext cx="11499254" cy="1943100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24000" rtlCol="0" anchor="ctr"/>
          <a:lstStyle/>
          <a:p>
            <a:pPr lvl="1" algn="just"/>
            <a:r>
              <a:rPr lang="pl-PL" sz="2400" dirty="0" smtClean="0">
                <a:solidFill>
                  <a:srgbClr val="6D6E71"/>
                </a:solidFill>
              </a:rPr>
              <a:t>To członkowie </a:t>
            </a:r>
            <a:r>
              <a:rPr lang="pl-PL" sz="2400" dirty="0">
                <a:solidFill>
                  <a:srgbClr val="6D6E71"/>
                </a:solidFill>
              </a:rPr>
              <a:t>zarząd, a nie wspólnicy, </a:t>
            </a:r>
            <a:r>
              <a:rPr lang="pl-PL" sz="2400" dirty="0" smtClean="0">
                <a:solidFill>
                  <a:srgbClr val="6D6E71"/>
                </a:solidFill>
              </a:rPr>
              <a:t>ponoszą </a:t>
            </a:r>
            <a:r>
              <a:rPr lang="pl-PL" sz="2400" dirty="0">
                <a:solidFill>
                  <a:srgbClr val="6D6E71"/>
                </a:solidFill>
              </a:rPr>
              <a:t>odpowiedzialność za zobowiązania spółki na zasadzie art. 299 </a:t>
            </a:r>
            <a:r>
              <a:rPr lang="pl-PL" sz="2400" dirty="0" err="1" smtClean="0">
                <a:solidFill>
                  <a:srgbClr val="6D6E71"/>
                </a:solidFill>
              </a:rPr>
              <a:t>ksh</a:t>
            </a:r>
            <a:r>
              <a:rPr lang="pl-PL" sz="2400" dirty="0" smtClean="0">
                <a:solidFill>
                  <a:srgbClr val="6D6E71"/>
                </a:solidFill>
              </a:rPr>
              <a:t>. </a:t>
            </a:r>
            <a:r>
              <a:rPr lang="pl-PL" sz="2400" dirty="0">
                <a:solidFill>
                  <a:srgbClr val="6D6E71"/>
                </a:solidFill>
              </a:rPr>
              <a:t>Natomiast rada nadzorcza – stosownie do art. 10a </a:t>
            </a:r>
            <a:r>
              <a:rPr lang="pl-PL" sz="2400" dirty="0" err="1" smtClean="0">
                <a:solidFill>
                  <a:srgbClr val="6D6E71"/>
                </a:solidFill>
              </a:rPr>
              <a:t>ugk</a:t>
            </a:r>
            <a:r>
              <a:rPr lang="pl-PL" sz="2400" dirty="0" smtClean="0">
                <a:solidFill>
                  <a:srgbClr val="6D6E71"/>
                </a:solidFill>
              </a:rPr>
              <a:t> </a:t>
            </a:r>
            <a:r>
              <a:rPr lang="pl-PL" sz="2400" dirty="0">
                <a:solidFill>
                  <a:srgbClr val="6D6E71"/>
                </a:solidFill>
              </a:rPr>
              <a:t>– to obligatoryjny organ samorządowej spółki handlowej, który nie ma umocowania do wydawania zarządowi wiążących poleceń (art. 219 </a:t>
            </a:r>
            <a:r>
              <a:rPr lang="pl-PL" sz="2400" dirty="0" err="1" smtClean="0">
                <a:solidFill>
                  <a:srgbClr val="6D6E71"/>
                </a:solidFill>
              </a:rPr>
              <a:t>ksh</a:t>
            </a:r>
            <a:r>
              <a:rPr lang="pl-PL" sz="2400" dirty="0" smtClean="0">
                <a:solidFill>
                  <a:srgbClr val="6D6E71"/>
                </a:solidFill>
              </a:rPr>
              <a:t>).</a:t>
            </a:r>
            <a:endParaRPr lang="pl-PL" sz="24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6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WYKAZANIE KONTROLI NAD OSOBĄ PRAWNĄ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74" y="3364122"/>
            <a:ext cx="3023976" cy="3023976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878953" y="3135086"/>
            <a:ext cx="8443675" cy="2989943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pl-PL" sz="2400" b="1" dirty="0" smtClean="0">
                <a:solidFill>
                  <a:srgbClr val="6D6E71"/>
                </a:solidFill>
              </a:rPr>
              <a:t/>
            </a:r>
            <a:br>
              <a:rPr lang="pl-PL" sz="2400" b="1" dirty="0" smtClean="0">
                <a:solidFill>
                  <a:srgbClr val="6D6E71"/>
                </a:solidFill>
              </a:rPr>
            </a:br>
            <a:r>
              <a:rPr lang="pl-PL" sz="2400" b="1" dirty="0" smtClean="0">
                <a:solidFill>
                  <a:srgbClr val="6D6E71"/>
                </a:solidFill>
              </a:rPr>
              <a:t>Znowelizowany art. 12 ust. 2 </a:t>
            </a:r>
            <a:r>
              <a:rPr lang="pl-PL" sz="2400" b="1" dirty="0" err="1" smtClean="0">
                <a:solidFill>
                  <a:srgbClr val="6D6E71"/>
                </a:solidFill>
              </a:rPr>
              <a:t>ugk</a:t>
            </a:r>
            <a:endParaRPr lang="pl-PL" sz="2400" b="1" dirty="0" smtClean="0">
              <a:solidFill>
                <a:srgbClr val="6D6E71"/>
              </a:solidFill>
            </a:endParaRPr>
          </a:p>
          <a:p>
            <a:r>
              <a:rPr lang="pl-PL" sz="2400" b="1" dirty="0" smtClean="0">
                <a:solidFill>
                  <a:srgbClr val="A43757"/>
                </a:solidFill>
              </a:rPr>
              <a:t/>
            </a:r>
            <a:br>
              <a:rPr lang="pl-PL" sz="2400" b="1" dirty="0" smtClean="0">
                <a:solidFill>
                  <a:srgbClr val="A43757"/>
                </a:solidFill>
              </a:rPr>
            </a:br>
            <a:r>
              <a:rPr lang="pl-PL" sz="2400" b="1" dirty="0" smtClean="0">
                <a:solidFill>
                  <a:srgbClr val="A43757"/>
                </a:solidFill>
              </a:rPr>
              <a:t>Do </a:t>
            </a:r>
            <a:r>
              <a:rPr lang="pl-PL" sz="2400" b="1" dirty="0">
                <a:solidFill>
                  <a:srgbClr val="A43757"/>
                </a:solidFill>
              </a:rPr>
              <a:t>zbycia akcji i udziałów </a:t>
            </a:r>
            <a:r>
              <a:rPr lang="pl-PL" sz="2400" dirty="0">
                <a:solidFill>
                  <a:srgbClr val="6D6E71"/>
                </a:solidFill>
              </a:rPr>
              <a:t>w spółkach, o których mowa w art. 9, stosuje się odpowiednio przepisy art. 11-16 ustawy z dnia 16 grudnia 2016 r. o zasadach zarządzania mieniem państwowym</a:t>
            </a:r>
            <a:r>
              <a:rPr lang="pl-PL" sz="2400" dirty="0" smtClean="0">
                <a:solidFill>
                  <a:srgbClr val="6D6E71"/>
                </a:solidFill>
              </a:rPr>
              <a:t>.</a:t>
            </a:r>
            <a:r>
              <a:rPr lang="pl-PL" sz="2400" dirty="0">
                <a:solidFill>
                  <a:srgbClr val="6D6E71"/>
                </a:solidFill>
              </a:rPr>
              <a:t/>
            </a:r>
            <a:br>
              <a:rPr lang="pl-PL" sz="2400" dirty="0">
                <a:solidFill>
                  <a:srgbClr val="6D6E71"/>
                </a:solidFill>
              </a:rPr>
            </a:br>
            <a:endParaRPr lang="pl-PL" sz="2400" b="1" dirty="0">
              <a:solidFill>
                <a:srgbClr val="6D6E7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847851" y="2133600"/>
            <a:ext cx="10344150" cy="811974"/>
          </a:xfrm>
          <a:prstGeom prst="rect">
            <a:avLst/>
          </a:prstGeom>
          <a:solidFill>
            <a:srgbClr val="A43757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800" dirty="0" smtClean="0">
                <a:solidFill>
                  <a:schemeClr val="bg1"/>
                </a:solidFill>
              </a:rPr>
              <a:t>WZMOCNIENIE KONTROLI WŁAŚCICIELSKIEJ 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2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WYKAZANIE KONTROLI NAD OSOBĄ PRAWNĄ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74" y="3364122"/>
            <a:ext cx="3023976" cy="3023976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878953" y="3135087"/>
            <a:ext cx="8443675" cy="2438399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pl-PL" sz="2400" b="1" dirty="0" smtClean="0">
                <a:solidFill>
                  <a:srgbClr val="6D6E71"/>
                </a:solidFill>
              </a:rPr>
              <a:t>Nowa ustawa kominowa </a:t>
            </a:r>
          </a:p>
          <a:p>
            <a:r>
              <a:rPr lang="pl-PL" sz="2400" b="1" dirty="0" smtClean="0">
                <a:solidFill>
                  <a:srgbClr val="A43757"/>
                </a:solidFill>
              </a:rPr>
              <a:t/>
            </a:r>
            <a:br>
              <a:rPr lang="pl-PL" sz="2400" b="1" dirty="0" smtClean="0">
                <a:solidFill>
                  <a:srgbClr val="A43757"/>
                </a:solidFill>
              </a:rPr>
            </a:br>
            <a:r>
              <a:rPr lang="pl-PL" sz="2400" dirty="0" smtClean="0">
                <a:solidFill>
                  <a:srgbClr val="6D6E71"/>
                </a:solidFill>
              </a:rPr>
              <a:t>Art. 4 ust. 5 - </a:t>
            </a:r>
            <a:r>
              <a:rPr lang="pl-PL" sz="2400" dirty="0">
                <a:solidFill>
                  <a:srgbClr val="6D6E71"/>
                </a:solidFill>
              </a:rPr>
              <a:t>k</a:t>
            </a:r>
            <a:r>
              <a:rPr lang="pl-PL" sz="2400" dirty="0" smtClean="0">
                <a:solidFill>
                  <a:srgbClr val="6D6E71"/>
                </a:solidFill>
              </a:rPr>
              <a:t>ompetencja podmiotu uprawnionego do wykonywania praw udziałowych do określania „celów zarządczych”.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847851" y="2133600"/>
            <a:ext cx="10344150" cy="811974"/>
          </a:xfrm>
          <a:prstGeom prst="rect">
            <a:avLst/>
          </a:prstGeom>
          <a:solidFill>
            <a:srgbClr val="A43757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800" dirty="0" smtClean="0">
                <a:solidFill>
                  <a:schemeClr val="bg1"/>
                </a:solidFill>
              </a:rPr>
              <a:t>WZMOCNIENIE KONTROLI WŁAŚCICIELSKIEJ 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9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4238171" y="6157836"/>
            <a:ext cx="12453257" cy="4140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bg1"/>
                </a:solidFill>
              </a:rPr>
              <a:t>Orzeczenie ETS z dnia 11 stycznia 2005 r. w sprawie C–26/03 </a:t>
            </a:r>
            <a:r>
              <a:rPr lang="pl-PL" dirty="0" smtClean="0">
                <a:solidFill>
                  <a:schemeClr val="bg1"/>
                </a:solidFill>
              </a:rPr>
              <a:t> „</a:t>
            </a:r>
            <a:r>
              <a:rPr lang="pl-PL" dirty="0">
                <a:solidFill>
                  <a:schemeClr val="bg1"/>
                </a:solidFill>
              </a:rPr>
              <a:t>Stadt Halle”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54743" y="1915884"/>
            <a:ext cx="3773714" cy="1081315"/>
          </a:xfrm>
          <a:prstGeom prst="roundRect">
            <a:avLst/>
          </a:prstGeom>
          <a:solidFill>
            <a:srgbClr val="6D6E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/>
              <a:t>Miasto Halle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7721599" y="1937656"/>
            <a:ext cx="3773714" cy="1059543"/>
          </a:xfrm>
          <a:prstGeom prst="roundRect">
            <a:avLst/>
          </a:prstGeom>
          <a:solidFill>
            <a:srgbClr val="6D6E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Spółka z o.o.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RPL </a:t>
            </a:r>
            <a:r>
              <a:rPr lang="pl-PL" sz="2800" dirty="0"/>
              <a:t>Lochau</a:t>
            </a:r>
            <a:endParaRPr lang="pl-PL" sz="2800" b="1" dirty="0"/>
          </a:p>
        </p:txBody>
      </p:sp>
      <p:sp>
        <p:nvSpPr>
          <p:cNvPr id="5" name="Strzałka w prawo 4"/>
          <p:cNvSpPr/>
          <p:nvPr/>
        </p:nvSpPr>
        <p:spPr>
          <a:xfrm>
            <a:off x="4528456" y="2184399"/>
            <a:ext cx="3004457" cy="566057"/>
          </a:xfrm>
          <a:prstGeom prst="right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Zamówienie 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1197431" y="3464703"/>
            <a:ext cx="10297882" cy="2021697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160000" rtlCol="0" anchor="ctr"/>
          <a:lstStyle/>
          <a:p>
            <a:pPr algn="just"/>
            <a:r>
              <a:rPr lang="pl-PL" sz="2400" dirty="0" smtClean="0">
                <a:solidFill>
                  <a:srgbClr val="6D6E71"/>
                </a:solidFill>
              </a:rPr>
              <a:t>2. Jednocześnie </a:t>
            </a:r>
            <a:r>
              <a:rPr lang="pl-PL" sz="2400" dirty="0">
                <a:solidFill>
                  <a:srgbClr val="6D6E71"/>
                </a:solidFill>
              </a:rPr>
              <a:t>miasto Halle podjęło decyzję, również </a:t>
            </a:r>
            <a:r>
              <a:rPr lang="pl-PL" sz="2400" b="1" dirty="0">
                <a:solidFill>
                  <a:srgbClr val="A43757"/>
                </a:solidFill>
              </a:rPr>
              <a:t>bez publikacji ogłoszenia zapraszającego </a:t>
            </a:r>
            <a:r>
              <a:rPr lang="pl-PL" sz="2400" b="1" dirty="0" smtClean="0">
                <a:solidFill>
                  <a:srgbClr val="A43757"/>
                </a:solidFill>
              </a:rPr>
              <a:t/>
            </a:r>
            <a:br>
              <a:rPr lang="pl-PL" sz="2400" b="1" dirty="0" smtClean="0">
                <a:solidFill>
                  <a:srgbClr val="A43757"/>
                </a:solidFill>
              </a:rPr>
            </a:br>
            <a:r>
              <a:rPr lang="pl-PL" sz="2400" b="1" dirty="0" smtClean="0">
                <a:solidFill>
                  <a:srgbClr val="A43757"/>
                </a:solidFill>
              </a:rPr>
              <a:t>do składania </a:t>
            </a:r>
            <a:r>
              <a:rPr lang="pl-PL" sz="2400" b="1" dirty="0">
                <a:solidFill>
                  <a:srgbClr val="A43757"/>
                </a:solidFill>
              </a:rPr>
              <a:t>ofert</a:t>
            </a:r>
            <a:r>
              <a:rPr lang="pl-PL" sz="2400" dirty="0">
                <a:solidFill>
                  <a:srgbClr val="6D6E71"/>
                </a:solidFill>
              </a:rPr>
              <a:t>, o wszczęciu negocjacji z tą samą firmą, dotyczących </a:t>
            </a:r>
            <a:r>
              <a:rPr lang="pl-PL" sz="2400" u="sng" dirty="0">
                <a:solidFill>
                  <a:srgbClr val="6D6E71"/>
                </a:solidFill>
              </a:rPr>
              <a:t>usuwania tych odpadów</a:t>
            </a:r>
            <a:r>
              <a:rPr lang="pl-PL" sz="2400" dirty="0">
                <a:solidFill>
                  <a:srgbClr val="6D6E71"/>
                </a:solidFill>
              </a:rPr>
              <a:t>.</a:t>
            </a:r>
            <a:endParaRPr lang="pl-PL" sz="2400" b="1" dirty="0">
              <a:solidFill>
                <a:srgbClr val="6D6E7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98" y="3662750"/>
            <a:ext cx="1625601" cy="162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8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925" y="0"/>
            <a:ext cx="12192000" cy="6858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40" y="728700"/>
            <a:ext cx="3051968" cy="716939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221644" y="3257550"/>
            <a:ext cx="11499254" cy="1543050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24000" rtlCol="0" anchor="ctr"/>
          <a:lstStyle/>
          <a:p>
            <a:pPr lvl="1" algn="just"/>
            <a:r>
              <a:rPr lang="pl-PL" sz="2800" dirty="0">
                <a:solidFill>
                  <a:srgbClr val="6D6E71"/>
                </a:solidFill>
              </a:rPr>
              <a:t>J</a:t>
            </a:r>
            <a:r>
              <a:rPr lang="pl-PL" sz="2800" dirty="0" smtClean="0">
                <a:solidFill>
                  <a:srgbClr val="6D6E71"/>
                </a:solidFill>
              </a:rPr>
              <a:t>ak należy rozumieć przesłankę </a:t>
            </a:r>
            <a:r>
              <a:rPr lang="pl-PL" sz="2800" b="1" dirty="0">
                <a:solidFill>
                  <a:srgbClr val="6D6E71"/>
                </a:solidFill>
              </a:rPr>
              <a:t>„odpowiadającej kontroli nad sprawowaną nad własnymi jednostkami</a:t>
            </a:r>
            <a:r>
              <a:rPr lang="pl-PL" sz="2800" b="1" dirty="0" smtClean="0">
                <a:solidFill>
                  <a:srgbClr val="6D6E71"/>
                </a:solidFill>
              </a:rPr>
              <a:t>”?</a:t>
            </a:r>
            <a:endParaRPr lang="pl-PL" sz="2800" b="1" dirty="0">
              <a:solidFill>
                <a:srgbClr val="6D6E7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0" y="2800350"/>
            <a:ext cx="4953000" cy="62865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lvl="1" algn="ctr"/>
            <a:r>
              <a:rPr lang="pl-PL" sz="2800" b="1" dirty="0" smtClean="0">
                <a:solidFill>
                  <a:schemeClr val="bg1"/>
                </a:solidFill>
              </a:rPr>
              <a:t>PROBLEM PRAWNY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8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895350"/>
            <a:ext cx="10515600" cy="527050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KONTROLI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85950"/>
            <a:ext cx="10900228" cy="1117932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 smtClean="0"/>
              <a:t>Wyrok Trybunału </a:t>
            </a:r>
            <a:r>
              <a:rPr lang="pl-PL" sz="2400" dirty="0"/>
              <a:t>z dnia 13 października 2005 r. w sprawie C‑458/03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„</a:t>
            </a:r>
            <a:r>
              <a:rPr lang="pl-PL" sz="2400" i="1" dirty="0" smtClean="0"/>
              <a:t>Parking </a:t>
            </a:r>
            <a:r>
              <a:rPr lang="pl-PL" sz="2400" i="1" dirty="0" err="1"/>
              <a:t>Brixen</a:t>
            </a:r>
            <a:r>
              <a:rPr lang="pl-PL" sz="2400" i="1" dirty="0"/>
              <a:t> GmbH przeciwko </a:t>
            </a:r>
            <a:r>
              <a:rPr lang="pl-PL" sz="2400" i="1" dirty="0" err="1"/>
              <a:t>Gemeinde</a:t>
            </a:r>
            <a:r>
              <a:rPr lang="pl-PL" sz="2400" i="1" dirty="0"/>
              <a:t> </a:t>
            </a:r>
            <a:r>
              <a:rPr lang="pl-PL" sz="2400" i="1" dirty="0" err="1"/>
              <a:t>Brixen</a:t>
            </a:r>
            <a:r>
              <a:rPr lang="pl-PL" sz="2400" i="1" dirty="0"/>
              <a:t> i </a:t>
            </a:r>
            <a:r>
              <a:rPr lang="pl-PL" sz="2400" i="1" dirty="0" err="1"/>
              <a:t>Stadtwerke</a:t>
            </a:r>
            <a:r>
              <a:rPr lang="pl-PL" sz="2400" i="1" dirty="0"/>
              <a:t> </a:t>
            </a:r>
            <a:r>
              <a:rPr lang="pl-PL" sz="2400" i="1" dirty="0" err="1"/>
              <a:t>Brixen</a:t>
            </a:r>
            <a:r>
              <a:rPr lang="pl-PL" sz="2400" i="1" dirty="0"/>
              <a:t> </a:t>
            </a:r>
            <a:r>
              <a:rPr lang="pl-PL" sz="2400" i="1" dirty="0" smtClean="0"/>
              <a:t>AG”</a:t>
            </a:r>
            <a:endParaRPr lang="pl-PL" sz="2400" b="1" i="1" dirty="0">
              <a:solidFill>
                <a:srgbClr val="FFFFFF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3249927"/>
            <a:ext cx="10297882" cy="2541274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 fontAlgn="base"/>
            <a:r>
              <a:rPr lang="pl-PL" sz="2400" dirty="0" smtClean="0">
                <a:solidFill>
                  <a:srgbClr val="6D6E71"/>
                </a:solidFill>
              </a:rPr>
              <a:t>Zdaniem Trybunału samo </a:t>
            </a:r>
            <a:r>
              <a:rPr lang="pl-PL" sz="2400" dirty="0">
                <a:solidFill>
                  <a:srgbClr val="6D6E71"/>
                </a:solidFill>
              </a:rPr>
              <a:t>dysponowanie kompetencjami, jakie przepisy prawa przyznają większościowemu – czy nawet </a:t>
            </a:r>
            <a:r>
              <a:rPr lang="pl-PL" sz="2400" dirty="0" smtClean="0">
                <a:solidFill>
                  <a:srgbClr val="6D6E71"/>
                </a:solidFill>
              </a:rPr>
              <a:t>jedynemu – udziałowcowi (akcjonariuszowi), </a:t>
            </a:r>
            <a:r>
              <a:rPr lang="pl-PL" sz="2400" b="1" dirty="0">
                <a:solidFill>
                  <a:srgbClr val="A43757"/>
                </a:solidFill>
              </a:rPr>
              <a:t>nie pozwala jeszcze na automatyczne zakwalifikowanie </a:t>
            </a:r>
            <a:r>
              <a:rPr lang="pl-PL" sz="2400" b="1" dirty="0">
                <a:solidFill>
                  <a:srgbClr val="6D6E71"/>
                </a:solidFill>
              </a:rPr>
              <a:t>takiej relacji jako kontroli organizacyjnej </a:t>
            </a:r>
            <a:r>
              <a:rPr lang="pl-PL" sz="2400" b="1" dirty="0" smtClean="0">
                <a:solidFill>
                  <a:srgbClr val="6D6E71"/>
                </a:solidFill>
              </a:rPr>
              <a:t>w </a:t>
            </a:r>
            <a:r>
              <a:rPr lang="pl-PL" sz="2400" b="1" dirty="0">
                <a:solidFill>
                  <a:srgbClr val="6D6E71"/>
                </a:solidFill>
              </a:rPr>
              <a:t>rozumieniu koncepcji </a:t>
            </a:r>
            <a:r>
              <a:rPr lang="pl-PL" sz="2400" b="1" i="1" dirty="0">
                <a:solidFill>
                  <a:srgbClr val="6D6E71"/>
                </a:solidFill>
              </a:rPr>
              <a:t>in-house.</a:t>
            </a:r>
            <a:r>
              <a:rPr lang="pl-PL" sz="2400" b="1" dirty="0">
                <a:solidFill>
                  <a:srgbClr val="6D6E7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6367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895350"/>
            <a:ext cx="10515600" cy="527050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KONTROLI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676400"/>
            <a:ext cx="10900228" cy="1117932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 smtClean="0"/>
              <a:t>Wyrok Trybunału </a:t>
            </a:r>
            <a:r>
              <a:rPr lang="pl-PL" sz="2400" dirty="0"/>
              <a:t>z dnia 13 października 2005 r. w sprawie C‑458/03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„</a:t>
            </a:r>
            <a:r>
              <a:rPr lang="pl-PL" sz="2400" i="1" dirty="0" smtClean="0"/>
              <a:t>Parking </a:t>
            </a:r>
            <a:r>
              <a:rPr lang="pl-PL" sz="2400" i="1" dirty="0" err="1" smtClean="0"/>
              <a:t>Brixen</a:t>
            </a:r>
            <a:r>
              <a:rPr lang="pl-PL" sz="2400" i="1" dirty="0" smtClean="0"/>
              <a:t> GmbH </a:t>
            </a:r>
            <a:r>
              <a:rPr lang="pl-PL" sz="2400" i="1" dirty="0"/>
              <a:t>przeciwko </a:t>
            </a:r>
            <a:r>
              <a:rPr lang="pl-PL" sz="2400" i="1" dirty="0" err="1"/>
              <a:t>Gemeinde</a:t>
            </a:r>
            <a:r>
              <a:rPr lang="pl-PL" sz="2400" i="1" dirty="0"/>
              <a:t> </a:t>
            </a:r>
            <a:r>
              <a:rPr lang="pl-PL" sz="2400" i="1" dirty="0" err="1"/>
              <a:t>Brixen</a:t>
            </a:r>
            <a:r>
              <a:rPr lang="pl-PL" sz="2400" i="1" dirty="0"/>
              <a:t> i </a:t>
            </a:r>
            <a:r>
              <a:rPr lang="pl-PL" sz="2400" i="1" dirty="0" err="1"/>
              <a:t>Stadtwerke</a:t>
            </a:r>
            <a:r>
              <a:rPr lang="pl-PL" sz="2400" i="1" dirty="0"/>
              <a:t> </a:t>
            </a:r>
            <a:r>
              <a:rPr lang="pl-PL" sz="2400" i="1" dirty="0" err="1"/>
              <a:t>Brixen</a:t>
            </a:r>
            <a:r>
              <a:rPr lang="pl-PL" sz="2400" i="1" dirty="0"/>
              <a:t> </a:t>
            </a:r>
            <a:r>
              <a:rPr lang="pl-PL" sz="2400" i="1" dirty="0" smtClean="0"/>
              <a:t>AG”</a:t>
            </a:r>
            <a:endParaRPr lang="pl-PL" sz="2400" b="1" i="1" dirty="0">
              <a:solidFill>
                <a:srgbClr val="FFFFFF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3040376"/>
            <a:ext cx="10297882" cy="3608074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 fontAlgn="base"/>
            <a:r>
              <a:rPr lang="pl-PL" dirty="0">
                <a:solidFill>
                  <a:srgbClr val="6D6E71"/>
                </a:solidFill>
              </a:rPr>
              <a:t>W sytuacji bowiem, gdy akt regulujący zasady funkcjonowania wykonawcy (np. statut spółki) przyznaje jego organom zarządzającym bardzo szeroki zakres uprawnień w zakresie zarządzania np</a:t>
            </a:r>
            <a:r>
              <a:rPr lang="pl-PL" dirty="0" smtClean="0">
                <a:solidFill>
                  <a:srgbClr val="6D6E71"/>
                </a:solidFill>
              </a:rPr>
              <a:t>.: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6D6E71"/>
                </a:solidFill>
              </a:rPr>
              <a:t>przyznaje </a:t>
            </a:r>
            <a:r>
              <a:rPr lang="pl-PL" dirty="0">
                <a:solidFill>
                  <a:srgbClr val="6D6E71"/>
                </a:solidFill>
              </a:rPr>
              <a:t>on generalne uprawnienie do podejmowania wszelkich czynności użytecznych lub niezbędnych dla realizacji celów </a:t>
            </a:r>
            <a:r>
              <a:rPr lang="pl-PL" dirty="0" smtClean="0">
                <a:solidFill>
                  <a:srgbClr val="6D6E71"/>
                </a:solidFill>
              </a:rPr>
              <a:t>spółki,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6D6E71"/>
                </a:solidFill>
              </a:rPr>
              <a:t>uprawnia </a:t>
            </a:r>
            <a:r>
              <a:rPr lang="pl-PL" dirty="0">
                <a:solidFill>
                  <a:srgbClr val="6D6E71"/>
                </a:solidFill>
              </a:rPr>
              <a:t>do zarządzania </a:t>
            </a:r>
            <a:r>
              <a:rPr lang="pl-PL" dirty="0" smtClean="0">
                <a:solidFill>
                  <a:srgbClr val="6D6E71"/>
                </a:solidFill>
              </a:rPr>
              <a:t>majątkiem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6D6E71"/>
                </a:solidFill>
              </a:rPr>
              <a:t>umożliwia </a:t>
            </a:r>
            <a:r>
              <a:rPr lang="pl-PL" dirty="0">
                <a:solidFill>
                  <a:srgbClr val="6D6E71"/>
                </a:solidFill>
              </a:rPr>
              <a:t>dokonywanie innych czynności bez uprzedniej zgody walnego zgromadzenia </a:t>
            </a:r>
            <a:r>
              <a:rPr lang="pl-PL" dirty="0" smtClean="0">
                <a:solidFill>
                  <a:srgbClr val="6D6E71"/>
                </a:solidFill>
              </a:rPr>
              <a:t>wspólników,</a:t>
            </a:r>
          </a:p>
          <a:p>
            <a:pPr algn="just" fontAlgn="base"/>
            <a:r>
              <a:rPr lang="pl-PL" dirty="0" smtClean="0">
                <a:solidFill>
                  <a:srgbClr val="6D6E71"/>
                </a:solidFill>
              </a:rPr>
              <a:t>należy </a:t>
            </a:r>
            <a:r>
              <a:rPr lang="pl-PL" dirty="0">
                <a:solidFill>
                  <a:srgbClr val="6D6E71"/>
                </a:solidFill>
              </a:rPr>
              <a:t>uznać, że podmiot ten posiada dużą autonomię w stosunku do podmiotu go kontrolującego. </a:t>
            </a:r>
            <a:r>
              <a:rPr lang="pl-PL" u="sng" dirty="0">
                <a:solidFill>
                  <a:srgbClr val="6D6E71"/>
                </a:solidFill>
              </a:rPr>
              <a:t>W konsekwencji </a:t>
            </a:r>
            <a:r>
              <a:rPr lang="pl-PL" b="1" u="sng" dirty="0">
                <a:solidFill>
                  <a:srgbClr val="A43757"/>
                </a:solidFill>
              </a:rPr>
              <a:t>nie sposób przyjąć</a:t>
            </a:r>
            <a:r>
              <a:rPr lang="pl-PL" u="sng" dirty="0">
                <a:solidFill>
                  <a:srgbClr val="6D6E71"/>
                </a:solidFill>
              </a:rPr>
              <a:t>, </a:t>
            </a:r>
            <a:r>
              <a:rPr lang="pl-PL" b="1" u="sng" dirty="0">
                <a:solidFill>
                  <a:srgbClr val="6D6E71"/>
                </a:solidFill>
              </a:rPr>
              <a:t>że zamawiający sprawuje nad takim podmiotem kontrolę analogiczną do tej, jaką sprawuje nad własnymi służbami.</a:t>
            </a:r>
          </a:p>
        </p:txBody>
      </p:sp>
    </p:spTree>
    <p:extLst>
      <p:ext uri="{BB962C8B-B14F-4D97-AF65-F5344CB8AC3E}">
        <p14:creationId xmlns:p14="http://schemas.microsoft.com/office/powerpoint/2010/main" val="109664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WYKAZANIE KONTROLI NAD OSOBĄ PRAWNĄ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804883" y="2344052"/>
            <a:ext cx="6614887" cy="711201"/>
          </a:xfrm>
          <a:prstGeom prst="rect">
            <a:avLst/>
          </a:prstGeom>
          <a:solidFill>
            <a:srgbClr val="A43757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PROBLEMY INTERPRETACYJNE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703944" y="3396338"/>
            <a:ext cx="4985657" cy="2881095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400" b="1" dirty="0" smtClean="0">
                <a:solidFill>
                  <a:srgbClr val="6D6E71"/>
                </a:solidFill>
              </a:rPr>
              <a:t>Rygorystyczna linia orzecznicza TSUE dotycząca </a:t>
            </a:r>
            <a:r>
              <a:rPr lang="pl-PL" sz="2400" dirty="0" smtClean="0">
                <a:solidFill>
                  <a:srgbClr val="6D6E71"/>
                </a:solidFill>
              </a:rPr>
              <a:t>„odpowiadającej kontroli sprawowanej </a:t>
            </a:r>
            <a:r>
              <a:rPr lang="pl-PL" sz="2400" dirty="0">
                <a:solidFill>
                  <a:srgbClr val="6D6E71"/>
                </a:solidFill>
              </a:rPr>
              <a:t>nad własnymi </a:t>
            </a:r>
            <a:r>
              <a:rPr lang="pl-PL" sz="2400" dirty="0" smtClean="0">
                <a:solidFill>
                  <a:srgbClr val="6D6E71"/>
                </a:solidFill>
              </a:rPr>
              <a:t>jednostkami”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531429" y="3389076"/>
            <a:ext cx="4985657" cy="2881095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400" b="1" dirty="0" smtClean="0">
                <a:solidFill>
                  <a:srgbClr val="6D6E71"/>
                </a:solidFill>
              </a:rPr>
              <a:t>Wzrost uprawnień właścicielskich w odniesieniu do spółek komunalnych </a:t>
            </a:r>
            <a:br>
              <a:rPr lang="pl-PL" sz="2400" b="1" dirty="0" smtClean="0">
                <a:solidFill>
                  <a:srgbClr val="6D6E71"/>
                </a:solidFill>
              </a:rPr>
            </a:br>
            <a:r>
              <a:rPr lang="pl-PL" sz="2400" dirty="0" smtClean="0">
                <a:solidFill>
                  <a:srgbClr val="6D6E71"/>
                </a:solidFill>
              </a:rPr>
              <a:t>(nowa ustawa kominowa, nowela </a:t>
            </a:r>
            <a:r>
              <a:rPr lang="pl-PL" sz="2400" dirty="0" err="1" smtClean="0">
                <a:solidFill>
                  <a:srgbClr val="6D6E71"/>
                </a:solidFill>
              </a:rPr>
              <a:t>ugk</a:t>
            </a:r>
            <a:r>
              <a:rPr lang="pl-PL" sz="2400" dirty="0" smtClean="0">
                <a:solidFill>
                  <a:srgbClr val="6D6E71"/>
                </a:solidFill>
              </a:rPr>
              <a:t>) 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529939" y="4474022"/>
            <a:ext cx="1164774" cy="711201"/>
          </a:xfrm>
          <a:prstGeom prst="rect">
            <a:avLst/>
          </a:prstGeom>
          <a:solidFill>
            <a:srgbClr val="A43757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VS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8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52600" y="952500"/>
            <a:ext cx="9791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</a:t>
            </a:r>
            <a:r>
              <a:rPr lang="pl-PL" sz="9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pl-PL" sz="96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CONCRETO</a:t>
            </a:r>
            <a:endParaRPr lang="pl-PL" sz="96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90800" y="320070"/>
            <a:ext cx="979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KONIECZNA ANALIZA</a:t>
            </a:r>
            <a:endParaRPr lang="pl-PL" sz="48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180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896"/>
            <a:ext cx="12592050" cy="706991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-1157225" y="5185795"/>
            <a:ext cx="8662925" cy="718289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6800" rIns="432000" rtlCol="0" anchor="ctr"/>
          <a:lstStyle/>
          <a:p>
            <a:pPr algn="r"/>
            <a:r>
              <a:rPr lang="pl-PL" sz="4400" b="1" dirty="0" smtClean="0">
                <a:solidFill>
                  <a:schemeClr val="bg1"/>
                </a:solidFill>
              </a:rPr>
              <a:t>2. „90%” DZIAŁALNOŚCI</a:t>
            </a:r>
            <a:endParaRPr lang="pl-PL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ISTOTA 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0" y="2045955"/>
            <a:ext cx="3544615" cy="354461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027725" y="1908835"/>
            <a:ext cx="762724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6D6E71"/>
                </a:solidFill>
              </a:rPr>
              <a:t>Przesłanka wskazana w art. 67 ust. 1 pkt 12 </a:t>
            </a:r>
            <a:r>
              <a:rPr lang="pl-PL" sz="2800" dirty="0" smtClean="0">
                <a:solidFill>
                  <a:srgbClr val="6D6E71"/>
                </a:solidFill>
              </a:rPr>
              <a:t/>
            </a:r>
            <a:br>
              <a:rPr lang="pl-PL" sz="2800" dirty="0" smtClean="0">
                <a:solidFill>
                  <a:srgbClr val="6D6E71"/>
                </a:solidFill>
              </a:rPr>
            </a:br>
            <a:r>
              <a:rPr lang="pl-PL" sz="2800" dirty="0" smtClean="0">
                <a:solidFill>
                  <a:srgbClr val="6D6E71"/>
                </a:solidFill>
              </a:rPr>
              <a:t>lit</a:t>
            </a:r>
            <a:r>
              <a:rPr lang="pl-PL" sz="2800" dirty="0">
                <a:solidFill>
                  <a:srgbClr val="6D6E71"/>
                </a:solidFill>
              </a:rPr>
              <a:t>. b </a:t>
            </a:r>
            <a:r>
              <a:rPr lang="pl-PL" sz="2800" dirty="0" err="1" smtClean="0">
                <a:solidFill>
                  <a:srgbClr val="6D6E71"/>
                </a:solidFill>
              </a:rPr>
              <a:t>pzp</a:t>
            </a:r>
            <a:r>
              <a:rPr lang="pl-PL" sz="2800" dirty="0" smtClean="0">
                <a:solidFill>
                  <a:srgbClr val="6D6E71"/>
                </a:solidFill>
              </a:rPr>
              <a:t> </a:t>
            </a:r>
            <a:r>
              <a:rPr lang="pl-PL" sz="2800" dirty="0">
                <a:solidFill>
                  <a:srgbClr val="6D6E71"/>
                </a:solidFill>
              </a:rPr>
              <a:t>przewiduje wymóg, aby </a:t>
            </a:r>
            <a:r>
              <a:rPr lang="pl-PL" sz="2800" b="1" dirty="0">
                <a:solidFill>
                  <a:srgbClr val="A43757"/>
                </a:solidFill>
              </a:rPr>
              <a:t>ponad 90% działalności kontrolowanej osoby prawnej dotyczyło wykonywania zadań powierzonych </a:t>
            </a:r>
            <a:r>
              <a:rPr lang="pl-PL" sz="2800" dirty="0">
                <a:solidFill>
                  <a:srgbClr val="6D6E71"/>
                </a:solidFill>
              </a:rPr>
              <a:t>jej przez zamawiającego udzielającego zamówienia z wolnej ręki lub przez inną osobę prawną, nad którą ten zamawiający sprawuje kontrolę.</a:t>
            </a:r>
            <a:endParaRPr lang="pl-PL" sz="28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Łącznik prostoliniowy 3"/>
          <p:cNvCxnSpPr/>
          <p:nvPr/>
        </p:nvCxnSpPr>
        <p:spPr>
          <a:xfrm>
            <a:off x="-1507150" y="3638766"/>
            <a:ext cx="3996444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Łącznik prostoliniowy 4"/>
          <p:cNvCxnSpPr/>
          <p:nvPr/>
        </p:nvCxnSpPr>
        <p:spPr>
          <a:xfrm>
            <a:off x="9480375" y="3638768"/>
            <a:ext cx="2877103" cy="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1338671" y="2360624"/>
            <a:ext cx="10116691" cy="2556284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56000" rtlCol="0" anchor="ctr"/>
          <a:lstStyle/>
          <a:p>
            <a:pPr algn="just"/>
            <a:r>
              <a:rPr lang="pl-PL" sz="2200" dirty="0">
                <a:solidFill>
                  <a:srgbClr val="6D6E71"/>
                </a:solidFill>
              </a:rPr>
              <a:t> Do obliczania procentu działalności, o którym mowa w ust. 1 pkt 12 lit. b, pkt 13 lit. b, pkt 14 lit. b i pkt 15 lit. c, </a:t>
            </a:r>
            <a:r>
              <a:rPr lang="pl-PL" sz="2200" b="1" dirty="0">
                <a:solidFill>
                  <a:srgbClr val="A43757"/>
                </a:solidFill>
              </a:rPr>
              <a:t>uwzględnia się średni przychód </a:t>
            </a:r>
            <a:r>
              <a:rPr lang="pl-PL" sz="2200" dirty="0">
                <a:solidFill>
                  <a:srgbClr val="6D6E71"/>
                </a:solidFill>
              </a:rPr>
              <a:t>osiągnięty przez osobę prawną lub zamawiającego </a:t>
            </a:r>
            <a:r>
              <a:rPr lang="pl-PL" sz="2200" dirty="0" smtClean="0">
                <a:solidFill>
                  <a:srgbClr val="6D6E71"/>
                </a:solidFill>
              </a:rPr>
              <a:t>w odniesieniu </a:t>
            </a:r>
            <a:r>
              <a:rPr lang="pl-PL" sz="2200" dirty="0">
                <a:solidFill>
                  <a:srgbClr val="6D6E71"/>
                </a:solidFill>
              </a:rPr>
              <a:t>do usług, dostaw lub robót budowlanych </a:t>
            </a:r>
            <a:r>
              <a:rPr lang="pl-PL" sz="2200" b="1" dirty="0">
                <a:solidFill>
                  <a:srgbClr val="A43757"/>
                </a:solidFill>
              </a:rPr>
              <a:t>za 3 lata poprzedzające udzielenie zamówienia.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703388" y="765175"/>
            <a:ext cx="10848049" cy="6842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>
                <a:solidFill>
                  <a:srgbClr val="6D6E71"/>
                </a:solidFill>
              </a:rPr>
              <a:t>STOSOWANIE IN HOUSE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617" y="2900566"/>
            <a:ext cx="1476399" cy="1476399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-25433" y="6246932"/>
            <a:ext cx="3023466" cy="51459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000" dirty="0"/>
              <a:t>A</a:t>
            </a:r>
            <a:r>
              <a:rPr lang="pl-PL" sz="2000" dirty="0" smtClean="0"/>
              <a:t>rt</a:t>
            </a:r>
            <a:r>
              <a:rPr lang="pl-PL" sz="2000" dirty="0"/>
              <a:t>. </a:t>
            </a:r>
            <a:r>
              <a:rPr lang="pl-PL" sz="2000" dirty="0" smtClean="0"/>
              <a:t>67 ust. 8 </a:t>
            </a:r>
            <a:r>
              <a:rPr lang="pl-PL" sz="2000" dirty="0" err="1" smtClean="0"/>
              <a:t>pzp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Łącznik prostoliniowy 3"/>
          <p:cNvCxnSpPr/>
          <p:nvPr/>
        </p:nvCxnSpPr>
        <p:spPr>
          <a:xfrm>
            <a:off x="-1507150" y="3818583"/>
            <a:ext cx="3996444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Łącznik prostoliniowy 4"/>
          <p:cNvCxnSpPr/>
          <p:nvPr/>
        </p:nvCxnSpPr>
        <p:spPr>
          <a:xfrm>
            <a:off x="9480375" y="3818581"/>
            <a:ext cx="2877103" cy="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1338671" y="2360624"/>
            <a:ext cx="10116691" cy="2915914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56000" rtlCol="0" anchor="ctr"/>
          <a:lstStyle/>
          <a:p>
            <a:pPr algn="just"/>
            <a:r>
              <a:rPr lang="pl-PL" sz="2000" dirty="0">
                <a:solidFill>
                  <a:srgbClr val="6D6E71"/>
                </a:solidFill>
              </a:rPr>
              <a:t>W przypadku gdy </a:t>
            </a:r>
            <a:r>
              <a:rPr lang="pl-PL" sz="2000" u="sng" dirty="0">
                <a:solidFill>
                  <a:srgbClr val="6D6E71"/>
                </a:solidFill>
              </a:rPr>
              <a:t>ze względu na dzień utworzenia lub rozpoczęcia działalnośc</a:t>
            </a:r>
            <a:r>
              <a:rPr lang="pl-PL" sz="2000" dirty="0">
                <a:solidFill>
                  <a:srgbClr val="6D6E71"/>
                </a:solidFill>
              </a:rPr>
              <a:t>i przez osobę prawną lub zamawiającego </a:t>
            </a:r>
            <a:r>
              <a:rPr lang="pl-PL" sz="2000" u="sng" dirty="0">
                <a:solidFill>
                  <a:srgbClr val="6D6E71"/>
                </a:solidFill>
              </a:rPr>
              <a:t>lub reorganizację ich działalności</a:t>
            </a:r>
            <a:r>
              <a:rPr lang="pl-PL" sz="2000" dirty="0">
                <a:solidFill>
                  <a:srgbClr val="6D6E71"/>
                </a:solidFill>
              </a:rPr>
              <a:t> dane dotyczące średniego przychodu za 3 lata poprzedzające udzielenie zamówienia są niedostępne lub nieadekwatne, procent działalności, o którym mowa w ust. 1 pkt 12 lit. b, pkt 13 lit. b, pkt 14 lit. b i pkt 15 lit. c, ustala się za pomocą </a:t>
            </a:r>
            <a:r>
              <a:rPr lang="pl-PL" sz="2000" b="1" dirty="0">
                <a:solidFill>
                  <a:srgbClr val="A43757"/>
                </a:solidFill>
              </a:rPr>
              <a:t>wiarygodnych prognoz handlowych.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703388" y="765175"/>
            <a:ext cx="10848049" cy="6842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>
                <a:solidFill>
                  <a:srgbClr val="6D6E71"/>
                </a:solidFill>
              </a:rPr>
              <a:t>STOSOWANIE IN HOUSE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617" y="2900566"/>
            <a:ext cx="1476399" cy="1476399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5989635"/>
            <a:ext cx="3023466" cy="51459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000" dirty="0"/>
              <a:t>A</a:t>
            </a:r>
            <a:r>
              <a:rPr lang="pl-PL" sz="2000" dirty="0" smtClean="0"/>
              <a:t>rt</a:t>
            </a:r>
            <a:r>
              <a:rPr lang="pl-PL" sz="2000" dirty="0"/>
              <a:t>. </a:t>
            </a:r>
            <a:r>
              <a:rPr lang="pl-PL" sz="2000" dirty="0" smtClean="0"/>
              <a:t>67 ust. </a:t>
            </a:r>
            <a:r>
              <a:rPr lang="pl-PL" sz="2000" dirty="0"/>
              <a:t>9</a:t>
            </a:r>
            <a:r>
              <a:rPr lang="pl-PL" sz="2000" dirty="0" smtClean="0"/>
              <a:t> </a:t>
            </a:r>
            <a:r>
              <a:rPr lang="pl-PL" sz="2000" dirty="0" err="1" smtClean="0"/>
              <a:t>pzp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925" y="0"/>
            <a:ext cx="12192000" cy="68580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-240704" y="2008682"/>
            <a:ext cx="6521583" cy="772618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 anchor="ctr"/>
          <a:lstStyle/>
          <a:p>
            <a:pPr lvl="3"/>
            <a:r>
              <a:rPr lang="pl-PL" sz="3600" b="1" dirty="0" smtClean="0">
                <a:solidFill>
                  <a:srgbClr val="6D6E71"/>
                </a:solidFill>
              </a:rPr>
              <a:t>Problemy praktyczne:</a:t>
            </a:r>
            <a:endParaRPr lang="pl-PL" sz="3600" b="1" dirty="0">
              <a:solidFill>
                <a:srgbClr val="6D6E71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40" y="728700"/>
            <a:ext cx="3051968" cy="716939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221644" y="3017649"/>
            <a:ext cx="11499254" cy="2153958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24000" rtlCol="0" anchor="ctr"/>
          <a:lstStyle/>
          <a:p>
            <a:pPr lvl="1" algn="just"/>
            <a:r>
              <a:rPr lang="pl-PL" sz="2400" dirty="0">
                <a:solidFill>
                  <a:srgbClr val="6D6E71"/>
                </a:solidFill>
              </a:rPr>
              <a:t>J</a:t>
            </a:r>
            <a:r>
              <a:rPr lang="pl-PL" sz="2400" dirty="0" smtClean="0">
                <a:solidFill>
                  <a:srgbClr val="6D6E71"/>
                </a:solidFill>
              </a:rPr>
              <a:t>ak </a:t>
            </a:r>
            <a:r>
              <a:rPr lang="pl-PL" sz="2400" dirty="0">
                <a:solidFill>
                  <a:srgbClr val="6D6E71"/>
                </a:solidFill>
              </a:rPr>
              <a:t>zgodnie z brzmieniem </a:t>
            </a:r>
            <a:r>
              <a:rPr lang="pl-PL" sz="2400" dirty="0" err="1" smtClean="0">
                <a:solidFill>
                  <a:srgbClr val="6D6E71"/>
                </a:solidFill>
              </a:rPr>
              <a:t>pzp</a:t>
            </a:r>
            <a:r>
              <a:rPr lang="pl-PL" sz="2400" dirty="0" smtClean="0">
                <a:solidFill>
                  <a:srgbClr val="6D6E71"/>
                </a:solidFill>
              </a:rPr>
              <a:t> zakwalifikować </a:t>
            </a:r>
            <a:r>
              <a:rPr lang="pl-PL" sz="2400" dirty="0">
                <a:solidFill>
                  <a:srgbClr val="6D6E71"/>
                </a:solidFill>
              </a:rPr>
              <a:t>sytuację, w której </a:t>
            </a:r>
            <a:r>
              <a:rPr lang="pl-PL" sz="2400" b="1" dirty="0">
                <a:solidFill>
                  <a:srgbClr val="A43757"/>
                </a:solidFill>
              </a:rPr>
              <a:t>stopień zaangażowania danej osoby prawnej jest zmienny</a:t>
            </a:r>
            <a:r>
              <a:rPr lang="pl-PL" sz="2400" dirty="0">
                <a:solidFill>
                  <a:srgbClr val="6D6E71"/>
                </a:solidFill>
              </a:rPr>
              <a:t>, a zakres świadczonych usług na rzecz instytucji zamawiającej stopniowo </a:t>
            </a:r>
            <a:r>
              <a:rPr lang="pl-PL" sz="2400" dirty="0" smtClean="0">
                <a:solidFill>
                  <a:srgbClr val="6D6E71"/>
                </a:solidFill>
              </a:rPr>
              <a:t>ograniczany?</a:t>
            </a:r>
            <a:endParaRPr lang="pl-PL" sz="24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1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54743" y="1915884"/>
            <a:ext cx="3773714" cy="1081315"/>
          </a:xfrm>
          <a:prstGeom prst="round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/>
              <a:t>Miasto Halle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6691085" y="1915884"/>
            <a:ext cx="3773714" cy="1059543"/>
          </a:xfrm>
          <a:prstGeom prst="roundRect">
            <a:avLst/>
          </a:prstGeom>
          <a:pattFill prst="pct75">
            <a:fgClr>
              <a:srgbClr val="6D6E71"/>
            </a:fgClr>
            <a:bgClr>
              <a:srgbClr val="A4375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Spółka z o.o.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RPL </a:t>
            </a:r>
            <a:r>
              <a:rPr lang="pl-PL" sz="2800" dirty="0"/>
              <a:t>Lochau</a:t>
            </a:r>
            <a:endParaRPr lang="pl-PL" sz="2800" b="1" dirty="0"/>
          </a:p>
        </p:txBody>
      </p:sp>
      <p:sp>
        <p:nvSpPr>
          <p:cNvPr id="5" name="Strzałka w prawo 4"/>
          <p:cNvSpPr/>
          <p:nvPr/>
        </p:nvSpPr>
        <p:spPr>
          <a:xfrm>
            <a:off x="4528456" y="2184399"/>
            <a:ext cx="1944915" cy="566057"/>
          </a:xfrm>
          <a:prstGeom prst="right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zaokrąglony 8"/>
          <p:cNvSpPr/>
          <p:nvPr/>
        </p:nvSpPr>
        <p:spPr>
          <a:xfrm>
            <a:off x="5268685" y="3918853"/>
            <a:ext cx="3156858" cy="105954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6D6E7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600" dirty="0" smtClean="0">
                <a:solidFill>
                  <a:srgbClr val="6D6E71"/>
                </a:solidFill>
              </a:rPr>
              <a:t>75% udziałów </a:t>
            </a:r>
          </a:p>
          <a:p>
            <a:pPr algn="ctr"/>
            <a:r>
              <a:rPr lang="pl-PL" sz="2600" b="1" dirty="0" smtClean="0">
                <a:solidFill>
                  <a:srgbClr val="6D6E71"/>
                </a:solidFill>
              </a:rPr>
              <a:t>Miasto Halle</a:t>
            </a:r>
            <a:endParaRPr lang="pl-PL" sz="2600" b="1" dirty="0">
              <a:solidFill>
                <a:srgbClr val="6D6E71"/>
              </a:solidFill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8846456" y="3918853"/>
            <a:ext cx="3156858" cy="1059543"/>
          </a:xfrm>
          <a:prstGeom prst="roundRect">
            <a:avLst/>
          </a:prstGeom>
          <a:pattFill prst="pct60">
            <a:fgClr>
              <a:srgbClr val="FFFFFF"/>
            </a:fgClr>
            <a:bgClr>
              <a:schemeClr val="bg1"/>
            </a:bgClr>
          </a:pattFill>
          <a:ln w="28575">
            <a:solidFill>
              <a:srgbClr val="A4375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600" dirty="0" smtClean="0">
                <a:solidFill>
                  <a:srgbClr val="6D6E71"/>
                </a:solidFill>
              </a:rPr>
              <a:t>25% udziałów </a:t>
            </a:r>
            <a:br>
              <a:rPr lang="pl-PL" sz="2600" dirty="0" smtClean="0">
                <a:solidFill>
                  <a:srgbClr val="6D6E71"/>
                </a:solidFill>
              </a:rPr>
            </a:br>
            <a:r>
              <a:rPr lang="pl-PL" sz="2600" b="1" dirty="0" smtClean="0">
                <a:solidFill>
                  <a:srgbClr val="6D6E71"/>
                </a:solidFill>
              </a:rPr>
              <a:t>Podmiot prywatny</a:t>
            </a:r>
          </a:p>
        </p:txBody>
      </p:sp>
      <p:cxnSp>
        <p:nvCxnSpPr>
          <p:cNvPr id="8" name="Łącznik prostoliniowy 7"/>
          <p:cNvCxnSpPr/>
          <p:nvPr/>
        </p:nvCxnSpPr>
        <p:spPr>
          <a:xfrm>
            <a:off x="2641600" y="2975427"/>
            <a:ext cx="0" cy="1451425"/>
          </a:xfrm>
          <a:prstGeom prst="line">
            <a:avLst/>
          </a:prstGeom>
          <a:ln w="28575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oliniowy 13"/>
          <p:cNvCxnSpPr/>
          <p:nvPr/>
        </p:nvCxnSpPr>
        <p:spPr>
          <a:xfrm flipH="1">
            <a:off x="2648855" y="4448624"/>
            <a:ext cx="2592000" cy="0"/>
          </a:xfrm>
          <a:prstGeom prst="line">
            <a:avLst/>
          </a:prstGeom>
          <a:ln w="28575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14"/>
          <p:cNvCxnSpPr/>
          <p:nvPr/>
        </p:nvCxnSpPr>
        <p:spPr>
          <a:xfrm>
            <a:off x="7830457" y="2997199"/>
            <a:ext cx="0" cy="921654"/>
          </a:xfrm>
          <a:prstGeom prst="line">
            <a:avLst/>
          </a:prstGeom>
          <a:ln w="28575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oliniowy 17"/>
          <p:cNvCxnSpPr/>
          <p:nvPr/>
        </p:nvCxnSpPr>
        <p:spPr>
          <a:xfrm>
            <a:off x="9303657" y="2975427"/>
            <a:ext cx="0" cy="921654"/>
          </a:xfrm>
          <a:prstGeom prst="line">
            <a:avLst/>
          </a:prstGeom>
          <a:ln w="28575">
            <a:solidFill>
              <a:srgbClr val="A4375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145143" y="5254172"/>
            <a:ext cx="11858171" cy="1288138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dirty="0" smtClean="0">
                <a:solidFill>
                  <a:srgbClr val="6D6E71"/>
                </a:solidFill>
              </a:rPr>
              <a:t>Decyzja o podpisaniu umowy bez przeprowadzenia postępowania o udzielenie zamówienia została zakwestionowana przez inne przedsiębiorstwo, które także było zainteresowane świadczeniem przedmiotowych usług.</a:t>
            </a:r>
            <a:endParaRPr lang="pl-PL" sz="24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6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895350"/>
            <a:ext cx="10515600" cy="527050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KONTROLI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85950"/>
            <a:ext cx="10900228" cy="1117932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 smtClean="0"/>
              <a:t>Wyrok Trybunału </a:t>
            </a:r>
            <a:r>
              <a:rPr lang="it-IT" sz="2400" dirty="0" smtClean="0"/>
              <a:t>z </a:t>
            </a:r>
            <a:r>
              <a:rPr lang="it-IT" sz="2400" dirty="0"/>
              <a:t>11.5.2006 r. </a:t>
            </a:r>
            <a:r>
              <a:rPr lang="pl-PL" sz="2400" dirty="0" smtClean="0"/>
              <a:t>w </a:t>
            </a:r>
            <a:r>
              <a:rPr lang="it-IT" sz="2400" dirty="0" smtClean="0"/>
              <a:t>sprawie C-340/04</a:t>
            </a:r>
            <a:r>
              <a:rPr lang="pl-PL" sz="2400" dirty="0"/>
              <a:t>,</a:t>
            </a:r>
            <a:r>
              <a:rPr lang="it-IT" sz="2400" dirty="0" smtClean="0"/>
              <a:t>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000" i="1" dirty="0" smtClean="0"/>
              <a:t>„</a:t>
            </a:r>
            <a:r>
              <a:rPr lang="it-IT" sz="2000" i="1" dirty="0" smtClean="0"/>
              <a:t>Carbotermo </a:t>
            </a:r>
            <a:r>
              <a:rPr lang="it-IT" sz="2000" i="1" dirty="0"/>
              <a:t>SpA, Consorzio Alisei przeciwko Comune di Busto Arsizio, AGESP </a:t>
            </a:r>
            <a:r>
              <a:rPr lang="it-IT" sz="2000" i="1" dirty="0" smtClean="0"/>
              <a:t>SpA</a:t>
            </a:r>
            <a:r>
              <a:rPr lang="pl-PL" sz="2000" i="1" dirty="0" smtClean="0"/>
              <a:t>”</a:t>
            </a:r>
            <a:endParaRPr lang="pl-PL" sz="2000" b="1" i="1" dirty="0">
              <a:solidFill>
                <a:srgbClr val="FFFFFF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3249927"/>
            <a:ext cx="10297882" cy="2541274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 fontAlgn="base"/>
            <a:r>
              <a:rPr lang="pl-PL" sz="2000" dirty="0" smtClean="0">
                <a:solidFill>
                  <a:srgbClr val="6D6E71"/>
                </a:solidFill>
              </a:rPr>
              <a:t>Zdaniem TSUE „</a:t>
            </a:r>
            <a:r>
              <a:rPr lang="pl-PL" sz="2000" i="1" dirty="0">
                <a:solidFill>
                  <a:srgbClr val="6D6E71"/>
                </a:solidFill>
              </a:rPr>
              <a:t>przedsiębiorstwo wykonuje swoją działalność w przeważającym zakresie na rzecz kontrolującej go jednostki (...), tylko jeżeli działalność tego przedsiębiorstwa poświęcona jest głównie tej jednostce, a </a:t>
            </a:r>
            <a:r>
              <a:rPr lang="pl-PL" sz="2000" b="1" i="1" dirty="0">
                <a:solidFill>
                  <a:srgbClr val="A43757"/>
                </a:solidFill>
              </a:rPr>
              <a:t>ewentualna pozostała działalność ma charakter marginalny. </a:t>
            </a:r>
            <a:r>
              <a:rPr lang="pl-PL" sz="2000" i="1" dirty="0">
                <a:solidFill>
                  <a:srgbClr val="6D6E71"/>
                </a:solidFill>
              </a:rPr>
              <a:t>Dla dokonania oceny, czy tak jest w niniejszym przypadku, sąd właściwy musi wziąć pod uwagę wszystkie okoliczności sprawy, mające charakter jakościowy i ilościowy</a:t>
            </a:r>
            <a:r>
              <a:rPr lang="pl-PL" sz="2000" dirty="0">
                <a:solidFill>
                  <a:srgbClr val="6D6E71"/>
                </a:solidFill>
              </a:rPr>
              <a:t>” (pkt 63 i 64 wyr.).</a:t>
            </a:r>
            <a:endParaRPr lang="pl-PL" sz="20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925" y="0"/>
            <a:ext cx="12192000" cy="68580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-240704" y="1684338"/>
            <a:ext cx="11738160" cy="1096962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 anchor="ctr"/>
          <a:lstStyle/>
          <a:p>
            <a:pPr lvl="3"/>
            <a:r>
              <a:rPr lang="pl-PL" sz="2400" b="1" dirty="0" smtClean="0">
                <a:solidFill>
                  <a:srgbClr val="6D6E71"/>
                </a:solidFill>
              </a:rPr>
              <a:t>Jak obliczać „90% działalności” w przypadku spółki o szerokim spektrum działalności</a:t>
            </a:r>
            <a:endParaRPr lang="pl-PL" sz="2400" b="1" dirty="0">
              <a:solidFill>
                <a:srgbClr val="6D6E71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40" y="728700"/>
            <a:ext cx="3051968" cy="71693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0392556" y="1441292"/>
            <a:ext cx="110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>
                <a:solidFill>
                  <a:srgbClr val="A43757"/>
                </a:solidFill>
              </a:rPr>
              <a:t>?</a:t>
            </a:r>
            <a:endParaRPr lang="pl-PL" sz="9600" b="1" dirty="0">
              <a:solidFill>
                <a:srgbClr val="A43757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221644" y="4260314"/>
            <a:ext cx="11499254" cy="2020565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24000" rtlCol="0" anchor="ctr"/>
          <a:lstStyle/>
          <a:p>
            <a:pPr lvl="1" algn="just"/>
            <a:r>
              <a:rPr lang="pl-PL" sz="2400" dirty="0" smtClean="0">
                <a:solidFill>
                  <a:srgbClr val="6D6E71"/>
                </a:solidFill>
              </a:rPr>
              <a:t>Wydaje się, że procent </a:t>
            </a:r>
            <a:r>
              <a:rPr lang="pl-PL" sz="2400" dirty="0">
                <a:solidFill>
                  <a:srgbClr val="6D6E71"/>
                </a:solidFill>
              </a:rPr>
              <a:t>ten powinien dotyczyć określonego spersonalizowanego rodzaju działalności wykonywanej na rzecz zamawiającego, a </a:t>
            </a:r>
            <a:r>
              <a:rPr lang="pl-PL" sz="2400" dirty="0" smtClean="0">
                <a:solidFill>
                  <a:srgbClr val="6D6E71"/>
                </a:solidFill>
              </a:rPr>
              <a:t>nie wszelkich </a:t>
            </a:r>
            <a:r>
              <a:rPr lang="pl-PL" sz="2400" dirty="0">
                <a:solidFill>
                  <a:srgbClr val="6D6E71"/>
                </a:solidFill>
              </a:rPr>
              <a:t>aspektów działalności </a:t>
            </a:r>
            <a:r>
              <a:rPr lang="pl-PL" sz="2400" dirty="0" smtClean="0">
                <a:solidFill>
                  <a:srgbClr val="6D6E71"/>
                </a:solidFill>
              </a:rPr>
              <a:t>spółki.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-240704" y="2933700"/>
            <a:ext cx="11738160" cy="1096962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 anchor="ctr"/>
          <a:lstStyle/>
          <a:p>
            <a:pPr lvl="3"/>
            <a:r>
              <a:rPr lang="pl-PL" sz="2400" b="1" dirty="0" smtClean="0">
                <a:solidFill>
                  <a:srgbClr val="6D6E71"/>
                </a:solidFill>
              </a:rPr>
              <a:t>Czy bierzemy pod uwagę wszystkie sfery działalności </a:t>
            </a:r>
            <a:endParaRPr lang="pl-PL" sz="2400" b="1" dirty="0">
              <a:solidFill>
                <a:srgbClr val="6D6E7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0392556" y="2690654"/>
            <a:ext cx="110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>
                <a:solidFill>
                  <a:srgbClr val="A43757"/>
                </a:solidFill>
              </a:rPr>
              <a:t>?</a:t>
            </a:r>
            <a:endParaRPr lang="pl-PL" sz="9600" b="1" dirty="0">
              <a:solidFill>
                <a:srgbClr val="A43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5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ISTOTA 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0" y="2045955"/>
            <a:ext cx="3544615" cy="354461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027725" y="2474893"/>
            <a:ext cx="76272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6D6E71"/>
                </a:solidFill>
              </a:rPr>
              <a:t>Warunkiem </a:t>
            </a:r>
            <a:r>
              <a:rPr lang="pl-PL" sz="2400" dirty="0">
                <a:solidFill>
                  <a:srgbClr val="6D6E71"/>
                </a:solidFill>
              </a:rPr>
              <a:t>koniecznym dla uznania pozytywnego spełnienia tej przesłanki, będzie </a:t>
            </a:r>
            <a:r>
              <a:rPr lang="pl-PL" sz="2400" b="1" dirty="0">
                <a:solidFill>
                  <a:srgbClr val="A43757"/>
                </a:solidFill>
              </a:rPr>
              <a:t>zaangażowanie w wymaganym zakresie wyłącznie na rzecz zamawiającego</a:t>
            </a:r>
            <a:r>
              <a:rPr lang="pl-PL" sz="2400" dirty="0">
                <a:solidFill>
                  <a:srgbClr val="6D6E71"/>
                </a:solidFill>
              </a:rPr>
              <a:t> (lub kontrolowanej przez niego osoby prawnej). Stąd też świadczenie usług o podobnym charakterze, jak te mające być przymiotem zamówienia z wolnej ręki, lecz na rzecz innego podmiotu, oznacza, iż nie mogą one być zaliczone do wymaganego ustawą poziomu zaangażowania.</a:t>
            </a:r>
            <a:endParaRPr lang="pl-PL" sz="24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0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99" b="14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802512" y="5609089"/>
            <a:ext cx="6226937" cy="563111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6800" rIns="432000" rtlCol="0" anchor="ctr"/>
          <a:lstStyle/>
          <a:p>
            <a:pPr lvl="1" algn="ctr"/>
            <a:r>
              <a:rPr lang="pl-PL" sz="3200" dirty="0">
                <a:solidFill>
                  <a:schemeClr val="bg1"/>
                </a:solidFill>
              </a:rPr>
              <a:t>KAPITAŁU PRYWATNEGO</a:t>
            </a:r>
            <a:endParaRPr lang="pl-PL" sz="3600" dirty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-1366775" y="4890801"/>
            <a:ext cx="4871975" cy="718289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6800" rIns="432000" rtlCol="0" anchor="ctr"/>
          <a:lstStyle/>
          <a:p>
            <a:pPr algn="r"/>
            <a:r>
              <a:rPr lang="pl-PL" sz="4400" b="1" dirty="0">
                <a:solidFill>
                  <a:schemeClr val="bg1"/>
                </a:solidFill>
              </a:rPr>
              <a:t>3</a:t>
            </a:r>
            <a:r>
              <a:rPr lang="pl-PL" sz="4400" b="1" dirty="0" smtClean="0">
                <a:solidFill>
                  <a:schemeClr val="bg1"/>
                </a:solidFill>
              </a:rPr>
              <a:t>. UDZIAŁ</a:t>
            </a:r>
            <a:endParaRPr lang="pl-PL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7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Łącznik prostoliniowy 15"/>
          <p:cNvCxnSpPr/>
          <p:nvPr/>
        </p:nvCxnSpPr>
        <p:spPr>
          <a:xfrm>
            <a:off x="11088376" y="4184708"/>
            <a:ext cx="1096370" cy="1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oliniowy 19"/>
          <p:cNvCxnSpPr/>
          <p:nvPr/>
        </p:nvCxnSpPr>
        <p:spPr>
          <a:xfrm>
            <a:off x="11095636" y="5797808"/>
            <a:ext cx="1096370" cy="1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r>
              <a:rPr lang="pl-PL" sz="2400" dirty="0" smtClean="0">
                <a:solidFill>
                  <a:srgbClr val="6D6E71"/>
                </a:solidFill>
              </a:rPr>
              <a:t>WYJĄTKI OD ZAKAZU UDZIAŁU KAPITAŁU PRYWATNEGO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913626" y="2075183"/>
            <a:ext cx="9182004" cy="1098487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 Zakazu udziału kapitału prywatnego, o którym mowa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w art. 67 </a:t>
            </a:r>
            <a:r>
              <a:rPr lang="pl-PL" sz="2400" dirty="0">
                <a:solidFill>
                  <a:schemeClr val="bg1"/>
                </a:solidFill>
              </a:rPr>
              <a:t>ust. 1 pkt 12 lit. c, pkt 13 i pkt 14 lit. c nie stosuje się do:</a:t>
            </a:r>
          </a:p>
        </p:txBody>
      </p:sp>
      <p:cxnSp>
        <p:nvCxnSpPr>
          <p:cNvPr id="26" name="Łącznik prostoliniowy 25"/>
          <p:cNvCxnSpPr/>
          <p:nvPr/>
        </p:nvCxnSpPr>
        <p:spPr>
          <a:xfrm>
            <a:off x="0" y="2624427"/>
            <a:ext cx="1913626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11095630" y="2575644"/>
            <a:ext cx="1096370" cy="1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1906372" y="3519354"/>
            <a:ext cx="9182004" cy="1332000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96000" rtlCol="0" anchor="ctr"/>
          <a:lstStyle/>
          <a:p>
            <a:pPr marL="457200" indent="-457200" algn="just">
              <a:buFont typeface="+mj-lt"/>
              <a:buAutoNum type="arabicPeriod"/>
            </a:pPr>
            <a:r>
              <a:rPr lang="pl-PL" sz="2200" dirty="0" smtClean="0">
                <a:solidFill>
                  <a:srgbClr val="6D6E71"/>
                </a:solidFill>
              </a:rPr>
              <a:t>osób </a:t>
            </a:r>
            <a:r>
              <a:rPr lang="pl-PL" sz="2200" dirty="0">
                <a:solidFill>
                  <a:srgbClr val="6D6E71"/>
                </a:solidFill>
              </a:rPr>
              <a:t>prawnych </a:t>
            </a:r>
            <a:r>
              <a:rPr lang="pl-PL" sz="2200" b="1" dirty="0">
                <a:solidFill>
                  <a:srgbClr val="A43757"/>
                </a:solidFill>
              </a:rPr>
              <a:t>z udziałem partnera prywatnego </a:t>
            </a:r>
            <a:r>
              <a:rPr lang="pl-PL" sz="2200" dirty="0">
                <a:solidFill>
                  <a:srgbClr val="6D6E71"/>
                </a:solidFill>
              </a:rPr>
              <a:t>wyłonionego zgodnie z ustawą z dnia 19 grudnia 2008 r. o partnerstwie </a:t>
            </a:r>
            <a:r>
              <a:rPr lang="pl-PL" sz="2200" dirty="0" smtClean="0">
                <a:solidFill>
                  <a:srgbClr val="6D6E71"/>
                </a:solidFill>
              </a:rPr>
              <a:t>publiczno-prywatnym lub</a:t>
            </a:r>
            <a:endParaRPr lang="pl-PL" sz="2200" b="1" dirty="0">
              <a:solidFill>
                <a:srgbClr val="6D6E71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913632" y="5181235"/>
            <a:ext cx="9182004" cy="1332000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32000" rtlCol="0" anchor="ctr"/>
          <a:lstStyle/>
          <a:p>
            <a:pPr marL="457200" indent="-457200" algn="just">
              <a:buFont typeface="+mj-lt"/>
              <a:buAutoNum type="arabicPeriod" startAt="2"/>
            </a:pPr>
            <a:r>
              <a:rPr lang="pl-PL" sz="2200" dirty="0">
                <a:solidFill>
                  <a:srgbClr val="6D6E71"/>
                </a:solidFill>
              </a:rPr>
              <a:t>udziału pracowników reprezentujących w sumie do 15% kapitału zakładowego spółki, posiadających łącznie do 15% głosów </a:t>
            </a:r>
            <a:r>
              <a:rPr lang="pl-PL" sz="2200" dirty="0" smtClean="0">
                <a:solidFill>
                  <a:srgbClr val="6D6E71"/>
                </a:solidFill>
              </a:rPr>
              <a:t/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dirty="0" smtClean="0">
                <a:solidFill>
                  <a:srgbClr val="6D6E71"/>
                </a:solidFill>
              </a:rPr>
              <a:t>na </a:t>
            </a:r>
            <a:r>
              <a:rPr lang="pl-PL" sz="2200" dirty="0">
                <a:solidFill>
                  <a:srgbClr val="6D6E71"/>
                </a:solidFill>
              </a:rPr>
              <a:t>zgromadzeniu wspólników albo walnym zgromadzeniu.</a:t>
            </a:r>
            <a:endParaRPr lang="pl-PL" sz="22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3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201"/>
            <a:ext cx="12192000" cy="75692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1366776" y="5315485"/>
            <a:ext cx="9234426" cy="718289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6800" rIns="432000" rtlCol="0" anchor="ctr"/>
          <a:lstStyle/>
          <a:p>
            <a:pPr algn="r"/>
            <a:r>
              <a:rPr lang="pl-PL" sz="4400" b="1" dirty="0" smtClean="0">
                <a:solidFill>
                  <a:schemeClr val="bg1"/>
                </a:solidFill>
              </a:rPr>
              <a:t>4. PODWYKONAWSTWO</a:t>
            </a:r>
            <a:endParaRPr lang="pl-PL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2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r>
              <a:rPr lang="pl-PL" sz="2400" dirty="0" smtClean="0">
                <a:solidFill>
                  <a:srgbClr val="6D6E71"/>
                </a:solidFill>
              </a:rPr>
              <a:t>KWESTIA PODWYKONAWSTWA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2271483" y="2027150"/>
            <a:ext cx="10058399" cy="1116100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32000" rtlCol="0" anchor="ctr"/>
          <a:lstStyle/>
          <a:p>
            <a:pPr marL="457200" indent="-457200" algn="just">
              <a:buFont typeface="+mj-lt"/>
              <a:buAutoNum type="arabicPeriod"/>
            </a:pPr>
            <a:r>
              <a:rPr lang="pl-PL" sz="2400" dirty="0">
                <a:solidFill>
                  <a:srgbClr val="6D6E71"/>
                </a:solidFill>
              </a:rPr>
              <a:t>Wykonawca </a:t>
            </a:r>
            <a:r>
              <a:rPr lang="pl-PL" sz="2400" b="1" dirty="0">
                <a:solidFill>
                  <a:srgbClr val="A43757"/>
                </a:solidFill>
              </a:rPr>
              <a:t>może powierzyć </a:t>
            </a:r>
            <a:r>
              <a:rPr lang="pl-PL" sz="2400" dirty="0">
                <a:solidFill>
                  <a:srgbClr val="6D6E71"/>
                </a:solidFill>
              </a:rPr>
              <a:t>wykonanie części zamówienia podwykonawcy</a:t>
            </a:r>
            <a:r>
              <a:rPr lang="pl-PL" sz="2400" dirty="0" smtClean="0">
                <a:solidFill>
                  <a:srgbClr val="6D6E71"/>
                </a:solidFill>
              </a:rPr>
              <a:t>. </a:t>
            </a:r>
            <a:endParaRPr lang="pl-PL" sz="2200" b="1" dirty="0">
              <a:solidFill>
                <a:srgbClr val="6D6E71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2271482" y="3269931"/>
            <a:ext cx="10058399" cy="1146494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32000" rtlCol="0" anchor="ctr"/>
          <a:lstStyle/>
          <a:p>
            <a:pPr marL="457200" indent="-457200" algn="just">
              <a:buFont typeface="+mj-lt"/>
              <a:buAutoNum type="arabicPeriod" startAt="2"/>
            </a:pPr>
            <a:r>
              <a:rPr lang="pl-PL" sz="2400" dirty="0" smtClean="0">
                <a:solidFill>
                  <a:srgbClr val="6D6E71"/>
                </a:solidFill>
              </a:rPr>
              <a:t>Zamawiający </a:t>
            </a:r>
            <a:r>
              <a:rPr lang="pl-PL" sz="2400" b="1" dirty="0">
                <a:solidFill>
                  <a:srgbClr val="A43757"/>
                </a:solidFill>
              </a:rPr>
              <a:t>może zastrzec </a:t>
            </a:r>
            <a:r>
              <a:rPr lang="pl-PL" sz="2400" dirty="0">
                <a:solidFill>
                  <a:srgbClr val="6D6E71"/>
                </a:solidFill>
              </a:rPr>
              <a:t>obowiązek osobistego wykonania przez wykonawcę:</a:t>
            </a:r>
            <a:endParaRPr lang="pl-PL" sz="2400" b="1" dirty="0">
              <a:solidFill>
                <a:srgbClr val="6D6E71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2567429" y="4576083"/>
            <a:ext cx="10058399" cy="1645105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pl-PL" sz="2400" dirty="0">
                <a:solidFill>
                  <a:srgbClr val="6D6E71"/>
                </a:solidFill>
              </a:rPr>
              <a:t>1) </a:t>
            </a:r>
            <a:r>
              <a:rPr lang="pl-PL" sz="2400" b="1" dirty="0">
                <a:solidFill>
                  <a:srgbClr val="A43757"/>
                </a:solidFill>
              </a:rPr>
              <a:t>kluczowych części zamówienia </a:t>
            </a:r>
            <a:r>
              <a:rPr lang="pl-PL" sz="2400" dirty="0">
                <a:solidFill>
                  <a:srgbClr val="6D6E71"/>
                </a:solidFill>
              </a:rPr>
              <a:t>na roboty budowlane lub usługi;</a:t>
            </a:r>
          </a:p>
          <a:p>
            <a:r>
              <a:rPr lang="pl-PL" sz="2400" dirty="0">
                <a:solidFill>
                  <a:srgbClr val="6D6E71"/>
                </a:solidFill>
              </a:rPr>
              <a:t>2) prac związanych z rozmieszczeniem i instalacją, w </a:t>
            </a:r>
            <a:r>
              <a:rPr lang="pl-PL" sz="2400" dirty="0" smtClean="0">
                <a:solidFill>
                  <a:srgbClr val="6D6E71"/>
                </a:solidFill>
              </a:rPr>
              <a:t>ramach zamówienia </a:t>
            </a:r>
            <a:r>
              <a:rPr lang="pl-PL" sz="2400" dirty="0">
                <a:solidFill>
                  <a:srgbClr val="6D6E71"/>
                </a:solidFill>
              </a:rPr>
              <a:t>na dostawy.</a:t>
            </a:r>
          </a:p>
        </p:txBody>
      </p:sp>
      <p:sp>
        <p:nvSpPr>
          <p:cNvPr id="7" name="Prostokąt 6"/>
          <p:cNvSpPr/>
          <p:nvPr/>
        </p:nvSpPr>
        <p:spPr>
          <a:xfrm>
            <a:off x="-171450" y="5991462"/>
            <a:ext cx="2076239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Art. 36a </a:t>
            </a:r>
            <a:r>
              <a:rPr lang="pl-PL" b="1" dirty="0" err="1" smtClean="0">
                <a:solidFill>
                  <a:schemeClr val="bg1"/>
                </a:solidFill>
              </a:rPr>
              <a:t>pzp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6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r>
              <a:rPr lang="pl-PL" sz="2400" dirty="0" smtClean="0">
                <a:solidFill>
                  <a:srgbClr val="6D6E71"/>
                </a:solidFill>
              </a:rPr>
              <a:t>KWESTIA PODWYKONAWSTWA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2271483" y="2293850"/>
            <a:ext cx="10058399" cy="7351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32000" rtlCol="0" anchor="ctr"/>
          <a:lstStyle/>
          <a:p>
            <a:pPr lvl="1"/>
            <a:r>
              <a:rPr lang="pl-PL" sz="2200" b="1" dirty="0" smtClean="0">
                <a:solidFill>
                  <a:schemeClr val="bg1"/>
                </a:solidFill>
              </a:rPr>
              <a:t>PODWYKONAWSTWO W PRZYPADKU ZAMÓWIEŃ IN HOUSE</a:t>
            </a:r>
            <a:endParaRPr lang="pl-PL" sz="2200" b="1" dirty="0">
              <a:solidFill>
                <a:schemeClr val="bg1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2805344" y="3193730"/>
            <a:ext cx="9524538" cy="2443255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32000" rtlCol="0" anchor="ctr"/>
          <a:lstStyle/>
          <a:p>
            <a:pPr lvl="1" algn="just"/>
            <a:r>
              <a:rPr lang="pl-PL" sz="2400" dirty="0">
                <a:solidFill>
                  <a:srgbClr val="6D6E71"/>
                </a:solidFill>
              </a:rPr>
              <a:t>Wykonawca, któremu udzielono zamówienia na podstawie art. 67 ust. 1 pkt 12-14, którego przedmiotem jest świadczenie usług użyteczności publicznej lub roboty budowlane, </a:t>
            </a:r>
            <a:r>
              <a:rPr lang="pl-PL" sz="2400" b="1" u="sng" dirty="0">
                <a:solidFill>
                  <a:srgbClr val="A43757"/>
                </a:solidFill>
              </a:rPr>
              <a:t>jest obowiązany </a:t>
            </a:r>
            <a:r>
              <a:rPr lang="pl-PL" sz="2400" b="1" dirty="0">
                <a:solidFill>
                  <a:srgbClr val="A43757"/>
                </a:solidFill>
              </a:rPr>
              <a:t>osobiście wykonać </a:t>
            </a:r>
            <a:r>
              <a:rPr lang="pl-PL" sz="2400" b="1" u="sng" dirty="0">
                <a:solidFill>
                  <a:srgbClr val="A43757"/>
                </a:solidFill>
              </a:rPr>
              <a:t>kluczowe części</a:t>
            </a:r>
            <a:r>
              <a:rPr lang="pl-PL" sz="2400" b="1" dirty="0">
                <a:solidFill>
                  <a:srgbClr val="A43757"/>
                </a:solidFill>
              </a:rPr>
              <a:t> tych usług lub </a:t>
            </a:r>
            <a:r>
              <a:rPr lang="pl-PL" sz="2400" b="1" dirty="0" smtClean="0">
                <a:solidFill>
                  <a:srgbClr val="A43757"/>
                </a:solidFill>
              </a:rPr>
              <a:t>robót.</a:t>
            </a:r>
            <a:r>
              <a:rPr lang="pl-PL" sz="2400" dirty="0" smtClean="0">
                <a:solidFill>
                  <a:srgbClr val="6D6E71"/>
                </a:solidFill>
              </a:rPr>
              <a:t>.</a:t>
            </a:r>
            <a:endParaRPr lang="pl-PL" sz="2400" b="1" dirty="0">
              <a:solidFill>
                <a:srgbClr val="6D6E71"/>
              </a:solidFill>
            </a:endParaRPr>
          </a:p>
        </p:txBody>
      </p:sp>
      <p:cxnSp>
        <p:nvCxnSpPr>
          <p:cNvPr id="6" name="Łącznik prostoliniowy 5"/>
          <p:cNvCxnSpPr>
            <a:endCxn id="14" idx="1"/>
          </p:cNvCxnSpPr>
          <p:nvPr/>
        </p:nvCxnSpPr>
        <p:spPr>
          <a:xfrm>
            <a:off x="0" y="2661400"/>
            <a:ext cx="2271483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-171450" y="5991462"/>
            <a:ext cx="3409950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Art. 36a ust. 2a </a:t>
            </a:r>
            <a:r>
              <a:rPr lang="pl-PL" b="1" dirty="0" err="1" smtClean="0">
                <a:solidFill>
                  <a:schemeClr val="bg1"/>
                </a:solidFill>
              </a:rPr>
              <a:t>pzp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2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r>
              <a:rPr lang="pl-PL" sz="2400" dirty="0" smtClean="0">
                <a:solidFill>
                  <a:srgbClr val="6D6E71"/>
                </a:solidFill>
              </a:rPr>
              <a:t>KWESTIA PODWYKONAWSTWA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2271483" y="1959563"/>
            <a:ext cx="10058399" cy="710607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32000" rtlCol="0" anchor="ctr"/>
          <a:lstStyle/>
          <a:p>
            <a:pPr lvl="1"/>
            <a:r>
              <a:rPr lang="pl-PL" sz="2200" b="1" dirty="0" smtClean="0">
                <a:solidFill>
                  <a:schemeClr val="bg1"/>
                </a:solidFill>
              </a:rPr>
              <a:t>BRAK DEFINICJI LEGALNEJ</a:t>
            </a:r>
            <a:endParaRPr lang="pl-PL" sz="2200" b="1" dirty="0">
              <a:solidFill>
                <a:schemeClr val="bg1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2772229" y="2849474"/>
            <a:ext cx="9557651" cy="1790113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12000" rtlCol="0" anchor="ctr"/>
          <a:lstStyle/>
          <a:p>
            <a:pPr lvl="1" algn="just"/>
            <a:r>
              <a:rPr lang="pl-PL" dirty="0" smtClean="0">
                <a:solidFill>
                  <a:srgbClr val="6D6E71"/>
                </a:solidFill>
              </a:rPr>
              <a:t>Z </a:t>
            </a:r>
            <a:r>
              <a:rPr lang="pl-PL" dirty="0">
                <a:solidFill>
                  <a:srgbClr val="6D6E71"/>
                </a:solidFill>
              </a:rPr>
              <a:t>uwagi na brak definicji legalnej pojęcia </a:t>
            </a:r>
            <a:r>
              <a:rPr lang="pl-PL" b="1" u="sng" dirty="0">
                <a:solidFill>
                  <a:srgbClr val="A43757"/>
                </a:solidFill>
              </a:rPr>
              <a:t>"kluczowe części zamówienia"</a:t>
            </a:r>
            <a:r>
              <a:rPr lang="pl-PL" dirty="0">
                <a:solidFill>
                  <a:srgbClr val="A43757"/>
                </a:solidFill>
              </a:rPr>
              <a:t> </a:t>
            </a:r>
            <a:r>
              <a:rPr lang="pl-PL" dirty="0">
                <a:solidFill>
                  <a:srgbClr val="6D6E71"/>
                </a:solidFill>
              </a:rPr>
              <a:t>jego ostateczny kształt będzie kształtowało orzecznictwo. Wydaje się przy tym, </a:t>
            </a:r>
            <a:r>
              <a:rPr lang="pl-PL" dirty="0" smtClean="0">
                <a:solidFill>
                  <a:srgbClr val="6D6E71"/>
                </a:solidFill>
              </a:rPr>
              <a:t/>
            </a:r>
            <a:br>
              <a:rPr lang="pl-PL" dirty="0" smtClean="0">
                <a:solidFill>
                  <a:srgbClr val="6D6E71"/>
                </a:solidFill>
              </a:rPr>
            </a:br>
            <a:r>
              <a:rPr lang="pl-PL" dirty="0" smtClean="0">
                <a:solidFill>
                  <a:srgbClr val="6D6E71"/>
                </a:solidFill>
              </a:rPr>
              <a:t>że </a:t>
            </a:r>
            <a:r>
              <a:rPr lang="pl-PL" dirty="0">
                <a:solidFill>
                  <a:srgbClr val="6D6E71"/>
                </a:solidFill>
              </a:rPr>
              <a:t>w pewnej mierze będzie tutaj aktualny dorobek judykatury i doktryny, który odnosi się do tego pojęcia na gruncie art. 36a ust </a:t>
            </a:r>
            <a:r>
              <a:rPr lang="pl-PL" dirty="0" err="1">
                <a:solidFill>
                  <a:srgbClr val="6D6E71"/>
                </a:solidFill>
              </a:rPr>
              <a:t>pzp</a:t>
            </a:r>
            <a:r>
              <a:rPr lang="pl-PL" dirty="0">
                <a:solidFill>
                  <a:srgbClr val="6D6E71"/>
                </a:solidFill>
              </a:rPr>
              <a:t>. 2. </a:t>
            </a:r>
          </a:p>
        </p:txBody>
      </p:sp>
      <p:cxnSp>
        <p:nvCxnSpPr>
          <p:cNvPr id="6" name="Łącznik prostoliniowy 5"/>
          <p:cNvCxnSpPr/>
          <p:nvPr/>
        </p:nvCxnSpPr>
        <p:spPr>
          <a:xfrm>
            <a:off x="-72575" y="2314867"/>
            <a:ext cx="2344058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/>
        </p:nvSpPr>
        <p:spPr>
          <a:xfrm>
            <a:off x="2772230" y="4821149"/>
            <a:ext cx="9557650" cy="1790113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12000" rtlCol="0" anchor="ctr"/>
          <a:lstStyle/>
          <a:p>
            <a:pPr lvl="1" algn="just"/>
            <a:r>
              <a:rPr lang="pl-PL" dirty="0" smtClean="0">
                <a:solidFill>
                  <a:srgbClr val="6D6E71"/>
                </a:solidFill>
              </a:rPr>
              <a:t>Kluczowe </a:t>
            </a:r>
            <a:r>
              <a:rPr lang="pl-PL" dirty="0">
                <a:solidFill>
                  <a:srgbClr val="6D6E71"/>
                </a:solidFill>
              </a:rPr>
              <a:t>części zamówienia będą </a:t>
            </a:r>
            <a:r>
              <a:rPr lang="pl-PL" dirty="0" smtClean="0">
                <a:solidFill>
                  <a:srgbClr val="6D6E71"/>
                </a:solidFill>
              </a:rPr>
              <a:t>co do zasady stanowiły </a:t>
            </a:r>
            <a:r>
              <a:rPr lang="pl-PL" dirty="0">
                <a:solidFill>
                  <a:srgbClr val="6D6E71"/>
                </a:solidFill>
              </a:rPr>
              <a:t>roboty budowlane lub usługi wykonywane w ramach odpowiednio zamówienia na roboty budowlane lub usługi o charakterze odpłatnym, </a:t>
            </a:r>
            <a:r>
              <a:rPr lang="pl-PL" b="1" dirty="0">
                <a:solidFill>
                  <a:srgbClr val="6D6E71"/>
                </a:solidFill>
              </a:rPr>
              <a:t>których wykonanie (ze względu na ich specyfikę) </a:t>
            </a:r>
            <a:r>
              <a:rPr lang="pl-PL" b="1" u="sng" dirty="0">
                <a:solidFill>
                  <a:srgbClr val="6D6E71"/>
                </a:solidFill>
              </a:rPr>
              <a:t>ma zasadniczy (decydujący) wpływ na wykonanie całości robót budowlanych lub usług stanowiących przedmiot zamówienia</a:t>
            </a:r>
            <a:r>
              <a:rPr lang="pl-PL" b="1" dirty="0">
                <a:solidFill>
                  <a:srgbClr val="6D6E71"/>
                </a:solidFill>
              </a:rPr>
              <a:t>.</a:t>
            </a:r>
            <a:r>
              <a:rPr lang="pl-PL" dirty="0">
                <a:solidFill>
                  <a:srgbClr val="6D6E7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520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KWESTIA PODWYKONAWSTWA</a:t>
            </a:r>
            <a:endParaRPr lang="pl-PL" sz="2200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8536996" y="2551788"/>
            <a:ext cx="3655004" cy="2778416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endParaRPr lang="pl-PL" sz="2000" dirty="0">
              <a:solidFill>
                <a:srgbClr val="6D6E7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161143" y="2551789"/>
            <a:ext cx="7004958" cy="960668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2000" dirty="0" smtClean="0">
                <a:solidFill>
                  <a:srgbClr val="6D6E71"/>
                </a:solidFill>
              </a:rPr>
              <a:t>Praktyczne </a:t>
            </a:r>
            <a:r>
              <a:rPr lang="pl-PL" sz="2000" dirty="0">
                <a:solidFill>
                  <a:srgbClr val="6D6E71"/>
                </a:solidFill>
              </a:rPr>
              <a:t>zastosowanie art. 36a ust. 2a może </a:t>
            </a:r>
            <a:r>
              <a:rPr lang="pl-PL" sz="2000" dirty="0" smtClean="0">
                <a:solidFill>
                  <a:srgbClr val="6D6E71"/>
                </a:solidFill>
              </a:rPr>
              <a:t/>
            </a:r>
            <a:br>
              <a:rPr lang="pl-PL" sz="2000" dirty="0" smtClean="0">
                <a:solidFill>
                  <a:srgbClr val="6D6E71"/>
                </a:solidFill>
              </a:rPr>
            </a:br>
            <a:r>
              <a:rPr lang="pl-PL" sz="2000" dirty="0" smtClean="0">
                <a:solidFill>
                  <a:srgbClr val="6D6E71"/>
                </a:solidFill>
              </a:rPr>
              <a:t>w </a:t>
            </a:r>
            <a:r>
              <a:rPr lang="pl-PL" sz="2000" dirty="0">
                <a:solidFill>
                  <a:srgbClr val="6D6E71"/>
                </a:solidFill>
              </a:rPr>
              <a:t>praktyce prowadzić do wielu sporów interpretacyjnych. </a:t>
            </a:r>
            <a:endParaRPr lang="pl-PL" sz="2000" b="1" dirty="0">
              <a:solidFill>
                <a:srgbClr val="A43757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36a ust. 2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723085" y="2175495"/>
            <a:ext cx="184331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200" b="1" dirty="0" smtClean="0">
                <a:solidFill>
                  <a:schemeClr val="bg1"/>
                </a:solidFill>
              </a:rPr>
              <a:t>!</a:t>
            </a:r>
            <a:endParaRPr lang="pl-PL" sz="222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161143" y="3676649"/>
            <a:ext cx="7004958" cy="1653555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2000" dirty="0">
                <a:solidFill>
                  <a:srgbClr val="6D6E71"/>
                </a:solidFill>
              </a:rPr>
              <a:t>C</a:t>
            </a:r>
            <a:r>
              <a:rPr lang="pl-PL" sz="2000" dirty="0" smtClean="0">
                <a:solidFill>
                  <a:srgbClr val="6D6E71"/>
                </a:solidFill>
              </a:rPr>
              <a:t>o </a:t>
            </a:r>
            <a:r>
              <a:rPr lang="pl-PL" sz="2000" dirty="0">
                <a:solidFill>
                  <a:srgbClr val="6D6E71"/>
                </a:solidFill>
              </a:rPr>
              <a:t>do zasady podwykonawstwo w zakresie zamówień udzielanych w ramach in house będzie dopuszczalne, aczkolwiek będzie ono wymagało</a:t>
            </a:r>
            <a:r>
              <a:rPr lang="pl-PL" sz="2000" b="1" dirty="0">
                <a:solidFill>
                  <a:srgbClr val="6D6E71"/>
                </a:solidFill>
              </a:rPr>
              <a:t> </a:t>
            </a:r>
            <a:r>
              <a:rPr lang="pl-PL" sz="2000" b="1" dirty="0">
                <a:solidFill>
                  <a:srgbClr val="A43757"/>
                </a:solidFill>
              </a:rPr>
              <a:t>każdorazowej analizy </a:t>
            </a:r>
            <a:r>
              <a:rPr lang="pl-PL" sz="2000" b="1" dirty="0" smtClean="0">
                <a:solidFill>
                  <a:srgbClr val="A43757"/>
                </a:solidFill>
              </a:rPr>
              <a:t/>
            </a:r>
            <a:br>
              <a:rPr lang="pl-PL" sz="2000" b="1" dirty="0" smtClean="0">
                <a:solidFill>
                  <a:srgbClr val="A43757"/>
                </a:solidFill>
              </a:rPr>
            </a:br>
            <a:r>
              <a:rPr lang="pl-PL" sz="2000" b="1" dirty="0" smtClean="0">
                <a:solidFill>
                  <a:srgbClr val="A43757"/>
                </a:solidFill>
              </a:rPr>
              <a:t>na </a:t>
            </a:r>
            <a:r>
              <a:rPr lang="pl-PL" sz="2000" b="1" dirty="0">
                <a:solidFill>
                  <a:srgbClr val="A43757"/>
                </a:solidFill>
              </a:rPr>
              <a:t>kanwie danego przypadku.</a:t>
            </a:r>
          </a:p>
        </p:txBody>
      </p:sp>
    </p:spTree>
    <p:extLst>
      <p:ext uri="{BB962C8B-B14F-4D97-AF65-F5344CB8AC3E}">
        <p14:creationId xmlns:p14="http://schemas.microsoft.com/office/powerpoint/2010/main" val="137713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54743" y="1915884"/>
            <a:ext cx="3773714" cy="1081315"/>
          </a:xfrm>
          <a:prstGeom prst="round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/>
              <a:t>Miasto Halle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6691085" y="1915884"/>
            <a:ext cx="3773714" cy="1059543"/>
          </a:xfrm>
          <a:prstGeom prst="roundRect">
            <a:avLst/>
          </a:prstGeom>
          <a:pattFill prst="pct75">
            <a:fgClr>
              <a:srgbClr val="6D6E71"/>
            </a:fgClr>
            <a:bgClr>
              <a:srgbClr val="A4375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Spółka z o.o.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RPL </a:t>
            </a:r>
            <a:r>
              <a:rPr lang="pl-PL" sz="2800" dirty="0"/>
              <a:t>Lochau</a:t>
            </a:r>
            <a:endParaRPr lang="pl-PL" sz="2800" b="1" dirty="0"/>
          </a:p>
        </p:txBody>
      </p:sp>
      <p:sp>
        <p:nvSpPr>
          <p:cNvPr id="5" name="Strzałka w prawo 4"/>
          <p:cNvSpPr/>
          <p:nvPr/>
        </p:nvSpPr>
        <p:spPr>
          <a:xfrm>
            <a:off x="4528456" y="2184399"/>
            <a:ext cx="1944915" cy="566057"/>
          </a:xfrm>
          <a:prstGeom prst="right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/>
          <p:cNvSpPr/>
          <p:nvPr/>
        </p:nvSpPr>
        <p:spPr>
          <a:xfrm>
            <a:off x="624114" y="3664868"/>
            <a:ext cx="10987314" cy="2518218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736000" rtlCol="0" anchor="ctr"/>
          <a:lstStyle/>
          <a:p>
            <a:pPr algn="just"/>
            <a:r>
              <a:rPr lang="pl-PL" sz="2400" dirty="0">
                <a:solidFill>
                  <a:srgbClr val="6D6E71"/>
                </a:solidFill>
              </a:rPr>
              <a:t>Miasto Halle utrzymywało, że w omawianej sytuacji nie miało </a:t>
            </a:r>
            <a:r>
              <a:rPr lang="pl-PL" sz="2400" dirty="0" smtClean="0">
                <a:solidFill>
                  <a:srgbClr val="6D6E71"/>
                </a:solidFill>
              </a:rPr>
              <a:t>miejsca udzielenia </a:t>
            </a:r>
            <a:r>
              <a:rPr lang="pl-PL" sz="2400" dirty="0">
                <a:solidFill>
                  <a:srgbClr val="6D6E71"/>
                </a:solidFill>
              </a:rPr>
              <a:t>zamówienia, lecz raczej </a:t>
            </a:r>
            <a:r>
              <a:rPr lang="pl-PL" sz="2400" b="1" dirty="0">
                <a:solidFill>
                  <a:srgbClr val="A43757"/>
                </a:solidFill>
              </a:rPr>
              <a:t>„transakcja wewnętrzna”, </a:t>
            </a:r>
            <a:r>
              <a:rPr lang="pl-PL" sz="2400" dirty="0">
                <a:solidFill>
                  <a:srgbClr val="6D6E71"/>
                </a:solidFill>
              </a:rPr>
              <a:t>ponieważ przedsiębiorstwo, które otrzymało </a:t>
            </a:r>
            <a:r>
              <a:rPr lang="pl-PL" sz="2400" dirty="0" smtClean="0">
                <a:solidFill>
                  <a:srgbClr val="6D6E71"/>
                </a:solidFill>
              </a:rPr>
              <a:t>zlecenie, było </a:t>
            </a:r>
            <a:r>
              <a:rPr lang="pl-PL" sz="2400" dirty="0">
                <a:solidFill>
                  <a:srgbClr val="6D6E71"/>
                </a:solidFill>
              </a:rPr>
              <a:t>kontrolowane przez zamawiającego.</a:t>
            </a:r>
            <a:endParaRPr lang="pl-PL" sz="2400" b="1" dirty="0">
              <a:solidFill>
                <a:srgbClr val="6D6E7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48" y="3930243"/>
            <a:ext cx="2252843" cy="225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8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az 4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3" r="1"/>
          <a:stretch/>
        </p:blipFill>
        <p:spPr>
          <a:xfrm>
            <a:off x="7601802" y="1746"/>
            <a:ext cx="4588899" cy="6854510"/>
          </a:xfrm>
          <a:prstGeom prst="rect">
            <a:avLst/>
          </a:prstGeom>
        </p:spPr>
      </p:pic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03388" y="765174"/>
            <a:ext cx="4214812" cy="647701"/>
          </a:xfrm>
        </p:spPr>
        <p:txBody>
          <a:bodyPr/>
          <a:lstStyle/>
          <a:p>
            <a:r>
              <a:rPr lang="pl-PL" dirty="0" smtClean="0"/>
              <a:t>agenda</a:t>
            </a:r>
            <a:endParaRPr lang="pl-PL" dirty="0"/>
          </a:p>
        </p:txBody>
      </p:sp>
      <p:sp>
        <p:nvSpPr>
          <p:cNvPr id="29" name="Prostokąt 28"/>
          <p:cNvSpPr/>
          <p:nvPr/>
        </p:nvSpPr>
        <p:spPr>
          <a:xfrm>
            <a:off x="0" y="1768311"/>
            <a:ext cx="1396314" cy="360256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I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0" y="2268153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II</a:t>
            </a:r>
            <a:endParaRPr lang="pl-PL" sz="2400" b="1" dirty="0"/>
          </a:p>
        </p:txBody>
      </p:sp>
      <p:sp>
        <p:nvSpPr>
          <p:cNvPr id="32" name="Prostokąt 31"/>
          <p:cNvSpPr/>
          <p:nvPr/>
        </p:nvSpPr>
        <p:spPr>
          <a:xfrm>
            <a:off x="1467036" y="2269195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Wykonywanie </a:t>
            </a:r>
            <a:r>
              <a:rPr lang="pl-PL" dirty="0">
                <a:solidFill>
                  <a:srgbClr val="6D6E71"/>
                </a:solidFill>
              </a:rPr>
              <a:t>zadań własnych przez JST </a:t>
            </a:r>
            <a:r>
              <a:rPr lang="pl-PL" dirty="0" smtClean="0">
                <a:solidFill>
                  <a:srgbClr val="6D6E71"/>
                </a:solidFill>
              </a:rPr>
              <a:t>a zamówienia in house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1458825" y="1768312"/>
            <a:ext cx="7249745" cy="360256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>
                <a:solidFill>
                  <a:srgbClr val="6D6E71"/>
                </a:solidFill>
              </a:rPr>
              <a:t>Kodyfikacja zamówień in house – </a:t>
            </a:r>
            <a:r>
              <a:rPr lang="pl-PL" b="1" dirty="0">
                <a:solidFill>
                  <a:srgbClr val="6D6E71"/>
                </a:solidFill>
              </a:rPr>
              <a:t>ratio legis 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1828798" y="3820661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siostrzany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1828798" y="4339254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odwrócony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40" name="Prostokąt 39"/>
          <p:cNvSpPr/>
          <p:nvPr/>
        </p:nvSpPr>
        <p:spPr>
          <a:xfrm>
            <a:off x="1828799" y="3305891"/>
            <a:ext cx="6865942" cy="36069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klasyczny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828798" y="4850612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dla podmiotu </a:t>
            </a:r>
            <a:r>
              <a:rPr lang="pl-PL" dirty="0">
                <a:solidFill>
                  <a:srgbClr val="6D6E71"/>
                </a:solidFill>
              </a:rPr>
              <a:t>kontrolowanego, przez </a:t>
            </a:r>
            <a:r>
              <a:rPr lang="pl-PL" dirty="0" smtClean="0">
                <a:solidFill>
                  <a:srgbClr val="6D6E71"/>
                </a:solidFill>
              </a:rPr>
              <a:t>podmioty kontrolujące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0" y="2773619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III</a:t>
            </a:r>
            <a:endParaRPr lang="pl-PL" sz="2400" b="1" dirty="0"/>
          </a:p>
        </p:txBody>
      </p:sp>
      <p:sp>
        <p:nvSpPr>
          <p:cNvPr id="22" name="Prostokąt 21"/>
          <p:cNvSpPr/>
          <p:nvPr/>
        </p:nvSpPr>
        <p:spPr>
          <a:xfrm>
            <a:off x="1467036" y="2763384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>
                <a:solidFill>
                  <a:srgbClr val="6D6E71"/>
                </a:solidFill>
              </a:rPr>
              <a:t>Typy zamówień in </a:t>
            </a:r>
            <a:r>
              <a:rPr lang="pl-PL" dirty="0" smtClean="0">
                <a:solidFill>
                  <a:srgbClr val="6D6E71"/>
                </a:solidFill>
              </a:rPr>
              <a:t>house: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-20424" y="330658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1</a:t>
            </a:r>
            <a:endParaRPr lang="pl-PL" sz="2400" b="1" dirty="0"/>
          </a:p>
        </p:txBody>
      </p:sp>
      <p:sp>
        <p:nvSpPr>
          <p:cNvPr id="24" name="Prostokąt 23"/>
          <p:cNvSpPr/>
          <p:nvPr/>
        </p:nvSpPr>
        <p:spPr>
          <a:xfrm>
            <a:off x="0" y="382066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2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0" y="4342714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3</a:t>
            </a:r>
            <a:endParaRPr lang="pl-PL" sz="2400" b="1" dirty="0"/>
          </a:p>
        </p:txBody>
      </p:sp>
      <p:sp>
        <p:nvSpPr>
          <p:cNvPr id="26" name="Prostokąt 25"/>
          <p:cNvSpPr/>
          <p:nvPr/>
        </p:nvSpPr>
        <p:spPr>
          <a:xfrm>
            <a:off x="-20425" y="485009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4</a:t>
            </a:r>
            <a:endParaRPr lang="pl-PL" sz="2400" b="1" dirty="0"/>
          </a:p>
        </p:txBody>
      </p:sp>
      <p:sp>
        <p:nvSpPr>
          <p:cNvPr id="27" name="Prostokąt 26"/>
          <p:cNvSpPr/>
          <p:nvPr/>
        </p:nvSpPr>
        <p:spPr>
          <a:xfrm>
            <a:off x="1828799" y="5362491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w </a:t>
            </a:r>
            <a:r>
              <a:rPr lang="pl-PL" dirty="0">
                <a:solidFill>
                  <a:srgbClr val="6D6E71"/>
                </a:solidFill>
              </a:rPr>
              <a:t>ramach horyzontalnej współpracy publiczno-publicznej 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-20424" y="5361970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5</a:t>
            </a:r>
          </a:p>
        </p:txBody>
      </p:sp>
      <p:sp>
        <p:nvSpPr>
          <p:cNvPr id="31" name="Prostokąt 30"/>
          <p:cNvSpPr/>
          <p:nvPr/>
        </p:nvSpPr>
        <p:spPr>
          <a:xfrm>
            <a:off x="-70722" y="5872419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IV</a:t>
            </a:r>
            <a:endParaRPr lang="pl-PL" sz="2400" b="1" dirty="0"/>
          </a:p>
        </p:txBody>
      </p:sp>
      <p:sp>
        <p:nvSpPr>
          <p:cNvPr id="33" name="Prostokąt 32"/>
          <p:cNvSpPr/>
          <p:nvPr/>
        </p:nvSpPr>
        <p:spPr>
          <a:xfrm>
            <a:off x="1396314" y="5862184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Przesłanki udzielania in house – wątpliwości prawne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-70722" y="6373542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V</a:t>
            </a:r>
            <a:endParaRPr lang="pl-PL" sz="2400" b="1" dirty="0"/>
          </a:p>
        </p:txBody>
      </p:sp>
      <p:sp>
        <p:nvSpPr>
          <p:cNvPr id="36" name="Prostokąt 35"/>
          <p:cNvSpPr/>
          <p:nvPr/>
        </p:nvSpPr>
        <p:spPr>
          <a:xfrm>
            <a:off x="1396314" y="6363307"/>
            <a:ext cx="7249745" cy="358958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chemeClr val="bg1"/>
                </a:solidFill>
              </a:rPr>
              <a:t>Tryb udzielania zamówień in house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ISTOTA 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0" y="1827918"/>
            <a:ext cx="3544615" cy="354461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376068" y="2263990"/>
            <a:ext cx="76272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6D6E71"/>
                </a:solidFill>
              </a:rPr>
              <a:t>W</a:t>
            </a:r>
            <a:r>
              <a:rPr lang="pl-PL" sz="2800" dirty="0" smtClean="0">
                <a:solidFill>
                  <a:srgbClr val="6D6E71"/>
                </a:solidFill>
              </a:rPr>
              <a:t> </a:t>
            </a:r>
            <a:r>
              <a:rPr lang="pl-PL" sz="2800" dirty="0">
                <a:solidFill>
                  <a:srgbClr val="6D6E71"/>
                </a:solidFill>
              </a:rPr>
              <a:t>odniesieniu do udzielania zamówień publicznych w trybie z wolnej ręki obowiązuje zamawiającego </a:t>
            </a:r>
            <a:r>
              <a:rPr lang="pl-PL" sz="2800" b="1" dirty="0">
                <a:solidFill>
                  <a:srgbClr val="6D6E71"/>
                </a:solidFill>
              </a:rPr>
              <a:t>nakaz stosowania</a:t>
            </a:r>
            <a:r>
              <a:rPr lang="pl-PL" sz="2800" b="1" dirty="0">
                <a:solidFill>
                  <a:srgbClr val="A43757"/>
                </a:solidFill>
              </a:rPr>
              <a:t> reguł ogólnych </a:t>
            </a:r>
            <a:r>
              <a:rPr lang="pl-PL" sz="2800" b="1" dirty="0">
                <a:solidFill>
                  <a:srgbClr val="6D6E71"/>
                </a:solidFill>
              </a:rPr>
              <a:t>zamówień publicznych</a:t>
            </a:r>
            <a:r>
              <a:rPr lang="pl-PL" sz="2800" dirty="0">
                <a:solidFill>
                  <a:srgbClr val="6D6E71"/>
                </a:solidFill>
              </a:rPr>
              <a:t>, </a:t>
            </a:r>
            <a:r>
              <a:rPr lang="pl-PL" sz="2800" b="1" dirty="0">
                <a:solidFill>
                  <a:srgbClr val="6D6E71"/>
                </a:solidFill>
              </a:rPr>
              <a:t>przy uwzględnieniu </a:t>
            </a:r>
            <a:r>
              <a:rPr lang="pl-PL" sz="2800" b="1" dirty="0">
                <a:solidFill>
                  <a:srgbClr val="A43757"/>
                </a:solidFill>
              </a:rPr>
              <a:t>odmienności doprecyzowanych w art. 67 </a:t>
            </a:r>
          </a:p>
          <a:p>
            <a:r>
              <a:rPr lang="pl-PL" sz="2800" b="1" dirty="0" smtClean="0">
                <a:solidFill>
                  <a:srgbClr val="6D6E71"/>
                </a:solidFill>
              </a:rPr>
              <a:t>i następnych </a:t>
            </a:r>
            <a:r>
              <a:rPr lang="pl-PL" sz="2800" b="1" dirty="0" err="1" smtClean="0">
                <a:solidFill>
                  <a:srgbClr val="6D6E71"/>
                </a:solidFill>
              </a:rPr>
              <a:t>pzp</a:t>
            </a:r>
            <a:r>
              <a:rPr lang="pl-PL" sz="2800" b="1" dirty="0" smtClean="0">
                <a:solidFill>
                  <a:srgbClr val="6D6E71"/>
                </a:solidFill>
              </a:rPr>
              <a:t>.</a:t>
            </a:r>
            <a:endParaRPr lang="pl-PL" sz="28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6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9217742" y="2811663"/>
            <a:ext cx="2974256" cy="1470051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8000" bIns="396000" rtlCol="0" anchor="b"/>
          <a:lstStyle/>
          <a:p>
            <a:pPr lvl="1"/>
            <a:r>
              <a:rPr lang="pl-PL" sz="5400" b="1" dirty="0">
                <a:solidFill>
                  <a:schemeClr val="bg1"/>
                </a:solidFill>
              </a:rPr>
              <a:t>§</a:t>
            </a:r>
          </a:p>
        </p:txBody>
      </p:sp>
      <p:sp>
        <p:nvSpPr>
          <p:cNvPr id="10" name="Prostokąt 9"/>
          <p:cNvSpPr/>
          <p:nvPr/>
        </p:nvSpPr>
        <p:spPr>
          <a:xfrm>
            <a:off x="-414341" y="2811663"/>
            <a:ext cx="9528843" cy="1470051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756000" rtlCol="0" anchor="ctr"/>
          <a:lstStyle/>
          <a:p>
            <a:pPr lvl="2" algn="just" fontAlgn="base"/>
            <a:r>
              <a:rPr lang="pl-PL" sz="2000" dirty="0">
                <a:solidFill>
                  <a:srgbClr val="6D6E71"/>
                </a:solidFill>
              </a:rPr>
              <a:t>Zasady udzielania zamówień publicznych zawarte w Dziale </a:t>
            </a:r>
            <a:r>
              <a:rPr lang="pl-PL" sz="2000" dirty="0" smtClean="0">
                <a:solidFill>
                  <a:srgbClr val="6D6E71"/>
                </a:solidFill>
              </a:rPr>
              <a:t>I </a:t>
            </a:r>
            <a:r>
              <a:rPr lang="pl-PL" sz="2000" dirty="0">
                <a:solidFill>
                  <a:srgbClr val="6D6E71"/>
                </a:solidFill>
              </a:rPr>
              <a:t>Rozdziale 2 </a:t>
            </a:r>
            <a:r>
              <a:rPr lang="pl-PL" sz="2000" dirty="0" err="1" smtClean="0">
                <a:solidFill>
                  <a:srgbClr val="6D6E71"/>
                </a:solidFill>
              </a:rPr>
              <a:t>pzp</a:t>
            </a:r>
            <a:r>
              <a:rPr lang="pl-PL" sz="2000" dirty="0" smtClean="0">
                <a:solidFill>
                  <a:srgbClr val="6D6E71"/>
                </a:solidFill>
              </a:rPr>
              <a:t> znajdują </a:t>
            </a:r>
            <a:r>
              <a:rPr lang="pl-PL" sz="2000" dirty="0">
                <a:solidFill>
                  <a:srgbClr val="6D6E71"/>
                </a:solidFill>
              </a:rPr>
              <a:t>również zastosowanie do zamówień udzielanych w trybie z wolnej ręki.</a:t>
            </a:r>
            <a:endParaRPr lang="pl-PL" sz="2000" b="1" dirty="0">
              <a:solidFill>
                <a:srgbClr val="6D6E7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TRYB UDZIELANIA ZAMÓWIEŃ IN HOUSE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9217744" y="4400978"/>
            <a:ext cx="2974256" cy="1470051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8000" bIns="396000" rtlCol="0" anchor="b"/>
          <a:lstStyle/>
          <a:p>
            <a:pPr lvl="1"/>
            <a:r>
              <a:rPr lang="pl-PL" sz="5400" b="1" dirty="0">
                <a:solidFill>
                  <a:schemeClr val="bg1"/>
                </a:solidFill>
              </a:rPr>
              <a:t>§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-414339" y="4400978"/>
            <a:ext cx="9528843" cy="1470051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756000" rtlCol="0" anchor="ctr"/>
          <a:lstStyle/>
          <a:p>
            <a:pPr lvl="2" algn="just" fontAlgn="base"/>
            <a:r>
              <a:rPr lang="pl-PL" dirty="0">
                <a:solidFill>
                  <a:srgbClr val="6D6E71"/>
                </a:solidFill>
              </a:rPr>
              <a:t>Zamawiający, o których mowa w art. 3 ust. 1 pkt 1 i 2 </a:t>
            </a:r>
            <a:r>
              <a:rPr lang="pl-PL" dirty="0" smtClean="0">
                <a:solidFill>
                  <a:srgbClr val="6D6E71"/>
                </a:solidFill>
              </a:rPr>
              <a:t>(np. JST) oraz </a:t>
            </a:r>
            <a:r>
              <a:rPr lang="pl-PL" dirty="0">
                <a:solidFill>
                  <a:srgbClr val="6D6E71"/>
                </a:solidFill>
              </a:rPr>
              <a:t>ich związki, są zobowiązani </a:t>
            </a:r>
            <a:r>
              <a:rPr lang="pl-PL" b="1" dirty="0">
                <a:solidFill>
                  <a:srgbClr val="6D6E71"/>
                </a:solidFill>
              </a:rPr>
              <a:t>uwzględniać w planach postępowań o udzielenie zamówień</a:t>
            </a:r>
            <a:r>
              <a:rPr lang="pl-PL" dirty="0">
                <a:solidFill>
                  <a:srgbClr val="6D6E71"/>
                </a:solidFill>
              </a:rPr>
              <a:t>, o których mowa w art. 13a </a:t>
            </a:r>
            <a:r>
              <a:rPr lang="pl-PL" dirty="0" err="1" smtClean="0">
                <a:solidFill>
                  <a:srgbClr val="6D6E71"/>
                </a:solidFill>
              </a:rPr>
              <a:t>pzp</a:t>
            </a:r>
            <a:r>
              <a:rPr lang="pl-PL" dirty="0" smtClean="0">
                <a:solidFill>
                  <a:srgbClr val="6D6E71"/>
                </a:solidFill>
              </a:rPr>
              <a:t>, </a:t>
            </a:r>
            <a:r>
              <a:rPr lang="pl-PL" dirty="0">
                <a:solidFill>
                  <a:srgbClr val="6D6E71"/>
                </a:solidFill>
              </a:rPr>
              <a:t>zamówienia udzielane w trybie z wolnej ręki (w tym </a:t>
            </a:r>
            <a:r>
              <a:rPr lang="pl-PL" dirty="0" smtClean="0">
                <a:solidFill>
                  <a:srgbClr val="6D6E71"/>
                </a:solidFill>
              </a:rPr>
              <a:t>in house</a:t>
            </a:r>
            <a:r>
              <a:rPr lang="pl-PL" i="1" dirty="0">
                <a:solidFill>
                  <a:srgbClr val="6D6E71"/>
                </a:solidFill>
              </a:rPr>
              <a:t>)</a:t>
            </a:r>
            <a:r>
              <a:rPr lang="pl-PL" dirty="0">
                <a:solidFill>
                  <a:srgbClr val="6D6E71"/>
                </a:solidFill>
              </a:rPr>
              <a:t>.</a:t>
            </a:r>
            <a:endParaRPr lang="pl-PL" b="1" dirty="0">
              <a:solidFill>
                <a:srgbClr val="6D6E7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059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pPr marL="0" indent="0"/>
            <a:r>
              <a:rPr lang="pl-PL" sz="2400" dirty="0">
                <a:solidFill>
                  <a:srgbClr val="6D6E71"/>
                </a:solidFill>
              </a:rPr>
              <a:t>TRYB UDZIELANIA ZAMÓWIEŃ IN HOUSE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2296885" y="1741849"/>
            <a:ext cx="10058399" cy="812733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32000" rtlCol="0" anchor="ctr"/>
          <a:lstStyle/>
          <a:p>
            <a:pPr lvl="1" algn="just"/>
            <a:r>
              <a:rPr lang="pl-PL" sz="1600" dirty="0">
                <a:solidFill>
                  <a:schemeClr val="bg1"/>
                </a:solidFill>
              </a:rPr>
              <a:t>Przed udzieleniem zamówienia na podstawie ust. 1 pkt </a:t>
            </a:r>
            <a:r>
              <a:rPr lang="pl-PL" sz="1600" dirty="0" smtClean="0">
                <a:solidFill>
                  <a:schemeClr val="bg1"/>
                </a:solidFill>
              </a:rPr>
              <a:t>12-15 </a:t>
            </a:r>
            <a:r>
              <a:rPr lang="pl-PL" sz="1600" i="1" dirty="0" smtClean="0">
                <a:solidFill>
                  <a:schemeClr val="bg1"/>
                </a:solidFill>
              </a:rPr>
              <a:t>[zamówień in house]</a:t>
            </a:r>
            <a:r>
              <a:rPr lang="pl-PL" sz="1600" dirty="0" smtClean="0">
                <a:solidFill>
                  <a:schemeClr val="bg1"/>
                </a:solidFill>
              </a:rPr>
              <a:t>, </a:t>
            </a:r>
            <a:r>
              <a:rPr lang="pl-PL" sz="1600" dirty="0">
                <a:solidFill>
                  <a:schemeClr val="bg1"/>
                </a:solidFill>
              </a:rPr>
              <a:t>zamawiający zamieszcza na stronie podmiotowej Biuletynu Informacji Publicznej, a jeżeli nie ma takiej strony, na swojej stronie internetowej, informację o zamiarze zawarcia umowy, zawierającą co najmniej: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2654105" y="2699659"/>
            <a:ext cx="9557651" cy="3212576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12000" rtlCol="0" anchor="ctr"/>
          <a:lstStyle/>
          <a:p>
            <a:pPr algn="just"/>
            <a:r>
              <a:rPr lang="pl-PL" dirty="0">
                <a:solidFill>
                  <a:srgbClr val="6D6E71"/>
                </a:solidFill>
              </a:rPr>
              <a:t>1) nazwę i adres zamawiającego;</a:t>
            </a:r>
          </a:p>
          <a:p>
            <a:pPr algn="just"/>
            <a:r>
              <a:rPr lang="pl-PL" dirty="0">
                <a:solidFill>
                  <a:srgbClr val="6D6E71"/>
                </a:solidFill>
              </a:rPr>
              <a:t>2) określenie przedmiotu zamówienia i wielkości lub zakresu zamówienia;</a:t>
            </a:r>
          </a:p>
          <a:p>
            <a:pPr algn="just"/>
            <a:r>
              <a:rPr lang="pl-PL" dirty="0">
                <a:solidFill>
                  <a:srgbClr val="6D6E71"/>
                </a:solidFill>
              </a:rPr>
              <a:t>3) szacunkową wartość zamówienia;</a:t>
            </a:r>
          </a:p>
          <a:p>
            <a:pPr algn="just"/>
            <a:r>
              <a:rPr lang="pl-PL" dirty="0">
                <a:solidFill>
                  <a:srgbClr val="6D6E71"/>
                </a:solidFill>
              </a:rPr>
              <a:t>4) nazwę i adres wykonawcy, któremu zamawiający zamierza udzielić zamówienia;</a:t>
            </a:r>
          </a:p>
          <a:p>
            <a:pPr algn="just"/>
            <a:r>
              <a:rPr lang="pl-PL" dirty="0">
                <a:solidFill>
                  <a:srgbClr val="6D6E71"/>
                </a:solidFill>
              </a:rPr>
              <a:t>5) podstawę prawną i uzasadnienie wyboru trybu udzielenia zamówienia z wolnej ręki;</a:t>
            </a:r>
          </a:p>
          <a:p>
            <a:pPr algn="just"/>
            <a:r>
              <a:rPr lang="pl-PL" dirty="0">
                <a:solidFill>
                  <a:srgbClr val="6D6E71"/>
                </a:solidFill>
              </a:rPr>
              <a:t>6) planowany termin realizacji zamówienia i czas trwania umowy;</a:t>
            </a:r>
          </a:p>
          <a:p>
            <a:pPr algn="just"/>
            <a:r>
              <a:rPr lang="pl-PL" dirty="0">
                <a:solidFill>
                  <a:srgbClr val="6D6E71"/>
                </a:solidFill>
              </a:rPr>
              <a:t>7) informację o terminie i odpowiednio zamieszczeniu lub opublikowaniu ogłoszenia o zamiarze zawarcia umowy, o którym mowa w art. 66 ust. 2, jeżeli zostało zamieszczone lub opublikowane albo informację, że takie ogłoszenie nie zostało zamieszczone lub opublikowane.</a:t>
            </a:r>
          </a:p>
        </p:txBody>
      </p:sp>
      <p:sp>
        <p:nvSpPr>
          <p:cNvPr id="7" name="Prostokąt 6"/>
          <p:cNvSpPr/>
          <p:nvPr/>
        </p:nvSpPr>
        <p:spPr>
          <a:xfrm>
            <a:off x="0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11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1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0" y="1827918"/>
            <a:ext cx="3544615" cy="354461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376068" y="2263990"/>
            <a:ext cx="76272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rgbClr val="6D6E71"/>
                </a:solidFill>
              </a:rPr>
              <a:t>Zamawiający</a:t>
            </a:r>
            <a:r>
              <a:rPr lang="pl-PL" sz="2800" dirty="0">
                <a:solidFill>
                  <a:srgbClr val="6D6E71"/>
                </a:solidFill>
              </a:rPr>
              <a:t>, decydując się na publikację ogłoszenia o zamiarze zawarcia umowy, powinien już </a:t>
            </a:r>
            <a:r>
              <a:rPr lang="pl-PL" sz="2800" b="1" dirty="0">
                <a:solidFill>
                  <a:srgbClr val="A43757"/>
                </a:solidFill>
              </a:rPr>
              <a:t>uprzednio zweryfikować i potwierdzić spełnienie przesłanek</a:t>
            </a:r>
            <a:r>
              <a:rPr lang="pl-PL" sz="2800" dirty="0">
                <a:solidFill>
                  <a:srgbClr val="6D6E71"/>
                </a:solidFill>
              </a:rPr>
              <a:t>, o których mowa w art. 67 ust. 1 pkt 12–15 </a:t>
            </a:r>
            <a:r>
              <a:rPr lang="pl-PL" sz="2800" dirty="0" err="1" smtClean="0">
                <a:solidFill>
                  <a:srgbClr val="6D6E71"/>
                </a:solidFill>
              </a:rPr>
              <a:t>pzp</a:t>
            </a:r>
            <a:r>
              <a:rPr lang="pl-PL" sz="2800" dirty="0" smtClean="0">
                <a:solidFill>
                  <a:srgbClr val="6D6E71"/>
                </a:solidFill>
              </a:rPr>
              <a:t>, </a:t>
            </a:r>
            <a:r>
              <a:rPr lang="pl-PL" sz="2800" dirty="0">
                <a:solidFill>
                  <a:srgbClr val="6D6E71"/>
                </a:solidFill>
              </a:rPr>
              <a:t>a więc wypełnienie warunków umożliwiających udzielenie zamówienia z wolnej ręki.</a:t>
            </a:r>
          </a:p>
        </p:txBody>
      </p:sp>
      <p:sp>
        <p:nvSpPr>
          <p:cNvPr id="7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TRYB UDZIELANIA ZAMÓWIEŃ IN HOUSE</a:t>
            </a:r>
            <a:endParaRPr lang="pl-PL" sz="24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7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1509486" y="1885950"/>
            <a:ext cx="10900228" cy="1117932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 smtClean="0"/>
              <a:t>Publikowanie </a:t>
            </a:r>
            <a:r>
              <a:rPr lang="pl-PL" sz="3200" b="1" dirty="0"/>
              <a:t>ogłoszeń ma charakter obligatoryjny.</a:t>
            </a:r>
            <a:endParaRPr lang="pl-PL" sz="2800" b="1" i="1" dirty="0">
              <a:solidFill>
                <a:srgbClr val="FFFFFF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3249927"/>
            <a:ext cx="10297882" cy="2541274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 fontAlgn="base"/>
            <a:r>
              <a:rPr lang="pl-PL" sz="2000" dirty="0">
                <a:solidFill>
                  <a:srgbClr val="6D6E71"/>
                </a:solidFill>
              </a:rPr>
              <a:t>Naruszenie przez zamawiającego tego obowiązku skutkuje </a:t>
            </a:r>
            <a:r>
              <a:rPr lang="pl-PL" sz="2000" b="1" dirty="0">
                <a:solidFill>
                  <a:srgbClr val="A43757"/>
                </a:solidFill>
              </a:rPr>
              <a:t>możliwością unieważnienia umowy w przypadku nieprzekazania informacji o zamiarze zawarcia umowy</a:t>
            </a:r>
            <a:r>
              <a:rPr lang="pl-PL" sz="2000" dirty="0">
                <a:solidFill>
                  <a:srgbClr val="6D6E71"/>
                </a:solidFill>
              </a:rPr>
              <a:t>, wynika wprost z art. 146 ust. 1 pkt 2 </a:t>
            </a:r>
            <a:r>
              <a:rPr lang="pl-PL" sz="2000" dirty="0" err="1" smtClean="0">
                <a:solidFill>
                  <a:srgbClr val="6D6E71"/>
                </a:solidFill>
              </a:rPr>
              <a:t>pzp</a:t>
            </a:r>
            <a:r>
              <a:rPr lang="pl-PL" sz="2000" dirty="0" smtClean="0">
                <a:solidFill>
                  <a:srgbClr val="6D6E71"/>
                </a:solidFill>
              </a:rPr>
              <a:t>. </a:t>
            </a:r>
            <a:r>
              <a:rPr lang="pl-PL" sz="2000" dirty="0">
                <a:solidFill>
                  <a:srgbClr val="6D6E71"/>
                </a:solidFill>
              </a:rPr>
              <a:t>Należy zwrócić uwagę, że nieprzekazanie informacji do publikacji w Biuletynie Informacji Publicznej lub na stronie internetowej może stanowić również przesłankę do żądania stwierdzenia ważności umowy, na podstawie art. 189 KPC (a contrario z art. 146 ust. 4 </a:t>
            </a:r>
            <a:r>
              <a:rPr lang="pl-PL" sz="2000" dirty="0" err="1" smtClean="0">
                <a:solidFill>
                  <a:srgbClr val="6D6E71"/>
                </a:solidFill>
              </a:rPr>
              <a:t>pzp</a:t>
            </a:r>
            <a:r>
              <a:rPr lang="pl-PL" sz="2000" dirty="0" smtClean="0">
                <a:solidFill>
                  <a:srgbClr val="6D6E71"/>
                </a:solidFill>
              </a:rPr>
              <a:t>).</a:t>
            </a:r>
            <a:endParaRPr lang="pl-PL" sz="2000" b="1" dirty="0">
              <a:solidFill>
                <a:srgbClr val="6D6E71"/>
              </a:solidFill>
            </a:endParaRPr>
          </a:p>
        </p:txBody>
      </p:sp>
      <p:sp>
        <p:nvSpPr>
          <p:cNvPr id="7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TRYB UDZIELANIA ZAMÓWIEŃ IN HOUSE</a:t>
            </a:r>
            <a:endParaRPr lang="pl-PL" sz="24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5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pPr marL="0" indent="0"/>
            <a:r>
              <a:rPr lang="pl-PL" sz="2000" dirty="0">
                <a:solidFill>
                  <a:srgbClr val="6D6E71"/>
                </a:solidFill>
              </a:rPr>
              <a:t>TRYB UDZIELANIA ZAMÓWIEŃ IN HOUSE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8536996" y="2551788"/>
            <a:ext cx="3655004" cy="2778416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endParaRPr lang="pl-PL" sz="2000" dirty="0">
              <a:solidFill>
                <a:srgbClr val="6D6E7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161143" y="2551788"/>
            <a:ext cx="7004958" cy="2778415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 fontAlgn="base"/>
            <a:r>
              <a:rPr lang="pl-PL" dirty="0">
                <a:solidFill>
                  <a:srgbClr val="6D6E71"/>
                </a:solidFill>
              </a:rPr>
              <a:t>Jeżeli wartość zamówienia </a:t>
            </a:r>
            <a:r>
              <a:rPr lang="pl-PL" b="1" dirty="0">
                <a:solidFill>
                  <a:srgbClr val="A43757"/>
                </a:solidFill>
              </a:rPr>
              <a:t>jest równa lub przekracza </a:t>
            </a:r>
            <a:r>
              <a:rPr lang="pl-PL" dirty="0">
                <a:solidFill>
                  <a:srgbClr val="6D6E71"/>
                </a:solidFill>
              </a:rPr>
              <a:t>kwoty określone w przepisach wydanych na podstawie </a:t>
            </a:r>
            <a:r>
              <a:rPr lang="pl-PL" b="1" dirty="0">
                <a:solidFill>
                  <a:srgbClr val="A43757"/>
                </a:solidFill>
              </a:rPr>
              <a:t>art. 11 ust. 8</a:t>
            </a:r>
            <a:r>
              <a:rPr lang="pl-PL" dirty="0">
                <a:solidFill>
                  <a:srgbClr val="6D6E71"/>
                </a:solidFill>
              </a:rPr>
              <a:t>, od których jest uzależniony obowiązek przekazywania Urzędowi Publikacji Unii Europejskiej ogłoszeń o zamówieniach na dostawy lub usługi, zamawiający </a:t>
            </a:r>
            <a:r>
              <a:rPr lang="pl-PL" b="1" dirty="0">
                <a:solidFill>
                  <a:srgbClr val="A43757"/>
                </a:solidFill>
              </a:rPr>
              <a:t>w terminie 3 dni </a:t>
            </a:r>
            <a:r>
              <a:rPr lang="pl-PL" b="1" dirty="0">
                <a:solidFill>
                  <a:srgbClr val="6D6E71"/>
                </a:solidFill>
              </a:rPr>
              <a:t>od wszczęcia postępowania zawiadamia Prezesa Urzędu o jego wszczęciu, podając uzasadnienie </a:t>
            </a:r>
            <a:r>
              <a:rPr lang="pl-PL" b="1" dirty="0">
                <a:solidFill>
                  <a:srgbClr val="A43757"/>
                </a:solidFill>
              </a:rPr>
              <a:t>faktyczne i prawne </a:t>
            </a:r>
            <a:r>
              <a:rPr lang="pl-PL" b="1" dirty="0">
                <a:solidFill>
                  <a:srgbClr val="6D6E71"/>
                </a:solidFill>
              </a:rPr>
              <a:t>zastosowania trybu udzielenia zamówienia.</a:t>
            </a:r>
            <a:endParaRPr lang="pl-PL" b="1" dirty="0">
              <a:solidFill>
                <a:srgbClr val="6D6E7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2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723085" y="2175495"/>
            <a:ext cx="184331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200" b="1" dirty="0" smtClean="0">
                <a:solidFill>
                  <a:schemeClr val="bg1"/>
                </a:solidFill>
              </a:rPr>
              <a:t>!</a:t>
            </a:r>
            <a:endParaRPr lang="pl-PL" sz="2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1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ISTOTA 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0" y="1827918"/>
            <a:ext cx="3544615" cy="354461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341143" y="2031761"/>
            <a:ext cx="762724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rgbClr val="6D6E71"/>
                </a:solidFill>
              </a:rPr>
              <a:t>Upublicznienie </a:t>
            </a:r>
            <a:r>
              <a:rPr lang="pl-PL" sz="2800" dirty="0">
                <a:solidFill>
                  <a:srgbClr val="6D6E71"/>
                </a:solidFill>
              </a:rPr>
              <a:t>informacji o zamówieniu </a:t>
            </a:r>
            <a:r>
              <a:rPr lang="pl-PL" sz="2800" i="1" dirty="0" smtClean="0">
                <a:solidFill>
                  <a:srgbClr val="6D6E71"/>
                </a:solidFill>
              </a:rPr>
              <a:t>in</a:t>
            </a:r>
            <a:r>
              <a:rPr lang="pl-PL" sz="2800" dirty="0">
                <a:solidFill>
                  <a:srgbClr val="6D6E71"/>
                </a:solidFill>
              </a:rPr>
              <a:t> </a:t>
            </a:r>
            <a:r>
              <a:rPr lang="pl-PL" sz="2800" i="1" dirty="0" smtClean="0">
                <a:solidFill>
                  <a:srgbClr val="6D6E71"/>
                </a:solidFill>
              </a:rPr>
              <a:t>house</a:t>
            </a:r>
            <a:r>
              <a:rPr lang="pl-PL" sz="2800" dirty="0">
                <a:solidFill>
                  <a:srgbClr val="6D6E71"/>
                </a:solidFill>
              </a:rPr>
              <a:t> </a:t>
            </a:r>
            <a:r>
              <a:rPr lang="pl-PL" sz="2800" b="1" dirty="0">
                <a:solidFill>
                  <a:srgbClr val="A43757"/>
                </a:solidFill>
              </a:rPr>
              <a:t>ma umożliwić podejmowanie realnej kontroli działań zamawiającego i osoby prawnej </a:t>
            </a:r>
            <a:r>
              <a:rPr lang="pl-PL" sz="2800" dirty="0">
                <a:solidFill>
                  <a:srgbClr val="6D6E71"/>
                </a:solidFill>
              </a:rPr>
              <a:t>uzyskującej zamówienie przez zainteresowane podmioty, np. przedsiębiorców funkcjonujących na rynku, jak również przez ostatecznych beneficjentów (odbiorców) usługi użyteczności publicznej (np. mieszkańców).</a:t>
            </a:r>
            <a:endParaRPr lang="pl-PL" sz="28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1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854200" y="771524"/>
            <a:ext cx="8826500" cy="635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>
                <a:solidFill>
                  <a:srgbClr val="6D6E71"/>
                </a:solidFill>
              </a:rPr>
              <a:t>TRYB UDZIELANIA ZAMÓWIEŃ IN HOUSE</a:t>
            </a:r>
          </a:p>
        </p:txBody>
      </p:sp>
      <p:cxnSp>
        <p:nvCxnSpPr>
          <p:cNvPr id="9" name="Łącznik prostoliniowy 3"/>
          <p:cNvCxnSpPr>
            <a:endCxn id="11" idx="1"/>
          </p:cNvCxnSpPr>
          <p:nvPr/>
        </p:nvCxnSpPr>
        <p:spPr>
          <a:xfrm flipV="1">
            <a:off x="30822" y="3835313"/>
            <a:ext cx="1918939" cy="4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oliniowy 4"/>
          <p:cNvCxnSpPr/>
          <p:nvPr/>
        </p:nvCxnSpPr>
        <p:spPr>
          <a:xfrm>
            <a:off x="9362655" y="3835311"/>
            <a:ext cx="2877103" cy="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1949761" y="2549438"/>
            <a:ext cx="8250695" cy="257175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56000" rtlCol="0" anchor="ctr"/>
          <a:lstStyle/>
          <a:p>
            <a:pPr algn="just"/>
            <a:r>
              <a:rPr lang="pl-PL" sz="2000" dirty="0">
                <a:solidFill>
                  <a:srgbClr val="6D6E71"/>
                </a:solidFill>
              </a:rPr>
              <a:t/>
            </a:r>
            <a:br>
              <a:rPr lang="pl-PL" sz="2000" dirty="0">
                <a:solidFill>
                  <a:srgbClr val="6D6E71"/>
                </a:solidFill>
              </a:rPr>
            </a:br>
            <a:r>
              <a:rPr lang="pl-PL" sz="2000" dirty="0">
                <a:solidFill>
                  <a:srgbClr val="6D6E71"/>
                </a:solidFill>
              </a:rPr>
              <a:t>12. </a:t>
            </a:r>
            <a:r>
              <a:rPr lang="pl-PL" sz="2000" dirty="0" smtClean="0">
                <a:solidFill>
                  <a:srgbClr val="6D6E71"/>
                </a:solidFill>
              </a:rPr>
              <a:t>Zamawiający </a:t>
            </a:r>
            <a:r>
              <a:rPr lang="pl-PL" sz="2000" dirty="0">
                <a:solidFill>
                  <a:srgbClr val="6D6E71"/>
                </a:solidFill>
              </a:rPr>
              <a:t>może zawrzeć umowę w sprawie zamówienia udzielonego na podstawie ust. 1 pkt 12-15 nie wcześniej </a:t>
            </a:r>
            <a:r>
              <a:rPr lang="pl-PL" sz="2000" b="1" dirty="0">
                <a:solidFill>
                  <a:srgbClr val="A43757"/>
                </a:solidFill>
              </a:rPr>
              <a:t>niż po upływie 14 dni</a:t>
            </a:r>
            <a:r>
              <a:rPr lang="pl-PL" sz="2000" dirty="0">
                <a:solidFill>
                  <a:srgbClr val="6D6E71"/>
                </a:solidFill>
              </a:rPr>
              <a:t> od dnia zamieszczenia informacji, o której mowa w ust. 11.</a:t>
            </a:r>
            <a:endParaRPr lang="pl-PL" b="1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75" y="3010849"/>
            <a:ext cx="1648936" cy="1648936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0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12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0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9217742" y="1888761"/>
            <a:ext cx="2974256" cy="183832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8000" bIns="396000" rtlCol="0" anchor="b"/>
          <a:lstStyle/>
          <a:p>
            <a:pPr lvl="1"/>
            <a:r>
              <a:rPr lang="pl-PL" sz="8000" b="1" dirty="0">
                <a:solidFill>
                  <a:schemeClr val="bg1"/>
                </a:solidFill>
              </a:rPr>
              <a:t>§</a:t>
            </a:r>
          </a:p>
        </p:txBody>
      </p:sp>
      <p:sp>
        <p:nvSpPr>
          <p:cNvPr id="10" name="Prostokąt 9"/>
          <p:cNvSpPr/>
          <p:nvPr/>
        </p:nvSpPr>
        <p:spPr>
          <a:xfrm>
            <a:off x="-134911" y="1888761"/>
            <a:ext cx="9249413" cy="1838323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756000" rtlCol="0" anchor="ctr"/>
          <a:lstStyle/>
          <a:p>
            <a:pPr algn="just"/>
            <a:r>
              <a:rPr lang="pl-PL" dirty="0" smtClean="0">
                <a:solidFill>
                  <a:srgbClr val="6D6E71"/>
                </a:solidFill>
              </a:rPr>
              <a:t>1</a:t>
            </a:r>
            <a:r>
              <a:rPr lang="pl-PL" dirty="0">
                <a:solidFill>
                  <a:srgbClr val="6D6E71"/>
                </a:solidFill>
              </a:rPr>
              <a:t>. Wraz z zaproszeniem do negocjacji zamawiający </a:t>
            </a:r>
            <a:r>
              <a:rPr lang="pl-PL" b="1" dirty="0">
                <a:solidFill>
                  <a:srgbClr val="A43757"/>
                </a:solidFill>
              </a:rPr>
              <a:t>przekazuje informacje niezbędne do przeprowadzenia postępowania</a:t>
            </a:r>
            <a:r>
              <a:rPr lang="pl-PL" dirty="0">
                <a:solidFill>
                  <a:srgbClr val="6D6E71"/>
                </a:solidFill>
              </a:rPr>
              <a:t>, w tym istotne dla stron postanowienia, które zostaną wprowadzone do treści zawieranej umowy w sprawie zamówienia publicznego, ogólne warunki umowy lub wzór umowy. Przepisów art. 36 ust. 1-3 oraz art. 37 i 38 nie stosuje się. Przepisy art. 36a </a:t>
            </a:r>
            <a:r>
              <a:rPr lang="pl-PL" dirty="0" smtClean="0">
                <a:solidFill>
                  <a:srgbClr val="6D6E71"/>
                </a:solidFill>
              </a:rPr>
              <a:t/>
            </a:r>
            <a:br>
              <a:rPr lang="pl-PL" dirty="0" smtClean="0">
                <a:solidFill>
                  <a:srgbClr val="6D6E71"/>
                </a:solidFill>
              </a:rPr>
            </a:br>
            <a:r>
              <a:rPr lang="pl-PL" dirty="0" smtClean="0">
                <a:solidFill>
                  <a:srgbClr val="6D6E71"/>
                </a:solidFill>
              </a:rPr>
              <a:t>i </a:t>
            </a:r>
            <a:r>
              <a:rPr lang="pl-PL" dirty="0">
                <a:solidFill>
                  <a:srgbClr val="6D6E71"/>
                </a:solidFill>
              </a:rPr>
              <a:t>art. 36b stosuje się odpowiednio</a:t>
            </a:r>
            <a:r>
              <a:rPr lang="pl-PL" dirty="0" smtClean="0">
                <a:solidFill>
                  <a:srgbClr val="6D6E71"/>
                </a:solidFill>
              </a:rPr>
              <a:t>.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TRYB UDZIELANIA ZAMÓWIEŃ IN HOUSE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9217744" y="3846348"/>
            <a:ext cx="2974256" cy="1864911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8000" bIns="396000" rtlCol="0" anchor="b"/>
          <a:lstStyle/>
          <a:p>
            <a:pPr lvl="1"/>
            <a:r>
              <a:rPr lang="pl-PL" sz="8800" b="1" dirty="0">
                <a:solidFill>
                  <a:schemeClr val="bg1"/>
                </a:solidFill>
              </a:rPr>
              <a:t>§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-134909" y="3846348"/>
            <a:ext cx="9249413" cy="1864911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756000" rtlCol="0" anchor="ctr"/>
          <a:lstStyle/>
          <a:p>
            <a:pPr algn="just"/>
            <a:r>
              <a:rPr lang="pl-PL" dirty="0">
                <a:solidFill>
                  <a:srgbClr val="6D6E71"/>
                </a:solidFill>
              </a:rPr>
              <a:t>2. </a:t>
            </a:r>
            <a:r>
              <a:rPr lang="pl-PL" b="1" dirty="0">
                <a:solidFill>
                  <a:srgbClr val="A43757"/>
                </a:solidFill>
              </a:rPr>
              <a:t>Najpóźniej wraz z zawarciem umowy w sprawie zamówienia publicznego wykonawca składa oświadczenie o spełnianiu warunków udziału w postępowaniu</a:t>
            </a:r>
            <a:r>
              <a:rPr lang="pl-PL" dirty="0">
                <a:solidFill>
                  <a:srgbClr val="6D6E71"/>
                </a:solidFill>
              </a:rPr>
              <a:t>, a jeżeli wartość zamówienia jest równa lub przekracza kwoty określone w przepisach wydanych na podstawie art. 11 ust. 8, również dokumenty potwierdzające spełnianie tych warunków. Przepis art. 25 stosuje się odpowiednio.</a:t>
            </a:r>
          </a:p>
        </p:txBody>
      </p:sp>
      <p:sp>
        <p:nvSpPr>
          <p:cNvPr id="7" name="Prostokąt 6"/>
          <p:cNvSpPr/>
          <p:nvPr/>
        </p:nvSpPr>
        <p:spPr>
          <a:xfrm>
            <a:off x="0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68 ust. 1 i 2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7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6D6E7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bg1"/>
                </a:solidFill>
              </a:rPr>
              <a:t>Orzeczenie ETS z dnia 11 stycznia 2005 r. w sprawie C–26/03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„Stadt Halle”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01370" y="2887976"/>
            <a:ext cx="10355947" cy="1625967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800" dirty="0" smtClean="0">
                <a:solidFill>
                  <a:srgbClr val="6D6E71"/>
                </a:solidFill>
              </a:rPr>
              <a:t>Trybunał zwrócił uwagę, że w sprawie </a:t>
            </a:r>
            <a:r>
              <a:rPr lang="pl-PL" sz="2800" dirty="0">
                <a:solidFill>
                  <a:srgbClr val="6D6E71"/>
                </a:solidFill>
              </a:rPr>
              <a:t>C–107/98 Teckal wykonawca stanowił </a:t>
            </a:r>
            <a:r>
              <a:rPr lang="pl-PL" sz="2800" b="1" dirty="0">
                <a:solidFill>
                  <a:srgbClr val="A43757"/>
                </a:solidFill>
              </a:rPr>
              <a:t>wyłączną własność podmiotów publicznych. </a:t>
            </a:r>
          </a:p>
        </p:txBody>
      </p:sp>
      <p:sp>
        <p:nvSpPr>
          <p:cNvPr id="6" name="Prostokąt 5"/>
          <p:cNvSpPr/>
          <p:nvPr/>
        </p:nvSpPr>
        <p:spPr>
          <a:xfrm>
            <a:off x="1901370" y="4731657"/>
            <a:ext cx="10355947" cy="1625967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pl-PL" sz="2800" dirty="0">
                <a:solidFill>
                  <a:srgbClr val="6D6E71"/>
                </a:solidFill>
              </a:rPr>
              <a:t>Tymczasem w przypadku przedsiębiorstwa, z którym została zawarta umowa w sprawie będącej przedmiotem orzekania, </a:t>
            </a:r>
            <a:r>
              <a:rPr lang="pl-PL" sz="2800" u="sng" dirty="0">
                <a:solidFill>
                  <a:srgbClr val="A43757"/>
                </a:solidFill>
              </a:rPr>
              <a:t>mniejszościowe udziały </a:t>
            </a:r>
            <a:r>
              <a:rPr lang="pl-PL" sz="2800" dirty="0">
                <a:solidFill>
                  <a:srgbClr val="6D6E71"/>
                </a:solidFill>
              </a:rPr>
              <a:t>należały do </a:t>
            </a:r>
            <a:r>
              <a:rPr lang="pl-PL" sz="2800" b="1" dirty="0">
                <a:solidFill>
                  <a:srgbClr val="A43757"/>
                </a:solidFill>
              </a:rPr>
              <a:t>podmiotu prywatnego</a:t>
            </a:r>
            <a:r>
              <a:rPr lang="pl-PL" sz="2800" dirty="0">
                <a:solidFill>
                  <a:srgbClr val="6D6E71"/>
                </a:solidFill>
              </a:rPr>
              <a:t>.</a:t>
            </a:r>
            <a:endParaRPr lang="pl-PL" sz="28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9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pPr marL="0" indent="0"/>
            <a:r>
              <a:rPr lang="pl-PL" sz="2400" dirty="0">
                <a:solidFill>
                  <a:srgbClr val="6D6E71"/>
                </a:solidFill>
              </a:rPr>
              <a:t>TRYB UDZIELANIA ZAMÓWIEŃ IN HOUSE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2296885" y="1741849"/>
            <a:ext cx="10058399" cy="812733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32000" rtlCol="0" anchor="ctr"/>
          <a:lstStyle/>
          <a:p>
            <a:pPr lvl="1" algn="just"/>
            <a:r>
              <a:rPr lang="pl-PL" sz="1600" dirty="0" smtClean="0"/>
              <a:t>Zamawiający </a:t>
            </a:r>
            <a:r>
              <a:rPr lang="pl-PL" sz="1600" dirty="0"/>
              <a:t>niezwłocznie, ale nie później niż w terminie 14 dni od dnia zawarcia umowy, zamieszcza na stronie podmiotowej Biuletynu Informacji Publicznej, a jeżeli nie ma takiej strony, na swojej stronie internetowej informację o: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2654105" y="2699659"/>
            <a:ext cx="9557651" cy="3309256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12000" rtlCol="0" anchor="ctr"/>
          <a:lstStyle/>
          <a:p>
            <a:r>
              <a:rPr lang="pl-PL" sz="1400" b="1" dirty="0" smtClean="0">
                <a:solidFill>
                  <a:srgbClr val="6D6E71"/>
                </a:solidFill>
              </a:rPr>
              <a:t>1) udzieleniu </a:t>
            </a:r>
            <a:r>
              <a:rPr lang="pl-PL" sz="1400" b="1" dirty="0">
                <a:solidFill>
                  <a:srgbClr val="6D6E71"/>
                </a:solidFill>
              </a:rPr>
              <a:t>zamówienia na podstawie ust. 1 pkt 12-15, zawierającą co </a:t>
            </a:r>
            <a:r>
              <a:rPr lang="pl-PL" sz="1400" b="1" dirty="0" smtClean="0">
                <a:solidFill>
                  <a:srgbClr val="6D6E71"/>
                </a:solidFill>
              </a:rPr>
              <a:t>najmniej:</a:t>
            </a:r>
          </a:p>
          <a:p>
            <a:r>
              <a:rPr lang="pl-PL" sz="1400" dirty="0" smtClean="0">
                <a:solidFill>
                  <a:srgbClr val="6D6E71"/>
                </a:solidFill>
              </a:rPr>
              <a:t>a</a:t>
            </a:r>
            <a:r>
              <a:rPr lang="pl-PL" sz="1400" dirty="0">
                <a:solidFill>
                  <a:srgbClr val="6D6E71"/>
                </a:solidFill>
              </a:rPr>
              <a:t>) nazwę i adres zamawiającego,</a:t>
            </a:r>
          </a:p>
          <a:p>
            <a:r>
              <a:rPr lang="pl-PL" sz="1400" dirty="0">
                <a:solidFill>
                  <a:srgbClr val="6D6E71"/>
                </a:solidFill>
              </a:rPr>
              <a:t>b) określenie przedmiotu, wielkości lub zakresu zamówienia oraz wartości zamówienia,</a:t>
            </a:r>
          </a:p>
          <a:p>
            <a:r>
              <a:rPr lang="pl-PL" sz="1400" dirty="0">
                <a:solidFill>
                  <a:srgbClr val="6D6E71"/>
                </a:solidFill>
              </a:rPr>
              <a:t>c) nazwę i adres wykonawcy, z którym została zawarta umowa,</a:t>
            </a:r>
          </a:p>
          <a:p>
            <a:r>
              <a:rPr lang="pl-PL" sz="1400" dirty="0">
                <a:solidFill>
                  <a:srgbClr val="6D6E71"/>
                </a:solidFill>
              </a:rPr>
              <a:t>d) podstawę prawną i uzasadnienie wyboru trybu udzielenia zamówienia,</a:t>
            </a:r>
          </a:p>
          <a:p>
            <a:r>
              <a:rPr lang="pl-PL" sz="1400" dirty="0">
                <a:solidFill>
                  <a:srgbClr val="6D6E71"/>
                </a:solidFill>
              </a:rPr>
              <a:t>e) termin realizacji zamówienia i czas trwania umowy,</a:t>
            </a:r>
          </a:p>
          <a:p>
            <a:r>
              <a:rPr lang="pl-PL" sz="1400" dirty="0">
                <a:solidFill>
                  <a:srgbClr val="6D6E71"/>
                </a:solidFill>
              </a:rPr>
              <a:t>f) informację o terminie i miejscu opublikowania ogłoszenia o zamówieniu, o którym mowa w art. 66 ust. 2, jeżeli zostało opublikowane albo informację, że takie ogłoszenie nie zostało opublikowane,</a:t>
            </a:r>
          </a:p>
          <a:p>
            <a:r>
              <a:rPr lang="pl-PL" sz="1400" dirty="0">
                <a:solidFill>
                  <a:srgbClr val="6D6E71"/>
                </a:solidFill>
              </a:rPr>
              <a:t>g) informację o terminie i miejscu zamieszczenia lub opublikowania ogłoszenia o udzieleniu zamówienia, o którym mowa w art. 95 ust. 1 i 2, </a:t>
            </a:r>
            <a:r>
              <a:rPr lang="pl-PL" sz="1400" dirty="0" smtClean="0">
                <a:solidFill>
                  <a:srgbClr val="6D6E71"/>
                </a:solidFill>
              </a:rPr>
              <a:t>albo</a:t>
            </a:r>
          </a:p>
          <a:p>
            <a:endParaRPr lang="pl-PL" sz="1400" dirty="0">
              <a:solidFill>
                <a:srgbClr val="6D6E71"/>
              </a:solidFill>
            </a:endParaRPr>
          </a:p>
          <a:p>
            <a:r>
              <a:rPr lang="pl-PL" sz="1400" b="1" dirty="0">
                <a:solidFill>
                  <a:srgbClr val="6D6E71"/>
                </a:solidFill>
              </a:rPr>
              <a:t>2) nieudzieleniu zamówienia na podstawie ust. 1 pkt 12-15, zawierającą co najmniej</a:t>
            </a:r>
            <a:r>
              <a:rPr lang="pl-PL" sz="1400" b="1" dirty="0" smtClean="0">
                <a:solidFill>
                  <a:srgbClr val="6D6E71"/>
                </a:solidFill>
              </a:rPr>
              <a:t>:</a:t>
            </a:r>
          </a:p>
          <a:p>
            <a:r>
              <a:rPr lang="pl-PL" sz="1400" dirty="0" smtClean="0">
                <a:solidFill>
                  <a:srgbClr val="6D6E71"/>
                </a:solidFill>
              </a:rPr>
              <a:t>a</a:t>
            </a:r>
            <a:r>
              <a:rPr lang="pl-PL" sz="1400" dirty="0">
                <a:solidFill>
                  <a:srgbClr val="6D6E71"/>
                </a:solidFill>
              </a:rPr>
              <a:t>) nazwę i adres zamawiającego,</a:t>
            </a:r>
          </a:p>
          <a:p>
            <a:r>
              <a:rPr lang="pl-PL" sz="1400" dirty="0">
                <a:solidFill>
                  <a:srgbClr val="6D6E71"/>
                </a:solidFill>
              </a:rPr>
              <a:t>b) wskazanie informacji, o której mowa w ust. 11.</a:t>
            </a:r>
          </a:p>
        </p:txBody>
      </p:sp>
      <p:sp>
        <p:nvSpPr>
          <p:cNvPr id="7" name="Prostokąt 6"/>
          <p:cNvSpPr/>
          <p:nvPr/>
        </p:nvSpPr>
        <p:spPr>
          <a:xfrm>
            <a:off x="0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13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9217742" y="2257033"/>
            <a:ext cx="2974256" cy="1470051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8000" bIns="396000" rtlCol="0" anchor="b"/>
          <a:lstStyle/>
          <a:p>
            <a:pPr lvl="1"/>
            <a:r>
              <a:rPr lang="pl-PL" sz="5400" b="1" dirty="0">
                <a:solidFill>
                  <a:schemeClr val="bg1"/>
                </a:solidFill>
              </a:rPr>
              <a:t>§</a:t>
            </a:r>
          </a:p>
        </p:txBody>
      </p:sp>
      <p:sp>
        <p:nvSpPr>
          <p:cNvPr id="10" name="Prostokąt 9"/>
          <p:cNvSpPr/>
          <p:nvPr/>
        </p:nvSpPr>
        <p:spPr>
          <a:xfrm>
            <a:off x="-414341" y="2257033"/>
            <a:ext cx="9528843" cy="1470051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756000" rtlCol="0" anchor="ctr"/>
          <a:lstStyle/>
          <a:p>
            <a:pPr lvl="2" algn="just" fontAlgn="base"/>
            <a:r>
              <a:rPr lang="pl-PL" sz="2000" dirty="0" smtClean="0">
                <a:solidFill>
                  <a:srgbClr val="6D6E71"/>
                </a:solidFill>
              </a:rPr>
              <a:t>Wnoszenie </a:t>
            </a:r>
            <a:r>
              <a:rPr lang="pl-PL" sz="2000" dirty="0">
                <a:solidFill>
                  <a:srgbClr val="6D6E71"/>
                </a:solidFill>
              </a:rPr>
              <a:t>środków ochrony </a:t>
            </a:r>
            <a:r>
              <a:rPr lang="pl-PL" sz="2000" dirty="0" smtClean="0">
                <a:solidFill>
                  <a:srgbClr val="6D6E71"/>
                </a:solidFill>
              </a:rPr>
              <a:t>prawnej wobec udzielonych zamówień in house jest możliwe przez </a:t>
            </a:r>
            <a:r>
              <a:rPr lang="pl-PL" sz="2000" dirty="0">
                <a:solidFill>
                  <a:srgbClr val="6D6E71"/>
                </a:solidFill>
              </a:rPr>
              <a:t>podmioty legitymowane zgodnie z art. 179 </a:t>
            </a:r>
            <a:r>
              <a:rPr lang="pl-PL" sz="2000" dirty="0" smtClean="0">
                <a:solidFill>
                  <a:srgbClr val="6D6E71"/>
                </a:solidFill>
              </a:rPr>
              <a:t>i następne </a:t>
            </a:r>
            <a:r>
              <a:rPr lang="pl-PL" sz="2000" dirty="0" err="1" smtClean="0">
                <a:solidFill>
                  <a:srgbClr val="6D6E71"/>
                </a:solidFill>
              </a:rPr>
              <a:t>pzp</a:t>
            </a:r>
            <a:r>
              <a:rPr lang="pl-PL" sz="2000" dirty="0" smtClean="0">
                <a:solidFill>
                  <a:srgbClr val="6D6E71"/>
                </a:solidFill>
              </a:rPr>
              <a:t>.</a:t>
            </a:r>
            <a:endParaRPr lang="pl-PL" sz="2000" b="1" dirty="0">
              <a:solidFill>
                <a:srgbClr val="6D6E7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TRYB UDZIELANIA ZAMÓWIEŃ IN HOUSE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9217744" y="3846348"/>
            <a:ext cx="2974256" cy="1864911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8000" bIns="396000" rtlCol="0" anchor="b"/>
          <a:lstStyle/>
          <a:p>
            <a:pPr lvl="1"/>
            <a:r>
              <a:rPr lang="pl-PL" sz="5400" b="1" dirty="0">
                <a:solidFill>
                  <a:schemeClr val="bg1"/>
                </a:solidFill>
              </a:rPr>
              <a:t>§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-414339" y="3846348"/>
            <a:ext cx="9528843" cy="1864911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756000" rtlCol="0" anchor="ctr"/>
          <a:lstStyle/>
          <a:p>
            <a:pPr lvl="2" algn="just" fontAlgn="base"/>
            <a:r>
              <a:rPr lang="pl-PL" sz="1600" dirty="0" smtClean="0">
                <a:solidFill>
                  <a:srgbClr val="6D6E71"/>
                </a:solidFill>
              </a:rPr>
              <a:t>Przykładowo z ochrony prawnej będzie mógł skorzystać przedsiębiorca</a:t>
            </a:r>
            <a:r>
              <a:rPr lang="pl-PL" sz="1600" dirty="0">
                <a:solidFill>
                  <a:srgbClr val="6D6E71"/>
                </a:solidFill>
              </a:rPr>
              <a:t>, który mógłby być potencjalnym uczestnikiem postępowania konkurencyjnego (prowadzonego w jednym z trybów określonych ustawą), ale wobec wszczęcia postępowania, w trybie zamówienia </a:t>
            </a:r>
            <a:r>
              <a:rPr lang="pl-PL" sz="1600" dirty="0" smtClean="0">
                <a:solidFill>
                  <a:srgbClr val="6D6E71"/>
                </a:solidFill>
              </a:rPr>
              <a:t>in house z naruszeniem </a:t>
            </a:r>
            <a:r>
              <a:rPr lang="pl-PL" sz="1600" dirty="0">
                <a:solidFill>
                  <a:srgbClr val="6D6E71"/>
                </a:solidFill>
              </a:rPr>
              <a:t>przepisów </a:t>
            </a:r>
            <a:r>
              <a:rPr lang="pl-PL" sz="1600" dirty="0" err="1" smtClean="0">
                <a:solidFill>
                  <a:srgbClr val="6D6E71"/>
                </a:solidFill>
              </a:rPr>
              <a:t>pzp</a:t>
            </a:r>
            <a:r>
              <a:rPr lang="pl-PL" sz="1600" dirty="0" smtClean="0">
                <a:solidFill>
                  <a:srgbClr val="6D6E71"/>
                </a:solidFill>
              </a:rPr>
              <a:t> </a:t>
            </a:r>
            <a:r>
              <a:rPr lang="pl-PL" sz="1600" dirty="0">
                <a:solidFill>
                  <a:srgbClr val="6D6E71"/>
                </a:solidFill>
              </a:rPr>
              <a:t>dotyczących tego trybu, </a:t>
            </a:r>
            <a:r>
              <a:rPr lang="pl-PL" sz="1600" b="1" dirty="0">
                <a:solidFill>
                  <a:srgbClr val="A43757"/>
                </a:solidFill>
              </a:rPr>
              <a:t>zamawiający uniemożliwił mu wzięcie udziału w postępowaniu w charakterze wykonawcy.</a:t>
            </a:r>
            <a:endParaRPr lang="pl-PL" sz="1600" b="1" dirty="0">
              <a:solidFill>
                <a:srgbClr val="A43757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506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sz="3200" b="1" dirty="0" smtClean="0"/>
              <a:t>Dziękuję za uwagę</a:t>
            </a:r>
            <a:endParaRPr lang="en-US" sz="3200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Szef działu prawa administracyjnego</a:t>
            </a:r>
          </a:p>
          <a:p>
            <a:r>
              <a:rPr lang="pl-PL" dirty="0" smtClean="0"/>
              <a:t>w SMM </a:t>
            </a:r>
            <a:r>
              <a:rPr lang="pl-PL" dirty="0" err="1" smtClean="0"/>
              <a:t>Legal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 dirty="0" smtClean="0"/>
              <a:t>gospodarka odpadami</a:t>
            </a:r>
          </a:p>
          <a:p>
            <a:r>
              <a:rPr lang="pl-PL" dirty="0" smtClean="0"/>
              <a:t>gospodarka wodno-ściekowa</a:t>
            </a:r>
          </a:p>
          <a:p>
            <a:r>
              <a:rPr lang="pl-PL" dirty="0" smtClean="0"/>
              <a:t>prawo ochrony środowiska</a:t>
            </a:r>
          </a:p>
          <a:p>
            <a:r>
              <a:rPr lang="pl-PL" dirty="0" smtClean="0"/>
              <a:t>kompleksowa obsługa spółek  komunalnych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9"/>
          </p:nvPr>
        </p:nvSpPr>
        <p:spPr>
          <a:xfrm>
            <a:off x="3628571" y="2597584"/>
            <a:ext cx="3835402" cy="335603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Dr Jędrzej Bujny | radca prawny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1" name="Symbol zastępczy obrazu 10"/>
          <p:cNvPicPr>
            <a:picLocks noGrp="1" noChangeAspect="1"/>
          </p:cNvPicPr>
          <p:nvPr>
            <p:ph type="pic" sz="quarter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849"/>
          <a:stretch>
            <a:fillRect/>
          </a:stretch>
        </p:blipFill>
        <p:spPr/>
      </p:pic>
      <p:sp>
        <p:nvSpPr>
          <p:cNvPr id="7" name="Symbol zastępczy tekstu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pl-PL" dirty="0"/>
              <a:t>Ekspert prawny i doradca </a:t>
            </a:r>
            <a:r>
              <a:rPr lang="pl-PL" dirty="0" smtClean="0"/>
              <a:t>regionalnych </a:t>
            </a:r>
            <a:br>
              <a:rPr lang="pl-PL" dirty="0" smtClean="0"/>
            </a:br>
            <a:r>
              <a:rPr lang="pl-PL" dirty="0" smtClean="0"/>
              <a:t>i ogólnopolskich organizacji samorządowych i branżowych.</a:t>
            </a: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+48 502 305 117</a:t>
            </a: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25"/>
          </p:nvPr>
        </p:nvSpPr>
        <p:spPr>
          <a:xfrm>
            <a:off x="4410473" y="5853339"/>
            <a:ext cx="2569875" cy="356830"/>
          </a:xfrm>
        </p:spPr>
        <p:txBody>
          <a:bodyPr/>
          <a:lstStyle/>
          <a:p>
            <a:r>
              <a:rPr lang="en-US" dirty="0"/>
              <a:t>jedrzej.bujny@smmlegal.pl</a:t>
            </a:r>
          </a:p>
        </p:txBody>
      </p:sp>
    </p:spTree>
    <p:extLst>
      <p:ext uri="{BB962C8B-B14F-4D97-AF65-F5344CB8AC3E}">
        <p14:creationId xmlns:p14="http://schemas.microsoft.com/office/powerpoint/2010/main" val="107192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83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6D6E7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bg1"/>
                </a:solidFill>
              </a:rPr>
              <a:t>Orzeczenie ETS z dnia 11 stycznia 2005 r. w sprawie C–26/03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„Stadt Halle”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2887976"/>
            <a:ext cx="10297882" cy="3237053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800" dirty="0">
                <a:solidFill>
                  <a:srgbClr val="6D6E71"/>
                </a:solidFill>
              </a:rPr>
              <a:t>Zdaniem Trybunału fakt </a:t>
            </a:r>
            <a:r>
              <a:rPr lang="pl-PL" sz="2800" dirty="0" smtClean="0">
                <a:solidFill>
                  <a:srgbClr val="6D6E71"/>
                </a:solidFill>
              </a:rPr>
              <a:t>ten - nawet w </a:t>
            </a:r>
            <a:r>
              <a:rPr lang="pl-PL" sz="2800" dirty="0">
                <a:solidFill>
                  <a:srgbClr val="6D6E71"/>
                </a:solidFill>
              </a:rPr>
              <a:t>sytuacji, </a:t>
            </a:r>
            <a:r>
              <a:rPr lang="pl-PL" sz="2800" dirty="0" smtClean="0">
                <a:solidFill>
                  <a:srgbClr val="6D6E71"/>
                </a:solidFill>
              </a:rPr>
              <a:t>kiedy większość </a:t>
            </a:r>
            <a:r>
              <a:rPr lang="pl-PL" sz="2800" dirty="0">
                <a:solidFill>
                  <a:srgbClr val="6D6E71"/>
                </a:solidFill>
              </a:rPr>
              <a:t>udziałów należy do podmiotu </a:t>
            </a:r>
            <a:r>
              <a:rPr lang="pl-PL" sz="2800" dirty="0" smtClean="0">
                <a:solidFill>
                  <a:srgbClr val="6D6E71"/>
                </a:solidFill>
              </a:rPr>
              <a:t>publicznego -  </a:t>
            </a:r>
            <a:r>
              <a:rPr lang="pl-PL" sz="2800" b="1" dirty="0" smtClean="0">
                <a:solidFill>
                  <a:srgbClr val="A43757"/>
                </a:solidFill>
              </a:rPr>
              <a:t>wyklucza możliwość </a:t>
            </a:r>
            <a:r>
              <a:rPr lang="pl-PL" sz="2800" b="1" dirty="0">
                <a:solidFill>
                  <a:srgbClr val="A43757"/>
                </a:solidFill>
              </a:rPr>
              <a:t>sprawowania przez </a:t>
            </a:r>
            <a:r>
              <a:rPr lang="pl-PL" sz="2800" b="1" dirty="0" smtClean="0">
                <a:solidFill>
                  <a:srgbClr val="A43757"/>
                </a:solidFill>
              </a:rPr>
              <a:t>instytucję zamawiającą </a:t>
            </a:r>
            <a:r>
              <a:rPr lang="pl-PL" sz="2800" b="1" dirty="0">
                <a:solidFill>
                  <a:srgbClr val="A43757"/>
                </a:solidFill>
              </a:rPr>
              <a:t>kontroli analogicznej</a:t>
            </a:r>
            <a:r>
              <a:rPr lang="pl-PL" sz="2800" dirty="0">
                <a:solidFill>
                  <a:srgbClr val="6D6E71"/>
                </a:solidFill>
              </a:rPr>
              <a:t> do tej, jaką sprawuje ona nad własnymi służbami.</a:t>
            </a:r>
            <a:endParaRPr lang="pl-PL" sz="28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6D6E7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bg1"/>
                </a:solidFill>
              </a:rPr>
              <a:t>Orzeczenie ETS z dnia 11 stycznia 2005 r. w sprawie C–26/03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„Stadt Halle”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2887976"/>
            <a:ext cx="10297882" cy="3237053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dirty="0">
                <a:solidFill>
                  <a:srgbClr val="6D6E71"/>
                </a:solidFill>
              </a:rPr>
              <a:t>Trybunał </a:t>
            </a:r>
            <a:r>
              <a:rPr lang="pl-PL" sz="2400" dirty="0" smtClean="0">
                <a:solidFill>
                  <a:srgbClr val="6D6E71"/>
                </a:solidFill>
              </a:rPr>
              <a:t>stwierdził</a:t>
            </a:r>
            <a:r>
              <a:rPr lang="pl-PL" sz="2400" dirty="0">
                <a:solidFill>
                  <a:srgbClr val="6D6E71"/>
                </a:solidFill>
              </a:rPr>
              <a:t>, iż: </a:t>
            </a:r>
            <a:r>
              <a:rPr lang="pl-PL" sz="2400" i="1" dirty="0">
                <a:solidFill>
                  <a:srgbClr val="6D6E71"/>
                </a:solidFill>
              </a:rPr>
              <a:t>”w przypadku, gdy instytucja zamawiająca zamierza zawrzeć umowę o </a:t>
            </a:r>
            <a:r>
              <a:rPr lang="pl-PL" sz="2400" i="1" dirty="0" smtClean="0">
                <a:solidFill>
                  <a:srgbClr val="6D6E71"/>
                </a:solidFill>
              </a:rPr>
              <a:t>charakterze odpłatnym</a:t>
            </a:r>
            <a:r>
              <a:rPr lang="pl-PL" sz="2400" i="1" dirty="0">
                <a:solidFill>
                  <a:srgbClr val="6D6E71"/>
                </a:solidFill>
              </a:rPr>
              <a:t>, dotyczącą usług </a:t>
            </a:r>
            <a:r>
              <a:rPr lang="pl-PL" sz="2400" i="1" dirty="0" smtClean="0">
                <a:solidFill>
                  <a:srgbClr val="6D6E71"/>
                </a:solidFill>
              </a:rPr>
              <a:t>podlegających przedmiotowemu </a:t>
            </a:r>
            <a:r>
              <a:rPr lang="pl-PL" sz="2400" i="1" dirty="0">
                <a:solidFill>
                  <a:srgbClr val="6D6E71"/>
                </a:solidFill>
              </a:rPr>
              <a:t>zakresowi stosowania dyrektywy 92/50, ze </a:t>
            </a:r>
            <a:r>
              <a:rPr lang="pl-PL" sz="2400" i="1" dirty="0" smtClean="0">
                <a:solidFill>
                  <a:srgbClr val="6D6E71"/>
                </a:solidFill>
              </a:rPr>
              <a:t>spółką odrębną </a:t>
            </a:r>
            <a:r>
              <a:rPr lang="pl-PL" sz="2400" i="1" dirty="0">
                <a:solidFill>
                  <a:srgbClr val="6D6E71"/>
                </a:solidFill>
              </a:rPr>
              <a:t>od niej pod względem prawnym, </a:t>
            </a:r>
            <a:r>
              <a:rPr lang="pl-PL" sz="2400" i="1" u="sng" dirty="0">
                <a:solidFill>
                  <a:srgbClr val="6D6E71"/>
                </a:solidFill>
              </a:rPr>
              <a:t>w której kapitale ma udział wraz z jednym lub kilkoma </a:t>
            </a:r>
            <a:r>
              <a:rPr lang="pl-PL" sz="2400" i="1" u="sng" dirty="0" smtClean="0">
                <a:solidFill>
                  <a:srgbClr val="6D6E71"/>
                </a:solidFill>
              </a:rPr>
              <a:t>przedsiębiorstwami prywatnymi</a:t>
            </a:r>
            <a:r>
              <a:rPr lang="pl-PL" sz="2400" i="1" u="sng" dirty="0">
                <a:solidFill>
                  <a:srgbClr val="6D6E71"/>
                </a:solidFill>
              </a:rPr>
              <a:t>, procedury udzielania zamówień publicznych określone w tej dyrektywie </a:t>
            </a:r>
            <a:r>
              <a:rPr lang="pl-PL" sz="2400" b="1" i="1" u="sng" dirty="0">
                <a:solidFill>
                  <a:srgbClr val="A43757"/>
                </a:solidFill>
              </a:rPr>
              <a:t>zawsze powinny </a:t>
            </a:r>
            <a:r>
              <a:rPr lang="pl-PL" sz="2400" b="1" i="1" u="sng" dirty="0" smtClean="0">
                <a:solidFill>
                  <a:srgbClr val="A43757"/>
                </a:solidFill>
              </a:rPr>
              <a:t>być stosowane</a:t>
            </a:r>
            <a:r>
              <a:rPr lang="pl-PL" sz="2400" i="1" dirty="0">
                <a:solidFill>
                  <a:srgbClr val="6D6E71"/>
                </a:solidFill>
              </a:rPr>
              <a:t>”.</a:t>
            </a:r>
            <a:endParaRPr lang="pl-PL" sz="2400" b="1" i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2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6D6E7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bg1"/>
                </a:solidFill>
              </a:rPr>
              <a:t>Orzeczenie ETS z dnia 11 stycznia 2005 r. w sprawie C–26/03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„Stadt Halle”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2887976"/>
            <a:ext cx="10297882" cy="3237053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b="1" dirty="0">
                <a:solidFill>
                  <a:srgbClr val="A43757"/>
                </a:solidFill>
              </a:rPr>
              <a:t>Wielkość udziału kapitału prywatnego jest </a:t>
            </a:r>
            <a:r>
              <a:rPr lang="pl-PL" sz="2400" b="1" dirty="0" smtClean="0">
                <a:solidFill>
                  <a:srgbClr val="A43757"/>
                </a:solidFill>
              </a:rPr>
              <a:t>bez znaczenia </a:t>
            </a:r>
            <a:r>
              <a:rPr lang="pl-PL" sz="2400" b="1" dirty="0">
                <a:solidFill>
                  <a:srgbClr val="A43757"/>
                </a:solidFill>
              </a:rPr>
              <a:t>dla oceny, czy zachodzi obowiązek stosowania dyrektywy</a:t>
            </a:r>
            <a:r>
              <a:rPr lang="pl-PL" sz="2400" dirty="0">
                <a:solidFill>
                  <a:srgbClr val="6D6E71"/>
                </a:solidFill>
              </a:rPr>
              <a:t>. Udział kapitału prywatnego może być </a:t>
            </a:r>
            <a:r>
              <a:rPr lang="pl-PL" sz="2400" dirty="0" smtClean="0">
                <a:solidFill>
                  <a:srgbClr val="6D6E71"/>
                </a:solidFill>
              </a:rPr>
              <a:t>więc zupełnie </a:t>
            </a:r>
            <a:r>
              <a:rPr lang="pl-PL" sz="2400" dirty="0">
                <a:solidFill>
                  <a:srgbClr val="6D6E71"/>
                </a:solidFill>
              </a:rPr>
              <a:t>znikomy, wręcz symboliczny, </a:t>
            </a:r>
            <a:r>
              <a:rPr lang="pl-PL" sz="2400" dirty="0" smtClean="0">
                <a:solidFill>
                  <a:srgbClr val="6D6E71"/>
                </a:solidFill>
              </a:rPr>
              <a:t>a i tak </a:t>
            </a:r>
            <a:r>
              <a:rPr lang="pl-PL" sz="2400" dirty="0">
                <a:solidFill>
                  <a:srgbClr val="6D6E71"/>
                </a:solidFill>
              </a:rPr>
              <a:t>zamówienie będzie objęte zakresem przepisów o </a:t>
            </a:r>
            <a:r>
              <a:rPr lang="pl-PL" sz="2400" dirty="0" smtClean="0">
                <a:solidFill>
                  <a:srgbClr val="6D6E71"/>
                </a:solidFill>
              </a:rPr>
              <a:t>zamówieniach publicznych</a:t>
            </a:r>
            <a:r>
              <a:rPr lang="pl-PL" sz="2400" dirty="0">
                <a:solidFill>
                  <a:srgbClr val="6D6E71"/>
                </a:solidFill>
              </a:rPr>
              <a:t>, gdyż nie będzie spełniony jeden z warunków określonych w sprawie C–107/98 Teckal.</a:t>
            </a:r>
            <a:endParaRPr lang="pl-PL" sz="2400" b="1" i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2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az 4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3" r="1"/>
          <a:stretch/>
        </p:blipFill>
        <p:spPr>
          <a:xfrm>
            <a:off x="7601802" y="1746"/>
            <a:ext cx="4588899" cy="6854510"/>
          </a:xfrm>
          <a:prstGeom prst="rect">
            <a:avLst/>
          </a:prstGeom>
        </p:spPr>
      </p:pic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03388" y="765174"/>
            <a:ext cx="4214812" cy="647701"/>
          </a:xfrm>
        </p:spPr>
        <p:txBody>
          <a:bodyPr/>
          <a:lstStyle/>
          <a:p>
            <a:r>
              <a:rPr lang="pl-PL" dirty="0" smtClean="0"/>
              <a:t>agenda</a:t>
            </a:r>
            <a:endParaRPr lang="pl-PL" dirty="0"/>
          </a:p>
        </p:txBody>
      </p:sp>
      <p:sp>
        <p:nvSpPr>
          <p:cNvPr id="29" name="Prostokąt 28"/>
          <p:cNvSpPr/>
          <p:nvPr/>
        </p:nvSpPr>
        <p:spPr>
          <a:xfrm>
            <a:off x="0" y="1768311"/>
            <a:ext cx="1396314" cy="360256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I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0" y="2268153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II</a:t>
            </a:r>
            <a:endParaRPr lang="pl-PL" sz="2400" b="1" dirty="0"/>
          </a:p>
        </p:txBody>
      </p:sp>
      <p:sp>
        <p:nvSpPr>
          <p:cNvPr id="32" name="Prostokąt 31"/>
          <p:cNvSpPr/>
          <p:nvPr/>
        </p:nvSpPr>
        <p:spPr>
          <a:xfrm>
            <a:off x="1467036" y="2269195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Wykonywanie </a:t>
            </a:r>
            <a:r>
              <a:rPr lang="pl-PL" dirty="0">
                <a:solidFill>
                  <a:srgbClr val="6D6E71"/>
                </a:solidFill>
              </a:rPr>
              <a:t>zadań własnych przez JST </a:t>
            </a:r>
            <a:r>
              <a:rPr lang="pl-PL" dirty="0" smtClean="0">
                <a:solidFill>
                  <a:srgbClr val="6D6E71"/>
                </a:solidFill>
              </a:rPr>
              <a:t>a zamówienia in house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1458825" y="1768312"/>
            <a:ext cx="7249745" cy="360256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>
                <a:solidFill>
                  <a:srgbClr val="6D6E71"/>
                </a:solidFill>
              </a:rPr>
              <a:t>Kodyfikacja zamówień in house – </a:t>
            </a:r>
            <a:r>
              <a:rPr lang="pl-PL" b="1" dirty="0">
                <a:solidFill>
                  <a:srgbClr val="6D6E71"/>
                </a:solidFill>
              </a:rPr>
              <a:t>ratio legis 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1828798" y="3820661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siostrzany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1828798" y="4339254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odwrócony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40" name="Prostokąt 39"/>
          <p:cNvSpPr/>
          <p:nvPr/>
        </p:nvSpPr>
        <p:spPr>
          <a:xfrm>
            <a:off x="1828799" y="3305891"/>
            <a:ext cx="6865942" cy="36069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klasyczny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828798" y="4850612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dla podmiotu </a:t>
            </a:r>
            <a:r>
              <a:rPr lang="pl-PL" dirty="0">
                <a:solidFill>
                  <a:srgbClr val="6D6E71"/>
                </a:solidFill>
              </a:rPr>
              <a:t>kontrolowanego, przez </a:t>
            </a:r>
            <a:r>
              <a:rPr lang="pl-PL" dirty="0" smtClean="0">
                <a:solidFill>
                  <a:srgbClr val="6D6E71"/>
                </a:solidFill>
              </a:rPr>
              <a:t>podmioty kontrolujące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0" y="2773619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III</a:t>
            </a:r>
            <a:endParaRPr lang="pl-PL" sz="2400" b="1" dirty="0"/>
          </a:p>
        </p:txBody>
      </p:sp>
      <p:sp>
        <p:nvSpPr>
          <p:cNvPr id="22" name="Prostokąt 21"/>
          <p:cNvSpPr/>
          <p:nvPr/>
        </p:nvSpPr>
        <p:spPr>
          <a:xfrm>
            <a:off x="1467036" y="2763384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>
                <a:solidFill>
                  <a:srgbClr val="6D6E71"/>
                </a:solidFill>
              </a:rPr>
              <a:t>Typy zamówień in </a:t>
            </a:r>
            <a:r>
              <a:rPr lang="pl-PL" dirty="0" smtClean="0">
                <a:solidFill>
                  <a:srgbClr val="6D6E71"/>
                </a:solidFill>
              </a:rPr>
              <a:t>house: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-20424" y="330658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1</a:t>
            </a:r>
            <a:endParaRPr lang="pl-PL" sz="2400" b="1" dirty="0"/>
          </a:p>
        </p:txBody>
      </p:sp>
      <p:sp>
        <p:nvSpPr>
          <p:cNvPr id="24" name="Prostokąt 23"/>
          <p:cNvSpPr/>
          <p:nvPr/>
        </p:nvSpPr>
        <p:spPr>
          <a:xfrm>
            <a:off x="0" y="382066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2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0" y="4342714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3</a:t>
            </a:r>
            <a:endParaRPr lang="pl-PL" sz="2400" b="1" dirty="0"/>
          </a:p>
        </p:txBody>
      </p:sp>
      <p:sp>
        <p:nvSpPr>
          <p:cNvPr id="26" name="Prostokąt 25"/>
          <p:cNvSpPr/>
          <p:nvPr/>
        </p:nvSpPr>
        <p:spPr>
          <a:xfrm>
            <a:off x="-20425" y="485009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4</a:t>
            </a:r>
            <a:endParaRPr lang="pl-PL" sz="2400" b="1" dirty="0"/>
          </a:p>
        </p:txBody>
      </p:sp>
      <p:sp>
        <p:nvSpPr>
          <p:cNvPr id="27" name="Prostokąt 26"/>
          <p:cNvSpPr/>
          <p:nvPr/>
        </p:nvSpPr>
        <p:spPr>
          <a:xfrm>
            <a:off x="1828799" y="5362491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w </a:t>
            </a:r>
            <a:r>
              <a:rPr lang="pl-PL" dirty="0">
                <a:solidFill>
                  <a:srgbClr val="6D6E71"/>
                </a:solidFill>
              </a:rPr>
              <a:t>ramach horyzontalnej współpracy publiczno-publicznej 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-20424" y="5361970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5</a:t>
            </a:r>
          </a:p>
        </p:txBody>
      </p:sp>
      <p:sp>
        <p:nvSpPr>
          <p:cNvPr id="31" name="Prostokąt 30"/>
          <p:cNvSpPr/>
          <p:nvPr/>
        </p:nvSpPr>
        <p:spPr>
          <a:xfrm>
            <a:off x="-70722" y="5872419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IV</a:t>
            </a:r>
            <a:endParaRPr lang="pl-PL" sz="2400" b="1" dirty="0"/>
          </a:p>
        </p:txBody>
      </p:sp>
      <p:sp>
        <p:nvSpPr>
          <p:cNvPr id="33" name="Prostokąt 32"/>
          <p:cNvSpPr/>
          <p:nvPr/>
        </p:nvSpPr>
        <p:spPr>
          <a:xfrm>
            <a:off x="1396314" y="5862184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Przesłanki udzielania in house – wątpliwości prawne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-70722" y="6373542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V</a:t>
            </a:r>
            <a:endParaRPr lang="pl-PL" sz="2400" b="1" dirty="0"/>
          </a:p>
        </p:txBody>
      </p:sp>
      <p:sp>
        <p:nvSpPr>
          <p:cNvPr id="36" name="Prostokąt 35"/>
          <p:cNvSpPr/>
          <p:nvPr/>
        </p:nvSpPr>
        <p:spPr>
          <a:xfrm>
            <a:off x="1396314" y="6363307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Tryb udzielania zamówień in house</a:t>
            </a:r>
            <a:endParaRPr lang="pl-PL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8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rgbClr val="FFFFFF"/>
                </a:solidFill>
              </a:rPr>
              <a:t>Orzeczenie ETS z dnia 13 października 2005 r. w sprawie C–458/03 </a:t>
            </a:r>
            <a:r>
              <a:rPr lang="pl-PL" sz="2400" dirty="0" smtClean="0">
                <a:solidFill>
                  <a:srgbClr val="FFFFFF"/>
                </a:solidFill>
              </a:rPr>
              <a:t/>
            </a:r>
            <a:br>
              <a:rPr lang="pl-PL" sz="2400" dirty="0" smtClean="0">
                <a:solidFill>
                  <a:srgbClr val="FFFFFF"/>
                </a:solidFill>
              </a:rPr>
            </a:br>
            <a:r>
              <a:rPr lang="pl-PL" sz="2400" dirty="0" smtClean="0">
                <a:solidFill>
                  <a:srgbClr val="FFFFFF"/>
                </a:solidFill>
              </a:rPr>
              <a:t>„</a:t>
            </a:r>
            <a:r>
              <a:rPr lang="pl-PL" sz="2400" dirty="0">
                <a:solidFill>
                  <a:srgbClr val="FFFFFF"/>
                </a:solidFill>
              </a:rPr>
              <a:t>Parking Brixen GmbH”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2887976"/>
            <a:ext cx="10297882" cy="2670995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096000" rtlCol="0" anchor="ctr"/>
          <a:lstStyle/>
          <a:p>
            <a:pPr algn="just"/>
            <a:r>
              <a:rPr lang="pl-PL" sz="2400" dirty="0">
                <a:solidFill>
                  <a:srgbClr val="6D6E71"/>
                </a:solidFill>
              </a:rPr>
              <a:t>W rozstrzyganej </a:t>
            </a:r>
            <a:r>
              <a:rPr lang="pl-PL" sz="2400" dirty="0" smtClean="0">
                <a:solidFill>
                  <a:srgbClr val="6D6E71"/>
                </a:solidFill>
              </a:rPr>
              <a:t>sprawie zamówienie</a:t>
            </a:r>
            <a:r>
              <a:rPr lang="pl-PL" sz="2400" dirty="0">
                <a:solidFill>
                  <a:srgbClr val="6D6E71"/>
                </a:solidFill>
              </a:rPr>
              <a:t>, którego przedmiotem było </a:t>
            </a:r>
            <a:r>
              <a:rPr lang="pl-PL" sz="2400" b="1" dirty="0">
                <a:solidFill>
                  <a:srgbClr val="A43757"/>
                </a:solidFill>
              </a:rPr>
              <a:t>zarządzanie publicznymi parkingami</a:t>
            </a:r>
            <a:r>
              <a:rPr lang="pl-PL" sz="2400" dirty="0">
                <a:solidFill>
                  <a:srgbClr val="6D6E71"/>
                </a:solidFill>
              </a:rPr>
              <a:t> na terenie jednej z </a:t>
            </a:r>
            <a:r>
              <a:rPr lang="pl-PL" sz="2400" dirty="0" smtClean="0">
                <a:solidFill>
                  <a:srgbClr val="6D6E71"/>
                </a:solidFill>
              </a:rPr>
              <a:t>włoskich gmin, zostało udzielone bez przeprowadzenia przetargu przedsiębiorstwu stanowiącemu </a:t>
            </a:r>
            <a:r>
              <a:rPr lang="pl-PL" sz="2400" b="1" dirty="0" smtClean="0">
                <a:solidFill>
                  <a:srgbClr val="6D6E71"/>
                </a:solidFill>
              </a:rPr>
              <a:t>wyłączną własność gminy.</a:t>
            </a:r>
            <a:endParaRPr lang="pl-PL" sz="2400" b="1" dirty="0">
              <a:solidFill>
                <a:srgbClr val="6D6E7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04" y="3014284"/>
            <a:ext cx="2418377" cy="241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2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854200" y="771524"/>
            <a:ext cx="10337800" cy="635000"/>
          </a:xfrm>
        </p:spPr>
        <p:txBody>
          <a:bodyPr>
            <a:noAutofit/>
          </a:bodyPr>
          <a:lstStyle/>
          <a:p>
            <a:r>
              <a:rPr lang="pl-PL" sz="2400" dirty="0"/>
              <a:t>WYBRANE ORZECZNICTWO TSUE DOT. IN HOUSE </a:t>
            </a:r>
            <a:br>
              <a:rPr lang="pl-PL" sz="2400" dirty="0"/>
            </a:br>
            <a:r>
              <a:rPr lang="pl-PL" sz="2400" b="1" i="1" dirty="0"/>
              <a:t>TZW. DOKTRYNA TECKAL</a:t>
            </a:r>
            <a:endParaRPr lang="pl-PL" sz="2400" dirty="0"/>
          </a:p>
        </p:txBody>
      </p:sp>
      <p:cxnSp>
        <p:nvCxnSpPr>
          <p:cNvPr id="22" name="Łącznik prostoliniowy 3"/>
          <p:cNvCxnSpPr/>
          <p:nvPr/>
        </p:nvCxnSpPr>
        <p:spPr>
          <a:xfrm flipV="1">
            <a:off x="-64739" y="3813550"/>
            <a:ext cx="2272307" cy="4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Łącznik prostoliniowy 4"/>
          <p:cNvCxnSpPr/>
          <p:nvPr/>
        </p:nvCxnSpPr>
        <p:spPr>
          <a:xfrm>
            <a:off x="9696450" y="3813550"/>
            <a:ext cx="2495550" cy="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1071414" y="2470182"/>
            <a:ext cx="10162643" cy="257175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736000" rtlCol="0" anchor="ctr"/>
          <a:lstStyle/>
          <a:p>
            <a:pPr algn="just"/>
            <a:r>
              <a:rPr lang="pl-PL" sz="2400" dirty="0" smtClean="0">
                <a:solidFill>
                  <a:srgbClr val="6D6E71"/>
                </a:solidFill>
              </a:rPr>
              <a:t>Inne przedsiębiorstwa </a:t>
            </a:r>
            <a:r>
              <a:rPr lang="pl-PL" sz="2400" dirty="0">
                <a:solidFill>
                  <a:srgbClr val="6D6E71"/>
                </a:solidFill>
              </a:rPr>
              <a:t>z obszaru gminy </a:t>
            </a:r>
            <a:r>
              <a:rPr lang="pl-PL" sz="2400" dirty="0" smtClean="0">
                <a:solidFill>
                  <a:srgbClr val="6D6E71"/>
                </a:solidFill>
              </a:rPr>
              <a:t>wniosły skargę do włoskiego </a:t>
            </a:r>
            <a:r>
              <a:rPr lang="pl-PL" sz="2400" dirty="0">
                <a:solidFill>
                  <a:srgbClr val="6D6E71"/>
                </a:solidFill>
              </a:rPr>
              <a:t>sądu, wskazując, że umowa powinna zostać </a:t>
            </a:r>
            <a:r>
              <a:rPr lang="pl-PL" sz="2400" dirty="0" smtClean="0">
                <a:solidFill>
                  <a:srgbClr val="6D6E71"/>
                </a:solidFill>
              </a:rPr>
              <a:t>zawarta po </a:t>
            </a:r>
            <a:r>
              <a:rPr lang="pl-PL" sz="2400" dirty="0">
                <a:solidFill>
                  <a:srgbClr val="6D6E71"/>
                </a:solidFill>
              </a:rPr>
              <a:t>przeprowadzeniu </a:t>
            </a:r>
            <a:r>
              <a:rPr lang="pl-PL" sz="2400" b="1" dirty="0">
                <a:solidFill>
                  <a:srgbClr val="A43757"/>
                </a:solidFill>
              </a:rPr>
              <a:t>konkurencyjnego postępowania, </a:t>
            </a:r>
            <a:r>
              <a:rPr lang="pl-PL" sz="2400" dirty="0">
                <a:solidFill>
                  <a:srgbClr val="6D6E71"/>
                </a:solidFill>
              </a:rPr>
              <a:t>w którym mieliby oni szanse złożyć swoje oferty.</a:t>
            </a:r>
            <a:endParaRPr lang="pl-PL" sz="2000" b="1" dirty="0">
              <a:solidFill>
                <a:srgbClr val="6D6E7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864" y="2683376"/>
            <a:ext cx="2145361" cy="2145361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2452915" y="5896558"/>
            <a:ext cx="14238514" cy="4140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bg1"/>
                </a:solidFill>
              </a:rPr>
              <a:t>Orzeczenie ETS z dnia 13 października 2005 r. w sprawie C–458/03 </a:t>
            </a:r>
            <a:r>
              <a:rPr lang="pl-PL" dirty="0" smtClean="0">
                <a:solidFill>
                  <a:schemeClr val="bg1"/>
                </a:solidFill>
              </a:rPr>
              <a:t>Parking </a:t>
            </a:r>
            <a:r>
              <a:rPr lang="pl-PL" dirty="0">
                <a:solidFill>
                  <a:schemeClr val="bg1"/>
                </a:solidFill>
              </a:rPr>
              <a:t>Brixen GmbH”</a:t>
            </a:r>
          </a:p>
        </p:txBody>
      </p:sp>
    </p:spTree>
    <p:extLst>
      <p:ext uri="{BB962C8B-B14F-4D97-AF65-F5344CB8AC3E}">
        <p14:creationId xmlns:p14="http://schemas.microsoft.com/office/powerpoint/2010/main" val="163519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rgbClr val="FFFFFF"/>
                </a:solidFill>
              </a:rPr>
              <a:t>Orzeczenie ETS z dnia 13 października 2005 r. w sprawie C–458/03 </a:t>
            </a:r>
            <a:r>
              <a:rPr lang="pl-PL" sz="2400" dirty="0" smtClean="0">
                <a:solidFill>
                  <a:srgbClr val="FFFFFF"/>
                </a:solidFill>
              </a:rPr>
              <a:t/>
            </a:r>
            <a:br>
              <a:rPr lang="pl-PL" sz="2400" dirty="0" smtClean="0">
                <a:solidFill>
                  <a:srgbClr val="FFFFFF"/>
                </a:solidFill>
              </a:rPr>
            </a:br>
            <a:r>
              <a:rPr lang="pl-PL" sz="2400" dirty="0" smtClean="0">
                <a:solidFill>
                  <a:srgbClr val="FFFFFF"/>
                </a:solidFill>
              </a:rPr>
              <a:t>„</a:t>
            </a:r>
            <a:r>
              <a:rPr lang="pl-PL" sz="2400" dirty="0">
                <a:solidFill>
                  <a:srgbClr val="FFFFFF"/>
                </a:solidFill>
              </a:rPr>
              <a:t>Parking Brixen GmbH”</a:t>
            </a:r>
            <a:endParaRPr lang="pl-PL" sz="2400" b="1" dirty="0">
              <a:solidFill>
                <a:srgbClr val="FFFFFF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2887976"/>
            <a:ext cx="10297882" cy="3178995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dirty="0" smtClean="0">
                <a:solidFill>
                  <a:srgbClr val="6D6E71"/>
                </a:solidFill>
              </a:rPr>
              <a:t>Zdaniem Trybunału: </a:t>
            </a:r>
            <a:r>
              <a:rPr lang="pl-PL" i="1" dirty="0" smtClean="0">
                <a:solidFill>
                  <a:srgbClr val="6D6E71"/>
                </a:solidFill>
              </a:rPr>
              <a:t>„postanowienia </a:t>
            </a:r>
            <a:r>
              <a:rPr lang="pl-PL" i="1" dirty="0">
                <a:solidFill>
                  <a:srgbClr val="6D6E71"/>
                </a:solidFill>
              </a:rPr>
              <a:t>art. </a:t>
            </a:r>
            <a:r>
              <a:rPr lang="pl-PL" i="1" dirty="0" smtClean="0">
                <a:solidFill>
                  <a:srgbClr val="6D6E71"/>
                </a:solidFill>
              </a:rPr>
              <a:t>43 WE </a:t>
            </a:r>
            <a:r>
              <a:rPr lang="pl-PL" i="1" dirty="0">
                <a:solidFill>
                  <a:srgbClr val="6D6E71"/>
                </a:solidFill>
              </a:rPr>
              <a:t>i 49 WE [Traktatu ustanawiającego </a:t>
            </a:r>
            <a:r>
              <a:rPr lang="pl-PL" i="1" dirty="0" smtClean="0">
                <a:solidFill>
                  <a:srgbClr val="6D6E71"/>
                </a:solidFill>
              </a:rPr>
              <a:t>Wspólnotę], </a:t>
            </a:r>
            <a:r>
              <a:rPr lang="pl-PL" i="1" dirty="0">
                <a:solidFill>
                  <a:srgbClr val="6D6E71"/>
                </a:solidFill>
              </a:rPr>
              <a:t>jak również zasady </a:t>
            </a:r>
            <a:r>
              <a:rPr lang="pl-PL" i="1" dirty="0" smtClean="0">
                <a:solidFill>
                  <a:srgbClr val="6D6E71"/>
                </a:solidFill>
              </a:rPr>
              <a:t>równości traktowania</a:t>
            </a:r>
            <a:r>
              <a:rPr lang="pl-PL" i="1" dirty="0">
                <a:solidFill>
                  <a:srgbClr val="6D6E71"/>
                </a:solidFill>
              </a:rPr>
              <a:t>, niedyskryminacji i przejrzystości powinny </a:t>
            </a:r>
            <a:r>
              <a:rPr lang="pl-PL" i="1" dirty="0" smtClean="0">
                <a:solidFill>
                  <a:srgbClr val="6D6E71"/>
                </a:solidFill>
              </a:rPr>
              <a:t>być interpretowane </a:t>
            </a:r>
            <a:r>
              <a:rPr lang="pl-PL" i="1" dirty="0">
                <a:solidFill>
                  <a:srgbClr val="6D6E71"/>
                </a:solidFill>
              </a:rPr>
              <a:t>w ten sposób, że </a:t>
            </a:r>
            <a:r>
              <a:rPr lang="pl-PL" b="1" i="1" dirty="0">
                <a:solidFill>
                  <a:srgbClr val="6D6E71"/>
                </a:solidFill>
              </a:rPr>
              <a:t>stoją one </a:t>
            </a:r>
            <a:r>
              <a:rPr lang="pl-PL" b="1" i="1" dirty="0" smtClean="0">
                <a:solidFill>
                  <a:srgbClr val="6D6E71"/>
                </a:solidFill>
              </a:rPr>
              <a:t>na przeszkodzie </a:t>
            </a:r>
            <a:r>
              <a:rPr lang="pl-PL" b="1" i="1" dirty="0">
                <a:solidFill>
                  <a:srgbClr val="6D6E71"/>
                </a:solidFill>
              </a:rPr>
              <a:t>temu, aby organ władzy publicznej, bez ogłoszenia o zamówieniu, udzielał koncesji na </a:t>
            </a:r>
            <a:r>
              <a:rPr lang="pl-PL" b="1" i="1" dirty="0" smtClean="0">
                <a:solidFill>
                  <a:srgbClr val="6D6E71"/>
                </a:solidFill>
              </a:rPr>
              <a:t>świadczenie usług </a:t>
            </a:r>
            <a:r>
              <a:rPr lang="pl-PL" b="1" i="1" dirty="0">
                <a:solidFill>
                  <a:srgbClr val="6D6E71"/>
                </a:solidFill>
              </a:rPr>
              <a:t>publicznych na rzecz spółki akcyjnej, powstałej w </a:t>
            </a:r>
            <a:r>
              <a:rPr lang="pl-PL" b="1" i="1" dirty="0" smtClean="0">
                <a:solidFill>
                  <a:srgbClr val="6D6E71"/>
                </a:solidFill>
              </a:rPr>
              <a:t>wyniku przekształcenia </a:t>
            </a:r>
            <a:r>
              <a:rPr lang="pl-PL" b="1" i="1" dirty="0">
                <a:solidFill>
                  <a:srgbClr val="6D6E71"/>
                </a:solidFill>
              </a:rPr>
              <a:t>specjalnego przedsiębiorstwa </a:t>
            </a:r>
            <a:r>
              <a:rPr lang="pl-PL" b="1" i="1" dirty="0" smtClean="0">
                <a:solidFill>
                  <a:srgbClr val="6D6E71"/>
                </a:solidFill>
              </a:rPr>
              <a:t>tego organu</a:t>
            </a:r>
            <a:r>
              <a:rPr lang="pl-PL" b="1" i="1" dirty="0">
                <a:solidFill>
                  <a:srgbClr val="6D6E71"/>
                </a:solidFill>
              </a:rPr>
              <a:t>, której przedmiot działalności został rozszerzony na </a:t>
            </a:r>
            <a:r>
              <a:rPr lang="pl-PL" b="1" i="1" dirty="0" smtClean="0">
                <a:solidFill>
                  <a:srgbClr val="6D6E71"/>
                </a:solidFill>
              </a:rPr>
              <a:t>nowe ważne </a:t>
            </a:r>
            <a:r>
              <a:rPr lang="pl-PL" b="1" i="1" dirty="0">
                <a:solidFill>
                  <a:srgbClr val="6D6E71"/>
                </a:solidFill>
              </a:rPr>
              <a:t>sektory</a:t>
            </a:r>
            <a:r>
              <a:rPr lang="pl-PL" i="1" dirty="0">
                <a:solidFill>
                  <a:srgbClr val="6D6E71"/>
                </a:solidFill>
              </a:rPr>
              <a:t>, której kapitał musi </a:t>
            </a:r>
            <a:r>
              <a:rPr lang="pl-PL" i="1" dirty="0" smtClean="0">
                <a:solidFill>
                  <a:srgbClr val="6D6E71"/>
                </a:solidFill>
              </a:rPr>
              <a:t>obowiązkowo otworzyć </a:t>
            </a:r>
            <a:r>
              <a:rPr lang="pl-PL" i="1" dirty="0">
                <a:solidFill>
                  <a:srgbClr val="6D6E71"/>
                </a:solidFill>
              </a:rPr>
              <a:t>się na kapitał zewnętrzny, której zakres działalności został rozszerzony na całe terytorium kraju i </a:t>
            </a:r>
            <a:r>
              <a:rPr lang="pl-PL" i="1" dirty="0" smtClean="0">
                <a:solidFill>
                  <a:srgbClr val="6D6E71"/>
                </a:solidFill>
              </a:rPr>
              <a:t>zagranicę oraz </a:t>
            </a:r>
            <a:r>
              <a:rPr lang="pl-PL" i="1" dirty="0">
                <a:solidFill>
                  <a:srgbClr val="6D6E71"/>
                </a:solidFill>
              </a:rPr>
              <a:t>której </a:t>
            </a:r>
            <a:r>
              <a:rPr lang="pl-PL" b="1" i="1" dirty="0">
                <a:solidFill>
                  <a:srgbClr val="A43757"/>
                </a:solidFill>
              </a:rPr>
              <a:t>zarząd posiada szerokie uprawnienia </a:t>
            </a:r>
            <a:r>
              <a:rPr lang="pl-PL" b="1" i="1" dirty="0" smtClean="0">
                <a:solidFill>
                  <a:srgbClr val="A43757"/>
                </a:solidFill>
              </a:rPr>
              <a:t>w zakresie </a:t>
            </a:r>
            <a:r>
              <a:rPr lang="pl-PL" b="1" i="1" dirty="0">
                <a:solidFill>
                  <a:srgbClr val="A43757"/>
                </a:solidFill>
              </a:rPr>
              <a:t>zarządzania spółką, i </a:t>
            </a:r>
            <a:r>
              <a:rPr lang="pl-PL" b="1" i="1" u="sng" dirty="0">
                <a:solidFill>
                  <a:srgbClr val="A43757"/>
                </a:solidFill>
              </a:rPr>
              <a:t>może je </a:t>
            </a:r>
            <a:r>
              <a:rPr lang="pl-PL" b="1" i="1" u="sng" dirty="0" smtClean="0">
                <a:solidFill>
                  <a:srgbClr val="A43757"/>
                </a:solidFill>
              </a:rPr>
              <a:t>sprawować w sposób autonomiczny</a:t>
            </a:r>
            <a:r>
              <a:rPr lang="pl-PL" b="1" i="1" u="sng" dirty="0">
                <a:solidFill>
                  <a:srgbClr val="A43757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3596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bg1"/>
                </a:solidFill>
              </a:rPr>
              <a:t>Orzeczenie ETS z dnia 10 listopada 2005 r. w sprawie C–29/04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„</a:t>
            </a:r>
            <a:r>
              <a:rPr lang="pl-PL" sz="2400" dirty="0">
                <a:solidFill>
                  <a:schemeClr val="bg1"/>
                </a:solidFill>
              </a:rPr>
              <a:t>Komisja Wspólnot Europejskich v. Republika Austrii”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2887976"/>
            <a:ext cx="10297882" cy="2670995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0" rtlCol="0" anchor="ctr"/>
          <a:lstStyle/>
          <a:p>
            <a:pPr algn="just"/>
            <a:r>
              <a:rPr lang="pl-PL" sz="2400" dirty="0" smtClean="0">
                <a:solidFill>
                  <a:srgbClr val="6D6E71"/>
                </a:solidFill>
              </a:rPr>
              <a:t>W rozstrzyganej sprawie problem dotyczył oceny tego, jaki wpływ na udzielone już zamówienie </a:t>
            </a:r>
            <a:br>
              <a:rPr lang="pl-PL" sz="2400" dirty="0" smtClean="0">
                <a:solidFill>
                  <a:srgbClr val="6D6E71"/>
                </a:solidFill>
              </a:rPr>
            </a:br>
            <a:r>
              <a:rPr lang="pl-PL" sz="2400" dirty="0" smtClean="0">
                <a:solidFill>
                  <a:srgbClr val="6D6E71"/>
                </a:solidFill>
              </a:rPr>
              <a:t>in house ma częściowa </a:t>
            </a:r>
            <a:r>
              <a:rPr lang="pl-PL" sz="2400" dirty="0">
                <a:solidFill>
                  <a:srgbClr val="6D6E71"/>
                </a:solidFill>
              </a:rPr>
              <a:t>prywatyzacja </a:t>
            </a:r>
            <a:r>
              <a:rPr lang="pl-PL" sz="2400" dirty="0" smtClean="0">
                <a:solidFill>
                  <a:srgbClr val="6D6E71"/>
                </a:solidFill>
              </a:rPr>
              <a:t>spółki komunalnej. </a:t>
            </a:r>
            <a:endParaRPr lang="pl-PL" sz="2400" b="1" dirty="0">
              <a:solidFill>
                <a:srgbClr val="6D6E7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18" y="3236318"/>
            <a:ext cx="1974310" cy="197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1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2641600" y="6157836"/>
            <a:ext cx="14049829" cy="4140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bg1"/>
                </a:solidFill>
              </a:rPr>
              <a:t>Orzeczenie ETS z dnia 10 listopada 2005 r. w sprawie C–29/04 </a:t>
            </a:r>
            <a:r>
              <a:rPr lang="pl-PL" dirty="0" smtClean="0">
                <a:solidFill>
                  <a:schemeClr val="bg1"/>
                </a:solidFill>
              </a:rPr>
              <a:t>„KE v</a:t>
            </a:r>
            <a:r>
              <a:rPr lang="pl-PL" dirty="0">
                <a:solidFill>
                  <a:schemeClr val="bg1"/>
                </a:solidFill>
              </a:rPr>
              <a:t>. Republika Austrii”</a:t>
            </a:r>
          </a:p>
        </p:txBody>
      </p:sp>
      <p:sp>
        <p:nvSpPr>
          <p:cNvPr id="5" name="Strzałka w prawo 4"/>
          <p:cNvSpPr/>
          <p:nvPr/>
        </p:nvSpPr>
        <p:spPr>
          <a:xfrm>
            <a:off x="1538512" y="3926114"/>
            <a:ext cx="10435773" cy="566057"/>
          </a:xfrm>
          <a:prstGeom prst="right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 </a:t>
            </a:r>
            <a:endParaRPr lang="pl-PL" dirty="0"/>
          </a:p>
        </p:txBody>
      </p:sp>
      <p:cxnSp>
        <p:nvCxnSpPr>
          <p:cNvPr id="6" name="Łącznik prostoliniowy 5"/>
          <p:cNvCxnSpPr/>
          <p:nvPr/>
        </p:nvCxnSpPr>
        <p:spPr>
          <a:xfrm>
            <a:off x="1959429" y="3534228"/>
            <a:ext cx="0" cy="783771"/>
          </a:xfrm>
          <a:prstGeom prst="line">
            <a:avLst/>
          </a:prstGeom>
          <a:ln w="28575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7"/>
          <p:cNvSpPr/>
          <p:nvPr/>
        </p:nvSpPr>
        <p:spPr>
          <a:xfrm>
            <a:off x="580572" y="2017486"/>
            <a:ext cx="2757714" cy="1516742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solidFill>
                  <a:srgbClr val="6D6E71"/>
                </a:solidFill>
              </a:rPr>
              <a:t>Utworzenie </a:t>
            </a:r>
            <a:r>
              <a:rPr lang="pl-PL" sz="1400" dirty="0" smtClean="0">
                <a:solidFill>
                  <a:srgbClr val="6D6E71"/>
                </a:solidFill>
              </a:rPr>
              <a:t>spółki Abfall</a:t>
            </a:r>
            <a:r>
              <a:rPr lang="pl-PL" sz="1400" dirty="0">
                <a:solidFill>
                  <a:srgbClr val="6D6E71"/>
                </a:solidFill>
              </a:rPr>
              <a:t>, której </a:t>
            </a:r>
            <a:r>
              <a:rPr lang="pl-PL" sz="1400" dirty="0" smtClean="0">
                <a:solidFill>
                  <a:srgbClr val="6D6E71"/>
                </a:solidFill>
              </a:rPr>
              <a:t>zadaniem było usuwanie </a:t>
            </a:r>
            <a:r>
              <a:rPr lang="pl-PL" sz="1400" dirty="0">
                <a:solidFill>
                  <a:srgbClr val="6D6E71"/>
                </a:solidFill>
              </a:rPr>
              <a:t>odpadów </a:t>
            </a:r>
            <a:r>
              <a:rPr lang="pl-PL" sz="1400" dirty="0" smtClean="0">
                <a:solidFill>
                  <a:srgbClr val="6D6E71"/>
                </a:solidFill>
              </a:rPr>
              <a:t>komunalnych</a:t>
            </a:r>
            <a:br>
              <a:rPr lang="pl-PL" sz="1400" dirty="0" smtClean="0">
                <a:solidFill>
                  <a:srgbClr val="6D6E71"/>
                </a:solidFill>
              </a:rPr>
            </a:br>
            <a:endParaRPr lang="pl-PL" sz="1400" dirty="0">
              <a:solidFill>
                <a:srgbClr val="6D6E71"/>
              </a:solidFill>
            </a:endParaRPr>
          </a:p>
          <a:p>
            <a:pPr algn="ctr"/>
            <a:r>
              <a:rPr lang="pl-PL" sz="1400" b="1" dirty="0" smtClean="0">
                <a:solidFill>
                  <a:srgbClr val="6D6E71"/>
                </a:solidFill>
              </a:rPr>
              <a:t>100% udziałów gminny</a:t>
            </a:r>
            <a:endParaRPr lang="pl-PL" sz="1400" b="1" dirty="0">
              <a:solidFill>
                <a:srgbClr val="6D6E71"/>
              </a:solidFill>
            </a:endParaRPr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5000185" y="3534228"/>
            <a:ext cx="0" cy="783771"/>
          </a:xfrm>
          <a:prstGeom prst="line">
            <a:avLst/>
          </a:prstGeom>
          <a:ln w="28575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zaokrąglony 11"/>
          <p:cNvSpPr/>
          <p:nvPr/>
        </p:nvSpPr>
        <p:spPr>
          <a:xfrm>
            <a:off x="3621328" y="2017486"/>
            <a:ext cx="2757714" cy="1516742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solidFill>
                  <a:srgbClr val="6D6E71"/>
                </a:solidFill>
              </a:rPr>
              <a:t>Powierzenie</a:t>
            </a:r>
            <a:r>
              <a:rPr lang="pl-PL" sz="1400" dirty="0" smtClean="0">
                <a:solidFill>
                  <a:srgbClr val="6D6E71"/>
                </a:solidFill>
              </a:rPr>
              <a:t> przez gminę zadania do wykonywania spółce Abfall</a:t>
            </a:r>
            <a:r>
              <a:rPr lang="pl-PL" sz="1400" dirty="0">
                <a:solidFill>
                  <a:srgbClr val="6D6E71"/>
                </a:solidFill>
              </a:rPr>
              <a:t> </a:t>
            </a:r>
            <a:r>
              <a:rPr lang="pl-PL" sz="1400" dirty="0" smtClean="0">
                <a:solidFill>
                  <a:srgbClr val="6D6E71"/>
                </a:solidFill>
              </a:rPr>
              <a:t>na wyłączność.</a:t>
            </a:r>
            <a:br>
              <a:rPr lang="pl-PL" sz="1400" dirty="0" smtClean="0">
                <a:solidFill>
                  <a:srgbClr val="6D6E71"/>
                </a:solidFill>
              </a:rPr>
            </a:br>
            <a:endParaRPr lang="pl-PL" sz="1400" dirty="0">
              <a:solidFill>
                <a:srgbClr val="6D6E71"/>
              </a:solidFill>
            </a:endParaRPr>
          </a:p>
          <a:p>
            <a:pPr algn="ctr"/>
            <a:r>
              <a:rPr lang="pl-PL" sz="1400" b="1" dirty="0" smtClean="0">
                <a:solidFill>
                  <a:srgbClr val="6D6E71"/>
                </a:solidFill>
              </a:rPr>
              <a:t>100% udziałów gminny</a:t>
            </a:r>
            <a:endParaRPr lang="pl-PL" sz="1400" b="1" dirty="0">
              <a:solidFill>
                <a:srgbClr val="6D6E71"/>
              </a:solidFill>
            </a:endParaRPr>
          </a:p>
        </p:txBody>
      </p:sp>
      <p:cxnSp>
        <p:nvCxnSpPr>
          <p:cNvPr id="14" name="Łącznik prostoliniowy 13"/>
          <p:cNvCxnSpPr/>
          <p:nvPr/>
        </p:nvCxnSpPr>
        <p:spPr>
          <a:xfrm>
            <a:off x="8011910" y="3534228"/>
            <a:ext cx="0" cy="783771"/>
          </a:xfrm>
          <a:prstGeom prst="line">
            <a:avLst/>
          </a:prstGeom>
          <a:ln w="28575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zaokrąglony 14"/>
          <p:cNvSpPr/>
          <p:nvPr/>
        </p:nvSpPr>
        <p:spPr>
          <a:xfrm>
            <a:off x="6633053" y="2017486"/>
            <a:ext cx="2757714" cy="1516742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solidFill>
                  <a:srgbClr val="6D6E71"/>
                </a:solidFill>
              </a:rPr>
              <a:t>Sprzedaż </a:t>
            </a:r>
            <a:r>
              <a:rPr lang="pl-PL" sz="1400" dirty="0" smtClean="0">
                <a:solidFill>
                  <a:srgbClr val="6D6E71"/>
                </a:solidFill>
              </a:rPr>
              <a:t>49</a:t>
            </a:r>
            <a:r>
              <a:rPr lang="pl-PL" sz="1400" dirty="0">
                <a:solidFill>
                  <a:srgbClr val="6D6E71"/>
                </a:solidFill>
              </a:rPr>
              <a:t>% </a:t>
            </a:r>
            <a:r>
              <a:rPr lang="pl-PL" sz="1400" dirty="0" smtClean="0">
                <a:solidFill>
                  <a:srgbClr val="6D6E71"/>
                </a:solidFill>
              </a:rPr>
              <a:t>udziałów spółki Abfall podmiotowi prywatnemu.</a:t>
            </a:r>
            <a:br>
              <a:rPr lang="pl-PL" sz="1400" dirty="0" smtClean="0">
                <a:solidFill>
                  <a:srgbClr val="6D6E71"/>
                </a:solidFill>
              </a:rPr>
            </a:br>
            <a:endParaRPr lang="pl-PL" sz="1400" dirty="0">
              <a:solidFill>
                <a:srgbClr val="6D6E71"/>
              </a:solidFill>
            </a:endParaRPr>
          </a:p>
          <a:p>
            <a:pPr algn="ctr"/>
            <a:r>
              <a:rPr lang="pl-PL" sz="1400" b="1" dirty="0" smtClean="0">
                <a:solidFill>
                  <a:srgbClr val="6D6E71"/>
                </a:solidFill>
              </a:rPr>
              <a:t>51% udziałów gminny</a:t>
            </a:r>
            <a:endParaRPr lang="pl-PL" sz="1400" b="1" dirty="0">
              <a:solidFill>
                <a:srgbClr val="6D6E71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1088572" y="4818743"/>
            <a:ext cx="10297882" cy="972457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000" dirty="0" smtClean="0">
                <a:solidFill>
                  <a:srgbClr val="6D6E71"/>
                </a:solidFill>
              </a:rPr>
              <a:t>W okresie </a:t>
            </a:r>
            <a:r>
              <a:rPr lang="pl-PL" sz="2000" dirty="0">
                <a:solidFill>
                  <a:srgbClr val="6D6E71"/>
                </a:solidFill>
              </a:rPr>
              <a:t>3 pierwszych miesięcy spółka Abfall świadczyła usługi </a:t>
            </a:r>
            <a:r>
              <a:rPr lang="pl-PL" sz="2000" dirty="0" smtClean="0">
                <a:solidFill>
                  <a:srgbClr val="6D6E71"/>
                </a:solidFill>
              </a:rPr>
              <a:t>wyłącznie na </a:t>
            </a:r>
            <a:r>
              <a:rPr lang="pl-PL" sz="2000" dirty="0">
                <a:solidFill>
                  <a:srgbClr val="6D6E71"/>
                </a:solidFill>
              </a:rPr>
              <a:t>rzecz miasta, natomiast później stanowiły one </a:t>
            </a:r>
            <a:r>
              <a:rPr lang="pl-PL" sz="2000" dirty="0" smtClean="0">
                <a:solidFill>
                  <a:srgbClr val="6D6E71"/>
                </a:solidFill>
              </a:rPr>
              <a:t>70%-80% jej </a:t>
            </a:r>
            <a:r>
              <a:rPr lang="pl-PL" sz="2000" dirty="0">
                <a:solidFill>
                  <a:srgbClr val="6D6E71"/>
                </a:solidFill>
              </a:rPr>
              <a:t>ogólnej działalności.</a:t>
            </a:r>
            <a:endParaRPr lang="pl-PL" sz="2000" b="1" dirty="0">
              <a:solidFill>
                <a:srgbClr val="6D6E71"/>
              </a:solidFill>
            </a:endParaRPr>
          </a:p>
        </p:txBody>
      </p:sp>
      <p:cxnSp>
        <p:nvCxnSpPr>
          <p:cNvPr id="17" name="Łącznik prostoliniowy 16"/>
          <p:cNvCxnSpPr>
            <a:stCxn id="18" idx="2"/>
          </p:cNvCxnSpPr>
          <p:nvPr/>
        </p:nvCxnSpPr>
        <p:spPr>
          <a:xfrm>
            <a:off x="10769624" y="3225800"/>
            <a:ext cx="0" cy="1023255"/>
          </a:xfrm>
          <a:prstGeom prst="line">
            <a:avLst/>
          </a:prstGeom>
          <a:ln w="28575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zaokrąglony 17"/>
          <p:cNvSpPr/>
          <p:nvPr/>
        </p:nvSpPr>
        <p:spPr>
          <a:xfrm>
            <a:off x="9630264" y="2325914"/>
            <a:ext cx="2278719" cy="899886"/>
          </a:xfrm>
          <a:prstGeom prst="roundRect">
            <a:avLst/>
          </a:prstGeom>
          <a:solidFill>
            <a:srgbClr val="6D6E7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</a:rPr>
              <a:t>ROZPOCZĘCIE DZIAŁALNOSĆI </a:t>
            </a:r>
            <a:br>
              <a:rPr lang="pl-PL" sz="1400" b="1" dirty="0" smtClean="0">
                <a:solidFill>
                  <a:schemeClr val="bg1"/>
                </a:solidFill>
              </a:rPr>
            </a:br>
            <a:r>
              <a:rPr lang="pl-PL" sz="1400" b="1" dirty="0" smtClean="0">
                <a:solidFill>
                  <a:schemeClr val="bg1"/>
                </a:solidFill>
              </a:rPr>
              <a:t>PRZEZ SPÓŁKĘ</a:t>
            </a:r>
            <a:endParaRPr lang="pl-PL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6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bg1"/>
                </a:solidFill>
              </a:rPr>
              <a:t>Orzeczenie ETS z dnia 10 listopada 2005 r. w sprawie C–29/04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„</a:t>
            </a:r>
            <a:r>
              <a:rPr lang="pl-PL" sz="2400" dirty="0">
                <a:solidFill>
                  <a:schemeClr val="bg1"/>
                </a:solidFill>
              </a:rPr>
              <a:t>Komisja Wspólnot Europejskich v. Republika Austrii”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59436" y="2887976"/>
            <a:ext cx="10297882" cy="2670995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0" rtlCol="0" anchor="ctr"/>
          <a:lstStyle/>
          <a:p>
            <a:pPr algn="just"/>
            <a:r>
              <a:rPr lang="pl-PL" sz="2000" b="1" u="sng" dirty="0" smtClean="0">
                <a:solidFill>
                  <a:srgbClr val="A43757"/>
                </a:solidFill>
              </a:rPr>
              <a:t>Gmina twierdziła</a:t>
            </a:r>
            <a:r>
              <a:rPr lang="pl-PL" sz="2000" u="sng" dirty="0" smtClean="0">
                <a:solidFill>
                  <a:srgbClr val="6D6E71"/>
                </a:solidFill>
              </a:rPr>
              <a:t>, że nawet </a:t>
            </a:r>
            <a:r>
              <a:rPr lang="pl-PL" sz="2000" u="sng" dirty="0">
                <a:solidFill>
                  <a:srgbClr val="6D6E71"/>
                </a:solidFill>
              </a:rPr>
              <a:t>po częściowej </a:t>
            </a:r>
            <a:r>
              <a:rPr lang="pl-PL" sz="2000" u="sng" dirty="0" smtClean="0">
                <a:solidFill>
                  <a:srgbClr val="6D6E71"/>
                </a:solidFill>
              </a:rPr>
              <a:t>prywatyzacji </a:t>
            </a:r>
            <a:r>
              <a:rPr lang="pl-PL" sz="2000" u="sng" dirty="0">
                <a:solidFill>
                  <a:srgbClr val="6D6E71"/>
                </a:solidFill>
              </a:rPr>
              <a:t>spółki kontrola sprawowana </a:t>
            </a:r>
            <a:r>
              <a:rPr lang="pl-PL" sz="2000" u="sng" dirty="0" smtClean="0">
                <a:solidFill>
                  <a:srgbClr val="6D6E71"/>
                </a:solidFill>
              </a:rPr>
              <a:t>przez miasto </a:t>
            </a:r>
            <a:r>
              <a:rPr lang="pl-PL" sz="2000" b="1" u="sng" dirty="0">
                <a:solidFill>
                  <a:srgbClr val="A43757"/>
                </a:solidFill>
              </a:rPr>
              <a:t>miała charakter podobny do kontroli sprawowanej w stosunku do jego własnych służb</a:t>
            </a:r>
            <a:r>
              <a:rPr lang="pl-PL" sz="2000" dirty="0">
                <a:solidFill>
                  <a:srgbClr val="6D6E71"/>
                </a:solidFill>
              </a:rPr>
              <a:t>, </a:t>
            </a:r>
            <a:r>
              <a:rPr lang="pl-PL" sz="2000" dirty="0" smtClean="0">
                <a:solidFill>
                  <a:srgbClr val="6D6E71"/>
                </a:solidFill>
              </a:rPr>
              <a:t>a </a:t>
            </a:r>
            <a:r>
              <a:rPr lang="pl-PL" sz="2000" dirty="0">
                <a:solidFill>
                  <a:srgbClr val="6D6E71"/>
                </a:solidFill>
              </a:rPr>
              <a:t>tym </a:t>
            </a:r>
            <a:r>
              <a:rPr lang="pl-PL" sz="2000" dirty="0" smtClean="0">
                <a:solidFill>
                  <a:srgbClr val="6D6E71"/>
                </a:solidFill>
              </a:rPr>
              <a:t>samym spełniony </a:t>
            </a:r>
            <a:r>
              <a:rPr lang="pl-PL" sz="2000" dirty="0">
                <a:solidFill>
                  <a:srgbClr val="6D6E71"/>
                </a:solidFill>
              </a:rPr>
              <a:t>został pierwszy warunek uznania zamówienia za zamówienie „in house” wskazany przez </a:t>
            </a:r>
            <a:r>
              <a:rPr lang="pl-PL" sz="2000" dirty="0" smtClean="0">
                <a:solidFill>
                  <a:srgbClr val="6D6E71"/>
                </a:solidFill>
              </a:rPr>
              <a:t>Europejski Trybunał </a:t>
            </a:r>
            <a:r>
              <a:rPr lang="pl-PL" sz="2000" dirty="0">
                <a:solidFill>
                  <a:srgbClr val="6D6E71"/>
                </a:solidFill>
              </a:rPr>
              <a:t>Sprawiedliwości w wyroku w sprawie C–107/98 Teckal.</a:t>
            </a:r>
            <a:endParaRPr lang="pl-PL" sz="2000" b="1" dirty="0">
              <a:solidFill>
                <a:srgbClr val="6D6E7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18" y="3236318"/>
            <a:ext cx="1974310" cy="197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7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bg1"/>
                </a:solidFill>
              </a:rPr>
              <a:t>Orzeczenie ETS z dnia 10 listopada 2005 r. w sprawie C–29/04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„</a:t>
            </a:r>
            <a:r>
              <a:rPr lang="pl-PL" sz="2400" dirty="0">
                <a:solidFill>
                  <a:schemeClr val="bg1"/>
                </a:solidFill>
              </a:rPr>
              <a:t>Komisja Wspólnot Europejskich v. Republika Austrii”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966696" y="3040376"/>
            <a:ext cx="10297882" cy="3266081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lvl="3" algn="just"/>
            <a:r>
              <a:rPr lang="pl-PL" sz="2100" dirty="0">
                <a:solidFill>
                  <a:srgbClr val="6D6E71"/>
                </a:solidFill>
              </a:rPr>
              <a:t>Z</a:t>
            </a:r>
            <a:r>
              <a:rPr lang="pl-PL" sz="2100" dirty="0" smtClean="0">
                <a:solidFill>
                  <a:srgbClr val="6D6E71"/>
                </a:solidFill>
              </a:rPr>
              <a:t>daniem </a:t>
            </a:r>
            <a:r>
              <a:rPr lang="pl-PL" sz="2100" dirty="0">
                <a:solidFill>
                  <a:srgbClr val="6D6E71"/>
                </a:solidFill>
              </a:rPr>
              <a:t>Trybunału, </a:t>
            </a:r>
            <a:r>
              <a:rPr lang="pl-PL" sz="2100" dirty="0" smtClean="0">
                <a:solidFill>
                  <a:srgbClr val="6D6E71"/>
                </a:solidFill>
              </a:rPr>
              <a:t>zastosowano „sztuczną konstrukcję” </a:t>
            </a:r>
            <a:r>
              <a:rPr lang="pl-PL" sz="2100" dirty="0">
                <a:solidFill>
                  <a:srgbClr val="6D6E71"/>
                </a:solidFill>
              </a:rPr>
              <a:t>składającej się z 3 etapów: powołania spółki, zawarcia umowy, transferu udziałów </a:t>
            </a:r>
            <a:r>
              <a:rPr lang="pl-PL" sz="2100" dirty="0" smtClean="0">
                <a:solidFill>
                  <a:srgbClr val="6D6E71"/>
                </a:solidFill>
              </a:rPr>
              <a:t>po to</a:t>
            </a:r>
            <a:r>
              <a:rPr lang="pl-PL" sz="2100" dirty="0">
                <a:solidFill>
                  <a:srgbClr val="6D6E71"/>
                </a:solidFill>
              </a:rPr>
              <a:t>, aby </a:t>
            </a:r>
            <a:r>
              <a:rPr lang="pl-PL" sz="2100" dirty="0" smtClean="0">
                <a:solidFill>
                  <a:srgbClr val="6D6E71"/>
                </a:solidFill>
              </a:rPr>
              <a:t>udzielić zamówienia </a:t>
            </a:r>
            <a:r>
              <a:rPr lang="pl-PL" sz="2100" dirty="0">
                <a:solidFill>
                  <a:srgbClr val="6D6E71"/>
                </a:solidFill>
              </a:rPr>
              <a:t>z pominięciem procedury przetargowej spółce o kapitale mieszanym, w której część udziałów </a:t>
            </a:r>
            <a:r>
              <a:rPr lang="pl-PL" sz="2100" dirty="0" smtClean="0">
                <a:solidFill>
                  <a:srgbClr val="6D6E71"/>
                </a:solidFill>
              </a:rPr>
              <a:t>stanowi własność </a:t>
            </a:r>
            <a:r>
              <a:rPr lang="pl-PL" sz="2100" dirty="0">
                <a:solidFill>
                  <a:srgbClr val="6D6E71"/>
                </a:solidFill>
              </a:rPr>
              <a:t>prywatną. Jak stwierdził </a:t>
            </a:r>
            <a:r>
              <a:rPr lang="pl-PL" sz="2100" dirty="0" smtClean="0">
                <a:solidFill>
                  <a:srgbClr val="6D6E71"/>
                </a:solidFill>
              </a:rPr>
              <a:t>Trybunał, </a:t>
            </a:r>
            <a:r>
              <a:rPr lang="pl-PL" sz="2100" b="1" dirty="0">
                <a:solidFill>
                  <a:srgbClr val="A43757"/>
                </a:solidFill>
              </a:rPr>
              <a:t>skuteczność dyrektyw zostałaby </a:t>
            </a:r>
            <a:r>
              <a:rPr lang="pl-PL" sz="2100" b="1" dirty="0" smtClean="0">
                <a:solidFill>
                  <a:srgbClr val="A43757"/>
                </a:solidFill>
              </a:rPr>
              <a:t>poważnie podważona</a:t>
            </a:r>
            <a:r>
              <a:rPr lang="pl-PL" sz="2100" b="1" dirty="0" smtClean="0">
                <a:solidFill>
                  <a:srgbClr val="6D6E71"/>
                </a:solidFill>
              </a:rPr>
              <a:t> </a:t>
            </a:r>
            <a:r>
              <a:rPr lang="pl-PL" sz="2100" b="1" dirty="0">
                <a:solidFill>
                  <a:srgbClr val="6D6E71"/>
                </a:solidFill>
              </a:rPr>
              <a:t>w sytuacji, gdyby ocena, czy naruszenie dyrektyw miało miejsce, dotyczyła </a:t>
            </a:r>
            <a:r>
              <a:rPr lang="pl-PL" sz="2100" b="1" dirty="0">
                <a:solidFill>
                  <a:srgbClr val="A43757"/>
                </a:solidFill>
              </a:rPr>
              <a:t>tylko momentu </a:t>
            </a:r>
            <a:r>
              <a:rPr lang="pl-PL" sz="2100" b="1" dirty="0" smtClean="0">
                <a:solidFill>
                  <a:srgbClr val="A43757"/>
                </a:solidFill>
              </a:rPr>
              <a:t>zawarcia, umowy</a:t>
            </a:r>
            <a:r>
              <a:rPr lang="pl-PL" sz="2100" b="1" dirty="0">
                <a:solidFill>
                  <a:srgbClr val="A43757"/>
                </a:solidFill>
              </a:rPr>
              <a:t>, bez brania pod uwagę okoliczności, które wystąpiły niewiele później.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42460" y="2788283"/>
            <a:ext cx="161108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900" b="1" dirty="0" smtClean="0">
                <a:solidFill>
                  <a:srgbClr val="A43757"/>
                </a:solidFill>
              </a:rPr>
              <a:t>!</a:t>
            </a:r>
            <a:endParaRPr lang="pl-PL" sz="23900" b="1" dirty="0">
              <a:solidFill>
                <a:srgbClr val="A43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7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1676400" y="755652"/>
            <a:ext cx="10515600" cy="68421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dirty="0" smtClean="0">
                <a:solidFill>
                  <a:srgbClr val="6D6E71"/>
                </a:solidFill>
              </a:rPr>
              <a:t>DOTYCHCZASOWE PRZESŁANKI STOSOWANIA IN HOUSE</a:t>
            </a:r>
            <a:endParaRPr lang="pl-PL" sz="2200" dirty="0">
              <a:solidFill>
                <a:srgbClr val="6D6E71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685925" y="1744658"/>
            <a:ext cx="9182004" cy="105569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ctr"/>
          <a:lstStyle/>
          <a:p>
            <a:pPr algn="just"/>
            <a:r>
              <a:rPr lang="pl-PL" sz="1600" dirty="0" smtClean="0">
                <a:solidFill>
                  <a:schemeClr val="bg1"/>
                </a:solidFill>
              </a:rPr>
              <a:t>Mimo </a:t>
            </a:r>
            <a:r>
              <a:rPr lang="pl-PL" sz="1600" dirty="0">
                <a:solidFill>
                  <a:schemeClr val="bg1"/>
                </a:solidFill>
              </a:rPr>
              <a:t>braku szczegółowych regulacji dotyczących instytucji </a:t>
            </a:r>
            <a:r>
              <a:rPr lang="pl-PL" sz="1600" dirty="0" smtClean="0">
                <a:solidFill>
                  <a:schemeClr val="bg1"/>
                </a:solidFill>
              </a:rPr>
              <a:t>in-house przed 1 stycznia 2017 r., </a:t>
            </a:r>
            <a:r>
              <a:rPr lang="pl-PL" sz="1600" dirty="0">
                <a:solidFill>
                  <a:schemeClr val="bg1"/>
                </a:solidFill>
              </a:rPr>
              <a:t>zgodnym z prawem było zlecanie wykonywania określonych zadań </a:t>
            </a:r>
            <a:r>
              <a:rPr lang="pl-PL" sz="1600" dirty="0" smtClean="0">
                <a:solidFill>
                  <a:schemeClr val="bg1"/>
                </a:solidFill>
              </a:rPr>
              <a:t>jednostek samorządu terytorialnego spółkom tych jednostek, o ile spełnione były następujące wymogi: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1676400" y="2897098"/>
            <a:ext cx="9191529" cy="53265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1600" b="1" dirty="0">
                <a:solidFill>
                  <a:srgbClr val="6D6E71"/>
                </a:solidFill>
              </a:rPr>
              <a:t>1) </a:t>
            </a:r>
            <a:r>
              <a:rPr lang="pl-PL" sz="1600" b="1" dirty="0" smtClean="0">
                <a:solidFill>
                  <a:srgbClr val="6D6E71"/>
                </a:solidFill>
              </a:rPr>
              <a:t>stuprocentowy udział </a:t>
            </a:r>
            <a:r>
              <a:rPr lang="pl-PL" sz="1600" dirty="0" smtClean="0">
                <a:solidFill>
                  <a:srgbClr val="6D6E71"/>
                </a:solidFill>
              </a:rPr>
              <a:t>właścicielski jednostki </a:t>
            </a:r>
            <a:r>
              <a:rPr lang="pl-PL" sz="1600" dirty="0">
                <a:solidFill>
                  <a:srgbClr val="6D6E71"/>
                </a:solidFill>
              </a:rPr>
              <a:t>samorządu terytorialnego, </a:t>
            </a:r>
          </a:p>
        </p:txBody>
      </p:sp>
      <p:sp>
        <p:nvSpPr>
          <p:cNvPr id="9" name="Prostokąt 8"/>
          <p:cNvSpPr/>
          <p:nvPr/>
        </p:nvSpPr>
        <p:spPr>
          <a:xfrm>
            <a:off x="1673417" y="3582148"/>
            <a:ext cx="9191529" cy="53265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1600" b="1" dirty="0" smtClean="0">
                <a:solidFill>
                  <a:srgbClr val="6D6E71"/>
                </a:solidFill>
              </a:rPr>
              <a:t>2) </a:t>
            </a:r>
            <a:r>
              <a:rPr lang="pl-PL" sz="1600" dirty="0" smtClean="0">
                <a:solidFill>
                  <a:srgbClr val="6D6E71"/>
                </a:solidFill>
              </a:rPr>
              <a:t>wywieranie przez JST </a:t>
            </a:r>
            <a:r>
              <a:rPr lang="pl-PL" sz="1600" b="1" dirty="0">
                <a:solidFill>
                  <a:srgbClr val="6D6E71"/>
                </a:solidFill>
              </a:rPr>
              <a:t>decydującego </a:t>
            </a:r>
            <a:r>
              <a:rPr lang="pl-PL" sz="1600" b="1" dirty="0" smtClean="0">
                <a:solidFill>
                  <a:srgbClr val="6D6E71"/>
                </a:solidFill>
              </a:rPr>
              <a:t>wpływu na </a:t>
            </a:r>
            <a:r>
              <a:rPr lang="pl-PL" sz="1600" dirty="0" smtClean="0">
                <a:solidFill>
                  <a:srgbClr val="6D6E71"/>
                </a:solidFill>
              </a:rPr>
              <a:t>podmiot realizujący zamówienie</a:t>
            </a:r>
            <a:endParaRPr lang="pl-PL" sz="1600" dirty="0">
              <a:solidFill>
                <a:srgbClr val="6D6E7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670434" y="4267197"/>
            <a:ext cx="9191529" cy="682177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1600" b="1" dirty="0" smtClean="0">
                <a:solidFill>
                  <a:srgbClr val="6D6E71"/>
                </a:solidFill>
              </a:rPr>
              <a:t>3) </a:t>
            </a:r>
            <a:r>
              <a:rPr lang="pl-PL" sz="1600" dirty="0" smtClean="0">
                <a:solidFill>
                  <a:srgbClr val="6D6E71"/>
                </a:solidFill>
              </a:rPr>
              <a:t>wykonywanie </a:t>
            </a:r>
            <a:r>
              <a:rPr lang="pl-PL" sz="1600" dirty="0">
                <a:solidFill>
                  <a:srgbClr val="6D6E71"/>
                </a:solidFill>
              </a:rPr>
              <a:t>przez gminną osobę prawną działalności </a:t>
            </a:r>
            <a:r>
              <a:rPr lang="pl-PL" sz="1600" b="1" dirty="0">
                <a:solidFill>
                  <a:srgbClr val="6D6E71"/>
                </a:solidFill>
              </a:rPr>
              <a:t>w przeważającym zakresie zadań  </a:t>
            </a:r>
            <a:r>
              <a:rPr lang="pl-PL" sz="1600" b="1" dirty="0" smtClean="0">
                <a:solidFill>
                  <a:srgbClr val="6D6E71"/>
                </a:solidFill>
              </a:rPr>
              <a:t>obciążających </a:t>
            </a:r>
            <a:r>
              <a:rPr lang="pl-PL" sz="1600" b="1" dirty="0">
                <a:solidFill>
                  <a:srgbClr val="6D6E71"/>
                </a:solidFill>
              </a:rPr>
              <a:t>jednostkę samorządu </a:t>
            </a:r>
            <a:r>
              <a:rPr lang="pl-PL" sz="1600" b="1" dirty="0" smtClean="0">
                <a:solidFill>
                  <a:srgbClr val="6D6E71"/>
                </a:solidFill>
              </a:rPr>
              <a:t>terytorialnego</a:t>
            </a:r>
            <a:endParaRPr lang="pl-PL" sz="1600" b="1" dirty="0">
              <a:solidFill>
                <a:srgbClr val="6D6E71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667451" y="5184472"/>
            <a:ext cx="9191529" cy="53265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1600" b="1" dirty="0" smtClean="0">
                <a:solidFill>
                  <a:srgbClr val="6D6E71"/>
                </a:solidFill>
              </a:rPr>
              <a:t>4) działalność </a:t>
            </a:r>
            <a:r>
              <a:rPr lang="pl-PL" sz="1600" b="1" dirty="0">
                <a:solidFill>
                  <a:srgbClr val="6D6E71"/>
                </a:solidFill>
              </a:rPr>
              <a:t>wykonywana jest w interesie publicznym,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676400" y="5872788"/>
            <a:ext cx="9191529" cy="53265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1600" b="1" dirty="0" smtClean="0">
                <a:solidFill>
                  <a:srgbClr val="6D6E71"/>
                </a:solidFill>
              </a:rPr>
              <a:t>5) wykonywanie </a:t>
            </a:r>
            <a:r>
              <a:rPr lang="pl-PL" sz="1600" b="1" dirty="0">
                <a:solidFill>
                  <a:srgbClr val="6D6E71"/>
                </a:solidFill>
              </a:rPr>
              <a:t>takiej działalności uwzględnione jest w akcie kreującym dany podmiot. </a:t>
            </a:r>
          </a:p>
        </p:txBody>
      </p:sp>
    </p:spTree>
    <p:extLst>
      <p:ext uri="{BB962C8B-B14F-4D97-AF65-F5344CB8AC3E}">
        <p14:creationId xmlns:p14="http://schemas.microsoft.com/office/powerpoint/2010/main" val="14476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824260" y="793671"/>
            <a:ext cx="9563100" cy="635000"/>
          </a:xfrm>
        </p:spPr>
        <p:txBody>
          <a:bodyPr/>
          <a:lstStyle/>
          <a:p>
            <a:r>
              <a:rPr lang="pl-PL" dirty="0" smtClean="0"/>
              <a:t>RATIO LEGIS dla „kodyfikacji” in house</a:t>
            </a:r>
            <a:endParaRPr lang="pl-PL" dirty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9"/>
          </p:nvPr>
        </p:nvSpPr>
        <p:spPr>
          <a:xfrm>
            <a:off x="1895697" y="2336737"/>
            <a:ext cx="1359475" cy="671504"/>
          </a:xfrm>
        </p:spPr>
        <p:txBody>
          <a:bodyPr/>
          <a:lstStyle/>
          <a:p>
            <a:r>
              <a:rPr lang="pl-PL" dirty="0">
                <a:solidFill>
                  <a:srgbClr val="6D6E71"/>
                </a:solidFill>
              </a:rPr>
              <a:t>1</a:t>
            </a:r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21"/>
          </p:nvPr>
        </p:nvSpPr>
        <p:spPr>
          <a:xfrm>
            <a:off x="5419586" y="2336737"/>
            <a:ext cx="1359475" cy="671504"/>
          </a:xfrm>
        </p:spPr>
        <p:txBody>
          <a:bodyPr/>
          <a:lstStyle/>
          <a:p>
            <a:r>
              <a:rPr lang="pl-PL" dirty="0">
                <a:solidFill>
                  <a:srgbClr val="6D6E71"/>
                </a:solidFill>
              </a:rPr>
              <a:t>2</a:t>
            </a:r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23"/>
          </p:nvPr>
        </p:nvSpPr>
        <p:spPr>
          <a:xfrm>
            <a:off x="8974092" y="2336737"/>
            <a:ext cx="1359475" cy="671504"/>
          </a:xfrm>
        </p:spPr>
        <p:txBody>
          <a:bodyPr/>
          <a:lstStyle/>
          <a:p>
            <a:r>
              <a:rPr lang="pl-PL" dirty="0">
                <a:solidFill>
                  <a:srgbClr val="6D6E71"/>
                </a:solidFill>
              </a:rPr>
              <a:t>3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827086" y="3716274"/>
            <a:ext cx="3348000" cy="270992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1600" dirty="0">
                <a:solidFill>
                  <a:srgbClr val="6D6E71"/>
                </a:solidFill>
              </a:rPr>
              <a:t> </a:t>
            </a:r>
            <a:r>
              <a:rPr lang="pl-PL" sz="1600" b="1" dirty="0">
                <a:solidFill>
                  <a:srgbClr val="6D6E71"/>
                </a:solidFill>
              </a:rPr>
              <a:t>Z</a:t>
            </a:r>
            <a:r>
              <a:rPr lang="pl-PL" sz="1600" b="1" dirty="0" smtClean="0">
                <a:solidFill>
                  <a:srgbClr val="6D6E71"/>
                </a:solidFill>
              </a:rPr>
              <a:t>naczna </a:t>
            </a:r>
            <a:r>
              <a:rPr lang="pl-PL" sz="1600" b="1" dirty="0">
                <a:solidFill>
                  <a:srgbClr val="6D6E71"/>
                </a:solidFill>
              </a:rPr>
              <a:t>niepewność prawna </a:t>
            </a:r>
            <a:r>
              <a:rPr lang="pl-PL" sz="1600" b="1" dirty="0" smtClean="0">
                <a:solidFill>
                  <a:srgbClr val="6D6E71"/>
                </a:solidFill>
              </a:rPr>
              <a:t/>
            </a:r>
            <a:br>
              <a:rPr lang="pl-PL" sz="1600" b="1" dirty="0" smtClean="0">
                <a:solidFill>
                  <a:srgbClr val="6D6E71"/>
                </a:solidFill>
              </a:rPr>
            </a:br>
            <a:r>
              <a:rPr lang="pl-PL" sz="1600" dirty="0" smtClean="0">
                <a:solidFill>
                  <a:srgbClr val="6D6E71"/>
                </a:solidFill>
              </a:rPr>
              <a:t>co </a:t>
            </a:r>
            <a:r>
              <a:rPr lang="pl-PL" sz="1600" dirty="0">
                <a:solidFill>
                  <a:srgbClr val="6D6E71"/>
                </a:solidFill>
              </a:rPr>
              <a:t>do tego, w jakim stopniu umowy w sprawie zamówień zawarte pomiędzy podmiotami sektora publicznego powinny podlegać przepisom dotyczącym zamówień publicznych.</a:t>
            </a:r>
          </a:p>
        </p:txBody>
      </p:sp>
      <p:sp>
        <p:nvSpPr>
          <p:cNvPr id="21" name="Symbol zastępczy tekstu 20"/>
          <p:cNvSpPr>
            <a:spLocks noGrp="1"/>
          </p:cNvSpPr>
          <p:nvPr>
            <p:ph type="body" sz="quarter" idx="24"/>
          </p:nvPr>
        </p:nvSpPr>
        <p:spPr>
          <a:xfrm>
            <a:off x="4473576" y="3712451"/>
            <a:ext cx="3348000" cy="2701049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1600" dirty="0" smtClean="0">
                <a:solidFill>
                  <a:srgbClr val="6D6E71"/>
                </a:solidFill>
              </a:rPr>
              <a:t>Stosowne </a:t>
            </a:r>
            <a:r>
              <a:rPr lang="pl-PL" sz="1600" dirty="0">
                <a:solidFill>
                  <a:srgbClr val="6D6E71"/>
                </a:solidFill>
              </a:rPr>
              <a:t>orzecznictwo Trybunału Sprawiedliwości Unii Europejskiej </a:t>
            </a:r>
            <a:r>
              <a:rPr lang="pl-PL" sz="1600" b="1" dirty="0" smtClean="0">
                <a:solidFill>
                  <a:srgbClr val="6D6E71"/>
                </a:solidFill>
              </a:rPr>
              <a:t>było </a:t>
            </a:r>
            <a:r>
              <a:rPr lang="pl-PL" sz="1600" b="1" dirty="0">
                <a:solidFill>
                  <a:srgbClr val="6D6E71"/>
                </a:solidFill>
              </a:rPr>
              <a:t>interpretowane w różny sposób </a:t>
            </a:r>
            <a:r>
              <a:rPr lang="pl-PL" sz="1600" dirty="0">
                <a:solidFill>
                  <a:srgbClr val="6D6E71"/>
                </a:solidFill>
              </a:rPr>
              <a:t>przez poszczególne państwa członkowskie, a nawet przez poszczególne instytucje zamawiające.</a:t>
            </a:r>
          </a:p>
        </p:txBody>
      </p:sp>
      <p:sp>
        <p:nvSpPr>
          <p:cNvPr id="22" name="Symbol zastępczy tekstu 21"/>
          <p:cNvSpPr>
            <a:spLocks noGrp="1"/>
          </p:cNvSpPr>
          <p:nvPr>
            <p:ph type="body" sz="quarter" idx="25"/>
          </p:nvPr>
        </p:nvSpPr>
        <p:spPr>
          <a:xfrm>
            <a:off x="8070947" y="3709974"/>
            <a:ext cx="3365878" cy="24540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1600" b="1" dirty="0">
                <a:solidFill>
                  <a:srgbClr val="6D6E71"/>
                </a:solidFill>
              </a:rPr>
              <a:t>K</a:t>
            </a:r>
            <a:r>
              <a:rPr lang="pl-PL" sz="1600" b="1" dirty="0" smtClean="0">
                <a:solidFill>
                  <a:srgbClr val="6D6E71"/>
                </a:solidFill>
              </a:rPr>
              <a:t>onieczne było doprecyzowanie</a:t>
            </a:r>
            <a:r>
              <a:rPr lang="pl-PL" sz="1600" dirty="0">
                <a:solidFill>
                  <a:srgbClr val="6D6E71"/>
                </a:solidFill>
              </a:rPr>
              <a:t>, </a:t>
            </a:r>
            <a:r>
              <a:rPr lang="pl-PL" sz="1600" dirty="0" smtClean="0">
                <a:solidFill>
                  <a:srgbClr val="6D6E71"/>
                </a:solidFill>
              </a:rPr>
              <a:t/>
            </a:r>
            <a:br>
              <a:rPr lang="pl-PL" sz="1600" dirty="0" smtClean="0">
                <a:solidFill>
                  <a:srgbClr val="6D6E71"/>
                </a:solidFill>
              </a:rPr>
            </a:br>
            <a:r>
              <a:rPr lang="pl-PL" sz="1600" dirty="0" smtClean="0">
                <a:solidFill>
                  <a:srgbClr val="6D6E71"/>
                </a:solidFill>
              </a:rPr>
              <a:t>w </a:t>
            </a:r>
            <a:r>
              <a:rPr lang="pl-PL" sz="1600" dirty="0">
                <a:solidFill>
                  <a:srgbClr val="6D6E71"/>
                </a:solidFill>
              </a:rPr>
              <a:t>jakich przypadkach umowy zawierane w obrębie sektora publicznego nie podlegają obowiązkowi stosowania przepisów dotyczących zamówień publicznych.</a:t>
            </a:r>
          </a:p>
        </p:txBody>
      </p:sp>
      <p:sp>
        <p:nvSpPr>
          <p:cNvPr id="9" name="Prostokąt 8"/>
          <p:cNvSpPr/>
          <p:nvPr/>
        </p:nvSpPr>
        <p:spPr>
          <a:xfrm>
            <a:off x="7467600" y="6413500"/>
            <a:ext cx="4737099" cy="360677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>
                <a:solidFill>
                  <a:schemeClr val="bg1"/>
                </a:solidFill>
              </a:rPr>
              <a:t>Pkt 31 preambuły Dyrektywy Klasycznej 2014/24 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6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8" grpId="0" build="p"/>
      <p:bldP spid="20" grpId="0" build="p"/>
      <p:bldP spid="3" grpId="0" build="p"/>
      <p:bldP spid="21" grpId="0" build="p"/>
      <p:bldP spid="2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1703388" y="765175"/>
            <a:ext cx="10848049" cy="6842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dirty="0">
                <a:solidFill>
                  <a:srgbClr val="6D6E71"/>
                </a:solidFill>
              </a:rPr>
              <a:t>KODYFIKACJA </a:t>
            </a:r>
            <a:r>
              <a:rPr lang="pl-PL" sz="2200" dirty="0" smtClean="0">
                <a:solidFill>
                  <a:srgbClr val="6D6E71"/>
                </a:solidFill>
              </a:rPr>
              <a:t>UTRWALONEJ W </a:t>
            </a:r>
            <a:r>
              <a:rPr lang="pl-PL" sz="2200" i="1" dirty="0" smtClean="0">
                <a:solidFill>
                  <a:srgbClr val="6D6E71"/>
                </a:solidFill>
              </a:rPr>
              <a:t>ACQUIS COMMUNAUTARIE </a:t>
            </a:r>
            <a:r>
              <a:rPr lang="pl-PL" sz="2200" dirty="0" smtClean="0">
                <a:solidFill>
                  <a:srgbClr val="6D6E71"/>
                </a:solidFill>
              </a:rPr>
              <a:t>INSTYTUCJI </a:t>
            </a:r>
            <a:r>
              <a:rPr lang="pl-PL" sz="2200" i="1" dirty="0" smtClean="0">
                <a:solidFill>
                  <a:srgbClr val="6D6E71"/>
                </a:solidFill>
              </a:rPr>
              <a:t> </a:t>
            </a:r>
            <a:endParaRPr lang="pl-PL" sz="2200" i="1" dirty="0">
              <a:solidFill>
                <a:srgbClr val="6D6E7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754743" y="2617712"/>
            <a:ext cx="10278767" cy="243519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268000" rtlCol="0" anchor="ctr"/>
          <a:lstStyle/>
          <a:p>
            <a:pPr algn="just"/>
            <a:r>
              <a:rPr lang="pl-PL" sz="2400" dirty="0">
                <a:solidFill>
                  <a:srgbClr val="6D6E71"/>
                </a:solidFill>
              </a:rPr>
              <a:t>Unijny </a:t>
            </a:r>
            <a:r>
              <a:rPr lang="pl-PL" sz="2400" dirty="0" smtClean="0">
                <a:solidFill>
                  <a:srgbClr val="6D6E71"/>
                </a:solidFill>
              </a:rPr>
              <a:t>prawodawca</a:t>
            </a:r>
            <a:r>
              <a:rPr lang="pl-PL" sz="2400" dirty="0">
                <a:solidFill>
                  <a:srgbClr val="6D6E71"/>
                </a:solidFill>
              </a:rPr>
              <a:t> w ramach dyrektywy 2014/24/UE oraz dyrektywy 2014/25/UE</a:t>
            </a:r>
            <a:r>
              <a:rPr lang="pl-PL" sz="2400" dirty="0" smtClean="0">
                <a:solidFill>
                  <a:srgbClr val="6D6E71"/>
                </a:solidFill>
              </a:rPr>
              <a:t> </a:t>
            </a:r>
            <a:r>
              <a:rPr lang="pl-PL" sz="2400" dirty="0">
                <a:solidFill>
                  <a:srgbClr val="6D6E71"/>
                </a:solidFill>
              </a:rPr>
              <a:t>dokonał </a:t>
            </a:r>
            <a:r>
              <a:rPr lang="pl-PL" sz="2400" b="1" dirty="0">
                <a:solidFill>
                  <a:srgbClr val="A43757"/>
                </a:solidFill>
              </a:rPr>
              <a:t>kodyfikacji </a:t>
            </a:r>
            <a:r>
              <a:rPr lang="pl-PL" sz="2400" b="1" dirty="0" smtClean="0">
                <a:solidFill>
                  <a:srgbClr val="A43757"/>
                </a:solidFill>
              </a:rPr>
              <a:t/>
            </a:r>
            <a:br>
              <a:rPr lang="pl-PL" sz="2400" b="1" dirty="0" smtClean="0">
                <a:solidFill>
                  <a:srgbClr val="A43757"/>
                </a:solidFill>
              </a:rPr>
            </a:br>
            <a:r>
              <a:rPr lang="pl-PL" sz="2400" b="1" dirty="0" smtClean="0">
                <a:solidFill>
                  <a:srgbClr val="A43757"/>
                </a:solidFill>
              </a:rPr>
              <a:t>i uzupełnienia zasad</a:t>
            </a:r>
            <a:r>
              <a:rPr lang="pl-PL" sz="2400" dirty="0" smtClean="0">
                <a:solidFill>
                  <a:srgbClr val="A43757"/>
                </a:solidFill>
              </a:rPr>
              <a:t> </a:t>
            </a:r>
            <a:r>
              <a:rPr lang="pl-PL" sz="2400" dirty="0" smtClean="0">
                <a:solidFill>
                  <a:srgbClr val="6D6E71"/>
                </a:solidFill>
              </a:rPr>
              <a:t>dotyczących instytucji</a:t>
            </a:r>
            <a:r>
              <a:rPr lang="pl-PL" sz="2400" i="1" dirty="0" smtClean="0">
                <a:solidFill>
                  <a:srgbClr val="6D6E71"/>
                </a:solidFill>
              </a:rPr>
              <a:t> in house</a:t>
            </a:r>
            <a:r>
              <a:rPr lang="pl-PL" sz="2400" dirty="0" smtClean="0">
                <a:solidFill>
                  <a:srgbClr val="6D6E71"/>
                </a:solidFill>
              </a:rPr>
              <a:t>, </a:t>
            </a:r>
            <a:r>
              <a:rPr lang="pl-PL" sz="2400" dirty="0">
                <a:solidFill>
                  <a:srgbClr val="6D6E71"/>
                </a:solidFill>
              </a:rPr>
              <a:t>które </a:t>
            </a:r>
            <a:r>
              <a:rPr lang="pl-PL" sz="2400" dirty="0" smtClean="0">
                <a:solidFill>
                  <a:srgbClr val="6D6E71"/>
                </a:solidFill>
              </a:rPr>
              <a:t>ukształtowały się na kanwie dotychczasowego orzecznictwa.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458599"/>
            <a:ext cx="2753416" cy="27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Łącznik prostoliniowy 16"/>
          <p:cNvCxnSpPr/>
          <p:nvPr/>
        </p:nvCxnSpPr>
        <p:spPr>
          <a:xfrm>
            <a:off x="6055179" y="2888343"/>
            <a:ext cx="0" cy="812800"/>
          </a:xfrm>
          <a:prstGeom prst="line">
            <a:avLst/>
          </a:prstGeom>
          <a:ln w="5715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ymbol zastępczy tekstu 1"/>
          <p:cNvSpPr txBox="1">
            <a:spLocks/>
          </p:cNvSpPr>
          <p:nvPr/>
        </p:nvSpPr>
        <p:spPr>
          <a:xfrm>
            <a:off x="1641929" y="812797"/>
            <a:ext cx="8826500" cy="635000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 smtClean="0">
                <a:solidFill>
                  <a:srgbClr val="6D6E71"/>
                </a:solidFill>
              </a:rPr>
              <a:t>CZYM JEST IN HOUSE? </a:t>
            </a:r>
            <a:endParaRPr lang="pl-PL" sz="2800" dirty="0">
              <a:solidFill>
                <a:srgbClr val="6D6E71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856343" y="3585027"/>
            <a:ext cx="10624457" cy="2714171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448000" rtlCol="0" anchor="ctr"/>
          <a:lstStyle/>
          <a:p>
            <a:pPr algn="ctr"/>
            <a:r>
              <a:rPr lang="pl-PL" sz="3200" dirty="0">
                <a:solidFill>
                  <a:srgbClr val="6D6E71"/>
                </a:solidFill>
              </a:rPr>
              <a:t>Możliwość powierzenia realizacji zadań przez podmioty publiczne (w tym JST) </a:t>
            </a:r>
            <a:r>
              <a:rPr lang="pl-PL" sz="3200" dirty="0" smtClean="0">
                <a:solidFill>
                  <a:srgbClr val="6D6E71"/>
                </a:solidFill>
              </a:rPr>
              <a:t>„</a:t>
            </a:r>
            <a:r>
              <a:rPr lang="pl-PL" sz="3200" dirty="0">
                <a:solidFill>
                  <a:srgbClr val="6D6E71"/>
                </a:solidFill>
              </a:rPr>
              <a:t>własnym” </a:t>
            </a:r>
            <a:r>
              <a:rPr lang="pl-PL" sz="3200" dirty="0" smtClean="0">
                <a:solidFill>
                  <a:srgbClr val="6D6E71"/>
                </a:solidFill>
              </a:rPr>
              <a:t>podmiotom </a:t>
            </a:r>
            <a:r>
              <a:rPr lang="pl-PL" sz="3200" dirty="0">
                <a:solidFill>
                  <a:srgbClr val="6D6E71"/>
                </a:solidFill>
              </a:rPr>
              <a:t>z pominięciem </a:t>
            </a:r>
            <a:r>
              <a:rPr lang="pl-PL" sz="3200" dirty="0" smtClean="0">
                <a:solidFill>
                  <a:srgbClr val="6D6E71"/>
                </a:solidFill>
              </a:rPr>
              <a:t/>
            </a:r>
            <a:br>
              <a:rPr lang="pl-PL" sz="3200" dirty="0" smtClean="0">
                <a:solidFill>
                  <a:srgbClr val="6D6E71"/>
                </a:solidFill>
              </a:rPr>
            </a:br>
            <a:r>
              <a:rPr lang="pl-PL" sz="3200" dirty="0" smtClean="0">
                <a:solidFill>
                  <a:srgbClr val="6D6E71"/>
                </a:solidFill>
              </a:rPr>
              <a:t>trybów konkurencyjnych</a:t>
            </a:r>
            <a:r>
              <a:rPr lang="pl-PL" sz="3200" dirty="0">
                <a:solidFill>
                  <a:srgbClr val="6D6E71"/>
                </a:solidFill>
              </a:rPr>
              <a:t>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11" y="3934867"/>
            <a:ext cx="2276333" cy="2188661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2716893" y="1973941"/>
            <a:ext cx="6676572" cy="116114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ZAMÓWIENIE </a:t>
            </a:r>
            <a:r>
              <a:rPr lang="pl-PL" sz="3200" dirty="0">
                <a:solidFill>
                  <a:schemeClr val="bg1"/>
                </a:solidFill>
              </a:rPr>
              <a:t>IN HOUSE</a:t>
            </a:r>
          </a:p>
        </p:txBody>
      </p:sp>
    </p:spTree>
    <p:extLst>
      <p:ext uri="{BB962C8B-B14F-4D97-AF65-F5344CB8AC3E}">
        <p14:creationId xmlns:p14="http://schemas.microsoft.com/office/powerpoint/2010/main" val="50613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sz="2800" dirty="0" smtClean="0"/>
              <a:t>Dyrektywy zamówieniowe </a:t>
            </a:r>
            <a:endParaRPr lang="pl-PL" sz="28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1600" b="1" dirty="0" smtClean="0">
                <a:solidFill>
                  <a:srgbClr val="6D6E71"/>
                </a:solidFill>
              </a:rPr>
              <a:t>DYREKTYWA KLASYCZNA</a:t>
            </a:r>
            <a:endParaRPr lang="pl-PL" sz="1600" b="1" dirty="0">
              <a:solidFill>
                <a:srgbClr val="6D6E71"/>
              </a:solidFill>
            </a:endParaRPr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12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1600" b="1" dirty="0" smtClean="0">
                <a:solidFill>
                  <a:srgbClr val="6D6E71"/>
                </a:solidFill>
              </a:rPr>
              <a:t>DYREKTYWA KONCESYJNA</a:t>
            </a:r>
            <a:endParaRPr lang="pl-PL" sz="1600" b="1" dirty="0">
              <a:solidFill>
                <a:srgbClr val="6D6E71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l-PL" sz="1600" b="1" dirty="0" smtClean="0">
                <a:solidFill>
                  <a:srgbClr val="6D6E71"/>
                </a:solidFill>
              </a:rPr>
              <a:t>DYREKTYWA SEKTOROWA</a:t>
            </a:r>
            <a:endParaRPr lang="pl-PL" sz="1600" b="1" dirty="0">
              <a:solidFill>
                <a:srgbClr val="6D6E71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>
                <a:solidFill>
                  <a:srgbClr val="6D6E71"/>
                </a:solidFill>
              </a:rPr>
              <a:t>Dyrektywa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>
                <a:solidFill>
                  <a:srgbClr val="6D6E71"/>
                </a:solidFill>
              </a:rPr>
              <a:t>Dyrektywa</a:t>
            </a: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l-PL" sz="2400" dirty="0">
                <a:solidFill>
                  <a:srgbClr val="6D6E71"/>
                </a:solidFill>
              </a:rPr>
              <a:t>2014/24/UE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l-PL" sz="2400" dirty="0" smtClean="0">
                <a:solidFill>
                  <a:srgbClr val="6D6E71"/>
                </a:solidFill>
              </a:rPr>
              <a:t>2014/23/UE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>
                <a:solidFill>
                  <a:srgbClr val="6D6E71"/>
                </a:solidFill>
              </a:rPr>
              <a:t>Dyrektywa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pl-PL" sz="2400" dirty="0">
                <a:solidFill>
                  <a:srgbClr val="6D6E71"/>
                </a:solidFill>
              </a:rPr>
              <a:t>2014/25/UE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5844557" y="4439625"/>
            <a:ext cx="6347443" cy="1414246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6101697" y="4610100"/>
            <a:ext cx="5734227" cy="147962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 dirty="0">
                <a:solidFill>
                  <a:schemeClr val="bg1"/>
                </a:solidFill>
              </a:rPr>
              <a:t>Termin wdrożenia do polskiego prawa dyrektyw unijnych upłynął w dniu </a:t>
            </a:r>
            <a:r>
              <a:rPr lang="pl-PL" sz="2000" b="1" dirty="0">
                <a:solidFill>
                  <a:schemeClr val="bg1"/>
                </a:solidFill>
              </a:rPr>
              <a:t>18 kwietnia 2016 r</a:t>
            </a:r>
            <a:r>
              <a:rPr lang="pl-PL" sz="2000" b="1" dirty="0" smtClean="0">
                <a:solidFill>
                  <a:schemeClr val="bg1"/>
                </a:solidFill>
              </a:rPr>
              <a:t>.</a:t>
            </a:r>
            <a:endParaRPr lang="pl-P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sz="2000" dirty="0" smtClean="0"/>
              <a:t>Preambuła dyrektywy klasycznej „kodyfikującej” zamówienia in house</a:t>
            </a:r>
            <a:endParaRPr lang="pl-PL" sz="2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2717337" y="2253455"/>
            <a:ext cx="7118813" cy="1302545"/>
          </a:xfrm>
        </p:spPr>
        <p:txBody>
          <a:bodyPr>
            <a:noAutofit/>
          </a:bodyPr>
          <a:lstStyle/>
          <a:p>
            <a:pPr algn="just"/>
            <a:r>
              <a:rPr lang="pl-PL" sz="2400" i="1" dirty="0" smtClean="0">
                <a:solidFill>
                  <a:srgbClr val="6D6E71"/>
                </a:solidFill>
              </a:rPr>
              <a:t>Sam fakt, że obie strony umowy są organami publicznymi, </a:t>
            </a:r>
            <a:r>
              <a:rPr lang="pl-PL" sz="2400" b="1" i="1" dirty="0" smtClean="0">
                <a:solidFill>
                  <a:srgbClr val="A43757"/>
                </a:solidFill>
              </a:rPr>
              <a:t>nie wyklucza </a:t>
            </a:r>
            <a:r>
              <a:rPr lang="pl-PL" sz="2400" i="1" dirty="0" smtClean="0">
                <a:solidFill>
                  <a:srgbClr val="6D6E71"/>
                </a:solidFill>
              </a:rPr>
              <a:t>jako taki zastosowania przepisów dotyczących zamówień. </a:t>
            </a:r>
            <a:endParaRPr lang="pl-PL" sz="2400" i="1" dirty="0">
              <a:solidFill>
                <a:srgbClr val="6D6E71"/>
              </a:solidFill>
            </a:endParaRPr>
          </a:p>
        </p:txBody>
      </p:sp>
      <p:sp>
        <p:nvSpPr>
          <p:cNvPr id="4" name="Symbol zastępczy tekstu 2"/>
          <p:cNvSpPr txBox="1">
            <a:spLocks/>
          </p:cNvSpPr>
          <p:nvPr/>
        </p:nvSpPr>
        <p:spPr>
          <a:xfrm>
            <a:off x="1485900" y="4064001"/>
            <a:ext cx="8064498" cy="2387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400" i="1" dirty="0">
                <a:solidFill>
                  <a:srgbClr val="6D6E71"/>
                </a:solidFill>
              </a:rPr>
              <a:t>Zastosowanie przepisów dotyczących zamówień publicznych </a:t>
            </a:r>
            <a:r>
              <a:rPr lang="pl-PL" sz="2400" b="1" i="1" dirty="0">
                <a:solidFill>
                  <a:srgbClr val="A43757"/>
                </a:solidFill>
              </a:rPr>
              <a:t>nie powinno jednak zakłócać swobody organów publicznych w zakresie wykonywania powierzonych im zadań </a:t>
            </a:r>
            <a:r>
              <a:rPr lang="pl-PL" sz="2400" i="1" dirty="0">
                <a:solidFill>
                  <a:srgbClr val="6D6E71"/>
                </a:solidFill>
              </a:rPr>
              <a:t>dotyczących usług publicznych poprzez wykorzystanie ich własnych zasobów, </a:t>
            </a:r>
            <a:r>
              <a:rPr lang="pl-PL" sz="2400" i="1" dirty="0" smtClean="0">
                <a:solidFill>
                  <a:srgbClr val="6D6E71"/>
                </a:solidFill>
              </a:rPr>
              <a:t/>
            </a:r>
            <a:br>
              <a:rPr lang="pl-PL" sz="2400" i="1" dirty="0" smtClean="0">
                <a:solidFill>
                  <a:srgbClr val="6D6E71"/>
                </a:solidFill>
              </a:rPr>
            </a:br>
            <a:r>
              <a:rPr lang="pl-PL" sz="2400" i="1" dirty="0" smtClean="0">
                <a:solidFill>
                  <a:srgbClr val="6D6E71"/>
                </a:solidFill>
              </a:rPr>
              <a:t>co </a:t>
            </a:r>
            <a:r>
              <a:rPr lang="pl-PL" sz="2400" i="1" dirty="0">
                <a:solidFill>
                  <a:srgbClr val="6D6E71"/>
                </a:solidFill>
              </a:rPr>
              <a:t>obejmuje możliwość współpracy </a:t>
            </a:r>
            <a:r>
              <a:rPr lang="pl-PL" sz="2400" i="1" dirty="0" smtClean="0">
                <a:solidFill>
                  <a:srgbClr val="6D6E71"/>
                </a:solidFill>
              </a:rPr>
              <a:t>z </a:t>
            </a:r>
            <a:r>
              <a:rPr lang="pl-PL" sz="2400" i="1" dirty="0">
                <a:solidFill>
                  <a:srgbClr val="6D6E71"/>
                </a:solidFill>
              </a:rPr>
              <a:t>innymi organami publicznymi.</a:t>
            </a:r>
          </a:p>
        </p:txBody>
      </p:sp>
    </p:spTree>
    <p:extLst>
      <p:ext uri="{BB962C8B-B14F-4D97-AF65-F5344CB8AC3E}">
        <p14:creationId xmlns:p14="http://schemas.microsoft.com/office/powerpoint/2010/main" val="27831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rostokąt 48"/>
          <p:cNvSpPr/>
          <p:nvPr/>
        </p:nvSpPr>
        <p:spPr>
          <a:xfrm>
            <a:off x="1314391" y="3680999"/>
            <a:ext cx="1632009" cy="11988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solidFill>
                  <a:srgbClr val="A43757"/>
                </a:solidFill>
              </a:rPr>
              <a:t>PRACE </a:t>
            </a:r>
            <a:br>
              <a:rPr lang="pl-PL" sz="1400" b="1" dirty="0" smtClean="0">
                <a:solidFill>
                  <a:srgbClr val="A43757"/>
                </a:solidFill>
              </a:rPr>
            </a:br>
            <a:r>
              <a:rPr lang="pl-PL" sz="1400" b="1" dirty="0" smtClean="0">
                <a:solidFill>
                  <a:srgbClr val="A43757"/>
                </a:solidFill>
              </a:rPr>
              <a:t>W SENACIE</a:t>
            </a:r>
            <a:endParaRPr lang="pl-PL" sz="1400" b="1" dirty="0">
              <a:solidFill>
                <a:srgbClr val="A43757"/>
              </a:solidFill>
            </a:endParaRPr>
          </a:p>
        </p:txBody>
      </p:sp>
      <p:sp>
        <p:nvSpPr>
          <p:cNvPr id="50" name="Prostokąt 49"/>
          <p:cNvSpPr/>
          <p:nvPr/>
        </p:nvSpPr>
        <p:spPr>
          <a:xfrm>
            <a:off x="2946401" y="3680999"/>
            <a:ext cx="1582736" cy="11988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Prostokąt 32"/>
          <p:cNvSpPr/>
          <p:nvPr/>
        </p:nvSpPr>
        <p:spPr>
          <a:xfrm>
            <a:off x="4529137" y="3678406"/>
            <a:ext cx="1851562" cy="11988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/>
          <p:cNvSpPr/>
          <p:nvPr/>
        </p:nvSpPr>
        <p:spPr>
          <a:xfrm>
            <a:off x="9695676" y="3670786"/>
            <a:ext cx="2627867" cy="1206000"/>
          </a:xfrm>
          <a:prstGeom prst="rect">
            <a:avLst/>
          </a:prstGeom>
          <a:solidFill>
            <a:srgbClr val="A43757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ctr"/>
            <a:r>
              <a:rPr lang="pl-PL" sz="1600" dirty="0"/>
              <a:t>w</a:t>
            </a:r>
            <a:r>
              <a:rPr lang="pl-PL" sz="1600" dirty="0" smtClean="0"/>
              <a:t> późniejszym </a:t>
            </a:r>
            <a:br>
              <a:rPr lang="pl-PL" sz="1600" dirty="0" smtClean="0"/>
            </a:br>
            <a:r>
              <a:rPr lang="pl-PL" sz="1600" dirty="0" smtClean="0"/>
              <a:t>terminie wejście </a:t>
            </a:r>
            <a:br>
              <a:rPr lang="pl-PL" sz="1600" dirty="0" smtClean="0"/>
            </a:br>
            <a:r>
              <a:rPr lang="pl-PL" sz="1600" dirty="0" smtClean="0"/>
              <a:t>w życie pozostałych  </a:t>
            </a:r>
            <a:br>
              <a:rPr lang="pl-PL" sz="1600" dirty="0" smtClean="0"/>
            </a:br>
            <a:r>
              <a:rPr lang="pl-PL" sz="1600" dirty="0" smtClean="0"/>
              <a:t>przepisów</a:t>
            </a:r>
            <a:endParaRPr lang="pl-PL" sz="1600" dirty="0"/>
          </a:p>
        </p:txBody>
      </p:sp>
      <p:sp>
        <p:nvSpPr>
          <p:cNvPr id="13" name="Prostokąt 12"/>
          <p:cNvSpPr/>
          <p:nvPr/>
        </p:nvSpPr>
        <p:spPr>
          <a:xfrm>
            <a:off x="-176432" y="3678406"/>
            <a:ext cx="1490823" cy="11988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/>
          <p:cNvSpPr/>
          <p:nvPr/>
        </p:nvSpPr>
        <p:spPr>
          <a:xfrm>
            <a:off x="8293100" y="3670786"/>
            <a:ext cx="1402576" cy="1206420"/>
          </a:xfrm>
          <a:prstGeom prst="rect">
            <a:avLst/>
          </a:prstGeom>
          <a:solidFill>
            <a:srgbClr val="D37B96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5" name="Łącznik prosty 5"/>
          <p:cNvCxnSpPr/>
          <p:nvPr/>
        </p:nvCxnSpPr>
        <p:spPr>
          <a:xfrm>
            <a:off x="6380700" y="3688619"/>
            <a:ext cx="0" cy="1585975"/>
          </a:xfrm>
          <a:prstGeom prst="line">
            <a:avLst/>
          </a:prstGeom>
          <a:ln w="1905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ymbol zastępczy tekstu 1"/>
          <p:cNvSpPr txBox="1">
            <a:spLocks/>
          </p:cNvSpPr>
          <p:nvPr/>
        </p:nvSpPr>
        <p:spPr>
          <a:xfrm>
            <a:off x="1641928" y="771856"/>
            <a:ext cx="9477546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 smtClean="0">
                <a:solidFill>
                  <a:srgbClr val="6D6E71"/>
                </a:solidFill>
              </a:rPr>
              <a:t>IMPLEMENTACJA IN HOUSE W POLSKIM SYSTEMIE PRAWNYM</a:t>
            </a:r>
            <a:endParaRPr lang="pl-PL" sz="2800" dirty="0">
              <a:solidFill>
                <a:srgbClr val="6D6E71"/>
              </a:solidFill>
            </a:endParaRPr>
          </a:p>
        </p:txBody>
      </p:sp>
      <p:sp>
        <p:nvSpPr>
          <p:cNvPr id="23" name="Prostokąt zaokrąglony 22"/>
          <p:cNvSpPr/>
          <p:nvPr/>
        </p:nvSpPr>
        <p:spPr>
          <a:xfrm>
            <a:off x="5421941" y="5080649"/>
            <a:ext cx="1957822" cy="495275"/>
          </a:xfrm>
          <a:prstGeom prst="roundRect">
            <a:avLst>
              <a:gd name="adj" fmla="val 0"/>
            </a:avLst>
          </a:prstGeom>
          <a:solidFill>
            <a:srgbClr val="6D6E71"/>
          </a:solidFill>
          <a:ln w="6350">
            <a:solidFill>
              <a:srgbClr val="6D6E7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28 lipca 2016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5421941" y="5624828"/>
            <a:ext cx="1957822" cy="110548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dirty="0">
                <a:solidFill>
                  <a:schemeClr val="bg2">
                    <a:lumMod val="25000"/>
                  </a:schemeClr>
                </a:solidFill>
              </a:rPr>
              <a:t>wejście w życie </a:t>
            </a:r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>większości</a:t>
            </a:r>
          </a:p>
          <a:p>
            <a:pPr algn="ctr"/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>przepisów pzp</a:t>
            </a:r>
            <a:endParaRPr lang="pl-PL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Prostokąt zaokrąglony 28"/>
          <p:cNvSpPr/>
          <p:nvPr/>
        </p:nvSpPr>
        <p:spPr>
          <a:xfrm>
            <a:off x="6950014" y="1754587"/>
            <a:ext cx="2686171" cy="495275"/>
          </a:xfrm>
          <a:prstGeom prst="roundRect">
            <a:avLst>
              <a:gd name="adj" fmla="val 0"/>
            </a:avLst>
          </a:prstGeom>
          <a:solidFill>
            <a:srgbClr val="A43757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1</a:t>
            </a:r>
            <a:r>
              <a:rPr lang="pl-PL" sz="1600" b="1" dirty="0" smtClean="0">
                <a:solidFill>
                  <a:schemeClr val="bg1"/>
                </a:solidFill>
              </a:rPr>
              <a:t> stycznia 2017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30" name="Prostokąt zaokrąglony 29"/>
          <p:cNvSpPr/>
          <p:nvPr/>
        </p:nvSpPr>
        <p:spPr>
          <a:xfrm>
            <a:off x="6950015" y="2298766"/>
            <a:ext cx="2686170" cy="110548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>wejście </a:t>
            </a:r>
            <a:r>
              <a:rPr lang="pl-PL" sz="1500" dirty="0">
                <a:solidFill>
                  <a:schemeClr val="bg2">
                    <a:lumMod val="25000"/>
                  </a:schemeClr>
                </a:solidFill>
              </a:rPr>
              <a:t>w życie przepisów </a:t>
            </a:r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>dot. in </a:t>
            </a:r>
            <a:r>
              <a:rPr lang="pl-PL" sz="1500" dirty="0">
                <a:solidFill>
                  <a:schemeClr val="bg2">
                    <a:lumMod val="25000"/>
                  </a:schemeClr>
                </a:solidFill>
              </a:rPr>
              <a:t>house, w tym także </a:t>
            </a:r>
            <a:br>
              <a:rPr lang="pl-PL" sz="1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500" dirty="0">
                <a:solidFill>
                  <a:schemeClr val="bg2">
                    <a:lumMod val="25000"/>
                  </a:schemeClr>
                </a:solidFill>
              </a:rPr>
              <a:t>in house na odbiór odpadów</a:t>
            </a:r>
          </a:p>
        </p:txBody>
      </p:sp>
      <p:sp>
        <p:nvSpPr>
          <p:cNvPr id="40" name="Prostokąt zaokrąglony 39"/>
          <p:cNvSpPr/>
          <p:nvPr/>
        </p:nvSpPr>
        <p:spPr>
          <a:xfrm>
            <a:off x="3580972" y="1742288"/>
            <a:ext cx="1896332" cy="495275"/>
          </a:xfrm>
          <a:prstGeom prst="roundRect">
            <a:avLst>
              <a:gd name="adj" fmla="val 0"/>
            </a:avLst>
          </a:prstGeom>
          <a:solidFill>
            <a:srgbClr val="6D6E71"/>
          </a:solidFill>
          <a:ln w="6350">
            <a:solidFill>
              <a:srgbClr val="6D6E7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22 </a:t>
            </a:r>
            <a:r>
              <a:rPr lang="pl-PL" sz="1600" b="1" dirty="0">
                <a:solidFill>
                  <a:schemeClr val="bg1"/>
                </a:solidFill>
              </a:rPr>
              <a:t>czerwca </a:t>
            </a:r>
            <a:r>
              <a:rPr lang="pl-PL" sz="1600" b="1" dirty="0" smtClean="0">
                <a:solidFill>
                  <a:schemeClr val="bg1"/>
                </a:solidFill>
              </a:rPr>
              <a:t>2016</a:t>
            </a:r>
            <a:endParaRPr lang="pl-PL" sz="1600" dirty="0">
              <a:solidFill>
                <a:schemeClr val="bg1"/>
              </a:solidFill>
            </a:endParaRPr>
          </a:p>
        </p:txBody>
      </p:sp>
      <p:cxnSp>
        <p:nvCxnSpPr>
          <p:cNvPr id="42" name="Łącznik prosty 5"/>
          <p:cNvCxnSpPr/>
          <p:nvPr/>
        </p:nvCxnSpPr>
        <p:spPr>
          <a:xfrm>
            <a:off x="4529137" y="3301165"/>
            <a:ext cx="1" cy="1571925"/>
          </a:xfrm>
          <a:prstGeom prst="line">
            <a:avLst/>
          </a:prstGeom>
          <a:ln w="1905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rostokąt zaokrąglony 40"/>
          <p:cNvSpPr/>
          <p:nvPr/>
        </p:nvSpPr>
        <p:spPr>
          <a:xfrm>
            <a:off x="3580972" y="2286468"/>
            <a:ext cx="1896332" cy="109978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>rzyjęcie ustawy </a:t>
            </a:r>
            <a:b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>o </a:t>
            </a:r>
            <a:r>
              <a:rPr lang="pl-PL" sz="1500" dirty="0">
                <a:solidFill>
                  <a:schemeClr val="bg2">
                    <a:lumMod val="25000"/>
                  </a:schemeClr>
                </a:solidFill>
              </a:rPr>
              <a:t>zmianie </a:t>
            </a:r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>pzp uwzględniającej poprawki Senatu</a:t>
            </a:r>
            <a:endParaRPr lang="pl-PL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Prostokąt zaokrąglony 42"/>
          <p:cNvSpPr/>
          <p:nvPr/>
        </p:nvSpPr>
        <p:spPr>
          <a:xfrm>
            <a:off x="1457327" y="5086348"/>
            <a:ext cx="2786061" cy="495275"/>
          </a:xfrm>
          <a:prstGeom prst="roundRect">
            <a:avLst>
              <a:gd name="adj" fmla="val 0"/>
            </a:avLst>
          </a:prstGeom>
          <a:solidFill>
            <a:srgbClr val="6D6E71"/>
          </a:solidFill>
          <a:ln w="6350">
            <a:solidFill>
              <a:srgbClr val="6D6E7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9</a:t>
            </a:r>
            <a:r>
              <a:rPr lang="pl-PL" sz="1600" b="1" dirty="0" smtClean="0">
                <a:solidFill>
                  <a:schemeClr val="bg1"/>
                </a:solidFill>
              </a:rPr>
              <a:t> </a:t>
            </a:r>
            <a:r>
              <a:rPr lang="pl-PL" sz="1600" b="1" dirty="0">
                <a:solidFill>
                  <a:schemeClr val="bg1"/>
                </a:solidFill>
              </a:rPr>
              <a:t>czerwca </a:t>
            </a:r>
            <a:r>
              <a:rPr lang="pl-PL" sz="1600" b="1" dirty="0" smtClean="0">
                <a:solidFill>
                  <a:schemeClr val="bg1"/>
                </a:solidFill>
              </a:rPr>
              <a:t>2016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44" name="Prostokąt zaokrąglony 43"/>
          <p:cNvSpPr/>
          <p:nvPr/>
        </p:nvSpPr>
        <p:spPr>
          <a:xfrm>
            <a:off x="1457327" y="5630528"/>
            <a:ext cx="2786061" cy="109978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>Senat wniósł poprawki </a:t>
            </a:r>
            <a:b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>do ustawy (m.in. </a:t>
            </a:r>
            <a:r>
              <a:rPr lang="pl-PL" sz="1500" b="1" dirty="0" smtClean="0">
                <a:solidFill>
                  <a:schemeClr val="bg2">
                    <a:lumMod val="25000"/>
                  </a:schemeClr>
                </a:solidFill>
              </a:rPr>
              <a:t>przetarg </a:t>
            </a:r>
            <a:br>
              <a:rPr lang="pl-PL" sz="15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500" b="1" dirty="0" smtClean="0">
                <a:solidFill>
                  <a:schemeClr val="bg2">
                    <a:lumMod val="25000"/>
                  </a:schemeClr>
                </a:solidFill>
              </a:rPr>
              <a:t>na odbiór odpadów z terenów niezamieszkanych) </a:t>
            </a:r>
            <a:endParaRPr lang="pl-PL"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5" name="Prostokąt zaokrąglony 44"/>
          <p:cNvSpPr/>
          <p:nvPr/>
        </p:nvSpPr>
        <p:spPr>
          <a:xfrm>
            <a:off x="173051" y="1752600"/>
            <a:ext cx="2265349" cy="495275"/>
          </a:xfrm>
          <a:prstGeom prst="roundRect">
            <a:avLst>
              <a:gd name="adj" fmla="val 0"/>
            </a:avLst>
          </a:prstGeom>
          <a:solidFill>
            <a:srgbClr val="6D6E71"/>
          </a:solidFill>
          <a:ln w="6350">
            <a:solidFill>
              <a:srgbClr val="6D6E7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13 maja 2016</a:t>
            </a:r>
            <a:endParaRPr lang="pl-PL" sz="1600" dirty="0">
              <a:solidFill>
                <a:schemeClr val="bg1"/>
              </a:solidFill>
            </a:endParaRPr>
          </a:p>
        </p:txBody>
      </p:sp>
      <p:cxnSp>
        <p:nvCxnSpPr>
          <p:cNvPr id="47" name="Łącznik prosty 5"/>
          <p:cNvCxnSpPr/>
          <p:nvPr/>
        </p:nvCxnSpPr>
        <p:spPr>
          <a:xfrm>
            <a:off x="2946400" y="3678404"/>
            <a:ext cx="1" cy="1571925"/>
          </a:xfrm>
          <a:prstGeom prst="line">
            <a:avLst/>
          </a:prstGeom>
          <a:ln w="1905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5"/>
          <p:cNvCxnSpPr/>
          <p:nvPr/>
        </p:nvCxnSpPr>
        <p:spPr>
          <a:xfrm>
            <a:off x="1314391" y="3325019"/>
            <a:ext cx="1" cy="1571925"/>
          </a:xfrm>
          <a:prstGeom prst="line">
            <a:avLst/>
          </a:prstGeom>
          <a:ln w="1905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ostokąt zaokrąglony 45"/>
          <p:cNvSpPr/>
          <p:nvPr/>
        </p:nvSpPr>
        <p:spPr>
          <a:xfrm>
            <a:off x="173052" y="2296780"/>
            <a:ext cx="2265348" cy="109978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>rzyjęcie ustawy </a:t>
            </a:r>
            <a:b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>o </a:t>
            </a:r>
            <a:r>
              <a:rPr lang="pl-PL" sz="1500" dirty="0">
                <a:solidFill>
                  <a:schemeClr val="bg2">
                    <a:lumMod val="25000"/>
                  </a:schemeClr>
                </a:solidFill>
              </a:rPr>
              <a:t>zmianie </a:t>
            </a:r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>pzp przez Sejm (</a:t>
            </a:r>
            <a:r>
              <a:rPr lang="pl-PL" sz="1500" b="1" dirty="0" smtClean="0">
                <a:solidFill>
                  <a:schemeClr val="bg2">
                    <a:lumMod val="25000"/>
                  </a:schemeClr>
                </a:solidFill>
              </a:rPr>
              <a:t>in house </a:t>
            </a:r>
            <a:br>
              <a:rPr lang="pl-PL" sz="15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500" b="1" dirty="0" smtClean="0">
                <a:solidFill>
                  <a:schemeClr val="bg2">
                    <a:lumMod val="25000"/>
                  </a:schemeClr>
                </a:solidFill>
              </a:rPr>
              <a:t>w odpadach</a:t>
            </a:r>
            <a:r>
              <a:rPr lang="pl-PL" sz="15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pl-PL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3" name="Prostokąt 52"/>
          <p:cNvSpPr/>
          <p:nvPr/>
        </p:nvSpPr>
        <p:spPr>
          <a:xfrm>
            <a:off x="6380700" y="3670786"/>
            <a:ext cx="1912399" cy="1206500"/>
          </a:xfrm>
          <a:prstGeom prst="rect">
            <a:avLst/>
          </a:prstGeom>
          <a:solidFill>
            <a:srgbClr val="F0D3DC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6" name="Łącznik prosty 5"/>
          <p:cNvCxnSpPr/>
          <p:nvPr/>
        </p:nvCxnSpPr>
        <p:spPr>
          <a:xfrm>
            <a:off x="8293100" y="3304388"/>
            <a:ext cx="0" cy="1592556"/>
          </a:xfrm>
          <a:prstGeom prst="line">
            <a:avLst/>
          </a:prstGeom>
          <a:ln w="1905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33" grpId="0" animBg="1"/>
      <p:bldP spid="16" grpId="0" animBg="1"/>
      <p:bldP spid="13" grpId="0" animBg="1"/>
      <p:bldP spid="19" grpId="0" animBg="1"/>
      <p:bldP spid="23" grpId="0" animBg="1"/>
      <p:bldP spid="28" grpId="0" animBg="1"/>
      <p:bldP spid="29" grpId="0" animBg="1"/>
      <p:bldP spid="30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5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854200" y="771524"/>
            <a:ext cx="8826500" cy="635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AKTAULNA PODSTAWA PRAWNA ZAMÓWIEŃ IN HOUSE </a:t>
            </a:r>
            <a:endParaRPr lang="pl-PL" sz="2400" dirty="0">
              <a:solidFill>
                <a:srgbClr val="6D6E71"/>
              </a:solidFill>
            </a:endParaRPr>
          </a:p>
        </p:txBody>
      </p:sp>
      <p:cxnSp>
        <p:nvCxnSpPr>
          <p:cNvPr id="9" name="Łącznik prostoliniowy 3"/>
          <p:cNvCxnSpPr>
            <a:endCxn id="11" idx="1"/>
          </p:cNvCxnSpPr>
          <p:nvPr/>
        </p:nvCxnSpPr>
        <p:spPr>
          <a:xfrm flipV="1">
            <a:off x="30822" y="3153155"/>
            <a:ext cx="1918939" cy="4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oliniowy 4"/>
          <p:cNvCxnSpPr/>
          <p:nvPr/>
        </p:nvCxnSpPr>
        <p:spPr>
          <a:xfrm>
            <a:off x="9362655" y="3153153"/>
            <a:ext cx="2877103" cy="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1949761" y="1867280"/>
            <a:ext cx="8250695" cy="257175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56000" rtlCol="0" anchor="ctr"/>
          <a:lstStyle/>
          <a:p>
            <a:pPr algn="ctr"/>
            <a:r>
              <a:rPr lang="pl-PL" sz="2000" b="1" dirty="0" smtClean="0">
                <a:solidFill>
                  <a:srgbClr val="6D6E71"/>
                </a:solidFill>
              </a:rPr>
              <a:t>Ustawa z dnia 22 czerwca 2016 r. </a:t>
            </a:r>
            <a:br>
              <a:rPr lang="pl-PL" sz="2000" b="1" dirty="0" smtClean="0">
                <a:solidFill>
                  <a:srgbClr val="6D6E71"/>
                </a:solidFill>
              </a:rPr>
            </a:br>
            <a:r>
              <a:rPr lang="pl-PL" sz="2000" b="1" dirty="0" smtClean="0">
                <a:solidFill>
                  <a:srgbClr val="6D6E71"/>
                </a:solidFill>
              </a:rPr>
              <a:t>o </a:t>
            </a:r>
            <a:r>
              <a:rPr lang="pl-PL" sz="2000" b="1" dirty="0">
                <a:solidFill>
                  <a:srgbClr val="6D6E71"/>
                </a:solidFill>
              </a:rPr>
              <a:t>zmianie ustawy </a:t>
            </a:r>
            <a:r>
              <a:rPr lang="pl-PL" sz="2000" b="1" dirty="0" smtClean="0">
                <a:solidFill>
                  <a:srgbClr val="6D6E71"/>
                </a:solidFill>
              </a:rPr>
              <a:t>– </a:t>
            </a:r>
            <a:r>
              <a:rPr lang="pl-PL" sz="2000" b="1" dirty="0">
                <a:solidFill>
                  <a:srgbClr val="6D6E71"/>
                </a:solidFill>
              </a:rPr>
              <a:t>Prawo zamówień publicznych oraz niektórych innych ustaw</a:t>
            </a:r>
            <a:r>
              <a:rPr lang="pl-PL" dirty="0">
                <a:solidFill>
                  <a:srgbClr val="6D6E71"/>
                </a:solidFill>
              </a:rPr>
              <a:t/>
            </a:r>
            <a:br>
              <a:rPr lang="pl-PL" dirty="0">
                <a:solidFill>
                  <a:srgbClr val="6D6E71"/>
                </a:solidFill>
              </a:rPr>
            </a:br>
            <a:r>
              <a:rPr lang="pl-PL" dirty="0">
                <a:solidFill>
                  <a:srgbClr val="6D6E71"/>
                </a:solidFill>
              </a:rPr>
              <a:t>(Dz.U. 2016, poz. 1020)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646" y="2306224"/>
            <a:ext cx="1772766" cy="177276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1949761" y="5152571"/>
            <a:ext cx="8250695" cy="1192752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</a:rPr>
              <a:t>Art. 67 ust. 1 pkt 12-15 pzp 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5670068" y="4439030"/>
            <a:ext cx="810079" cy="713541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319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az 4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3" r="1"/>
          <a:stretch/>
        </p:blipFill>
        <p:spPr>
          <a:xfrm>
            <a:off x="7601802" y="1746"/>
            <a:ext cx="4588899" cy="6854510"/>
          </a:xfrm>
          <a:prstGeom prst="rect">
            <a:avLst/>
          </a:prstGeom>
        </p:spPr>
      </p:pic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03388" y="765174"/>
            <a:ext cx="4214812" cy="647701"/>
          </a:xfrm>
        </p:spPr>
        <p:txBody>
          <a:bodyPr/>
          <a:lstStyle/>
          <a:p>
            <a:r>
              <a:rPr lang="pl-PL" dirty="0" smtClean="0"/>
              <a:t>agenda</a:t>
            </a:r>
            <a:endParaRPr lang="pl-PL" dirty="0"/>
          </a:p>
        </p:txBody>
      </p:sp>
      <p:sp>
        <p:nvSpPr>
          <p:cNvPr id="29" name="Prostokąt 28"/>
          <p:cNvSpPr/>
          <p:nvPr/>
        </p:nvSpPr>
        <p:spPr>
          <a:xfrm>
            <a:off x="0" y="1768311"/>
            <a:ext cx="1396314" cy="360256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I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0" y="2268153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II</a:t>
            </a:r>
            <a:endParaRPr lang="pl-PL" sz="2400" b="1" dirty="0"/>
          </a:p>
        </p:txBody>
      </p:sp>
      <p:sp>
        <p:nvSpPr>
          <p:cNvPr id="32" name="Prostokąt 31"/>
          <p:cNvSpPr/>
          <p:nvPr/>
        </p:nvSpPr>
        <p:spPr>
          <a:xfrm>
            <a:off x="1467036" y="2269195"/>
            <a:ext cx="7249745" cy="358958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chemeClr val="bg1"/>
                </a:solidFill>
              </a:rPr>
              <a:t>Wykonywanie </a:t>
            </a:r>
            <a:r>
              <a:rPr lang="pl-PL" dirty="0">
                <a:solidFill>
                  <a:schemeClr val="bg1"/>
                </a:solidFill>
              </a:rPr>
              <a:t>zadań własnych przez JST </a:t>
            </a:r>
            <a:r>
              <a:rPr lang="pl-PL" dirty="0" smtClean="0">
                <a:solidFill>
                  <a:schemeClr val="bg1"/>
                </a:solidFill>
              </a:rPr>
              <a:t>a zamówienia in house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1458825" y="1768312"/>
            <a:ext cx="7249745" cy="360256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>
                <a:solidFill>
                  <a:srgbClr val="6D6E71"/>
                </a:solidFill>
              </a:rPr>
              <a:t>Kodyfikacja zamówień in house – </a:t>
            </a:r>
            <a:r>
              <a:rPr lang="pl-PL" b="1" dirty="0">
                <a:solidFill>
                  <a:srgbClr val="6D6E71"/>
                </a:solidFill>
              </a:rPr>
              <a:t>ratio legis 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1828798" y="3820661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siostrzany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1828798" y="4339254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odwrócony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40" name="Prostokąt 39"/>
          <p:cNvSpPr/>
          <p:nvPr/>
        </p:nvSpPr>
        <p:spPr>
          <a:xfrm>
            <a:off x="1828799" y="3305891"/>
            <a:ext cx="6865942" cy="36069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klasyczny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828798" y="4850612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dla podmiotu </a:t>
            </a:r>
            <a:r>
              <a:rPr lang="pl-PL" dirty="0">
                <a:solidFill>
                  <a:srgbClr val="6D6E71"/>
                </a:solidFill>
              </a:rPr>
              <a:t>kontrolowanego, przez </a:t>
            </a:r>
            <a:r>
              <a:rPr lang="pl-PL" dirty="0" smtClean="0">
                <a:solidFill>
                  <a:srgbClr val="6D6E71"/>
                </a:solidFill>
              </a:rPr>
              <a:t>podmioty kontrolujące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0" y="2773619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III</a:t>
            </a:r>
            <a:endParaRPr lang="pl-PL" sz="2400" b="1" dirty="0"/>
          </a:p>
        </p:txBody>
      </p:sp>
      <p:sp>
        <p:nvSpPr>
          <p:cNvPr id="22" name="Prostokąt 21"/>
          <p:cNvSpPr/>
          <p:nvPr/>
        </p:nvSpPr>
        <p:spPr>
          <a:xfrm>
            <a:off x="1467036" y="2763384"/>
            <a:ext cx="7249745" cy="358958"/>
          </a:xfrm>
          <a:prstGeom prst="rect">
            <a:avLst/>
          </a:prstGeom>
          <a:solidFill>
            <a:srgbClr val="FFFFFF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>
                <a:solidFill>
                  <a:srgbClr val="6D6E71"/>
                </a:solidFill>
              </a:rPr>
              <a:t>Typy zamówień in </a:t>
            </a:r>
            <a:r>
              <a:rPr lang="pl-PL" dirty="0" smtClean="0">
                <a:solidFill>
                  <a:srgbClr val="6D6E71"/>
                </a:solidFill>
              </a:rPr>
              <a:t>house: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-20424" y="330658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1</a:t>
            </a:r>
            <a:endParaRPr lang="pl-PL" sz="2400" b="1" dirty="0"/>
          </a:p>
        </p:txBody>
      </p:sp>
      <p:sp>
        <p:nvSpPr>
          <p:cNvPr id="24" name="Prostokąt 23"/>
          <p:cNvSpPr/>
          <p:nvPr/>
        </p:nvSpPr>
        <p:spPr>
          <a:xfrm>
            <a:off x="0" y="382066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2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0" y="4342714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3</a:t>
            </a:r>
            <a:endParaRPr lang="pl-PL" sz="2400" b="1" dirty="0"/>
          </a:p>
        </p:txBody>
      </p:sp>
      <p:sp>
        <p:nvSpPr>
          <p:cNvPr id="26" name="Prostokąt 25"/>
          <p:cNvSpPr/>
          <p:nvPr/>
        </p:nvSpPr>
        <p:spPr>
          <a:xfrm>
            <a:off x="-20425" y="485009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4</a:t>
            </a:r>
            <a:endParaRPr lang="pl-PL" sz="2400" b="1" dirty="0"/>
          </a:p>
        </p:txBody>
      </p:sp>
      <p:sp>
        <p:nvSpPr>
          <p:cNvPr id="27" name="Prostokąt 26"/>
          <p:cNvSpPr/>
          <p:nvPr/>
        </p:nvSpPr>
        <p:spPr>
          <a:xfrm>
            <a:off x="1828799" y="5362491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w </a:t>
            </a:r>
            <a:r>
              <a:rPr lang="pl-PL" dirty="0">
                <a:solidFill>
                  <a:srgbClr val="6D6E71"/>
                </a:solidFill>
              </a:rPr>
              <a:t>ramach horyzontalnej współpracy publiczno-publicznej 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-20424" y="5361970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5</a:t>
            </a:r>
          </a:p>
        </p:txBody>
      </p:sp>
      <p:sp>
        <p:nvSpPr>
          <p:cNvPr id="31" name="Prostokąt 30"/>
          <p:cNvSpPr/>
          <p:nvPr/>
        </p:nvSpPr>
        <p:spPr>
          <a:xfrm>
            <a:off x="-70722" y="5872419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IV</a:t>
            </a:r>
            <a:endParaRPr lang="pl-PL" sz="2400" b="1" dirty="0"/>
          </a:p>
        </p:txBody>
      </p:sp>
      <p:sp>
        <p:nvSpPr>
          <p:cNvPr id="33" name="Prostokąt 32"/>
          <p:cNvSpPr/>
          <p:nvPr/>
        </p:nvSpPr>
        <p:spPr>
          <a:xfrm>
            <a:off x="1396314" y="5862184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Przesłanki udzielania in house – wątpliwości prawne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-70722" y="6373542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V</a:t>
            </a:r>
            <a:endParaRPr lang="pl-PL" sz="2400" b="1" dirty="0"/>
          </a:p>
        </p:txBody>
      </p:sp>
      <p:sp>
        <p:nvSpPr>
          <p:cNvPr id="36" name="Prostokąt 35"/>
          <p:cNvSpPr/>
          <p:nvPr/>
        </p:nvSpPr>
        <p:spPr>
          <a:xfrm>
            <a:off x="1396314" y="6363307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Tryb udzielania zamówień in house</a:t>
            </a:r>
            <a:endParaRPr lang="pl-PL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0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9217742" y="2811663"/>
            <a:ext cx="2974256" cy="2340800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8000" bIns="396000" rtlCol="0" anchor="b"/>
          <a:lstStyle/>
          <a:p>
            <a:pPr lvl="1"/>
            <a:r>
              <a:rPr lang="pl-PL" sz="11500" b="1" dirty="0">
                <a:solidFill>
                  <a:schemeClr val="bg1"/>
                </a:solidFill>
              </a:rPr>
              <a:t>§</a:t>
            </a:r>
          </a:p>
        </p:txBody>
      </p:sp>
      <p:sp>
        <p:nvSpPr>
          <p:cNvPr id="10" name="Prostokąt 9"/>
          <p:cNvSpPr/>
          <p:nvPr/>
        </p:nvSpPr>
        <p:spPr>
          <a:xfrm>
            <a:off x="-414341" y="2811663"/>
            <a:ext cx="9528843" cy="23408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756000" rtlCol="0" anchor="ctr"/>
          <a:lstStyle/>
          <a:p>
            <a:pPr lvl="2" algn="just" fontAlgn="base"/>
            <a:r>
              <a:rPr lang="pl-PL" sz="2800" dirty="0" smtClean="0">
                <a:solidFill>
                  <a:srgbClr val="6D6E71"/>
                </a:solidFill>
              </a:rPr>
              <a:t>W </a:t>
            </a:r>
            <a:r>
              <a:rPr lang="pl-PL" sz="2800" dirty="0">
                <a:solidFill>
                  <a:srgbClr val="6D6E71"/>
                </a:solidFill>
              </a:rPr>
              <a:t>celu wykonywania zadań gmina </a:t>
            </a:r>
            <a:r>
              <a:rPr lang="pl-PL" sz="2800" b="1" dirty="0">
                <a:solidFill>
                  <a:srgbClr val="A43757"/>
                </a:solidFill>
              </a:rPr>
              <a:t>może tworzyć jednostki organizacyjne</a:t>
            </a:r>
            <a:r>
              <a:rPr lang="pl-PL" sz="2800" dirty="0">
                <a:solidFill>
                  <a:srgbClr val="6D6E71"/>
                </a:solidFill>
              </a:rPr>
              <a:t>, a także </a:t>
            </a:r>
            <a:r>
              <a:rPr lang="pl-PL" sz="2800" b="1" dirty="0">
                <a:solidFill>
                  <a:srgbClr val="A43757"/>
                </a:solidFill>
              </a:rPr>
              <a:t>zawierać umowy </a:t>
            </a:r>
            <a:r>
              <a:rPr lang="pl-PL" sz="2800" dirty="0">
                <a:solidFill>
                  <a:srgbClr val="6D6E71"/>
                </a:solidFill>
              </a:rPr>
              <a:t>z innymi podmiotami, w tym z organizacjami pozarządowymi.</a:t>
            </a:r>
            <a:endParaRPr lang="pl-PL" sz="2800" b="1" dirty="0">
              <a:solidFill>
                <a:srgbClr val="6D6E7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SPOSOBY REALIZOWANIA ZADAŃ PRZEZ GMINĘ 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-140445" y="2420888"/>
            <a:ext cx="6606385" cy="51459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</a:rPr>
              <a:t>Art. 9 ust. 1 ustawy o samorządzie gminnym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9217742" y="2811663"/>
            <a:ext cx="2974256" cy="1470051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8000" bIns="396000" rtlCol="0" anchor="b"/>
          <a:lstStyle/>
          <a:p>
            <a:pPr lvl="1"/>
            <a:r>
              <a:rPr lang="pl-PL" sz="5400" b="1" dirty="0">
                <a:solidFill>
                  <a:schemeClr val="bg1"/>
                </a:solidFill>
              </a:rPr>
              <a:t>§</a:t>
            </a:r>
          </a:p>
        </p:txBody>
      </p:sp>
      <p:sp>
        <p:nvSpPr>
          <p:cNvPr id="10" name="Prostokąt 9"/>
          <p:cNvSpPr/>
          <p:nvPr/>
        </p:nvSpPr>
        <p:spPr>
          <a:xfrm>
            <a:off x="-414341" y="2811663"/>
            <a:ext cx="9528843" cy="1470051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756000" rtlCol="0" anchor="ctr"/>
          <a:lstStyle/>
          <a:p>
            <a:pPr lvl="2" algn="just" fontAlgn="base"/>
            <a:r>
              <a:rPr lang="pl-PL" dirty="0" smtClean="0">
                <a:solidFill>
                  <a:srgbClr val="6D6E71"/>
                </a:solidFill>
              </a:rPr>
              <a:t>Gmina </a:t>
            </a:r>
            <a:r>
              <a:rPr lang="pl-PL" dirty="0">
                <a:solidFill>
                  <a:srgbClr val="6D6E71"/>
                </a:solidFill>
              </a:rPr>
              <a:t>oraz inna gminna osoba prawna może prowadzić działalność gospodarczą wykraczającą poza zadania o charakterze użyteczności publicznej wyłącznie w przypadkach określonych w odrębnej ustawie.</a:t>
            </a:r>
            <a:endParaRPr lang="pl-PL" b="1" dirty="0">
              <a:solidFill>
                <a:srgbClr val="6D6E7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rgbClr val="6D6E71"/>
                </a:solidFill>
              </a:rPr>
              <a:t>ZASADY REALIZACJI ZADAŃ PUBLICZNYCH</a:t>
            </a:r>
          </a:p>
        </p:txBody>
      </p:sp>
      <p:sp>
        <p:nvSpPr>
          <p:cNvPr id="6" name="Prostokąt 5"/>
          <p:cNvSpPr/>
          <p:nvPr/>
        </p:nvSpPr>
        <p:spPr>
          <a:xfrm>
            <a:off x="-140445" y="2420888"/>
            <a:ext cx="7005702" cy="51459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</a:rPr>
              <a:t>Art. 9 ust. 2 i 4 ustawy o samorządzie gminnym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9217744" y="4400978"/>
            <a:ext cx="2974256" cy="1470051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8000" bIns="396000" rtlCol="0" anchor="b"/>
          <a:lstStyle/>
          <a:p>
            <a:pPr lvl="1"/>
            <a:r>
              <a:rPr lang="pl-PL" sz="5400" b="1" dirty="0">
                <a:solidFill>
                  <a:schemeClr val="bg1"/>
                </a:solidFill>
              </a:rPr>
              <a:t>§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-414339" y="4400978"/>
            <a:ext cx="9528843" cy="1470051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756000" rtlCol="0" anchor="ctr"/>
          <a:lstStyle/>
          <a:p>
            <a:pPr lvl="2" algn="just" fontAlgn="base"/>
            <a:r>
              <a:rPr lang="pl-PL" dirty="0" smtClean="0">
                <a:solidFill>
                  <a:srgbClr val="6D6E71"/>
                </a:solidFill>
              </a:rPr>
              <a:t>Zadaniami </a:t>
            </a:r>
            <a:r>
              <a:rPr lang="pl-PL" dirty="0">
                <a:solidFill>
                  <a:srgbClr val="6D6E71"/>
                </a:solidFill>
              </a:rPr>
              <a:t>użyteczności publicznej, w rozumieniu ustawy, są </a:t>
            </a:r>
            <a:r>
              <a:rPr lang="pl-PL" b="1" dirty="0">
                <a:solidFill>
                  <a:srgbClr val="A43757"/>
                </a:solidFill>
              </a:rPr>
              <a:t>zadania własne gminy</a:t>
            </a:r>
            <a:r>
              <a:rPr lang="pl-PL" dirty="0">
                <a:solidFill>
                  <a:srgbClr val="6D6E71"/>
                </a:solidFill>
              </a:rPr>
              <a:t>, określone w art. 7 ust. 1, których celem jest </a:t>
            </a:r>
            <a:r>
              <a:rPr lang="pl-PL" u="sng" dirty="0">
                <a:solidFill>
                  <a:srgbClr val="6D6E71"/>
                </a:solidFill>
              </a:rPr>
              <a:t>bieżące </a:t>
            </a:r>
            <a:r>
              <a:rPr lang="pl-PL" u="sng" dirty="0" smtClean="0">
                <a:solidFill>
                  <a:srgbClr val="6D6E71"/>
                </a:solidFill>
              </a:rPr>
              <a:t/>
            </a:r>
            <a:br>
              <a:rPr lang="pl-PL" u="sng" dirty="0" smtClean="0">
                <a:solidFill>
                  <a:srgbClr val="6D6E71"/>
                </a:solidFill>
              </a:rPr>
            </a:br>
            <a:r>
              <a:rPr lang="pl-PL" u="sng" dirty="0" smtClean="0">
                <a:solidFill>
                  <a:srgbClr val="6D6E71"/>
                </a:solidFill>
              </a:rPr>
              <a:t>i </a:t>
            </a:r>
            <a:r>
              <a:rPr lang="pl-PL" u="sng" dirty="0">
                <a:solidFill>
                  <a:srgbClr val="6D6E71"/>
                </a:solidFill>
              </a:rPr>
              <a:t>nieprzerwane zaspokajanie zbiorowych potrzeb ludności</a:t>
            </a:r>
            <a:r>
              <a:rPr lang="pl-PL" dirty="0">
                <a:solidFill>
                  <a:srgbClr val="6D6E71"/>
                </a:solidFill>
              </a:rPr>
              <a:t> w drodze świadczenia usług powszechnie dostępnych.</a:t>
            </a:r>
            <a:endParaRPr lang="pl-PL" b="1" dirty="0">
              <a:solidFill>
                <a:srgbClr val="6D6E7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9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ymbol zastępczy tekstu 1"/>
          <p:cNvSpPr txBox="1">
            <a:spLocks/>
          </p:cNvSpPr>
          <p:nvPr/>
        </p:nvSpPr>
        <p:spPr>
          <a:xfrm>
            <a:off x="1854200" y="771524"/>
            <a:ext cx="8826500" cy="677864"/>
          </a:xfrm>
          <a:prstGeom prst="rect">
            <a:avLst/>
          </a:prstGeom>
          <a:effectLst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ZASADY REALIZACJI ZADAŃ PUBLICZNYCH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3071663" y="2048614"/>
            <a:ext cx="9486355" cy="2289522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864000" rtlCol="0" anchor="ctr"/>
          <a:lstStyle/>
          <a:p>
            <a:pPr algn="just"/>
            <a:r>
              <a:rPr lang="pl-PL" sz="2600" dirty="0" smtClean="0">
                <a:solidFill>
                  <a:srgbClr val="6D6E71"/>
                </a:solidFill>
              </a:rPr>
              <a:t>Realizacja zadań publicznych przez jednostki samorządu terytorialnego powinna odbywać się </a:t>
            </a:r>
            <a:r>
              <a:rPr lang="pl-PL" sz="2600" b="1" dirty="0" smtClean="0">
                <a:solidFill>
                  <a:srgbClr val="A43757"/>
                </a:solidFill>
              </a:rPr>
              <a:t>zgodnie z zasadami przewidzianymi w ustawie z dnia 20 grudnia 1996 r. </a:t>
            </a:r>
            <a:br>
              <a:rPr lang="pl-PL" sz="2600" b="1" dirty="0" smtClean="0">
                <a:solidFill>
                  <a:srgbClr val="A43757"/>
                </a:solidFill>
              </a:rPr>
            </a:br>
            <a:r>
              <a:rPr lang="pl-PL" sz="2600" b="1" dirty="0" smtClean="0">
                <a:solidFill>
                  <a:srgbClr val="A43757"/>
                </a:solidFill>
              </a:rPr>
              <a:t>o gospodarce komunalnej.</a:t>
            </a:r>
            <a:endParaRPr lang="pl-PL" sz="2600" b="1" dirty="0">
              <a:solidFill>
                <a:srgbClr val="6D6E71"/>
              </a:solidFill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2" y="1918917"/>
            <a:ext cx="2548917" cy="254891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407886" y="4841684"/>
            <a:ext cx="11263083" cy="1341402"/>
          </a:xfrm>
          <a:prstGeom prst="rect">
            <a:avLst/>
          </a:prstGeom>
          <a:solidFill>
            <a:srgbClr val="A43757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864000" rtlCol="0" anchor="ctr"/>
          <a:lstStyle/>
          <a:p>
            <a:pPr algn="just"/>
            <a:r>
              <a:rPr lang="pl-PL" sz="2800" dirty="0" smtClean="0">
                <a:solidFill>
                  <a:schemeClr val="bg1"/>
                </a:solidFill>
              </a:rPr>
              <a:t>„Kodyfikacja” zamówień </a:t>
            </a:r>
            <a:r>
              <a:rPr lang="pl-PL" sz="2800" dirty="0">
                <a:solidFill>
                  <a:schemeClr val="bg1"/>
                </a:solidFill>
              </a:rPr>
              <a:t>in </a:t>
            </a:r>
            <a:r>
              <a:rPr lang="pl-PL" sz="2800" dirty="0" smtClean="0">
                <a:solidFill>
                  <a:schemeClr val="bg1"/>
                </a:solidFill>
              </a:rPr>
              <a:t>house </a:t>
            </a:r>
            <a:r>
              <a:rPr lang="pl-PL" sz="2800" b="1" dirty="0" smtClean="0">
                <a:solidFill>
                  <a:schemeClr val="bg1"/>
                </a:solidFill>
              </a:rPr>
              <a:t>nie zmienia istoty regulacji</a:t>
            </a:r>
            <a:r>
              <a:rPr lang="pl-PL" sz="2800" dirty="0" smtClean="0">
                <a:solidFill>
                  <a:schemeClr val="bg1"/>
                </a:solidFill>
              </a:rPr>
              <a:t> związanych </a:t>
            </a:r>
            <a:r>
              <a:rPr lang="pl-PL" sz="2800" dirty="0">
                <a:solidFill>
                  <a:schemeClr val="bg1"/>
                </a:solidFill>
              </a:rPr>
              <a:t>z realizacją przez </a:t>
            </a:r>
            <a:r>
              <a:rPr lang="pl-PL" sz="2800" dirty="0" smtClean="0">
                <a:solidFill>
                  <a:schemeClr val="bg1"/>
                </a:solidFill>
              </a:rPr>
              <a:t>JST zadań własnych</a:t>
            </a:r>
            <a:r>
              <a:rPr lang="pl-PL" sz="2800" dirty="0">
                <a:solidFill>
                  <a:schemeClr val="bg1"/>
                </a:solidFill>
              </a:rPr>
              <a:t>.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75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9217742" y="2811663"/>
            <a:ext cx="2974256" cy="2340800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8000" bIns="396000" rtlCol="0" anchor="b"/>
          <a:lstStyle/>
          <a:p>
            <a:pPr lvl="1"/>
            <a:r>
              <a:rPr lang="pl-PL" sz="11500" b="1" dirty="0">
                <a:solidFill>
                  <a:schemeClr val="bg1"/>
                </a:solidFill>
              </a:rPr>
              <a:t>§</a:t>
            </a:r>
          </a:p>
        </p:txBody>
      </p:sp>
      <p:sp>
        <p:nvSpPr>
          <p:cNvPr id="10" name="Prostokąt 9"/>
          <p:cNvSpPr/>
          <p:nvPr/>
        </p:nvSpPr>
        <p:spPr>
          <a:xfrm>
            <a:off x="-414341" y="2811663"/>
            <a:ext cx="9528843" cy="23408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756000" rtlCol="0" anchor="ctr"/>
          <a:lstStyle/>
          <a:p>
            <a:pPr lvl="2" algn="just" fontAlgn="base"/>
            <a:r>
              <a:rPr lang="pl-PL" sz="2000" dirty="0" smtClean="0">
                <a:solidFill>
                  <a:srgbClr val="6D6E71"/>
                </a:solidFill>
              </a:rPr>
              <a:t>Gospodarka </a:t>
            </a:r>
            <a:r>
              <a:rPr lang="pl-PL" sz="2000" dirty="0">
                <a:solidFill>
                  <a:srgbClr val="6D6E71"/>
                </a:solidFill>
              </a:rPr>
              <a:t>komunalna obejmuje w szczególności </a:t>
            </a:r>
            <a:r>
              <a:rPr lang="pl-PL" sz="2000" b="1" dirty="0">
                <a:solidFill>
                  <a:srgbClr val="A43757"/>
                </a:solidFill>
              </a:rPr>
              <a:t>zadania </a:t>
            </a:r>
            <a:r>
              <a:rPr lang="pl-PL" sz="2000" b="1" dirty="0" smtClean="0">
                <a:solidFill>
                  <a:srgbClr val="A43757"/>
                </a:solidFill>
              </a:rPr>
              <a:t/>
            </a:r>
            <a:br>
              <a:rPr lang="pl-PL" sz="2000" b="1" dirty="0" smtClean="0">
                <a:solidFill>
                  <a:srgbClr val="A43757"/>
                </a:solidFill>
              </a:rPr>
            </a:br>
            <a:r>
              <a:rPr lang="pl-PL" sz="2000" b="1" dirty="0" smtClean="0">
                <a:solidFill>
                  <a:srgbClr val="A43757"/>
                </a:solidFill>
              </a:rPr>
              <a:t>o </a:t>
            </a:r>
            <a:r>
              <a:rPr lang="pl-PL" sz="2000" b="1" dirty="0">
                <a:solidFill>
                  <a:srgbClr val="A43757"/>
                </a:solidFill>
              </a:rPr>
              <a:t>charakterze użyteczności publicznej</a:t>
            </a:r>
            <a:r>
              <a:rPr lang="pl-PL" sz="2000" dirty="0">
                <a:solidFill>
                  <a:srgbClr val="6D6E71"/>
                </a:solidFill>
              </a:rPr>
              <a:t>, których celem jest bieżące i nieprzerwane zaspokajanie zbiorowych potrzeb ludności w drodze świadczenia usług powszechnie dostępnych.</a:t>
            </a:r>
            <a:endParaRPr lang="pl-PL" sz="2000" b="1" dirty="0">
              <a:solidFill>
                <a:srgbClr val="6D6E7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rgbClr val="6D6E71"/>
                </a:solidFill>
              </a:rPr>
              <a:t>ZASADY REALIZACJI ZADAŃ PUBLICZNYCH</a:t>
            </a:r>
          </a:p>
        </p:txBody>
      </p:sp>
      <p:sp>
        <p:nvSpPr>
          <p:cNvPr id="6" name="Prostokąt 5"/>
          <p:cNvSpPr/>
          <p:nvPr/>
        </p:nvSpPr>
        <p:spPr>
          <a:xfrm>
            <a:off x="-140445" y="2420888"/>
            <a:ext cx="6606385" cy="51459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</a:rPr>
              <a:t>Art. 1 ust. 2 ustawy o gospodarce komunalnej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WYBÓR FORMY WYKONYWANIA ZADAŃ WŁASNYCH 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885" y="2273743"/>
            <a:ext cx="3544615" cy="354461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78982" y="2130701"/>
            <a:ext cx="90133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 smtClean="0">
                <a:solidFill>
                  <a:srgbClr val="6D6E71"/>
                </a:solidFill>
              </a:rPr>
              <a:t>Co do zasady wybór </a:t>
            </a:r>
            <a:r>
              <a:rPr lang="pl-PL" sz="3600" dirty="0">
                <a:solidFill>
                  <a:srgbClr val="6D6E71"/>
                </a:solidFill>
              </a:rPr>
              <a:t>określonej formy wykonywania zadań własnych jednostki samorządu terytorialnego </a:t>
            </a:r>
            <a:r>
              <a:rPr lang="pl-PL" sz="3600" b="1" dirty="0">
                <a:solidFill>
                  <a:srgbClr val="A43757"/>
                </a:solidFill>
              </a:rPr>
              <a:t>należy do organu stanowiącego tej </a:t>
            </a:r>
            <a:r>
              <a:rPr lang="pl-PL" sz="3600" b="1" dirty="0" smtClean="0">
                <a:solidFill>
                  <a:srgbClr val="A43757"/>
                </a:solidFill>
              </a:rPr>
              <a:t>jednostki.</a:t>
            </a:r>
            <a:endParaRPr lang="pl-PL" sz="3600" b="1" dirty="0">
              <a:solidFill>
                <a:srgbClr val="A43757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5818358"/>
            <a:ext cx="6371771" cy="51459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000" dirty="0"/>
              <a:t>A</a:t>
            </a:r>
            <a:r>
              <a:rPr lang="pl-PL" sz="2000" dirty="0" smtClean="0"/>
              <a:t>rt</a:t>
            </a:r>
            <a:r>
              <a:rPr lang="pl-PL" sz="2000" dirty="0"/>
              <a:t>. 4 ust. 1 ustawy o gospodarce </a:t>
            </a:r>
            <a:r>
              <a:rPr lang="pl-PL" sz="2000" dirty="0" smtClean="0"/>
              <a:t>komunalnej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 txBox="1">
            <a:spLocks/>
          </p:cNvSpPr>
          <p:nvPr/>
        </p:nvSpPr>
        <p:spPr>
          <a:xfrm>
            <a:off x="1641929" y="812797"/>
            <a:ext cx="8826500" cy="635000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 smtClean="0">
                <a:solidFill>
                  <a:srgbClr val="6D6E71"/>
                </a:solidFill>
              </a:rPr>
              <a:t>CZYM JEST ZAMÓWIENIE IN HOUSE? </a:t>
            </a:r>
            <a:endParaRPr lang="pl-PL" sz="2800" dirty="0">
              <a:solidFill>
                <a:srgbClr val="6D6E71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856342" y="3005541"/>
            <a:ext cx="5065486" cy="2714171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r>
              <a:rPr lang="pl-PL" sz="2400" dirty="0" smtClean="0">
                <a:solidFill>
                  <a:srgbClr val="6D6E71"/>
                </a:solidFill>
              </a:rPr>
              <a:t>Podmiot </a:t>
            </a:r>
            <a:r>
              <a:rPr lang="pl-PL" sz="2400" dirty="0">
                <a:solidFill>
                  <a:srgbClr val="6D6E71"/>
                </a:solidFill>
              </a:rPr>
              <a:t>publiczny udziela zamówienia </a:t>
            </a:r>
            <a:r>
              <a:rPr lang="pl-PL" sz="2400" b="1" dirty="0">
                <a:solidFill>
                  <a:srgbClr val="A43757"/>
                </a:solidFill>
              </a:rPr>
              <a:t>swojej jednostce organizacyjnej</a:t>
            </a:r>
            <a:r>
              <a:rPr lang="pl-PL" sz="2400" dirty="0">
                <a:solidFill>
                  <a:srgbClr val="6D6E71"/>
                </a:solidFill>
              </a:rPr>
              <a:t>, pozbawionej odrębnej osobowości prawnej (</a:t>
            </a:r>
            <a:r>
              <a:rPr lang="pl-PL" sz="2400" u="sng" dirty="0">
                <a:solidFill>
                  <a:srgbClr val="6D6E71"/>
                </a:solidFill>
              </a:rPr>
              <a:t>zamówienie wewnątrz instytucji</a:t>
            </a:r>
            <a:r>
              <a:rPr lang="pl-PL" sz="2400" dirty="0" smtClean="0">
                <a:solidFill>
                  <a:srgbClr val="6D6E71"/>
                </a:solidFill>
              </a:rPr>
              <a:t>).*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856342" y="2133599"/>
            <a:ext cx="5065487" cy="712275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SENSU STRICTE </a:t>
            </a:r>
          </a:p>
        </p:txBody>
      </p:sp>
      <p:sp>
        <p:nvSpPr>
          <p:cNvPr id="7" name="Prostokąt 6"/>
          <p:cNvSpPr/>
          <p:nvPr/>
        </p:nvSpPr>
        <p:spPr>
          <a:xfrm>
            <a:off x="6451600" y="3005541"/>
            <a:ext cx="5065486" cy="2714171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r>
              <a:rPr lang="pl-PL" sz="2400" dirty="0" smtClean="0">
                <a:solidFill>
                  <a:srgbClr val="6D6E71"/>
                </a:solidFill>
              </a:rPr>
              <a:t>Podmiot </a:t>
            </a:r>
            <a:r>
              <a:rPr lang="pl-PL" sz="2400" dirty="0">
                <a:solidFill>
                  <a:srgbClr val="6D6E71"/>
                </a:solidFill>
              </a:rPr>
              <a:t>publiczny zawiera umowę z </a:t>
            </a:r>
            <a:r>
              <a:rPr lang="pl-PL" sz="2400" b="1" dirty="0">
                <a:solidFill>
                  <a:srgbClr val="A43757"/>
                </a:solidFill>
              </a:rPr>
              <a:t>odrębnym podmiotem trzecim</a:t>
            </a:r>
            <a:r>
              <a:rPr lang="pl-PL" sz="2400" dirty="0">
                <a:solidFill>
                  <a:srgbClr val="6D6E71"/>
                </a:solidFill>
              </a:rPr>
              <a:t>, który jest wprawdzie obdarzony osobowością prawną, ale jest </a:t>
            </a:r>
            <a:r>
              <a:rPr lang="pl-PL" sz="2400" u="sng" dirty="0">
                <a:solidFill>
                  <a:srgbClr val="6D6E71"/>
                </a:solidFill>
              </a:rPr>
              <a:t>równocześnie kontrolowany przez podmiot publiczny</a:t>
            </a:r>
            <a:r>
              <a:rPr lang="pl-PL" sz="2400" dirty="0">
                <a:solidFill>
                  <a:srgbClr val="6D6E71"/>
                </a:solidFill>
              </a:rPr>
              <a:t>.</a:t>
            </a:r>
          </a:p>
        </p:txBody>
      </p:sp>
      <p:sp>
        <p:nvSpPr>
          <p:cNvPr id="8" name="Prostokąt 7"/>
          <p:cNvSpPr/>
          <p:nvPr/>
        </p:nvSpPr>
        <p:spPr>
          <a:xfrm>
            <a:off x="6451600" y="2133599"/>
            <a:ext cx="5065487" cy="712275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SENSU LARGO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33829" y="6371771"/>
            <a:ext cx="11030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 smtClean="0">
                <a:solidFill>
                  <a:srgbClr val="6D6E71"/>
                </a:solidFill>
              </a:rPr>
              <a:t>*</a:t>
            </a:r>
            <a:r>
              <a:rPr lang="pl-PL" sz="1400" i="1" dirty="0">
                <a:solidFill>
                  <a:srgbClr val="6D6E71"/>
                </a:solidFill>
              </a:rPr>
              <a:t>  </a:t>
            </a:r>
            <a:r>
              <a:rPr lang="pl-PL" sz="1400" i="1" dirty="0" smtClean="0">
                <a:solidFill>
                  <a:srgbClr val="6D6E71"/>
                </a:solidFill>
              </a:rPr>
              <a:t>Opinia </a:t>
            </a:r>
            <a:r>
              <a:rPr lang="pl-PL" sz="1400" i="1" dirty="0">
                <a:solidFill>
                  <a:srgbClr val="6D6E71"/>
                </a:solidFill>
              </a:rPr>
              <a:t>rzecznika generalnego J. Kokott w sprawie C - 458/03 "Parking Brixen GmbH"</a:t>
            </a:r>
          </a:p>
        </p:txBody>
      </p:sp>
    </p:spTree>
    <p:extLst>
      <p:ext uri="{BB962C8B-B14F-4D97-AF65-F5344CB8AC3E}">
        <p14:creationId xmlns:p14="http://schemas.microsoft.com/office/powerpoint/2010/main" val="7401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854200" y="771524"/>
            <a:ext cx="10337800" cy="635000"/>
          </a:xfrm>
        </p:spPr>
        <p:txBody>
          <a:bodyPr>
            <a:noAutofit/>
          </a:bodyPr>
          <a:lstStyle/>
          <a:p>
            <a:r>
              <a:rPr lang="pl-PL" sz="2400" dirty="0" smtClean="0"/>
              <a:t>Ograniczenie FORM </a:t>
            </a:r>
            <a:r>
              <a:rPr lang="pl-PL" sz="2400" dirty="0"/>
              <a:t>WYKONYWANIA ZADAŃ WŁASNYCH </a:t>
            </a:r>
          </a:p>
        </p:txBody>
      </p:sp>
      <p:cxnSp>
        <p:nvCxnSpPr>
          <p:cNvPr id="22" name="Łącznik prostoliniowy 3"/>
          <p:cNvCxnSpPr/>
          <p:nvPr/>
        </p:nvCxnSpPr>
        <p:spPr>
          <a:xfrm flipV="1">
            <a:off x="-64739" y="3436186"/>
            <a:ext cx="2272307" cy="4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Łącznik prostoliniowy 4"/>
          <p:cNvCxnSpPr/>
          <p:nvPr/>
        </p:nvCxnSpPr>
        <p:spPr>
          <a:xfrm>
            <a:off x="9696450" y="3436186"/>
            <a:ext cx="2495550" cy="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1071413" y="2092818"/>
            <a:ext cx="10162643" cy="257175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56000" rtlCol="0" anchor="ctr"/>
          <a:lstStyle/>
          <a:p>
            <a:pPr algn="just"/>
            <a:r>
              <a:rPr lang="pl-PL" sz="2500" dirty="0" smtClean="0">
                <a:solidFill>
                  <a:srgbClr val="6D6E71"/>
                </a:solidFill>
              </a:rPr>
              <a:t>W przypadku </a:t>
            </a:r>
            <a:r>
              <a:rPr lang="pl-PL" sz="2500" dirty="0">
                <a:solidFill>
                  <a:srgbClr val="6D6E71"/>
                </a:solidFill>
              </a:rPr>
              <a:t>gdy wolą ustawodawcy </a:t>
            </a:r>
            <a:r>
              <a:rPr lang="pl-PL" sz="2500" dirty="0" smtClean="0">
                <a:solidFill>
                  <a:srgbClr val="6D6E71"/>
                </a:solidFill>
              </a:rPr>
              <a:t>jest ograniczenie form wykonywania zadań własnych </a:t>
            </a:r>
            <a:br>
              <a:rPr lang="pl-PL" sz="2500" dirty="0" smtClean="0">
                <a:solidFill>
                  <a:srgbClr val="6D6E71"/>
                </a:solidFill>
              </a:rPr>
            </a:br>
            <a:r>
              <a:rPr lang="pl-PL" sz="2500" dirty="0" smtClean="0">
                <a:solidFill>
                  <a:srgbClr val="6D6E71"/>
                </a:solidFill>
              </a:rPr>
              <a:t>w </a:t>
            </a:r>
            <a:r>
              <a:rPr lang="pl-PL" sz="2500" dirty="0">
                <a:solidFill>
                  <a:srgbClr val="6D6E71"/>
                </a:solidFill>
              </a:rPr>
              <a:t>odniesieniu </a:t>
            </a:r>
            <a:r>
              <a:rPr lang="pl-PL" sz="2500" dirty="0" smtClean="0">
                <a:solidFill>
                  <a:srgbClr val="6D6E71"/>
                </a:solidFill>
              </a:rPr>
              <a:t>do </a:t>
            </a:r>
            <a:r>
              <a:rPr lang="pl-PL" sz="2500" dirty="0">
                <a:solidFill>
                  <a:srgbClr val="6D6E71"/>
                </a:solidFill>
              </a:rPr>
              <a:t>określonych przedsięwzięć</a:t>
            </a:r>
            <a:r>
              <a:rPr lang="pl-PL" sz="2500" i="1" dirty="0">
                <a:solidFill>
                  <a:srgbClr val="6D6E71"/>
                </a:solidFill>
              </a:rPr>
              <a:t>,</a:t>
            </a:r>
            <a:r>
              <a:rPr lang="pl-PL" sz="2500" dirty="0">
                <a:solidFill>
                  <a:srgbClr val="6D6E71"/>
                </a:solidFill>
              </a:rPr>
              <a:t> </a:t>
            </a:r>
            <a:r>
              <a:rPr lang="pl-PL" sz="2500" b="1" dirty="0" smtClean="0">
                <a:solidFill>
                  <a:srgbClr val="6D6E71"/>
                </a:solidFill>
              </a:rPr>
              <a:t>wprowadza stosowną </a:t>
            </a:r>
            <a:r>
              <a:rPr lang="pl-PL" sz="2500" b="1" dirty="0">
                <a:solidFill>
                  <a:srgbClr val="6D6E71"/>
                </a:solidFill>
              </a:rPr>
              <a:t>regulację </a:t>
            </a:r>
            <a:r>
              <a:rPr lang="pl-PL" sz="2500" b="1" dirty="0" smtClean="0">
                <a:solidFill>
                  <a:srgbClr val="6D6E71"/>
                </a:solidFill>
              </a:rPr>
              <a:t>ustawową. </a:t>
            </a:r>
            <a:endParaRPr lang="pl-PL" sz="2500" b="1" dirty="0">
              <a:solidFill>
                <a:srgbClr val="6D6E7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949" y="2421555"/>
            <a:ext cx="1914276" cy="1914276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071413" y="4818742"/>
            <a:ext cx="10162643" cy="1393371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1600" b="1" dirty="0" smtClean="0">
                <a:solidFill>
                  <a:srgbClr val="6D6E71"/>
                </a:solidFill>
              </a:rPr>
              <a:t>PRZYKŁAD: </a:t>
            </a:r>
            <a:r>
              <a:rPr lang="pl-PL" sz="1600" dirty="0" smtClean="0">
                <a:solidFill>
                  <a:srgbClr val="6D6E71"/>
                </a:solidFill>
              </a:rPr>
              <a:t>Art. 6d i 6e ustawy o utrzymaniu czystości i porządku w gminach w brzmieniu przed </a:t>
            </a:r>
            <a:br>
              <a:rPr lang="pl-PL" sz="1600" dirty="0" smtClean="0">
                <a:solidFill>
                  <a:srgbClr val="6D6E71"/>
                </a:solidFill>
              </a:rPr>
            </a:br>
            <a:r>
              <a:rPr lang="pl-PL" sz="1600" dirty="0" smtClean="0">
                <a:solidFill>
                  <a:srgbClr val="6D6E71"/>
                </a:solidFill>
              </a:rPr>
              <a:t>1 stycznia 2017 r., które nakładały na wójta (burmistrza, prezydenta miasta) </a:t>
            </a:r>
            <a:r>
              <a:rPr lang="pl-PL" sz="1600" b="1" dirty="0" smtClean="0">
                <a:solidFill>
                  <a:srgbClr val="A43757"/>
                </a:solidFill>
              </a:rPr>
              <a:t>obowiązek zorganizowania przetargu</a:t>
            </a:r>
            <a:r>
              <a:rPr lang="pl-PL" sz="1600" dirty="0" smtClean="0">
                <a:solidFill>
                  <a:srgbClr val="6D6E71"/>
                </a:solidFill>
              </a:rPr>
              <a:t> </a:t>
            </a:r>
            <a:r>
              <a:rPr lang="pl-PL" sz="1600" dirty="0">
                <a:solidFill>
                  <a:srgbClr val="6D6E71"/>
                </a:solidFill>
              </a:rPr>
              <a:t>na odbieranie odpadów komunalnych od właścicieli </a:t>
            </a:r>
            <a:r>
              <a:rPr lang="pl-PL" sz="1600" dirty="0" smtClean="0">
                <a:solidFill>
                  <a:srgbClr val="6D6E71"/>
                </a:solidFill>
              </a:rPr>
              <a:t>nieruchomości zamieszkanych. W rezultacie </a:t>
            </a:r>
            <a:r>
              <a:rPr lang="pl-PL" sz="1600" b="1" dirty="0" smtClean="0">
                <a:solidFill>
                  <a:srgbClr val="A43757"/>
                </a:solidFill>
              </a:rPr>
              <a:t>spółki </a:t>
            </a:r>
            <a:r>
              <a:rPr lang="pl-PL" sz="1600" b="1" dirty="0">
                <a:solidFill>
                  <a:srgbClr val="A43757"/>
                </a:solidFill>
              </a:rPr>
              <a:t>z udziałem gminy </a:t>
            </a:r>
            <a:r>
              <a:rPr lang="pl-PL" sz="1600" dirty="0" smtClean="0">
                <a:solidFill>
                  <a:srgbClr val="6D6E71"/>
                </a:solidFill>
              </a:rPr>
              <a:t>mogły </a:t>
            </a:r>
            <a:r>
              <a:rPr lang="pl-PL" sz="1600" dirty="0">
                <a:solidFill>
                  <a:srgbClr val="6D6E71"/>
                </a:solidFill>
              </a:rPr>
              <a:t>odbierać odpady komunalne od właścicieli nieruchomości, na zlecenie gminy, w przypadku, </a:t>
            </a:r>
            <a:r>
              <a:rPr lang="pl-PL" sz="1600" b="1" dirty="0">
                <a:solidFill>
                  <a:srgbClr val="A43757"/>
                </a:solidFill>
              </a:rPr>
              <a:t>gdy zostały wybrane w drodze </a:t>
            </a:r>
            <a:r>
              <a:rPr lang="pl-PL" sz="1600" b="1" dirty="0" smtClean="0">
                <a:solidFill>
                  <a:srgbClr val="A43757"/>
                </a:solidFill>
              </a:rPr>
              <a:t>przetargu</a:t>
            </a:r>
            <a:r>
              <a:rPr lang="pl-PL" sz="1600" dirty="0">
                <a:solidFill>
                  <a:srgbClr val="6D6E71"/>
                </a:solidFill>
              </a:rPr>
              <a:t> </a:t>
            </a:r>
            <a:r>
              <a:rPr lang="pl-PL" sz="1600" dirty="0" smtClean="0">
                <a:solidFill>
                  <a:srgbClr val="6D6E71"/>
                </a:solidFill>
              </a:rPr>
              <a:t>(art. 6e ucpg).</a:t>
            </a:r>
            <a:endParaRPr lang="pl-PL" sz="16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5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rostokąt zaokrąglony 48"/>
          <p:cNvSpPr/>
          <p:nvPr/>
        </p:nvSpPr>
        <p:spPr>
          <a:xfrm>
            <a:off x="267620" y="2456892"/>
            <a:ext cx="11759741" cy="828092"/>
          </a:xfrm>
          <a:prstGeom prst="roundRect">
            <a:avLst>
              <a:gd name="adj" fmla="val 0"/>
            </a:avLst>
          </a:prstGeom>
          <a:solidFill>
            <a:srgbClr val="A43757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FORMY WYKONYWANIA ZADAŃ WŁASNYCH PRZEZ JST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52" name="Prostokąt zaokrąglony 51"/>
          <p:cNvSpPr/>
          <p:nvPr/>
        </p:nvSpPr>
        <p:spPr>
          <a:xfrm>
            <a:off x="227846" y="3874891"/>
            <a:ext cx="3776152" cy="1174289"/>
          </a:xfrm>
          <a:prstGeom prst="roundRect">
            <a:avLst>
              <a:gd name="adj" fmla="val 0"/>
            </a:avLst>
          </a:prstGeom>
          <a:solidFill>
            <a:srgbClr val="6D6E71"/>
          </a:solidFill>
          <a:ln w="6350">
            <a:solidFill>
              <a:srgbClr val="6D6E7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/>
              <a:t>p</a:t>
            </a:r>
            <a:r>
              <a:rPr lang="pl-PL" sz="2400" dirty="0" smtClean="0"/>
              <a:t>odmioty niesamoistne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55" name="Strzałka w dół 54"/>
          <p:cNvSpPr/>
          <p:nvPr/>
        </p:nvSpPr>
        <p:spPr>
          <a:xfrm>
            <a:off x="1827890" y="3284984"/>
            <a:ext cx="576064" cy="542802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zaokrąglony 14"/>
          <p:cNvSpPr/>
          <p:nvPr/>
        </p:nvSpPr>
        <p:spPr>
          <a:xfrm>
            <a:off x="4259414" y="3874888"/>
            <a:ext cx="3776152" cy="1174292"/>
          </a:xfrm>
          <a:prstGeom prst="roundRect">
            <a:avLst>
              <a:gd name="adj" fmla="val 0"/>
            </a:avLst>
          </a:prstGeom>
          <a:solidFill>
            <a:srgbClr val="6D6E71"/>
          </a:solidFill>
          <a:ln w="6350">
            <a:solidFill>
              <a:srgbClr val="6D6E7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/>
              <a:t>p</a:t>
            </a:r>
            <a:r>
              <a:rPr lang="pl-PL" sz="2400" dirty="0" smtClean="0"/>
              <a:t>odmioty samoistne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16" name="Strzałka w dół 15"/>
          <p:cNvSpPr/>
          <p:nvPr/>
        </p:nvSpPr>
        <p:spPr>
          <a:xfrm>
            <a:off x="5859458" y="3284981"/>
            <a:ext cx="576064" cy="542802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rostokąt zaokrąglony 16"/>
          <p:cNvSpPr/>
          <p:nvPr/>
        </p:nvSpPr>
        <p:spPr>
          <a:xfrm>
            <a:off x="8260631" y="3874889"/>
            <a:ext cx="3776152" cy="1174291"/>
          </a:xfrm>
          <a:prstGeom prst="roundRect">
            <a:avLst>
              <a:gd name="adj" fmla="val 0"/>
            </a:avLst>
          </a:prstGeom>
          <a:solidFill>
            <a:srgbClr val="6D6E71"/>
          </a:solidFill>
          <a:ln w="6350">
            <a:solidFill>
              <a:srgbClr val="6D6E7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/>
              <a:t>powierzenie wykonania osobom trzecim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18" name="Strzałka w dół 17"/>
          <p:cNvSpPr/>
          <p:nvPr/>
        </p:nvSpPr>
        <p:spPr>
          <a:xfrm>
            <a:off x="9860675" y="3284982"/>
            <a:ext cx="576064" cy="542802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40" y="728700"/>
            <a:ext cx="3051968" cy="716939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10014857" y="6015726"/>
            <a:ext cx="2177143" cy="51459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000" dirty="0"/>
              <a:t>A</a:t>
            </a:r>
            <a:r>
              <a:rPr lang="pl-PL" sz="2000" dirty="0" smtClean="0"/>
              <a:t>rt</a:t>
            </a:r>
            <a:r>
              <a:rPr lang="pl-PL" sz="2000" dirty="0"/>
              <a:t>. </a:t>
            </a:r>
            <a:r>
              <a:rPr lang="pl-PL" sz="2000" dirty="0" smtClean="0"/>
              <a:t>2 i 3 ugk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97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rgbClr val="6D6E71"/>
                </a:solidFill>
              </a:rPr>
              <a:t>ZASADY POWIERZANIA ZADAŃ </a:t>
            </a:r>
            <a:r>
              <a:rPr lang="pl-PL" sz="2400" dirty="0" smtClean="0">
                <a:solidFill>
                  <a:srgbClr val="6D6E71"/>
                </a:solidFill>
              </a:rPr>
              <a:t>PUBLICZNYCH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0" y="2045955"/>
            <a:ext cx="3544615" cy="354461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259954" y="2720196"/>
            <a:ext cx="76272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6D6E71"/>
                </a:solidFill>
              </a:rPr>
              <a:t>Zasadniczo </a:t>
            </a:r>
            <a:r>
              <a:rPr lang="pl-PL" sz="2400" dirty="0">
                <a:solidFill>
                  <a:srgbClr val="6D6E71"/>
                </a:solidFill>
              </a:rPr>
              <a:t>działalność spółek komunalnych powinna </a:t>
            </a:r>
            <a:r>
              <a:rPr lang="pl-PL" sz="2400" b="1" dirty="0">
                <a:solidFill>
                  <a:srgbClr val="A43757"/>
                </a:solidFill>
              </a:rPr>
              <a:t>ograniczać się do zadań użyteczności publicznej. </a:t>
            </a:r>
            <a:r>
              <a:rPr lang="pl-PL" sz="2400" dirty="0">
                <a:solidFill>
                  <a:srgbClr val="6D6E71"/>
                </a:solidFill>
              </a:rPr>
              <a:t>Niemniej, ustawodawca w zakresie ich działalności poza sferą użyteczności publicznej </a:t>
            </a:r>
            <a:r>
              <a:rPr lang="pl-PL" sz="2400" b="1" dirty="0">
                <a:solidFill>
                  <a:srgbClr val="A43757"/>
                </a:solidFill>
              </a:rPr>
              <a:t>dopuścił istotne wyjątki, uregulowane w art. 10 ugk,</a:t>
            </a:r>
            <a:r>
              <a:rPr lang="pl-PL" sz="2400" dirty="0">
                <a:solidFill>
                  <a:srgbClr val="6D6E71"/>
                </a:solidFill>
              </a:rPr>
              <a:t> w tym między innymi  możliwość tworzenia spółek ważnych dla rozwoju gminy.</a:t>
            </a:r>
            <a:endParaRPr lang="pl-PL" sz="24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/>
              <a:t>1. Powierzenie osobom trzecim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10660730" y="2484504"/>
            <a:ext cx="2311400" cy="1047586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-145143" y="2484504"/>
            <a:ext cx="10666173" cy="1047586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216000" rtlCol="0" anchor="ctr"/>
          <a:lstStyle/>
          <a:p>
            <a:pPr algn="r"/>
            <a:r>
              <a:rPr lang="pl-PL" sz="2000" b="1" dirty="0" smtClean="0">
                <a:solidFill>
                  <a:srgbClr val="6D6E71"/>
                </a:solidFill>
              </a:rPr>
              <a:t>Podmioty niezależne </a:t>
            </a:r>
            <a:r>
              <a:rPr lang="pl-PL" sz="2000" b="1" dirty="0">
                <a:solidFill>
                  <a:srgbClr val="6D6E71"/>
                </a:solidFill>
              </a:rPr>
              <a:t>organizacyjnie, gospodarczo i majątkowo od gminy</a:t>
            </a:r>
            <a:endParaRPr lang="pl-PL" sz="2000" b="1" dirty="0" smtClean="0">
              <a:solidFill>
                <a:srgbClr val="6D6E7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944914" y="3676818"/>
            <a:ext cx="10513786" cy="880671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76000" rtlCol="0" anchor="ctr"/>
          <a:lstStyle/>
          <a:p>
            <a:pPr algn="just"/>
            <a:r>
              <a:rPr lang="pl-PL" sz="2000" dirty="0" smtClean="0">
                <a:solidFill>
                  <a:srgbClr val="6D6E71"/>
                </a:solidFill>
              </a:rPr>
              <a:t>Powierzenie wykonywania </a:t>
            </a:r>
            <a:r>
              <a:rPr lang="pl-PL" sz="2000" dirty="0">
                <a:solidFill>
                  <a:srgbClr val="6D6E71"/>
                </a:solidFill>
              </a:rPr>
              <a:t>gminnych </a:t>
            </a:r>
            <a:r>
              <a:rPr lang="pl-PL" sz="2000" dirty="0" smtClean="0">
                <a:solidFill>
                  <a:srgbClr val="6D6E71"/>
                </a:solidFill>
              </a:rPr>
              <a:t>zadań </a:t>
            </a:r>
            <a:r>
              <a:rPr lang="pl-PL" sz="2000" dirty="0">
                <a:solidFill>
                  <a:srgbClr val="6D6E71"/>
                </a:solidFill>
              </a:rPr>
              <a:t>odbywa </a:t>
            </a:r>
            <a:r>
              <a:rPr lang="pl-PL" sz="2000" dirty="0" smtClean="0">
                <a:solidFill>
                  <a:srgbClr val="6D6E71"/>
                </a:solidFill>
              </a:rPr>
              <a:t>się </a:t>
            </a:r>
            <a:r>
              <a:rPr lang="pl-PL" sz="2000" dirty="0">
                <a:solidFill>
                  <a:srgbClr val="6D6E71"/>
                </a:solidFill>
              </a:rPr>
              <a:t>na zasadach ogólnych </a:t>
            </a:r>
            <a:r>
              <a:rPr lang="pl-PL" sz="2000" dirty="0" smtClean="0">
                <a:solidFill>
                  <a:srgbClr val="6D6E71"/>
                </a:solidFill>
              </a:rPr>
              <a:t/>
            </a:r>
            <a:br>
              <a:rPr lang="pl-PL" sz="2000" dirty="0" smtClean="0">
                <a:solidFill>
                  <a:srgbClr val="6D6E71"/>
                </a:solidFill>
              </a:rPr>
            </a:br>
            <a:r>
              <a:rPr lang="pl-PL" sz="2000" dirty="0" smtClean="0">
                <a:solidFill>
                  <a:srgbClr val="6D6E71"/>
                </a:solidFill>
              </a:rPr>
              <a:t>z </a:t>
            </a:r>
            <a:r>
              <a:rPr lang="pl-PL" sz="2000" dirty="0">
                <a:solidFill>
                  <a:srgbClr val="6D6E71"/>
                </a:solidFill>
              </a:rPr>
              <a:t>wykorzystaniem </a:t>
            </a:r>
            <a:r>
              <a:rPr lang="pl-PL" sz="2000" b="1" dirty="0">
                <a:solidFill>
                  <a:srgbClr val="A43757"/>
                </a:solidFill>
              </a:rPr>
              <a:t>cywilnoprawnej </a:t>
            </a:r>
            <a:r>
              <a:rPr lang="pl-PL" sz="2000" b="1" dirty="0" smtClean="0">
                <a:solidFill>
                  <a:srgbClr val="A43757"/>
                </a:solidFill>
              </a:rPr>
              <a:t>umowy</a:t>
            </a:r>
            <a:r>
              <a:rPr lang="pl-PL" sz="2000" b="1" dirty="0">
                <a:solidFill>
                  <a:srgbClr val="A43757"/>
                </a:solidFill>
              </a:rPr>
              <a:t>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244" y="2576497"/>
            <a:ext cx="863600" cy="8636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944914" y="4799531"/>
            <a:ext cx="10513786" cy="880671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76000" rtlCol="0" anchor="ctr"/>
          <a:lstStyle/>
          <a:p>
            <a:pPr algn="just"/>
            <a:r>
              <a:rPr lang="pl-PL" sz="2000" dirty="0">
                <a:solidFill>
                  <a:srgbClr val="6D6E71"/>
                </a:solidFill>
              </a:rPr>
              <a:t>Z treści art. 3 ust. 1 ugk wynika, że wtedy konieczne jest uwzględnienie przepisów </a:t>
            </a:r>
            <a:r>
              <a:rPr lang="pl-PL" sz="2000" dirty="0" smtClean="0">
                <a:solidFill>
                  <a:srgbClr val="6D6E71"/>
                </a:solidFill>
              </a:rPr>
              <a:t/>
            </a:r>
            <a:br>
              <a:rPr lang="pl-PL" sz="2000" dirty="0" smtClean="0">
                <a:solidFill>
                  <a:srgbClr val="6D6E71"/>
                </a:solidFill>
              </a:rPr>
            </a:br>
            <a:r>
              <a:rPr lang="pl-PL" sz="2000" b="1" dirty="0" smtClean="0">
                <a:solidFill>
                  <a:srgbClr val="A43757"/>
                </a:solidFill>
              </a:rPr>
              <a:t>o </a:t>
            </a:r>
            <a:r>
              <a:rPr lang="pl-PL" sz="2000" b="1" dirty="0">
                <a:solidFill>
                  <a:srgbClr val="A43757"/>
                </a:solidFill>
              </a:rPr>
              <a:t>finansach publicznych i przepisów o zamówieniach publicznych.</a:t>
            </a:r>
          </a:p>
        </p:txBody>
      </p:sp>
    </p:spTree>
    <p:extLst>
      <p:ext uri="{BB962C8B-B14F-4D97-AF65-F5344CB8AC3E}">
        <p14:creationId xmlns:p14="http://schemas.microsoft.com/office/powerpoint/2010/main" val="339015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sz="2300" dirty="0"/>
              <a:t>2</a:t>
            </a:r>
            <a:r>
              <a:rPr lang="pl-PL" sz="2300" dirty="0" smtClean="0"/>
              <a:t>. Wykonywanie zadań przez gminę we własnym zakresie</a:t>
            </a:r>
            <a:endParaRPr lang="pl-PL" sz="2300" dirty="0"/>
          </a:p>
        </p:txBody>
      </p:sp>
      <p:sp>
        <p:nvSpPr>
          <p:cNvPr id="8" name="Prostokąt 7"/>
          <p:cNvSpPr/>
          <p:nvPr/>
        </p:nvSpPr>
        <p:spPr>
          <a:xfrm>
            <a:off x="10660730" y="2484504"/>
            <a:ext cx="2311400" cy="1047586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-145143" y="2484504"/>
            <a:ext cx="10666173" cy="1047586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216000" rtlCol="0" anchor="ctr"/>
          <a:lstStyle/>
          <a:p>
            <a:pPr algn="just"/>
            <a:r>
              <a:rPr lang="pl-PL" sz="2000" b="1" dirty="0" smtClean="0">
                <a:solidFill>
                  <a:srgbClr val="6D6E71"/>
                </a:solidFill>
              </a:rPr>
              <a:t>Powierzenie zadania własnej jednostce organizacyjnej (podmiot niesamoistny)</a:t>
            </a:r>
            <a:br>
              <a:rPr lang="pl-PL" sz="2000" b="1" dirty="0" smtClean="0">
                <a:solidFill>
                  <a:srgbClr val="6D6E71"/>
                </a:solidFill>
              </a:rPr>
            </a:br>
            <a:r>
              <a:rPr lang="pl-PL" sz="2000" b="1" dirty="0" smtClean="0">
                <a:solidFill>
                  <a:srgbClr val="6D6E71"/>
                </a:solidFill>
              </a:rPr>
              <a:t>np. zakład </a:t>
            </a:r>
            <a:r>
              <a:rPr lang="pl-PL" sz="2000" b="1" dirty="0">
                <a:solidFill>
                  <a:srgbClr val="6D6E71"/>
                </a:solidFill>
              </a:rPr>
              <a:t>budżetowy </a:t>
            </a:r>
            <a:r>
              <a:rPr lang="pl-PL" sz="2000" b="1" dirty="0">
                <a:solidFill>
                  <a:srgbClr val="A43757"/>
                </a:solidFill>
              </a:rPr>
              <a:t>lub</a:t>
            </a:r>
            <a:r>
              <a:rPr lang="pl-PL" sz="2000" b="1" dirty="0">
                <a:solidFill>
                  <a:srgbClr val="6D6E71"/>
                </a:solidFill>
              </a:rPr>
              <a:t> spółkę prawa </a:t>
            </a:r>
            <a:r>
              <a:rPr lang="pl-PL" sz="2000" b="1" dirty="0" smtClean="0">
                <a:solidFill>
                  <a:srgbClr val="6D6E71"/>
                </a:solidFill>
              </a:rPr>
              <a:t>handlowego (podmiot samoistny). 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944914" y="3676818"/>
            <a:ext cx="10513786" cy="880671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76000" rtlCol="0" anchor="ctr"/>
          <a:lstStyle/>
          <a:p>
            <a:pPr algn="just"/>
            <a:r>
              <a:rPr lang="pl-PL" sz="2000" dirty="0">
                <a:solidFill>
                  <a:srgbClr val="6D6E71"/>
                </a:solidFill>
              </a:rPr>
              <a:t>P</a:t>
            </a:r>
            <a:r>
              <a:rPr lang="pl-PL" sz="2000" dirty="0" smtClean="0">
                <a:solidFill>
                  <a:srgbClr val="6D6E71"/>
                </a:solidFill>
              </a:rPr>
              <a:t>odstawą </a:t>
            </a:r>
            <a:r>
              <a:rPr lang="pl-PL" sz="2000" dirty="0">
                <a:solidFill>
                  <a:srgbClr val="6D6E71"/>
                </a:solidFill>
              </a:rPr>
              <a:t>powierzenia wykonywania zadań jest </a:t>
            </a:r>
            <a:r>
              <a:rPr lang="pl-PL" sz="2000" b="1" dirty="0">
                <a:solidFill>
                  <a:srgbClr val="A43757"/>
                </a:solidFill>
              </a:rPr>
              <a:t>sam akt organu </a:t>
            </a:r>
            <a:r>
              <a:rPr lang="pl-PL" sz="2000" dirty="0">
                <a:solidFill>
                  <a:srgbClr val="6D6E71"/>
                </a:solidFill>
              </a:rPr>
              <a:t>gminy powołujący do życia tę jednostkę i określający przedmiot jej działania.</a:t>
            </a:r>
            <a:endParaRPr lang="pl-PL" sz="2000" b="1" dirty="0">
              <a:solidFill>
                <a:srgbClr val="6D6E7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244" y="2576497"/>
            <a:ext cx="863600" cy="8636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944914" y="4799531"/>
            <a:ext cx="10513786" cy="1194869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76000" rtlCol="0" anchor="ctr"/>
          <a:lstStyle/>
          <a:p>
            <a:pPr algn="just"/>
            <a:r>
              <a:rPr lang="pl-PL" sz="2000" b="1" dirty="0">
                <a:solidFill>
                  <a:srgbClr val="A43757"/>
                </a:solidFill>
              </a:rPr>
              <a:t>Nie stosuje się przepisów o zamówieniach publicznych </a:t>
            </a:r>
            <a:r>
              <a:rPr lang="pl-PL" sz="2000" dirty="0">
                <a:solidFill>
                  <a:srgbClr val="6D6E71"/>
                </a:solidFill>
              </a:rPr>
              <a:t>i nie jest potrzebne zawieranie przez gminę umów z własną jednostką organizacyjną w zakresie zadań, dla których gmina powołała tę jednostkę.</a:t>
            </a:r>
          </a:p>
        </p:txBody>
      </p:sp>
    </p:spTree>
    <p:extLst>
      <p:ext uri="{BB962C8B-B14F-4D97-AF65-F5344CB8AC3E}">
        <p14:creationId xmlns:p14="http://schemas.microsoft.com/office/powerpoint/2010/main" val="1465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862354" y="1737607"/>
            <a:ext cx="9528843" cy="1658737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 fontAlgn="base"/>
            <a:r>
              <a:rPr lang="pl-PL" sz="2000" dirty="0">
                <a:solidFill>
                  <a:srgbClr val="6D6E71"/>
                </a:solidFill>
              </a:rPr>
              <a:t>Jeżeli </a:t>
            </a:r>
            <a:r>
              <a:rPr lang="pl-PL" sz="2000" dirty="0" smtClean="0">
                <a:solidFill>
                  <a:srgbClr val="6D6E71"/>
                </a:solidFill>
              </a:rPr>
              <a:t>gmina podejmie </a:t>
            </a:r>
            <a:r>
              <a:rPr lang="pl-PL" sz="2000" dirty="0">
                <a:solidFill>
                  <a:srgbClr val="6D6E71"/>
                </a:solidFill>
              </a:rPr>
              <a:t>decyzję o powierzeniu </a:t>
            </a:r>
            <a:r>
              <a:rPr lang="pl-PL" sz="2000" b="1" dirty="0" smtClean="0">
                <a:solidFill>
                  <a:srgbClr val="A43757"/>
                </a:solidFill>
              </a:rPr>
              <a:t>tworzonej spółce </a:t>
            </a:r>
            <a:r>
              <a:rPr lang="pl-PL" sz="2000" b="1" dirty="0">
                <a:solidFill>
                  <a:srgbClr val="A43757"/>
                </a:solidFill>
              </a:rPr>
              <a:t>prawa handlowego</a:t>
            </a:r>
            <a:r>
              <a:rPr lang="pl-PL" sz="2000" dirty="0">
                <a:solidFill>
                  <a:srgbClr val="6D6E71"/>
                </a:solidFill>
              </a:rPr>
              <a:t> wykonywania zadań własnych w celu zaspokojenia zbiorowych potrzeb wspólnoty samorządowej wówczas materializuje się ona </a:t>
            </a:r>
            <a:r>
              <a:rPr lang="pl-PL" sz="2000" dirty="0" smtClean="0">
                <a:solidFill>
                  <a:srgbClr val="6D6E71"/>
                </a:solidFill>
              </a:rPr>
              <a:t>w:</a:t>
            </a:r>
            <a:endParaRPr lang="pl-PL" sz="2000" b="1" dirty="0">
              <a:solidFill>
                <a:srgbClr val="6D6E7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rgbClr val="6D6E71"/>
                </a:solidFill>
              </a:rPr>
              <a:t>ZASADY </a:t>
            </a:r>
            <a:r>
              <a:rPr lang="pl-PL" sz="2400" dirty="0" smtClean="0">
                <a:solidFill>
                  <a:srgbClr val="6D6E71"/>
                </a:solidFill>
              </a:rPr>
              <a:t>POWIERZANIA ZADAŃ PUBLICZNYCH SPÓŁCE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8" name="Strzałka w dół 7"/>
          <p:cNvSpPr/>
          <p:nvPr/>
        </p:nvSpPr>
        <p:spPr>
          <a:xfrm>
            <a:off x="3462398" y="3396344"/>
            <a:ext cx="576064" cy="542802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zaokrąglony 11"/>
          <p:cNvSpPr/>
          <p:nvPr/>
        </p:nvSpPr>
        <p:spPr>
          <a:xfrm>
            <a:off x="7615045" y="3941749"/>
            <a:ext cx="3776152" cy="871551"/>
          </a:xfrm>
          <a:prstGeom prst="roundRect">
            <a:avLst>
              <a:gd name="adj" fmla="val 0"/>
            </a:avLst>
          </a:prstGeom>
          <a:solidFill>
            <a:srgbClr val="A43757"/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pl-PL" sz="2000" b="1" dirty="0">
                <a:solidFill>
                  <a:schemeClr val="bg1"/>
                </a:solidFill>
              </a:rPr>
              <a:t>oraz w akcie erekcyjnym spółki </a:t>
            </a:r>
            <a:endParaRPr lang="pl-PL" sz="2000" b="1" dirty="0" smtClean="0">
              <a:solidFill>
                <a:schemeClr val="bg1"/>
              </a:solidFill>
            </a:endParaRPr>
          </a:p>
        </p:txBody>
      </p:sp>
      <p:sp>
        <p:nvSpPr>
          <p:cNvPr id="13" name="Strzałka w dół 12"/>
          <p:cNvSpPr/>
          <p:nvPr/>
        </p:nvSpPr>
        <p:spPr>
          <a:xfrm>
            <a:off x="9215089" y="3398947"/>
            <a:ext cx="576064" cy="542802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7615045" y="4902201"/>
            <a:ext cx="3776152" cy="58419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rgbClr val="A4375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pl-PL" sz="1600" dirty="0">
                <a:solidFill>
                  <a:srgbClr val="6D6E71"/>
                </a:solidFill>
              </a:rPr>
              <a:t>(akt założycielski spółki z o.o., statut spółki akcyjnej).</a:t>
            </a:r>
            <a:endParaRPr lang="pl-PL" sz="1600" b="1" dirty="0">
              <a:solidFill>
                <a:srgbClr val="6D6E7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15" name="Prostokąt zaokrąglony 14"/>
          <p:cNvSpPr/>
          <p:nvPr/>
        </p:nvSpPr>
        <p:spPr>
          <a:xfrm>
            <a:off x="1862354" y="3941749"/>
            <a:ext cx="3776152" cy="871551"/>
          </a:xfrm>
          <a:prstGeom prst="roundRect">
            <a:avLst>
              <a:gd name="adj" fmla="val 0"/>
            </a:avLst>
          </a:prstGeom>
          <a:solidFill>
            <a:srgbClr val="A43757"/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pl-PL" sz="2000" b="1" dirty="0" smtClean="0">
                <a:solidFill>
                  <a:schemeClr val="bg1"/>
                </a:solidFill>
              </a:rPr>
              <a:t>uchwale rady gminy</a:t>
            </a:r>
          </a:p>
        </p:txBody>
      </p:sp>
      <p:sp>
        <p:nvSpPr>
          <p:cNvPr id="16" name="Prostokąt zaokrąglony 15"/>
          <p:cNvSpPr/>
          <p:nvPr/>
        </p:nvSpPr>
        <p:spPr>
          <a:xfrm>
            <a:off x="1862354" y="4902201"/>
            <a:ext cx="3776152" cy="58419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rgbClr val="A4375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>
                <a:solidFill>
                  <a:srgbClr val="6D6E71"/>
                </a:solidFill>
              </a:rPr>
              <a:t>(zob. art</a:t>
            </a:r>
            <a:r>
              <a:rPr lang="pl-PL" sz="1600" dirty="0">
                <a:solidFill>
                  <a:srgbClr val="6D6E71"/>
                </a:solidFill>
              </a:rPr>
              <a:t>. 4 ust. 1 pkt 1 </a:t>
            </a:r>
            <a:r>
              <a:rPr lang="pl-PL" sz="1600" dirty="0" smtClean="0">
                <a:solidFill>
                  <a:srgbClr val="6D6E71"/>
                </a:solidFill>
              </a:rPr>
              <a:t>ugk)</a:t>
            </a:r>
            <a:endParaRPr lang="pl-PL" sz="1600" b="1" dirty="0">
              <a:solidFill>
                <a:srgbClr val="6D6E71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862354" y="5689600"/>
            <a:ext cx="9528843" cy="71893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 fontAlgn="base"/>
            <a:r>
              <a:rPr lang="pl-PL" dirty="0">
                <a:solidFill>
                  <a:srgbClr val="6D6E71"/>
                </a:solidFill>
              </a:rPr>
              <a:t>Tytułem do wykonywania przez spółkę określonych zadań komunalnych jest uchwała </a:t>
            </a:r>
            <a:r>
              <a:rPr lang="pl-PL" dirty="0" smtClean="0">
                <a:solidFill>
                  <a:srgbClr val="6D6E71"/>
                </a:solidFill>
              </a:rPr>
              <a:t>gminy </a:t>
            </a:r>
            <a:r>
              <a:rPr lang="pl-PL" dirty="0">
                <a:solidFill>
                  <a:srgbClr val="6D6E71"/>
                </a:solidFill>
              </a:rPr>
              <a:t>oraz akt o jej </a:t>
            </a:r>
            <a:r>
              <a:rPr lang="pl-PL" dirty="0" smtClean="0">
                <a:solidFill>
                  <a:srgbClr val="6D6E71"/>
                </a:solidFill>
              </a:rPr>
              <a:t>utworzeniu.</a:t>
            </a:r>
            <a:endParaRPr lang="pl-PL" b="1" dirty="0">
              <a:solidFill>
                <a:srgbClr val="6D6E7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459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975"/>
          <a:stretch/>
        </p:blipFill>
        <p:spPr>
          <a:xfrm>
            <a:off x="0" y="-2297"/>
            <a:ext cx="12191999" cy="686029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/>
          <a:stretch/>
        </p:blipFill>
        <p:spPr>
          <a:xfrm>
            <a:off x="1" y="691708"/>
            <a:ext cx="2994272" cy="774278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-442686" y="4542964"/>
            <a:ext cx="10486572" cy="526367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UCHWAŁA W SPRAWIE POWIERZENIA SPÓŁCE KOMUNALNEJ REALIZACJI ZADANIA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7224483" y="5124419"/>
            <a:ext cx="4967516" cy="631825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800" b="1" dirty="0" smtClean="0"/>
              <a:t>PRZYKŁADY Z PRAKTYKI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8632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727201" y="1472245"/>
            <a:ext cx="10464800" cy="1426507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504000" rtlCol="0" anchor="ctr"/>
          <a:lstStyle/>
          <a:p>
            <a:pPr algn="just" fontAlgn="base"/>
            <a:r>
              <a:rPr lang="pl-PL" dirty="0" smtClean="0">
                <a:solidFill>
                  <a:srgbClr val="6D6E71"/>
                </a:solidFill>
              </a:rPr>
              <a:t>Uchwała nr </a:t>
            </a:r>
            <a:r>
              <a:rPr lang="pl-PL" dirty="0">
                <a:solidFill>
                  <a:srgbClr val="6D6E71"/>
                </a:solidFill>
              </a:rPr>
              <a:t>LII/697/12 Rady Miasta Krakowa z dnia 11 lipca 2012 r. </a:t>
            </a:r>
            <a:r>
              <a:rPr lang="pl-PL" dirty="0" smtClean="0">
                <a:solidFill>
                  <a:srgbClr val="6D6E71"/>
                </a:solidFill>
              </a:rPr>
              <a:t/>
            </a:r>
            <a:br>
              <a:rPr lang="pl-PL" dirty="0" smtClean="0">
                <a:solidFill>
                  <a:srgbClr val="6D6E71"/>
                </a:solidFill>
              </a:rPr>
            </a:br>
            <a:r>
              <a:rPr lang="pl-PL" dirty="0" smtClean="0">
                <a:solidFill>
                  <a:srgbClr val="6D6E71"/>
                </a:solidFill>
              </a:rPr>
              <a:t>w </a:t>
            </a:r>
            <a:r>
              <a:rPr lang="pl-PL" dirty="0">
                <a:solidFill>
                  <a:srgbClr val="6D6E71"/>
                </a:solidFill>
              </a:rPr>
              <a:t>sprawie powierzenia Miejskiemu Przedsiębiorstwu Oczyszczania </a:t>
            </a:r>
            <a:r>
              <a:rPr lang="pl-PL" dirty="0" smtClean="0">
                <a:solidFill>
                  <a:srgbClr val="6D6E71"/>
                </a:solidFill>
              </a:rPr>
              <a:t>Sp</a:t>
            </a:r>
            <a:r>
              <a:rPr lang="pl-PL" dirty="0">
                <a:solidFill>
                  <a:srgbClr val="6D6E71"/>
                </a:solidFill>
              </a:rPr>
              <a:t>. z o. o. </a:t>
            </a:r>
            <a:r>
              <a:rPr lang="pl-PL" dirty="0" smtClean="0">
                <a:solidFill>
                  <a:srgbClr val="6D6E71"/>
                </a:solidFill>
              </a:rPr>
              <a:t/>
            </a:r>
            <a:br>
              <a:rPr lang="pl-PL" dirty="0" smtClean="0">
                <a:solidFill>
                  <a:srgbClr val="6D6E71"/>
                </a:solidFill>
              </a:rPr>
            </a:br>
            <a:r>
              <a:rPr lang="pl-PL" dirty="0" smtClean="0">
                <a:solidFill>
                  <a:srgbClr val="6D6E71"/>
                </a:solidFill>
              </a:rPr>
              <a:t>w </a:t>
            </a:r>
            <a:r>
              <a:rPr lang="pl-PL" dirty="0">
                <a:solidFill>
                  <a:srgbClr val="6D6E71"/>
                </a:solidFill>
              </a:rPr>
              <a:t>Krakowie </a:t>
            </a:r>
            <a:r>
              <a:rPr lang="pl-PL" b="1" dirty="0">
                <a:solidFill>
                  <a:srgbClr val="A43757"/>
                </a:solidFill>
              </a:rPr>
              <a:t>obowiązkowego zadania własnego gminy utrzymania czystości </a:t>
            </a:r>
            <a:r>
              <a:rPr lang="pl-PL" b="1" dirty="0" smtClean="0">
                <a:solidFill>
                  <a:srgbClr val="A43757"/>
                </a:solidFill>
              </a:rPr>
              <a:t/>
            </a:r>
            <a:br>
              <a:rPr lang="pl-PL" b="1" dirty="0" smtClean="0">
                <a:solidFill>
                  <a:srgbClr val="A43757"/>
                </a:solidFill>
              </a:rPr>
            </a:br>
            <a:r>
              <a:rPr lang="pl-PL" b="1" dirty="0" smtClean="0">
                <a:solidFill>
                  <a:srgbClr val="A43757"/>
                </a:solidFill>
              </a:rPr>
              <a:t>i </a:t>
            </a:r>
            <a:r>
              <a:rPr lang="pl-PL" b="1" dirty="0">
                <a:solidFill>
                  <a:srgbClr val="A43757"/>
                </a:solidFill>
              </a:rPr>
              <a:t>porządku na terytorium Gminy Miejskiej Kraków. </a:t>
            </a:r>
            <a:endParaRPr lang="pl-PL" b="1" dirty="0">
              <a:solidFill>
                <a:srgbClr val="A43757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PRZYKŁADOWE UCHWAŁY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608" y="3088865"/>
            <a:ext cx="6518916" cy="3780971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3113099" y="3000355"/>
            <a:ext cx="9528843" cy="714512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0" rtlCol="0" anchor="ctr"/>
          <a:lstStyle/>
          <a:p>
            <a:pPr marL="0" lvl="2" algn="just" fontAlgn="base"/>
            <a:r>
              <a:rPr lang="pl-PL" b="1" dirty="0">
                <a:solidFill>
                  <a:srgbClr val="6D6E71"/>
                </a:solidFill>
              </a:rPr>
              <a:t>Spółce powierzono szeroki zakres zadań związanych z utrzymaniem czystości </a:t>
            </a:r>
            <a:r>
              <a:rPr lang="pl-PL" b="1" dirty="0" smtClean="0">
                <a:solidFill>
                  <a:srgbClr val="6D6E71"/>
                </a:solidFill>
              </a:rPr>
              <a:t>i </a:t>
            </a:r>
            <a:r>
              <a:rPr lang="pl-PL" b="1" dirty="0">
                <a:solidFill>
                  <a:srgbClr val="6D6E71"/>
                </a:solidFill>
              </a:rPr>
              <a:t>porządku w gminie, obejmujący m.in. 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3113099" y="3806697"/>
            <a:ext cx="9528843" cy="714512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0" rtlCol="0" anchor="ctr"/>
          <a:lstStyle/>
          <a:p>
            <a:pPr marL="285750" lvl="2" indent="-285750" algn="just" fontAlgn="base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6D6E71"/>
                </a:solidFill>
              </a:rPr>
              <a:t>sprawy z zakresu zapewnienia budowy, utrzymania i eksploatacji własnych lub wspólnych z innymi RIPOK; 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3113098" y="4615553"/>
            <a:ext cx="9528843" cy="95793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0" rtlCol="0" anchor="ctr"/>
          <a:lstStyle/>
          <a:p>
            <a:pPr marL="285750" lvl="2" indent="-285750" algn="just" fontAlgn="base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6D6E71"/>
                </a:solidFill>
              </a:rPr>
              <a:t>zapewnianie osiągnięcia odpowiednich poziomów recyklingu, ograniczenia masy odpadów komunalnych ulegających biodegradacji przekazywanych </a:t>
            </a:r>
            <a:br>
              <a:rPr lang="pl-PL" dirty="0">
                <a:solidFill>
                  <a:srgbClr val="6D6E71"/>
                </a:solidFill>
              </a:rPr>
            </a:br>
            <a:r>
              <a:rPr lang="pl-PL" dirty="0">
                <a:solidFill>
                  <a:srgbClr val="6D6E71"/>
                </a:solidFill>
              </a:rPr>
              <a:t>do </a:t>
            </a:r>
            <a:r>
              <a:rPr lang="pl-PL" dirty="0" smtClean="0">
                <a:solidFill>
                  <a:srgbClr val="6D6E71"/>
                </a:solidFill>
              </a:rPr>
              <a:t>składowania</a:t>
            </a:r>
            <a:r>
              <a:rPr lang="pl-PL" dirty="0">
                <a:solidFill>
                  <a:srgbClr val="6D6E71"/>
                </a:solidFill>
              </a:rPr>
              <a:t>;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3113099" y="5653321"/>
            <a:ext cx="9528843" cy="95793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0" rtlCol="0" anchor="ctr"/>
          <a:lstStyle/>
          <a:p>
            <a:pPr marL="285750" lvl="2" indent="-285750" algn="just" fontAlgn="base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6D6E71"/>
                </a:solidFill>
              </a:rPr>
              <a:t>utrzymania czystości i porządku na drogach publicznych i wewnętrznych położonych na nieruchomościach będących własnością i pozostających we władaniu Gminy Miejskiej Kraków lub </a:t>
            </a:r>
            <a:r>
              <a:rPr lang="pl-PL" dirty="0" smtClean="0">
                <a:solidFill>
                  <a:srgbClr val="6D6E71"/>
                </a:solidFill>
              </a:rPr>
              <a:t>SP oraz </a:t>
            </a:r>
            <a:r>
              <a:rPr lang="pl-PL" dirty="0">
                <a:solidFill>
                  <a:srgbClr val="6D6E71"/>
                </a:solidFill>
              </a:rPr>
              <a:t>placach i terenach otwartych.</a:t>
            </a:r>
          </a:p>
        </p:txBody>
      </p:sp>
    </p:spTree>
    <p:extLst>
      <p:ext uri="{BB962C8B-B14F-4D97-AF65-F5344CB8AC3E}">
        <p14:creationId xmlns:p14="http://schemas.microsoft.com/office/powerpoint/2010/main" val="232935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727201" y="1573843"/>
            <a:ext cx="10464800" cy="1426507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504000" rtlCol="0" anchor="ctr"/>
          <a:lstStyle/>
          <a:p>
            <a:pPr algn="just"/>
            <a:r>
              <a:rPr lang="pl-PL" dirty="0">
                <a:solidFill>
                  <a:srgbClr val="6D6E71"/>
                </a:solidFill>
              </a:rPr>
              <a:t>Uchwała nr XXII/235/2012 Rady Gminy Słupsk z dnia 11 grudnia 2012 r. w sprawie powierzenia spółce Gminnemu Towarzystwu Budownictwa Społecznego sp. z o.o. </a:t>
            </a:r>
            <a:r>
              <a:rPr lang="pl-PL" dirty="0" smtClean="0">
                <a:solidFill>
                  <a:srgbClr val="6D6E71"/>
                </a:solidFill>
              </a:rPr>
              <a:t/>
            </a:r>
            <a:br>
              <a:rPr lang="pl-PL" dirty="0" smtClean="0">
                <a:solidFill>
                  <a:srgbClr val="6D6E71"/>
                </a:solidFill>
              </a:rPr>
            </a:br>
            <a:r>
              <a:rPr lang="pl-PL" dirty="0" smtClean="0">
                <a:solidFill>
                  <a:srgbClr val="6D6E71"/>
                </a:solidFill>
              </a:rPr>
              <a:t>w </a:t>
            </a:r>
            <a:r>
              <a:rPr lang="pl-PL" dirty="0">
                <a:solidFill>
                  <a:srgbClr val="6D6E71"/>
                </a:solidFill>
              </a:rPr>
              <a:t>Jezierzycach wykonywania zadań własnych gminy oraz upoważnienia w tym zakresie Prezesa Zarządu Spółki do załatwiania indywidualnych spraw z zakresu administracji publicznej. </a:t>
            </a: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PRZYKŁADOWE UCHWAŁY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145024" cy="3429000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2851840" y="3206076"/>
            <a:ext cx="9528843" cy="714512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0" rtlCol="0" anchor="ctr"/>
          <a:lstStyle/>
          <a:p>
            <a:pPr algn="just"/>
            <a:r>
              <a:rPr lang="pl-PL" dirty="0" smtClean="0">
                <a:solidFill>
                  <a:srgbClr val="6D6E71"/>
                </a:solidFill>
              </a:rPr>
              <a:t>Na mocy uchwały spółce powierzono wykonywanie zadania własnego gminy </a:t>
            </a:r>
            <a:br>
              <a:rPr lang="pl-PL" dirty="0" smtClean="0">
                <a:solidFill>
                  <a:srgbClr val="6D6E71"/>
                </a:solidFill>
              </a:rPr>
            </a:br>
            <a:r>
              <a:rPr lang="pl-PL" b="1" dirty="0" smtClean="0">
                <a:solidFill>
                  <a:srgbClr val="A43757"/>
                </a:solidFill>
              </a:rPr>
              <a:t>z zakresu gospodarowania gminnym zasobem mieszkaniowym.</a:t>
            </a:r>
            <a:endParaRPr lang="pl-PL" b="1" dirty="0">
              <a:solidFill>
                <a:srgbClr val="A43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8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801"/>
            <a:ext cx="5248275" cy="3496663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727201" y="1573843"/>
            <a:ext cx="10464800" cy="1426507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504000" rtlCol="0" anchor="ctr"/>
          <a:lstStyle/>
          <a:p>
            <a:pPr algn="just"/>
            <a:r>
              <a:rPr lang="pl-PL" dirty="0">
                <a:solidFill>
                  <a:srgbClr val="6D6E71"/>
                </a:solidFill>
              </a:rPr>
              <a:t>Uchwała nr XlV/518/14 Rady Miasta Zgierza z dnia 16 stycznia 2014 r. w sprawie powierzenia </a:t>
            </a:r>
            <a:r>
              <a:rPr lang="pl-PL" dirty="0" smtClean="0">
                <a:solidFill>
                  <a:srgbClr val="6D6E71"/>
                </a:solidFill>
              </a:rPr>
              <a:t>zadań Miejskiemu </a:t>
            </a:r>
            <a:r>
              <a:rPr lang="pl-PL" dirty="0">
                <a:solidFill>
                  <a:srgbClr val="6D6E71"/>
                </a:solidFill>
              </a:rPr>
              <a:t>Przedsiębiorstwu Gospodarki Komunalnej Spółka z o. o. w </a:t>
            </a:r>
            <a:r>
              <a:rPr lang="pl-PL" dirty="0" smtClean="0">
                <a:solidFill>
                  <a:srgbClr val="6D6E71"/>
                </a:solidFill>
              </a:rPr>
              <a:t>Zgierzu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PRZYKŁADOWE UCHWAŁY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3795269" y="3178629"/>
            <a:ext cx="8556388" cy="179377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0" rtlCol="0" anchor="ctr"/>
          <a:lstStyle/>
          <a:p>
            <a:pPr algn="just"/>
            <a:r>
              <a:rPr lang="pl-PL" dirty="0" smtClean="0">
                <a:solidFill>
                  <a:srgbClr val="6D6E71"/>
                </a:solidFill>
              </a:rPr>
              <a:t>W ramach uchwały powierzono spółce obowiązki wynikające </a:t>
            </a:r>
            <a:r>
              <a:rPr lang="pl-PL" dirty="0">
                <a:solidFill>
                  <a:srgbClr val="6D6E71"/>
                </a:solidFill>
              </a:rPr>
              <a:t>z zadania własnego gminy, obejmującego sprawy </a:t>
            </a:r>
            <a:r>
              <a:rPr lang="pl-PL" b="1" dirty="0">
                <a:solidFill>
                  <a:srgbClr val="A43757"/>
                </a:solidFill>
              </a:rPr>
              <a:t>utrzymania zieleni, porządku </a:t>
            </a:r>
            <a:r>
              <a:rPr lang="pl-PL" b="1" dirty="0" smtClean="0">
                <a:solidFill>
                  <a:srgbClr val="A43757"/>
                </a:solidFill>
              </a:rPr>
              <a:t/>
            </a:r>
            <a:br>
              <a:rPr lang="pl-PL" b="1" dirty="0" smtClean="0">
                <a:solidFill>
                  <a:srgbClr val="A43757"/>
                </a:solidFill>
              </a:rPr>
            </a:br>
            <a:r>
              <a:rPr lang="pl-PL" b="1" dirty="0" smtClean="0">
                <a:solidFill>
                  <a:srgbClr val="A43757"/>
                </a:solidFill>
              </a:rPr>
              <a:t>i </a:t>
            </a:r>
            <a:r>
              <a:rPr lang="pl-PL" b="1" dirty="0">
                <a:solidFill>
                  <a:srgbClr val="A43757"/>
                </a:solidFill>
              </a:rPr>
              <a:t>czystości oraz utrzymania dróg</a:t>
            </a:r>
            <a:r>
              <a:rPr lang="pl-PL" dirty="0">
                <a:solidFill>
                  <a:srgbClr val="6D6E71"/>
                </a:solidFill>
              </a:rPr>
              <a:t>, dróg wewnętrznych, parkingów, placów, chodników i alejek </a:t>
            </a:r>
            <a:r>
              <a:rPr lang="pl-PL" dirty="0" smtClean="0">
                <a:solidFill>
                  <a:srgbClr val="6D6E71"/>
                </a:solidFill>
              </a:rPr>
              <a:t>w </a:t>
            </a:r>
            <a:r>
              <a:rPr lang="pl-PL" dirty="0">
                <a:solidFill>
                  <a:srgbClr val="6D6E71"/>
                </a:solidFill>
              </a:rPr>
              <a:t>parkach, będących w zarządzie Prezydenta Miasta Zgierza. </a:t>
            </a:r>
          </a:p>
        </p:txBody>
      </p:sp>
    </p:spTree>
    <p:extLst>
      <p:ext uri="{BB962C8B-B14F-4D97-AF65-F5344CB8AC3E}">
        <p14:creationId xmlns:p14="http://schemas.microsoft.com/office/powerpoint/2010/main" val="407266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925" y="0"/>
            <a:ext cx="12192000" cy="68580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-240704" y="1989138"/>
            <a:ext cx="11499254" cy="1516062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 anchor="ctr"/>
          <a:lstStyle/>
          <a:p>
            <a:pPr lvl="2"/>
            <a:r>
              <a:rPr lang="pl-PL" sz="3600" dirty="0" smtClean="0">
                <a:solidFill>
                  <a:srgbClr val="6D6E71"/>
                </a:solidFill>
              </a:rPr>
              <a:t>Czy zamówienia in house były dopuszczalne </a:t>
            </a:r>
            <a:br>
              <a:rPr lang="pl-PL" sz="3600" dirty="0" smtClean="0">
                <a:solidFill>
                  <a:srgbClr val="6D6E71"/>
                </a:solidFill>
              </a:rPr>
            </a:br>
            <a:r>
              <a:rPr lang="pl-PL" sz="3600" dirty="0" smtClean="0">
                <a:solidFill>
                  <a:srgbClr val="6D6E71"/>
                </a:solidFill>
              </a:rPr>
              <a:t>przed 1 stycznia 2017 r. </a:t>
            </a:r>
            <a:endParaRPr lang="pl-PL" sz="3600" dirty="0">
              <a:solidFill>
                <a:srgbClr val="6D6E71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40" y="728700"/>
            <a:ext cx="3051968" cy="71693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0115550" y="1962339"/>
            <a:ext cx="110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>
                <a:solidFill>
                  <a:srgbClr val="A43757"/>
                </a:solidFill>
              </a:rPr>
              <a:t>?</a:t>
            </a:r>
            <a:endParaRPr lang="pl-PL" sz="9600" b="1" dirty="0">
              <a:solidFill>
                <a:srgbClr val="A43757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221644" y="3796165"/>
            <a:ext cx="11499254" cy="2662692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24000" rtlCol="0" anchor="ctr"/>
          <a:lstStyle/>
          <a:p>
            <a:pPr lvl="1" algn="just"/>
            <a:r>
              <a:rPr lang="pl-PL" sz="2400" b="1" dirty="0" smtClean="0">
                <a:solidFill>
                  <a:srgbClr val="A43757"/>
                </a:solidFill>
              </a:rPr>
              <a:t>Tak, ale zasady ich udzielania </a:t>
            </a:r>
            <a:r>
              <a:rPr lang="pl-PL" sz="2400" b="1" u="sng" dirty="0" smtClean="0">
                <a:solidFill>
                  <a:srgbClr val="A43757"/>
                </a:solidFill>
              </a:rPr>
              <a:t>nie były</a:t>
            </a:r>
            <a:r>
              <a:rPr lang="pl-PL" sz="2400" b="1" dirty="0" smtClean="0">
                <a:solidFill>
                  <a:srgbClr val="A43757"/>
                </a:solidFill>
              </a:rPr>
              <a:t> uregulowany w sposób jednoznaczny</a:t>
            </a:r>
            <a:r>
              <a:rPr lang="pl-PL" sz="2400" dirty="0" smtClean="0">
                <a:solidFill>
                  <a:srgbClr val="A43757"/>
                </a:solidFill>
              </a:rPr>
              <a:t>. </a:t>
            </a:r>
          </a:p>
          <a:p>
            <a:pPr lvl="1" algn="just"/>
            <a:endParaRPr lang="pl-PL" sz="2400" dirty="0">
              <a:solidFill>
                <a:srgbClr val="6D6E71"/>
              </a:solidFill>
            </a:endParaRPr>
          </a:p>
          <a:p>
            <a:pPr lvl="1" algn="just"/>
            <a:r>
              <a:rPr lang="pl-PL" sz="2400" dirty="0" smtClean="0">
                <a:solidFill>
                  <a:srgbClr val="6D6E71"/>
                </a:solidFill>
              </a:rPr>
              <a:t>Stosowanie tego typu zamówień wymagało odwoływania się do orze-cznictwa Trybunału </a:t>
            </a:r>
            <a:r>
              <a:rPr lang="pl-PL" sz="2400" dirty="0">
                <a:solidFill>
                  <a:srgbClr val="6D6E71"/>
                </a:solidFill>
              </a:rPr>
              <a:t>Sprawiedliwości Unii </a:t>
            </a:r>
            <a:r>
              <a:rPr lang="pl-PL" sz="2400" dirty="0" smtClean="0">
                <a:solidFill>
                  <a:srgbClr val="6D6E71"/>
                </a:solidFill>
              </a:rPr>
              <a:t>Europejskiej (wcześniej ETS) oraz Naczelnego Sądu Administracyjnego.</a:t>
            </a:r>
            <a:endParaRPr lang="pl-PL" sz="24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2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3376513"/>
            <a:ext cx="5355771" cy="3574977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727201" y="1573843"/>
            <a:ext cx="10464800" cy="1426507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504000" rtlCol="0" anchor="ctr"/>
          <a:lstStyle/>
          <a:p>
            <a:pPr lvl="2" algn="just"/>
            <a:r>
              <a:rPr lang="pl-PL" dirty="0">
                <a:solidFill>
                  <a:srgbClr val="6D6E71"/>
                </a:solidFill>
              </a:rPr>
              <a:t>Uchwała nr XVI/143/16 Rady Gminy w Warcie Bolesławieckiej z dnia 21 czerwca 2016 r. w sprawie powierzenia wykonywania zadań własnych Gminy Warta Bolesławiecka Zakładowi Gospodarki Komunalnej w Lubkowie Sp. z o.o. </a:t>
            </a: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PRZYKŁADOWE UCHWAŁY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2986987" y="3178629"/>
            <a:ext cx="9727520" cy="580571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0" rtlCol="0" anchor="ctr"/>
          <a:lstStyle/>
          <a:p>
            <a:pPr algn="just"/>
            <a:r>
              <a:rPr lang="pl-PL" dirty="0">
                <a:solidFill>
                  <a:srgbClr val="6D6E71"/>
                </a:solidFill>
              </a:rPr>
              <a:t>Uchwałą powierzono spółce m.in. wykonywanie zadań własnych gminy z </a:t>
            </a:r>
            <a:r>
              <a:rPr lang="pl-PL" dirty="0" smtClean="0">
                <a:solidFill>
                  <a:srgbClr val="6D6E71"/>
                </a:solidFill>
              </a:rPr>
              <a:t>zakresu: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986987" y="3817260"/>
            <a:ext cx="9727520" cy="580571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0"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A43757"/>
                </a:solidFill>
              </a:rPr>
              <a:t>zbiorowego zaopatrzenie w wodę i zbiorowe odprowadzanie </a:t>
            </a:r>
            <a:r>
              <a:rPr lang="pl-PL" b="1" dirty="0" smtClean="0">
                <a:solidFill>
                  <a:srgbClr val="A43757"/>
                </a:solidFill>
              </a:rPr>
              <a:t>ścieków</a:t>
            </a:r>
            <a:r>
              <a:rPr lang="pl-PL" dirty="0">
                <a:solidFill>
                  <a:srgbClr val="6D6E71"/>
                </a:solidFill>
              </a:rPr>
              <a:t>;</a:t>
            </a:r>
            <a:r>
              <a:rPr lang="pl-PL" dirty="0" smtClean="0">
                <a:solidFill>
                  <a:srgbClr val="6D6E71"/>
                </a:solidFill>
              </a:rPr>
              <a:t>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986987" y="4455891"/>
            <a:ext cx="9727520" cy="7112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0"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6D6E71"/>
                </a:solidFill>
              </a:rPr>
              <a:t>zimowego utrzymanie dróg, placów, parkingów, letniego utrzymanie poboczy dróg (koszenie), utrzymania terenów zielonych (koszenie</a:t>
            </a:r>
            <a:r>
              <a:rPr lang="pl-PL" dirty="0" smtClean="0">
                <a:solidFill>
                  <a:srgbClr val="6D6E71"/>
                </a:solidFill>
              </a:rPr>
              <a:t>);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986987" y="5239660"/>
            <a:ext cx="9727520" cy="899887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0"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6D6E71"/>
                </a:solidFill>
              </a:rPr>
              <a:t>zagospodarowanie odpadów komunalnych pochodzących z terenu Gminy Warta Bolesławiecka, prowadzenie Punktu Selektywnej Zbiórki Odpadów Komunalnych (PSZOK).</a:t>
            </a:r>
          </a:p>
        </p:txBody>
      </p:sp>
    </p:spTree>
    <p:extLst>
      <p:ext uri="{BB962C8B-B14F-4D97-AF65-F5344CB8AC3E}">
        <p14:creationId xmlns:p14="http://schemas.microsoft.com/office/powerpoint/2010/main" val="379846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pPr marL="0" indent="0"/>
            <a:r>
              <a:rPr lang="pl-PL" sz="2400" dirty="0">
                <a:solidFill>
                  <a:srgbClr val="6D6E71"/>
                </a:solidFill>
              </a:rPr>
              <a:t>ZASADY POWIERZANIA ZADAŃ PUBLICZNYCH SPÓŁCE</a:t>
            </a:r>
          </a:p>
        </p:txBody>
      </p:sp>
      <p:cxnSp>
        <p:nvCxnSpPr>
          <p:cNvPr id="29" name="Łącznik prostoliniowy 28"/>
          <p:cNvCxnSpPr/>
          <p:nvPr/>
        </p:nvCxnSpPr>
        <p:spPr>
          <a:xfrm>
            <a:off x="11507371" y="2392760"/>
            <a:ext cx="684629" cy="1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4"/>
          <p:cNvSpPr/>
          <p:nvPr/>
        </p:nvSpPr>
        <p:spPr>
          <a:xfrm>
            <a:off x="1451429" y="1778002"/>
            <a:ext cx="10914741" cy="1197429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720000" rtlCol="0" anchor="ctr"/>
          <a:lstStyle/>
          <a:p>
            <a:pPr algn="just"/>
            <a:r>
              <a:rPr lang="pl-PL" sz="2000" dirty="0">
                <a:solidFill>
                  <a:schemeClr val="bg1"/>
                </a:solidFill>
              </a:rPr>
              <a:t>Jeżeli zatem </a:t>
            </a:r>
            <a:r>
              <a:rPr lang="pl-PL" sz="2000" dirty="0" smtClean="0">
                <a:solidFill>
                  <a:schemeClr val="bg1"/>
                </a:solidFill>
              </a:rPr>
              <a:t>gmina zleca </a:t>
            </a:r>
            <a:r>
              <a:rPr lang="pl-PL" sz="2000" dirty="0">
                <a:solidFill>
                  <a:schemeClr val="bg1"/>
                </a:solidFill>
              </a:rPr>
              <a:t>wykonywanie zadań w celu prowadzenia działalności </a:t>
            </a:r>
            <a:r>
              <a:rPr lang="pl-PL" sz="2000" dirty="0" smtClean="0">
                <a:solidFill>
                  <a:schemeClr val="bg1"/>
                </a:solidFill>
              </a:rPr>
              <a:t/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w </a:t>
            </a:r>
            <a:r>
              <a:rPr lang="pl-PL" sz="2000" dirty="0">
                <a:solidFill>
                  <a:schemeClr val="bg1"/>
                </a:solidFill>
              </a:rPr>
              <a:t>sferze użyteczności publicznej samorządowej spółce prawa handlowego wówczas </a:t>
            </a:r>
            <a:r>
              <a:rPr lang="pl-PL" sz="2000" b="1" dirty="0">
                <a:solidFill>
                  <a:schemeClr val="bg1"/>
                </a:solidFill>
              </a:rPr>
              <a:t>nie mamy do czynienia z zamówieniem publicznym </a:t>
            </a:r>
            <a:r>
              <a:rPr lang="pl-PL" sz="2000" dirty="0">
                <a:solidFill>
                  <a:schemeClr val="bg1"/>
                </a:solidFill>
              </a:rPr>
              <a:t>(art. 2 pkt 13 ustawy </a:t>
            </a:r>
            <a:r>
              <a:rPr lang="pl-PL" sz="2000" dirty="0" smtClean="0">
                <a:solidFill>
                  <a:schemeClr val="bg1"/>
                </a:solidFill>
              </a:rPr>
              <a:t>pzp).</a:t>
            </a:r>
            <a:endParaRPr lang="pl-PL" sz="2000" dirty="0">
              <a:solidFill>
                <a:schemeClr val="bg1"/>
              </a:solidFill>
            </a:endParaRPr>
          </a:p>
        </p:txBody>
      </p:sp>
      <p:cxnSp>
        <p:nvCxnSpPr>
          <p:cNvPr id="10" name="Łącznik prostoliniowy 9"/>
          <p:cNvCxnSpPr/>
          <p:nvPr/>
        </p:nvCxnSpPr>
        <p:spPr>
          <a:xfrm>
            <a:off x="10203543" y="3693682"/>
            <a:ext cx="198845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2458388" y="3105648"/>
            <a:ext cx="9134284" cy="1176069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360000" rtlCol="0" anchor="ctr"/>
          <a:lstStyle/>
          <a:p>
            <a:pPr algn="just"/>
            <a:r>
              <a:rPr lang="pl-PL" sz="2000" dirty="0">
                <a:solidFill>
                  <a:srgbClr val="6D6E71"/>
                </a:solidFill>
              </a:rPr>
              <a:t>G</a:t>
            </a:r>
            <a:r>
              <a:rPr lang="pl-PL" sz="2000" dirty="0" smtClean="0">
                <a:solidFill>
                  <a:srgbClr val="6D6E71"/>
                </a:solidFill>
              </a:rPr>
              <a:t>mina </a:t>
            </a:r>
            <a:r>
              <a:rPr lang="pl-PL" sz="2000" dirty="0">
                <a:solidFill>
                  <a:srgbClr val="6D6E71"/>
                </a:solidFill>
              </a:rPr>
              <a:t>nie nabywa od spółki żadnych usług, dostaw, czy też robót budowlanych, a więc </a:t>
            </a:r>
            <a:r>
              <a:rPr lang="pl-PL" sz="2000" b="1" dirty="0">
                <a:solidFill>
                  <a:srgbClr val="A43757"/>
                </a:solidFill>
              </a:rPr>
              <a:t>nie następuje żadne przysporzenie na rzecz gminy.</a:t>
            </a:r>
          </a:p>
        </p:txBody>
      </p:sp>
      <p:cxnSp>
        <p:nvCxnSpPr>
          <p:cNvPr id="16" name="Łącznik prostoliniowy 15"/>
          <p:cNvCxnSpPr/>
          <p:nvPr/>
        </p:nvCxnSpPr>
        <p:spPr>
          <a:xfrm>
            <a:off x="10203543" y="6060229"/>
            <a:ext cx="198845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2458388" y="5718631"/>
            <a:ext cx="9134284" cy="672974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360000" rtlCol="0" anchor="ctr"/>
          <a:lstStyle/>
          <a:p>
            <a:r>
              <a:rPr lang="pl-PL" sz="2000" dirty="0">
                <a:solidFill>
                  <a:srgbClr val="6D6E71"/>
                </a:solidFill>
              </a:rPr>
              <a:t>Relacje te mają natomiast charakter </a:t>
            </a:r>
            <a:r>
              <a:rPr lang="pl-PL" sz="2000" b="1" dirty="0">
                <a:solidFill>
                  <a:srgbClr val="A43757"/>
                </a:solidFill>
              </a:rPr>
              <a:t>stosunków właścicielskich</a:t>
            </a:r>
            <a:r>
              <a:rPr lang="pl-PL" sz="2000" b="1" dirty="0">
                <a:solidFill>
                  <a:srgbClr val="6D6E71"/>
                </a:solidFill>
              </a:rPr>
              <a:t>.</a:t>
            </a:r>
          </a:p>
        </p:txBody>
      </p:sp>
      <p:cxnSp>
        <p:nvCxnSpPr>
          <p:cNvPr id="18" name="Łącznik prostoliniowy 17"/>
          <p:cNvCxnSpPr/>
          <p:nvPr/>
        </p:nvCxnSpPr>
        <p:spPr>
          <a:xfrm>
            <a:off x="10203542" y="5003132"/>
            <a:ext cx="198845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2458388" y="4403748"/>
            <a:ext cx="9134284" cy="1198769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360000" rtlCol="0" anchor="ctr"/>
          <a:lstStyle/>
          <a:p>
            <a:pPr algn="just"/>
            <a:r>
              <a:rPr lang="pl-PL" sz="2000" dirty="0">
                <a:solidFill>
                  <a:srgbClr val="6D6E71"/>
                </a:solidFill>
              </a:rPr>
              <a:t>Relacje prawne powstające pomiędzy gminą a spółką </a:t>
            </a:r>
            <a:r>
              <a:rPr lang="pl-PL" sz="2000" b="1" dirty="0">
                <a:solidFill>
                  <a:srgbClr val="A43757"/>
                </a:solidFill>
              </a:rPr>
              <a:t>nie mają </a:t>
            </a:r>
            <a:r>
              <a:rPr lang="pl-PL" sz="2000" b="1" dirty="0" smtClean="0">
                <a:solidFill>
                  <a:srgbClr val="A43757"/>
                </a:solidFill>
              </a:rPr>
              <a:t>charakteru </a:t>
            </a:r>
            <a:r>
              <a:rPr lang="pl-PL" sz="2000" b="1" dirty="0">
                <a:solidFill>
                  <a:srgbClr val="A43757"/>
                </a:solidFill>
              </a:rPr>
              <a:t>umowy dwustronnie zobowiązującej</a:t>
            </a:r>
            <a:r>
              <a:rPr lang="pl-PL" sz="2000" dirty="0">
                <a:solidFill>
                  <a:srgbClr val="A43757"/>
                </a:solidFill>
              </a:rPr>
              <a:t>,</a:t>
            </a:r>
            <a:r>
              <a:rPr lang="pl-PL" sz="2000" dirty="0">
                <a:solidFill>
                  <a:srgbClr val="6D6E71"/>
                </a:solidFill>
              </a:rPr>
              <a:t> na mocy której każda ze stron ma uzyskać określone przysporzenie</a:t>
            </a:r>
            <a:endParaRPr lang="pl-PL" sz="20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5" y="3107826"/>
            <a:ext cx="3350624" cy="3350624"/>
          </a:xfrm>
          <a:prstGeom prst="rect">
            <a:avLst/>
          </a:prstGeom>
        </p:spPr>
      </p:pic>
      <p:sp>
        <p:nvSpPr>
          <p:cNvPr id="3" name="Objaśnienie prostokątne 2"/>
          <p:cNvSpPr/>
          <p:nvPr/>
        </p:nvSpPr>
        <p:spPr>
          <a:xfrm>
            <a:off x="4374904" y="1542197"/>
            <a:ext cx="7337720" cy="3464777"/>
          </a:xfrm>
          <a:prstGeom prst="wedgeRectCallout">
            <a:avLst>
              <a:gd name="adj1" fmla="val -71391"/>
              <a:gd name="adj2" fmla="val 33941"/>
            </a:avLst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000" b="1" dirty="0" smtClean="0">
                <a:solidFill>
                  <a:srgbClr val="6D6E71"/>
                </a:solidFill>
              </a:rPr>
              <a:t>Ustawa prawo zamówień publicznych nie </a:t>
            </a:r>
            <a:r>
              <a:rPr lang="pl-PL" sz="2000" b="1" dirty="0">
                <a:solidFill>
                  <a:srgbClr val="6D6E71"/>
                </a:solidFill>
              </a:rPr>
              <a:t>ma </a:t>
            </a:r>
            <a:r>
              <a:rPr lang="pl-PL" sz="2000" b="1" dirty="0" smtClean="0">
                <a:solidFill>
                  <a:srgbClr val="6D6E71"/>
                </a:solidFill>
              </a:rPr>
              <a:t>zastosowania:</a:t>
            </a:r>
          </a:p>
          <a:p>
            <a:pPr algn="just"/>
            <a:r>
              <a:rPr lang="pl-PL" sz="2000" dirty="0" smtClean="0">
                <a:solidFill>
                  <a:srgbClr val="6D6E71"/>
                </a:solidFill>
              </a:rPr>
              <a:t/>
            </a:r>
            <a:br>
              <a:rPr lang="pl-PL" sz="2000" dirty="0" smtClean="0">
                <a:solidFill>
                  <a:srgbClr val="6D6E71"/>
                </a:solidFill>
              </a:rPr>
            </a:br>
            <a:r>
              <a:rPr lang="pl-PL" sz="2000" dirty="0" smtClean="0">
                <a:solidFill>
                  <a:srgbClr val="6D6E71"/>
                </a:solidFill>
              </a:rPr>
              <a:t>„(…) </a:t>
            </a:r>
            <a:r>
              <a:rPr lang="pl-PL" sz="2000" i="1" dirty="0" smtClean="0">
                <a:solidFill>
                  <a:srgbClr val="6D6E71"/>
                </a:solidFill>
              </a:rPr>
              <a:t>jeżeli </a:t>
            </a:r>
            <a:r>
              <a:rPr lang="pl-PL" sz="2000" i="1" dirty="0">
                <a:solidFill>
                  <a:srgbClr val="6D6E71"/>
                </a:solidFill>
              </a:rPr>
              <a:t>wykonywanie przez jeden podmiot na rzecz drugiego usług, dostaw lub robót budowlanych, czyli świadczeń, które mogą być przedmiotem zamówienia publicznego, </a:t>
            </a:r>
            <a:r>
              <a:rPr lang="pl-PL" sz="2000" b="1" i="1" dirty="0">
                <a:solidFill>
                  <a:srgbClr val="A43757"/>
                </a:solidFill>
              </a:rPr>
              <a:t>stanowi realizację zobowiązania wynikającego z innego tytułu prawnego niż umowa</a:t>
            </a:r>
            <a:r>
              <a:rPr lang="pl-PL" sz="2000" i="1" dirty="0">
                <a:solidFill>
                  <a:srgbClr val="6D6E71"/>
                </a:solidFill>
              </a:rPr>
              <a:t>”.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703388" y="728663"/>
            <a:ext cx="10848049" cy="7207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l-PL" sz="2000" dirty="0">
              <a:solidFill>
                <a:srgbClr val="6D6E7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374905" y="5979886"/>
            <a:ext cx="7817096" cy="478564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wyrok </a:t>
            </a:r>
            <a:r>
              <a:rPr lang="pl-PL" sz="2000" dirty="0">
                <a:solidFill>
                  <a:schemeClr val="bg1"/>
                </a:solidFill>
              </a:rPr>
              <a:t>NSA z dnia </a:t>
            </a:r>
            <a:r>
              <a:rPr lang="pl-PL" sz="2000" dirty="0" smtClean="0">
                <a:solidFill>
                  <a:schemeClr val="bg1"/>
                </a:solidFill>
              </a:rPr>
              <a:t>11 sierpnia 2005 r. </a:t>
            </a:r>
            <a:r>
              <a:rPr lang="pl-PL" sz="2000" dirty="0">
                <a:solidFill>
                  <a:schemeClr val="bg1"/>
                </a:solidFill>
              </a:rPr>
              <a:t>(sygn. akt II GSK 105/05</a:t>
            </a:r>
            <a:r>
              <a:rPr lang="pl-PL" sz="2000" dirty="0" smtClean="0">
                <a:solidFill>
                  <a:schemeClr val="bg1"/>
                </a:solidFill>
              </a:rPr>
              <a:t>)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676400" y="90264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>
                <a:solidFill>
                  <a:srgbClr val="6D6E71"/>
                </a:solidFill>
              </a:rPr>
              <a:t>ZASADY POWIERZANIA ZADAŃ PUBLICZNYCH SPÓŁCE</a:t>
            </a:r>
            <a:endParaRPr lang="pl-PL" sz="24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925" y="0"/>
            <a:ext cx="12192000" cy="68580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-240704" y="1989138"/>
            <a:ext cx="9765704" cy="1001712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 anchor="ctr"/>
          <a:lstStyle/>
          <a:p>
            <a:pPr lvl="2"/>
            <a:r>
              <a:rPr lang="pl-PL" sz="2800" dirty="0" smtClean="0">
                <a:solidFill>
                  <a:srgbClr val="6D6E71"/>
                </a:solidFill>
              </a:rPr>
              <a:t>Czy te przepisy nie naruszają dyrektywy 2014/24</a:t>
            </a:r>
            <a:endParaRPr lang="pl-PL" sz="2800" dirty="0">
              <a:solidFill>
                <a:srgbClr val="6D6E71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40" y="728700"/>
            <a:ext cx="3051968" cy="71693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648700" y="1962338"/>
            <a:ext cx="1104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solidFill>
                  <a:srgbClr val="A43757"/>
                </a:solidFill>
              </a:rPr>
              <a:t>?</a:t>
            </a:r>
            <a:endParaRPr lang="pl-PL" sz="6000" b="1" dirty="0">
              <a:solidFill>
                <a:srgbClr val="A43757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221644" y="3162300"/>
            <a:ext cx="11499254" cy="3296557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24000" rtlCol="0" anchor="ctr"/>
          <a:lstStyle/>
          <a:p>
            <a:pPr lvl="1" algn="just"/>
            <a:r>
              <a:rPr lang="pl-PL" sz="2400" b="1" dirty="0" smtClean="0">
                <a:solidFill>
                  <a:srgbClr val="A43757"/>
                </a:solidFill>
              </a:rPr>
              <a:t>Nie. Wynika to z motywu 34 preambuły Dyrektywy 2014/24:</a:t>
            </a:r>
            <a:endParaRPr lang="pl-PL" sz="2400" dirty="0" smtClean="0">
              <a:solidFill>
                <a:srgbClr val="A43757"/>
              </a:solidFill>
            </a:endParaRPr>
          </a:p>
          <a:p>
            <a:pPr lvl="1" algn="just"/>
            <a:endParaRPr lang="pl-PL" sz="2400" dirty="0">
              <a:solidFill>
                <a:srgbClr val="6D6E71"/>
              </a:solidFill>
            </a:endParaRPr>
          </a:p>
          <a:p>
            <a:pPr lvl="1" algn="just"/>
            <a:r>
              <a:rPr lang="pl-PL" sz="2000" i="1" dirty="0" smtClean="0">
                <a:solidFill>
                  <a:srgbClr val="6D6E71"/>
                </a:solidFill>
              </a:rPr>
              <a:t>Istnieją </a:t>
            </a:r>
            <a:r>
              <a:rPr lang="pl-PL" sz="2000" i="1" dirty="0">
                <a:solidFill>
                  <a:srgbClr val="6D6E71"/>
                </a:solidFill>
              </a:rPr>
              <a:t>pewne przypadki, w których podmiot prawny działa – na mocy stosownych przepisów prawa krajowego – </a:t>
            </a:r>
            <a:r>
              <a:rPr lang="pl-PL" sz="2000" b="1" i="1" dirty="0">
                <a:solidFill>
                  <a:srgbClr val="A43757"/>
                </a:solidFill>
              </a:rPr>
              <a:t>jako instrument lub służba techniczna </a:t>
            </a:r>
            <a:r>
              <a:rPr lang="pl-PL" sz="2000" i="1" dirty="0">
                <a:solidFill>
                  <a:srgbClr val="6D6E71"/>
                </a:solidFill>
              </a:rPr>
              <a:t>określonych instytucji zamawiających, </a:t>
            </a:r>
            <a:r>
              <a:rPr lang="pl-PL" sz="2000" i="1" u="sng" dirty="0">
                <a:solidFill>
                  <a:srgbClr val="6D6E71"/>
                </a:solidFill>
              </a:rPr>
              <a:t>ma obowiązek wykonywania poleceń wydawanych mu przez te instytucje zamawiające i nie ma żadnego wpływu na wynagrodzenie otrzymywane za wykonanie tych poleceń</a:t>
            </a:r>
            <a:r>
              <a:rPr lang="pl-PL" sz="2000" i="1" dirty="0">
                <a:solidFill>
                  <a:srgbClr val="6D6E71"/>
                </a:solidFill>
              </a:rPr>
              <a:t>. </a:t>
            </a:r>
            <a:r>
              <a:rPr lang="pl-PL" sz="2000" b="1" i="1" dirty="0">
                <a:solidFill>
                  <a:srgbClr val="A43757"/>
                </a:solidFill>
              </a:rPr>
              <a:t>Ze względu na </a:t>
            </a:r>
            <a:r>
              <a:rPr lang="pl-PL" sz="2000" b="1" i="1" u="sng" spc="140" dirty="0">
                <a:solidFill>
                  <a:srgbClr val="A43757"/>
                </a:solidFill>
              </a:rPr>
              <a:t>brak charakteru umownego</a:t>
            </a:r>
            <a:r>
              <a:rPr lang="pl-PL" sz="2000" i="1" spc="140" dirty="0">
                <a:solidFill>
                  <a:srgbClr val="6D6E71"/>
                </a:solidFill>
              </a:rPr>
              <a:t>, </a:t>
            </a:r>
            <a:r>
              <a:rPr lang="pl-PL" sz="2000" b="1" i="1" dirty="0">
                <a:solidFill>
                  <a:srgbClr val="A43757"/>
                </a:solidFill>
              </a:rPr>
              <a:t>taki czysto administracyjny stosunek nie powinien być objęty zakresem procedur udzielania zamówień publicznych</a:t>
            </a:r>
            <a:r>
              <a:rPr lang="pl-PL" sz="2400" b="1" i="1" dirty="0">
                <a:solidFill>
                  <a:srgbClr val="A4375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393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rgbClr val="6D6E71"/>
                </a:solidFill>
              </a:rPr>
              <a:t>ZASADY POWIERZANIA ZADAŃ </a:t>
            </a:r>
            <a:r>
              <a:rPr lang="pl-PL" sz="2400" dirty="0" smtClean="0">
                <a:solidFill>
                  <a:srgbClr val="6D6E71"/>
                </a:solidFill>
              </a:rPr>
              <a:t>PUBLICZNYCH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0" y="2045955"/>
            <a:ext cx="3544615" cy="354461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259954" y="2720196"/>
            <a:ext cx="76272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6D6E71"/>
                </a:solidFill>
              </a:rPr>
              <a:t>Realizowanie zadań z zakresu gospodarki komunalnej, jako </a:t>
            </a:r>
            <a:r>
              <a:rPr lang="pl-PL" sz="3200" dirty="0" smtClean="0">
                <a:solidFill>
                  <a:srgbClr val="6D6E71"/>
                </a:solidFill>
              </a:rPr>
              <a:t>ustalonych uchwałą rady gminy zadań statutowych spółki, należy </a:t>
            </a:r>
            <a:r>
              <a:rPr lang="pl-PL" sz="3200" dirty="0">
                <a:solidFill>
                  <a:srgbClr val="6D6E71"/>
                </a:solidFill>
              </a:rPr>
              <a:t>odróżnić </a:t>
            </a:r>
            <a:r>
              <a:rPr lang="pl-PL" sz="3200" b="1" dirty="0">
                <a:solidFill>
                  <a:srgbClr val="A43757"/>
                </a:solidFill>
              </a:rPr>
              <a:t>od wykonywania takich zadań na podstawie umowy.</a:t>
            </a:r>
          </a:p>
        </p:txBody>
      </p:sp>
    </p:spTree>
    <p:extLst>
      <p:ext uri="{BB962C8B-B14F-4D97-AF65-F5344CB8AC3E}">
        <p14:creationId xmlns:p14="http://schemas.microsoft.com/office/powerpoint/2010/main" val="23474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 txBox="1">
            <a:spLocks/>
          </p:cNvSpPr>
          <p:nvPr/>
        </p:nvSpPr>
        <p:spPr>
          <a:xfrm>
            <a:off x="1641929" y="812797"/>
            <a:ext cx="8826500" cy="635000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 smtClean="0">
                <a:solidFill>
                  <a:srgbClr val="6D6E71"/>
                </a:solidFill>
              </a:rPr>
              <a:t>WIELOASPEKTOWOŚĆ</a:t>
            </a:r>
            <a:endParaRPr lang="pl-PL" sz="2800" dirty="0">
              <a:solidFill>
                <a:srgbClr val="6D6E7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85" y="1411890"/>
            <a:ext cx="6148616" cy="543916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93" y="2544056"/>
            <a:ext cx="1243244" cy="124324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767" y="4327553"/>
            <a:ext cx="1765654" cy="180722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65" y="1588304"/>
            <a:ext cx="1385940" cy="138594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70" y="5918865"/>
            <a:ext cx="837911" cy="83791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63" y="4327552"/>
            <a:ext cx="1054073" cy="105407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66" y="1825069"/>
            <a:ext cx="1393034" cy="13930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0" y="5070852"/>
            <a:ext cx="1400175" cy="140017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76" y="2806148"/>
            <a:ext cx="1009727" cy="100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4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pPr marL="0" indent="0"/>
            <a:r>
              <a:rPr lang="pl-PL" sz="2400" dirty="0">
                <a:solidFill>
                  <a:srgbClr val="6D6E71"/>
                </a:solidFill>
              </a:rPr>
              <a:t>ZASADY POWIERZANIA ZADAŃ </a:t>
            </a:r>
            <a:r>
              <a:rPr lang="pl-PL" sz="2400" dirty="0" smtClean="0">
                <a:solidFill>
                  <a:srgbClr val="6D6E71"/>
                </a:solidFill>
              </a:rPr>
              <a:t>PUBLICZNYCH W DRODZE UMOWY</a:t>
            </a:r>
            <a:endParaRPr lang="pl-PL" sz="2400" dirty="0">
              <a:solidFill>
                <a:srgbClr val="6D6E71"/>
              </a:solidFill>
            </a:endParaRPr>
          </a:p>
        </p:txBody>
      </p:sp>
      <p:cxnSp>
        <p:nvCxnSpPr>
          <p:cNvPr id="29" name="Łącznik prostoliniowy 28"/>
          <p:cNvCxnSpPr/>
          <p:nvPr/>
        </p:nvCxnSpPr>
        <p:spPr>
          <a:xfrm>
            <a:off x="11507371" y="2392760"/>
            <a:ext cx="684629" cy="1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4"/>
          <p:cNvSpPr/>
          <p:nvPr/>
        </p:nvSpPr>
        <p:spPr>
          <a:xfrm>
            <a:off x="1451429" y="1619250"/>
            <a:ext cx="10914741" cy="1746250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720000" rtlCol="0" anchor="ctr"/>
          <a:lstStyle/>
          <a:p>
            <a:pPr algn="just"/>
            <a:r>
              <a:rPr lang="pl-PL" sz="1600" dirty="0"/>
              <a:t>Jednostki samorządu terytorialnego </a:t>
            </a:r>
            <a:r>
              <a:rPr lang="pl-PL" sz="1600" b="1" dirty="0"/>
              <a:t>w drodze umowy </a:t>
            </a:r>
            <a:r>
              <a:rPr lang="pl-PL" sz="1600" dirty="0"/>
              <a:t>mogą powierzać wykonywanie zadań z zakresu gospodarki komunalnej osobom fizycznym, osobom prawnym lub jednostkom organizacyjnym nieposiadającym osobowości prawnej </a:t>
            </a:r>
            <a:r>
              <a:rPr lang="pl-PL" sz="1600" b="1" dirty="0"/>
              <a:t>z </a:t>
            </a:r>
            <a:r>
              <a:rPr lang="pl-PL" sz="1600" b="1" dirty="0" smtClean="0"/>
              <a:t>uwzględnieniem przepisów</a:t>
            </a:r>
            <a:r>
              <a:rPr lang="pl-PL" sz="1600" dirty="0" smtClean="0"/>
              <a:t> </a:t>
            </a:r>
            <a:r>
              <a:rPr lang="pl-PL" sz="1600" dirty="0"/>
              <a:t>ustawy z dnia 27 sierpnia 2004 r.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o </a:t>
            </a:r>
            <a:r>
              <a:rPr lang="pl-PL" sz="1600" dirty="0"/>
              <a:t>świadczeniach opieki zdrowotnej finansowanych ze środków publicznych (Dz. U. z 2016 r. poz. 1793, 1807 i 1860) oraz przepisów ustawy z dnia 27 sierpnia 2009 r. o finansach publicznych (Dz. U. z 2016 r. poz. 1870) na zasadach ogólnych albo w trybie przepisów: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879598" y="3524748"/>
            <a:ext cx="10486571" cy="3091952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684000" rtlCol="0" anchor="ctr"/>
          <a:lstStyle/>
          <a:p>
            <a:pPr marL="342900" indent="-342900" algn="just">
              <a:buFont typeface="+mj-lt"/>
              <a:buAutoNum type="arabicParenR"/>
            </a:pPr>
            <a:r>
              <a:rPr lang="pl-PL" dirty="0" smtClean="0">
                <a:solidFill>
                  <a:srgbClr val="6D6E71"/>
                </a:solidFill>
              </a:rPr>
              <a:t>ustawy </a:t>
            </a:r>
            <a:r>
              <a:rPr lang="pl-PL" dirty="0">
                <a:solidFill>
                  <a:srgbClr val="6D6E71"/>
                </a:solidFill>
              </a:rPr>
              <a:t>z dnia 19 grudnia 2008 r. </a:t>
            </a:r>
            <a:r>
              <a:rPr lang="pl-PL" b="1" dirty="0">
                <a:solidFill>
                  <a:srgbClr val="6D6E71"/>
                </a:solidFill>
              </a:rPr>
              <a:t>o partnerstwie publiczno-prywatnym </a:t>
            </a:r>
            <a:r>
              <a:rPr lang="pl-PL" b="1" dirty="0" smtClean="0">
                <a:solidFill>
                  <a:srgbClr val="6D6E71"/>
                </a:solidFill>
              </a:rPr>
              <a:t/>
            </a:r>
            <a:br>
              <a:rPr lang="pl-PL" b="1" dirty="0" smtClean="0">
                <a:solidFill>
                  <a:srgbClr val="6D6E71"/>
                </a:solidFill>
              </a:rPr>
            </a:br>
            <a:r>
              <a:rPr lang="pl-PL" dirty="0" smtClean="0">
                <a:solidFill>
                  <a:srgbClr val="6D6E71"/>
                </a:solidFill>
              </a:rPr>
              <a:t>(</a:t>
            </a:r>
            <a:r>
              <a:rPr lang="pl-PL" dirty="0">
                <a:solidFill>
                  <a:srgbClr val="6D6E71"/>
                </a:solidFill>
              </a:rPr>
              <a:t>Dz. U. z 2015 r. poz. 696 i 1777 oraz z 2016 r. poz. 1920);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pl-PL" dirty="0" smtClean="0">
                <a:solidFill>
                  <a:srgbClr val="6D6E71"/>
                </a:solidFill>
              </a:rPr>
              <a:t>ustawy </a:t>
            </a:r>
            <a:r>
              <a:rPr lang="pl-PL" dirty="0">
                <a:solidFill>
                  <a:srgbClr val="6D6E71"/>
                </a:solidFill>
              </a:rPr>
              <a:t>z dnia 29 stycznia 2004 r. - </a:t>
            </a:r>
            <a:r>
              <a:rPr lang="pl-PL" b="1" dirty="0">
                <a:solidFill>
                  <a:srgbClr val="6D6E71"/>
                </a:solidFill>
              </a:rPr>
              <a:t>Prawo zamówień publicznych </a:t>
            </a:r>
            <a:r>
              <a:rPr lang="pl-PL" dirty="0">
                <a:solidFill>
                  <a:srgbClr val="6D6E71"/>
                </a:solidFill>
              </a:rPr>
              <a:t>(Dz. U. z 2015 r. poz. 2164, z późn. zm.);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pl-PL" dirty="0" smtClean="0">
                <a:solidFill>
                  <a:srgbClr val="6D6E71"/>
                </a:solidFill>
              </a:rPr>
              <a:t>ustawy </a:t>
            </a:r>
            <a:r>
              <a:rPr lang="pl-PL" dirty="0">
                <a:solidFill>
                  <a:srgbClr val="6D6E71"/>
                </a:solidFill>
              </a:rPr>
              <a:t>z dnia 24 kwietnia 2003 r. </a:t>
            </a:r>
            <a:r>
              <a:rPr lang="pl-PL" b="1" dirty="0">
                <a:solidFill>
                  <a:srgbClr val="6D6E71"/>
                </a:solidFill>
              </a:rPr>
              <a:t>o działalności pożytku publicznego </a:t>
            </a:r>
            <a:r>
              <a:rPr lang="pl-PL" b="1" dirty="0" smtClean="0">
                <a:solidFill>
                  <a:srgbClr val="6D6E71"/>
                </a:solidFill>
              </a:rPr>
              <a:t/>
            </a:r>
            <a:br>
              <a:rPr lang="pl-PL" b="1" dirty="0" smtClean="0">
                <a:solidFill>
                  <a:srgbClr val="6D6E71"/>
                </a:solidFill>
              </a:rPr>
            </a:br>
            <a:r>
              <a:rPr lang="pl-PL" b="1" dirty="0" smtClean="0">
                <a:solidFill>
                  <a:srgbClr val="6D6E71"/>
                </a:solidFill>
              </a:rPr>
              <a:t>i </a:t>
            </a:r>
            <a:r>
              <a:rPr lang="pl-PL" b="1" dirty="0">
                <a:solidFill>
                  <a:srgbClr val="6D6E71"/>
                </a:solidFill>
              </a:rPr>
              <a:t>o wolontariacie </a:t>
            </a:r>
            <a:r>
              <a:rPr lang="pl-PL" dirty="0">
                <a:solidFill>
                  <a:srgbClr val="6D6E71"/>
                </a:solidFill>
              </a:rPr>
              <a:t>(Dz. U. z 2016 r. poz. 1817);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pl-PL" dirty="0" smtClean="0">
                <a:solidFill>
                  <a:srgbClr val="6D6E71"/>
                </a:solidFill>
              </a:rPr>
              <a:t>ustawy </a:t>
            </a:r>
            <a:r>
              <a:rPr lang="pl-PL" dirty="0">
                <a:solidFill>
                  <a:srgbClr val="6D6E71"/>
                </a:solidFill>
              </a:rPr>
              <a:t>z dnia 16 grudnia 2010 r. </a:t>
            </a:r>
            <a:r>
              <a:rPr lang="pl-PL" b="1" dirty="0">
                <a:solidFill>
                  <a:srgbClr val="6D6E71"/>
                </a:solidFill>
              </a:rPr>
              <a:t>o publicznym transporcie zbiorowym </a:t>
            </a:r>
            <a:r>
              <a:rPr lang="pl-PL" dirty="0">
                <a:solidFill>
                  <a:srgbClr val="6D6E71"/>
                </a:solidFill>
              </a:rPr>
              <a:t>(Dz. U. </a:t>
            </a:r>
            <a:r>
              <a:rPr lang="pl-PL" dirty="0" smtClean="0">
                <a:solidFill>
                  <a:srgbClr val="6D6E71"/>
                </a:solidFill>
              </a:rPr>
              <a:t/>
            </a:r>
            <a:br>
              <a:rPr lang="pl-PL" dirty="0" smtClean="0">
                <a:solidFill>
                  <a:srgbClr val="6D6E71"/>
                </a:solidFill>
              </a:rPr>
            </a:br>
            <a:r>
              <a:rPr lang="pl-PL" dirty="0" smtClean="0">
                <a:solidFill>
                  <a:srgbClr val="6D6E71"/>
                </a:solidFill>
              </a:rPr>
              <a:t>z </a:t>
            </a:r>
            <a:r>
              <a:rPr lang="pl-PL" dirty="0">
                <a:solidFill>
                  <a:srgbClr val="6D6E71"/>
                </a:solidFill>
              </a:rPr>
              <a:t>2016 r. poz. 1867 i 1920);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pl-PL" dirty="0" smtClean="0">
                <a:solidFill>
                  <a:srgbClr val="6D6E71"/>
                </a:solidFill>
              </a:rPr>
              <a:t>ustawy </a:t>
            </a:r>
            <a:r>
              <a:rPr lang="pl-PL" dirty="0">
                <a:solidFill>
                  <a:srgbClr val="6D6E71"/>
                </a:solidFill>
              </a:rPr>
              <a:t>z dnia 21 października 2016 r. </a:t>
            </a:r>
            <a:r>
              <a:rPr lang="pl-PL" b="1" dirty="0">
                <a:solidFill>
                  <a:srgbClr val="6D6E71"/>
                </a:solidFill>
              </a:rPr>
              <a:t>o umowie koncesji na roboty budowlane lub usługi </a:t>
            </a:r>
            <a:r>
              <a:rPr lang="pl-PL" dirty="0">
                <a:solidFill>
                  <a:srgbClr val="6D6E71"/>
                </a:solidFill>
              </a:rPr>
              <a:t>(Dz. U. poz. 1920).</a:t>
            </a:r>
          </a:p>
        </p:txBody>
      </p:sp>
      <p:sp>
        <p:nvSpPr>
          <p:cNvPr id="6" name="Prostokąt 5"/>
          <p:cNvSpPr/>
          <p:nvPr/>
        </p:nvSpPr>
        <p:spPr>
          <a:xfrm>
            <a:off x="9782629" y="6342743"/>
            <a:ext cx="4510312" cy="403141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Art. 3 ust. 1 ugk 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pPr marL="0" indent="0"/>
            <a:r>
              <a:rPr lang="pl-PL" sz="2400" dirty="0">
                <a:solidFill>
                  <a:srgbClr val="6D6E71"/>
                </a:solidFill>
              </a:rPr>
              <a:t>ZASADY POWIERZANIA ZADAŃ </a:t>
            </a:r>
            <a:r>
              <a:rPr lang="pl-PL" sz="2400" dirty="0" smtClean="0">
                <a:solidFill>
                  <a:srgbClr val="6D6E71"/>
                </a:solidFill>
              </a:rPr>
              <a:t>PUBLICZNYCH W DRODZE UMOWY</a:t>
            </a:r>
            <a:endParaRPr lang="pl-PL" sz="2400" dirty="0">
              <a:solidFill>
                <a:srgbClr val="6D6E71"/>
              </a:solidFill>
            </a:endParaRPr>
          </a:p>
        </p:txBody>
      </p:sp>
      <p:cxnSp>
        <p:nvCxnSpPr>
          <p:cNvPr id="29" name="Łącznik prostoliniowy 28"/>
          <p:cNvCxnSpPr/>
          <p:nvPr/>
        </p:nvCxnSpPr>
        <p:spPr>
          <a:xfrm>
            <a:off x="11507371" y="2964260"/>
            <a:ext cx="684629" cy="1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4"/>
          <p:cNvSpPr/>
          <p:nvPr/>
        </p:nvSpPr>
        <p:spPr>
          <a:xfrm>
            <a:off x="654959" y="2152650"/>
            <a:ext cx="11711212" cy="1356181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720000" rtlCol="0" anchor="ctr"/>
          <a:lstStyle/>
          <a:p>
            <a:pPr algn="just"/>
            <a:r>
              <a:rPr lang="pl-PL" sz="2400" dirty="0"/>
              <a:t>Ustawa o gospodarce komunalnej </a:t>
            </a:r>
            <a:r>
              <a:rPr lang="pl-PL" sz="2400" dirty="0" smtClean="0"/>
              <a:t>art</a:t>
            </a:r>
            <a:r>
              <a:rPr lang="pl-PL" sz="2400" dirty="0"/>
              <a:t>. 3 ust. 1 wprost wskazuje, iż powierzenie zadań na </a:t>
            </a:r>
            <a:r>
              <a:rPr lang="pl-PL" sz="2400" dirty="0" smtClean="0"/>
              <a:t>podstawie umowy </a:t>
            </a:r>
            <a:r>
              <a:rPr lang="pl-PL" sz="2400" dirty="0"/>
              <a:t>następuje z </a:t>
            </a:r>
            <a:r>
              <a:rPr lang="pl-PL" sz="2400" dirty="0" smtClean="0"/>
              <a:t>uwzględnieniem pzp. </a:t>
            </a:r>
            <a:endParaRPr lang="pl-PL" sz="2400" dirty="0">
              <a:solidFill>
                <a:schemeClr val="bg1"/>
              </a:solidFill>
            </a:endParaRPr>
          </a:p>
        </p:txBody>
      </p:sp>
      <p:cxnSp>
        <p:nvCxnSpPr>
          <p:cNvPr id="10" name="Łącznik prostoliniowy 9"/>
          <p:cNvCxnSpPr/>
          <p:nvPr/>
        </p:nvCxnSpPr>
        <p:spPr>
          <a:xfrm>
            <a:off x="10203543" y="4934448"/>
            <a:ext cx="1988457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3401285" y="3753348"/>
            <a:ext cx="8790715" cy="2304552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360000" rtlCol="0" anchor="ctr"/>
          <a:lstStyle/>
          <a:p>
            <a:pPr algn="just"/>
            <a:r>
              <a:rPr lang="pl-PL" sz="2200" dirty="0" smtClean="0">
                <a:solidFill>
                  <a:srgbClr val="6D6E71"/>
                </a:solidFill>
              </a:rPr>
              <a:t>Jeżeli </a:t>
            </a:r>
            <a:r>
              <a:rPr lang="pl-PL" sz="2200" dirty="0">
                <a:solidFill>
                  <a:srgbClr val="6D6E71"/>
                </a:solidFill>
              </a:rPr>
              <a:t>do zleconego zadania </a:t>
            </a:r>
            <a:r>
              <a:rPr lang="pl-PL" sz="2200" b="1" dirty="0">
                <a:solidFill>
                  <a:srgbClr val="A43757"/>
                </a:solidFill>
              </a:rPr>
              <a:t>nie będą miały </a:t>
            </a:r>
            <a:r>
              <a:rPr lang="pl-PL" sz="2200" dirty="0">
                <a:solidFill>
                  <a:srgbClr val="6D6E71"/>
                </a:solidFill>
              </a:rPr>
              <a:t>zastosowanie przepisy innych ustaw, wówczas </a:t>
            </a:r>
            <a:r>
              <a:rPr lang="pl-PL" sz="2200" b="1" dirty="0">
                <a:solidFill>
                  <a:srgbClr val="A43757"/>
                </a:solidFill>
              </a:rPr>
              <a:t>powierzenie wykonywania </a:t>
            </a:r>
            <a:r>
              <a:rPr lang="pl-PL" sz="2200" dirty="0">
                <a:solidFill>
                  <a:srgbClr val="6D6E71"/>
                </a:solidFill>
              </a:rPr>
              <a:t>zadań objętych takim zamówieniem </a:t>
            </a:r>
            <a:r>
              <a:rPr lang="pl-PL" sz="2200" b="1" dirty="0">
                <a:solidFill>
                  <a:srgbClr val="A43757"/>
                </a:solidFill>
              </a:rPr>
              <a:t>winno nastąpić </a:t>
            </a:r>
            <a:r>
              <a:rPr lang="pl-PL" sz="2200" b="1" dirty="0" smtClean="0">
                <a:solidFill>
                  <a:srgbClr val="A43757"/>
                </a:solidFill>
              </a:rPr>
              <a:t>z za-stosowaniem </a:t>
            </a:r>
            <a:r>
              <a:rPr lang="pl-PL" sz="2200" b="1" dirty="0">
                <a:solidFill>
                  <a:srgbClr val="A43757"/>
                </a:solidFill>
              </a:rPr>
              <a:t>przepisów ustawy </a:t>
            </a:r>
            <a:r>
              <a:rPr lang="pl-PL" sz="2200" b="1" dirty="0" smtClean="0">
                <a:solidFill>
                  <a:srgbClr val="A43757"/>
                </a:solidFill>
              </a:rPr>
              <a:t>pzp</a:t>
            </a:r>
            <a:r>
              <a:rPr lang="pl-PL" sz="2200" dirty="0" smtClean="0">
                <a:solidFill>
                  <a:srgbClr val="6D6E71"/>
                </a:solidFill>
              </a:rPr>
              <a:t>, w </a:t>
            </a:r>
            <a:r>
              <a:rPr lang="pl-PL" sz="2200" dirty="0">
                <a:solidFill>
                  <a:srgbClr val="6D6E71"/>
                </a:solidFill>
              </a:rPr>
              <a:t>tym </a:t>
            </a:r>
            <a:r>
              <a:rPr lang="pl-PL" sz="2200" dirty="0" smtClean="0">
                <a:solidFill>
                  <a:srgbClr val="6D6E71"/>
                </a:solidFill>
              </a:rPr>
              <a:t>instytucji uregulowanej w </a:t>
            </a:r>
            <a:r>
              <a:rPr lang="pl-PL" sz="2200" dirty="0">
                <a:solidFill>
                  <a:srgbClr val="6D6E71"/>
                </a:solidFill>
              </a:rPr>
              <a:t>art. 67 ust. </a:t>
            </a:r>
            <a:r>
              <a:rPr lang="pl-PL" sz="2200" dirty="0" smtClean="0">
                <a:solidFill>
                  <a:srgbClr val="6D6E71"/>
                </a:solidFill>
              </a:rPr>
              <a:t>12-15 (in house). </a:t>
            </a:r>
            <a:endParaRPr lang="pl-PL" sz="2200" b="1" dirty="0">
              <a:solidFill>
                <a:srgbClr val="6D6E7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9" y="3753348"/>
            <a:ext cx="2601186" cy="260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3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813174" y="3582391"/>
            <a:ext cx="8853012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pl-PL" sz="23900" b="1" dirty="0" smtClean="0">
                <a:ln w="88900">
                  <a:solidFill>
                    <a:srgbClr val="A43757"/>
                  </a:solidFill>
                </a:ln>
                <a:solidFill>
                  <a:srgbClr val="A43757"/>
                </a:solidFill>
              </a:rPr>
              <a:t>?</a:t>
            </a:r>
            <a:endParaRPr lang="pl-PL" sz="19900" b="1" dirty="0">
              <a:ln w="88900">
                <a:solidFill>
                  <a:srgbClr val="A43757"/>
                </a:solidFill>
              </a:ln>
              <a:solidFill>
                <a:srgbClr val="A43757"/>
              </a:solidFill>
            </a:endParaRP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rgbClr val="6D6E71"/>
                </a:solidFill>
              </a:rPr>
              <a:t>ZASADY POWIERZANIA ZADAŃ </a:t>
            </a:r>
            <a:r>
              <a:rPr lang="pl-PL" sz="2400" dirty="0" smtClean="0">
                <a:solidFill>
                  <a:srgbClr val="6D6E71"/>
                </a:solidFill>
              </a:rPr>
              <a:t>PUBLICZNYCH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-140578" y="1811824"/>
            <a:ext cx="10323227" cy="1426507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504000" rtlCol="0" anchor="ctr"/>
          <a:lstStyle/>
          <a:p>
            <a:pPr lvl="0" algn="just" fontAlgn="base"/>
            <a:r>
              <a:rPr lang="pl-PL" sz="2200" dirty="0">
                <a:solidFill>
                  <a:srgbClr val="6D6E71"/>
                </a:solidFill>
              </a:rPr>
              <a:t>W odniesieniu do umownego powierzenia zadań gminy poprzez </a:t>
            </a:r>
            <a:r>
              <a:rPr lang="pl-PL" sz="2200" dirty="0" smtClean="0">
                <a:solidFill>
                  <a:srgbClr val="6D6E71"/>
                </a:solidFill>
              </a:rPr>
              <a:t>udzielenie </a:t>
            </a:r>
            <a:r>
              <a:rPr lang="pl-PL" sz="2200" dirty="0">
                <a:solidFill>
                  <a:srgbClr val="6D6E71"/>
                </a:solidFill>
              </a:rPr>
              <a:t>zamówienia publicznego należy zauważyć, iż </a:t>
            </a:r>
            <a:r>
              <a:rPr lang="pl-PL" sz="2200" b="1" dirty="0">
                <a:solidFill>
                  <a:srgbClr val="A43757"/>
                </a:solidFill>
              </a:rPr>
              <a:t>fundamentalne znaczenie ma ustalenia </a:t>
            </a:r>
            <a:r>
              <a:rPr lang="pl-PL" sz="2200" b="1" dirty="0" smtClean="0">
                <a:solidFill>
                  <a:srgbClr val="A43757"/>
                </a:solidFill>
              </a:rPr>
              <a:t>czy istnieje obowiązek </a:t>
            </a:r>
            <a:r>
              <a:rPr lang="pl-PL" sz="2200" b="1" dirty="0">
                <a:solidFill>
                  <a:srgbClr val="A43757"/>
                </a:solidFill>
              </a:rPr>
              <a:t>stosowana przepisów pzp</a:t>
            </a:r>
            <a:r>
              <a:rPr lang="pl-PL" sz="2200" dirty="0">
                <a:solidFill>
                  <a:srgbClr val="6D6E71"/>
                </a:solidFill>
              </a:rPr>
              <a:t>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10298243" y="1811824"/>
            <a:ext cx="1893757" cy="1426507"/>
          </a:xfrm>
          <a:prstGeom prst="rect">
            <a:avLst/>
          </a:prstGeom>
          <a:solidFill>
            <a:srgbClr val="A43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/>
              <a:t>PZP</a:t>
            </a:r>
            <a:endParaRPr lang="pl-PL" sz="6000" b="1" dirty="0"/>
          </a:p>
        </p:txBody>
      </p:sp>
      <p:sp>
        <p:nvSpPr>
          <p:cNvPr id="8" name="Strzałka w dół 7"/>
          <p:cNvSpPr/>
          <p:nvPr/>
        </p:nvSpPr>
        <p:spPr>
          <a:xfrm>
            <a:off x="5861154" y="3238331"/>
            <a:ext cx="840119" cy="779489"/>
          </a:xfrm>
          <a:prstGeom prst="downArrow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1021792" y="4207087"/>
            <a:ext cx="10638972" cy="2469482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pl-PL" sz="4000" b="1" dirty="0">
                <a:solidFill>
                  <a:srgbClr val="6D6E71"/>
                </a:solidFill>
              </a:rPr>
              <a:t>Czy w konkretnym przypadku mamy </a:t>
            </a:r>
            <a:br>
              <a:rPr lang="pl-PL" sz="4000" b="1" dirty="0">
                <a:solidFill>
                  <a:srgbClr val="6D6E71"/>
                </a:solidFill>
              </a:rPr>
            </a:br>
            <a:r>
              <a:rPr lang="pl-PL" sz="4000" b="1" dirty="0">
                <a:solidFill>
                  <a:srgbClr val="6D6E71"/>
                </a:solidFill>
              </a:rPr>
              <a:t>do czynienia z zamówieniem </a:t>
            </a:r>
            <a:br>
              <a:rPr lang="pl-PL" sz="4000" b="1" dirty="0">
                <a:solidFill>
                  <a:srgbClr val="6D6E71"/>
                </a:solidFill>
              </a:rPr>
            </a:br>
            <a:r>
              <a:rPr lang="pl-PL" sz="4000" b="1" dirty="0">
                <a:solidFill>
                  <a:srgbClr val="6D6E71"/>
                </a:solidFill>
              </a:rPr>
              <a:t>publicznym w rozumieniu pzp?</a:t>
            </a:r>
            <a:endParaRPr lang="pl-PL" sz="36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1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pPr marL="0" indent="0"/>
            <a:r>
              <a:rPr lang="pl-PL" sz="2400" dirty="0" smtClean="0">
                <a:solidFill>
                  <a:srgbClr val="6D6E71"/>
                </a:solidFill>
              </a:rPr>
              <a:t>DEFINICJA LEGALNA ZAMÓWIENIA PUBLICZNEGO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319838" y="5660710"/>
            <a:ext cx="2872162" cy="466059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720000" rtlCol="0" anchor="ctr"/>
          <a:lstStyle/>
          <a:p>
            <a:pPr algn="just"/>
            <a:r>
              <a:rPr lang="pl-PL" dirty="0"/>
              <a:t>art. 2 pkt 13 </a:t>
            </a:r>
            <a:r>
              <a:rPr lang="pl-PL" dirty="0" smtClean="0"/>
              <a:t>pzp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811135" y="2599602"/>
            <a:ext cx="10510008" cy="2059484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800000" rtlCol="0" anchor="ctr"/>
          <a:lstStyle/>
          <a:p>
            <a:pPr algn="just"/>
            <a:r>
              <a:rPr lang="pl-PL" sz="2800" b="1" dirty="0" smtClean="0">
                <a:solidFill>
                  <a:srgbClr val="A43757"/>
                </a:solidFill>
              </a:rPr>
              <a:t>Umowa odpłatna </a:t>
            </a:r>
            <a:r>
              <a:rPr lang="pl-PL" sz="2800" dirty="0" smtClean="0">
                <a:solidFill>
                  <a:srgbClr val="6D6E71"/>
                </a:solidFill>
              </a:rPr>
              <a:t>zawierana </a:t>
            </a:r>
            <a:r>
              <a:rPr lang="pl-PL" sz="2800" dirty="0">
                <a:solidFill>
                  <a:srgbClr val="6D6E71"/>
                </a:solidFill>
              </a:rPr>
              <a:t>między zamawiającym a wykonawcą, </a:t>
            </a:r>
            <a:r>
              <a:rPr lang="pl-PL" sz="2800" dirty="0" smtClean="0">
                <a:solidFill>
                  <a:srgbClr val="6D6E71"/>
                </a:solidFill>
              </a:rPr>
              <a:t>której </a:t>
            </a:r>
            <a:r>
              <a:rPr lang="pl-PL" sz="2800" dirty="0">
                <a:solidFill>
                  <a:srgbClr val="6D6E71"/>
                </a:solidFill>
              </a:rPr>
              <a:t>przedmiotem są usługi, dostawy lub roboty budowlane;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276" y="3009248"/>
            <a:ext cx="1269219" cy="126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3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Orzeczenie </a:t>
            </a:r>
            <a:r>
              <a:rPr lang="pl-PL" sz="2400" dirty="0">
                <a:solidFill>
                  <a:schemeClr val="bg1"/>
                </a:solidFill>
              </a:rPr>
              <a:t>Europejskiego </a:t>
            </a:r>
            <a:r>
              <a:rPr lang="pl-PL" sz="2400" dirty="0" smtClean="0">
                <a:solidFill>
                  <a:schemeClr val="bg1"/>
                </a:solidFill>
              </a:rPr>
              <a:t>Trybunału Sprawiedliwości </a:t>
            </a:r>
            <a:r>
              <a:rPr lang="pl-PL" sz="2400" dirty="0">
                <a:solidFill>
                  <a:schemeClr val="bg1"/>
                </a:solidFill>
              </a:rPr>
              <a:t>z dnia 18 listopada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1999 </a:t>
            </a:r>
            <a:r>
              <a:rPr lang="pl-PL" sz="2400" dirty="0">
                <a:solidFill>
                  <a:schemeClr val="bg1"/>
                </a:solidFill>
              </a:rPr>
              <a:t>r. </a:t>
            </a:r>
            <a:r>
              <a:rPr lang="pl-PL" sz="2400" dirty="0" smtClean="0">
                <a:solidFill>
                  <a:schemeClr val="bg1"/>
                </a:solidFill>
              </a:rPr>
              <a:t>w sprawie C–107/98 </a:t>
            </a:r>
            <a:r>
              <a:rPr lang="pl-PL" sz="2400" dirty="0">
                <a:solidFill>
                  <a:schemeClr val="bg1"/>
                </a:solidFill>
              </a:rPr>
              <a:t>„Teckal Srl v. Comune di Viano”</a:t>
            </a:r>
          </a:p>
        </p:txBody>
      </p:sp>
      <p:sp>
        <p:nvSpPr>
          <p:cNvPr id="9" name="Prostokąt 8"/>
          <p:cNvSpPr/>
          <p:nvPr/>
        </p:nvSpPr>
        <p:spPr>
          <a:xfrm>
            <a:off x="1959436" y="2887976"/>
            <a:ext cx="10297882" cy="2670995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dirty="0" smtClean="0">
                <a:solidFill>
                  <a:srgbClr val="6D6E71"/>
                </a:solidFill>
              </a:rPr>
              <a:t>Trybunał wskazał, że </a:t>
            </a:r>
            <a:r>
              <a:rPr lang="pl-PL" sz="2400" b="1" u="sng" dirty="0" smtClean="0">
                <a:solidFill>
                  <a:srgbClr val="6D6E71"/>
                </a:solidFill>
              </a:rPr>
              <a:t>pod pewnymi warunkami</a:t>
            </a:r>
            <a:r>
              <a:rPr lang="pl-PL" sz="2400" b="1" dirty="0" smtClean="0">
                <a:solidFill>
                  <a:srgbClr val="6D6E71"/>
                </a:solidFill>
              </a:rPr>
              <a:t> </a:t>
            </a:r>
            <a:r>
              <a:rPr lang="pl-PL" sz="2400" dirty="0" smtClean="0">
                <a:solidFill>
                  <a:srgbClr val="6D6E71"/>
                </a:solidFill>
              </a:rPr>
              <a:t>zamawiający </a:t>
            </a:r>
            <a:r>
              <a:rPr lang="pl-PL" sz="2400" b="1" dirty="0" smtClean="0">
                <a:solidFill>
                  <a:srgbClr val="A43757"/>
                </a:solidFill>
              </a:rPr>
              <a:t>może </a:t>
            </a:r>
            <a:r>
              <a:rPr lang="pl-PL" sz="2400" b="1" u="sng" dirty="0" smtClean="0">
                <a:solidFill>
                  <a:srgbClr val="A43757"/>
                </a:solidFill>
              </a:rPr>
              <a:t>nie </a:t>
            </a:r>
            <a:r>
              <a:rPr lang="pl-PL" sz="2400" b="1" u="sng" dirty="0">
                <a:solidFill>
                  <a:srgbClr val="A43757"/>
                </a:solidFill>
              </a:rPr>
              <a:t>być</a:t>
            </a:r>
            <a:r>
              <a:rPr lang="pl-PL" sz="2400" b="1" dirty="0">
                <a:solidFill>
                  <a:srgbClr val="A43757"/>
                </a:solidFill>
              </a:rPr>
              <a:t> zobowiązany </a:t>
            </a:r>
            <a:r>
              <a:rPr lang="pl-PL" sz="2400" b="1" dirty="0" smtClean="0">
                <a:solidFill>
                  <a:srgbClr val="A43757"/>
                </a:solidFill>
              </a:rPr>
              <a:t>do przestrzegania </a:t>
            </a:r>
            <a:r>
              <a:rPr lang="pl-PL" sz="2400" b="1" dirty="0">
                <a:solidFill>
                  <a:srgbClr val="A43757"/>
                </a:solidFill>
              </a:rPr>
              <a:t>przepisów </a:t>
            </a:r>
            <a:r>
              <a:rPr lang="pl-PL" sz="2400" b="1" dirty="0" smtClean="0">
                <a:solidFill>
                  <a:srgbClr val="A43757"/>
                </a:solidFill>
              </a:rPr>
              <a:t>o </a:t>
            </a:r>
            <a:r>
              <a:rPr lang="pl-PL" sz="2400" b="1" dirty="0">
                <a:solidFill>
                  <a:srgbClr val="A43757"/>
                </a:solidFill>
              </a:rPr>
              <a:t>zamówieniach publicznych </a:t>
            </a:r>
            <a:r>
              <a:rPr lang="pl-PL" sz="2400" dirty="0" smtClean="0">
                <a:solidFill>
                  <a:srgbClr val="6D6E71"/>
                </a:solidFill>
              </a:rPr>
              <a:t>w </a:t>
            </a:r>
            <a:r>
              <a:rPr lang="pl-PL" sz="2400" dirty="0">
                <a:solidFill>
                  <a:srgbClr val="6D6E71"/>
                </a:solidFill>
              </a:rPr>
              <a:t>sytuacji, kiedy umowa </a:t>
            </a:r>
            <a:r>
              <a:rPr lang="pl-PL" sz="2400" dirty="0" smtClean="0">
                <a:solidFill>
                  <a:srgbClr val="6D6E71"/>
                </a:solidFill>
              </a:rPr>
              <a:t>o zamówienie </a:t>
            </a:r>
            <a:r>
              <a:rPr lang="pl-PL" sz="2400" dirty="0">
                <a:solidFill>
                  <a:srgbClr val="6D6E71"/>
                </a:solidFill>
              </a:rPr>
              <a:t>publiczne jest zawierana </a:t>
            </a:r>
            <a:r>
              <a:rPr lang="pl-PL" sz="2400" dirty="0" smtClean="0">
                <a:solidFill>
                  <a:srgbClr val="6D6E71"/>
                </a:solidFill>
              </a:rPr>
              <a:t>z </a:t>
            </a:r>
            <a:r>
              <a:rPr lang="pl-PL" sz="2400" dirty="0">
                <a:solidFill>
                  <a:srgbClr val="6D6E71"/>
                </a:solidFill>
              </a:rPr>
              <a:t>wykonawcą będącym </a:t>
            </a:r>
            <a:r>
              <a:rPr lang="pl-PL" sz="2400" u="sng" dirty="0">
                <a:solidFill>
                  <a:srgbClr val="6D6E71"/>
                </a:solidFill>
              </a:rPr>
              <a:t>podmiotem odrębnym od zamawiającego </a:t>
            </a:r>
            <a:r>
              <a:rPr lang="pl-PL" sz="2400" u="sng" dirty="0" smtClean="0">
                <a:solidFill>
                  <a:srgbClr val="6D6E71"/>
                </a:solidFill>
              </a:rPr>
              <a:t>pod względem </a:t>
            </a:r>
            <a:r>
              <a:rPr lang="pl-PL" sz="2400" u="sng" dirty="0">
                <a:solidFill>
                  <a:srgbClr val="6D6E71"/>
                </a:solidFill>
              </a:rPr>
              <a:t>prawnym. </a:t>
            </a:r>
            <a:endParaRPr lang="pl-PL" sz="2400" b="1" u="sng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6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925" y="0"/>
            <a:ext cx="12192000" cy="68580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-214789" y="312057"/>
            <a:ext cx="6313714" cy="798286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8000" rtlCol="0" anchor="ctr"/>
          <a:lstStyle/>
          <a:p>
            <a:pPr lvl="2" algn="ctr"/>
            <a:r>
              <a:rPr lang="pl-PL" sz="3600" dirty="0" smtClean="0">
                <a:solidFill>
                  <a:schemeClr val="bg1"/>
                </a:solidFill>
              </a:rPr>
              <a:t>Czy w danym przypadku: </a:t>
            </a:r>
            <a:endParaRPr lang="pl-PL" sz="3600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764410" y="1470970"/>
            <a:ext cx="11499254" cy="1331346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24000" rtlCol="0" anchor="ctr"/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6D6E71"/>
                </a:solidFill>
              </a:rPr>
              <a:t>m</a:t>
            </a:r>
            <a:r>
              <a:rPr lang="pl-PL" sz="2400" b="1" dirty="0" smtClean="0">
                <a:solidFill>
                  <a:srgbClr val="6D6E71"/>
                </a:solidFill>
              </a:rPr>
              <a:t>amy do czynienia z zamawiającym </a:t>
            </a:r>
            <a:r>
              <a:rPr lang="pl-PL" sz="2400" b="1" dirty="0">
                <a:solidFill>
                  <a:srgbClr val="6D6E71"/>
                </a:solidFill>
              </a:rPr>
              <a:t>w rozumieniu przepisów </a:t>
            </a:r>
            <a:r>
              <a:rPr lang="pl-PL" sz="2400" b="1" dirty="0" smtClean="0">
                <a:solidFill>
                  <a:srgbClr val="6D6E71"/>
                </a:solidFill>
              </a:rPr>
              <a:t>pzp, </a:t>
            </a:r>
            <a:r>
              <a:rPr lang="pl-PL" sz="2400" dirty="0" smtClean="0">
                <a:solidFill>
                  <a:srgbClr val="6D6E71"/>
                </a:solidFill>
              </a:rPr>
              <a:t>obowiązanym </a:t>
            </a:r>
            <a:r>
              <a:rPr lang="pl-PL" sz="2400" dirty="0">
                <a:solidFill>
                  <a:srgbClr val="6D6E71"/>
                </a:solidFill>
              </a:rPr>
              <a:t>do stosowania </a:t>
            </a:r>
            <a:r>
              <a:rPr lang="pl-PL" sz="2400" dirty="0" smtClean="0">
                <a:solidFill>
                  <a:srgbClr val="6D6E71"/>
                </a:solidFill>
              </a:rPr>
              <a:t>ustawy? </a:t>
            </a:r>
          </a:p>
        </p:txBody>
      </p:sp>
      <p:sp>
        <p:nvSpPr>
          <p:cNvPr id="8" name="Prostokąt 7"/>
          <p:cNvSpPr/>
          <p:nvPr/>
        </p:nvSpPr>
        <p:spPr>
          <a:xfrm>
            <a:off x="769150" y="2954716"/>
            <a:ext cx="11499254" cy="1331346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24000" rtlCol="0" anchor="ctr"/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6D6E71"/>
                </a:solidFill>
              </a:rPr>
              <a:t>przedmiot </a:t>
            </a:r>
            <a:r>
              <a:rPr lang="pl-PL" sz="2400" b="1" dirty="0">
                <a:solidFill>
                  <a:srgbClr val="6D6E71"/>
                </a:solidFill>
              </a:rPr>
              <a:t>zamówienia </a:t>
            </a:r>
            <a:r>
              <a:rPr lang="pl-PL" sz="2400" dirty="0">
                <a:solidFill>
                  <a:srgbClr val="6D6E71"/>
                </a:solidFill>
              </a:rPr>
              <a:t>publicznego </a:t>
            </a:r>
            <a:r>
              <a:rPr lang="pl-PL" sz="2400" dirty="0" smtClean="0">
                <a:solidFill>
                  <a:srgbClr val="6D6E71"/>
                </a:solidFill>
              </a:rPr>
              <a:t>stanowią usługi</a:t>
            </a:r>
            <a:r>
              <a:rPr lang="pl-PL" sz="2400" dirty="0">
                <a:solidFill>
                  <a:srgbClr val="6D6E71"/>
                </a:solidFill>
              </a:rPr>
              <a:t>, dostawy lub roboty budowlane w rozumieniu </a:t>
            </a:r>
            <a:r>
              <a:rPr lang="pl-PL" sz="2400" dirty="0" smtClean="0">
                <a:solidFill>
                  <a:srgbClr val="6D6E71"/>
                </a:solidFill>
              </a:rPr>
              <a:t>pzp?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1148081" y="1351813"/>
            <a:ext cx="110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>
                <a:solidFill>
                  <a:srgbClr val="A43757"/>
                </a:solidFill>
              </a:rPr>
              <a:t>?</a:t>
            </a:r>
            <a:endParaRPr lang="pl-PL" sz="9600" b="1" dirty="0">
              <a:solidFill>
                <a:srgbClr val="A43757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198048" y="2835559"/>
            <a:ext cx="110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>
                <a:solidFill>
                  <a:srgbClr val="A43757"/>
                </a:solidFill>
              </a:rPr>
              <a:t>?</a:t>
            </a:r>
            <a:endParaRPr lang="pl-PL" sz="9600" b="1" dirty="0">
              <a:solidFill>
                <a:srgbClr val="A43757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769150" y="4435199"/>
            <a:ext cx="11499254" cy="1331346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24000" rtlCol="0" anchor="ctr"/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6D6E71"/>
                </a:solidFill>
              </a:rPr>
              <a:t>w</a:t>
            </a:r>
            <a:r>
              <a:rPr lang="pl-PL" sz="2400" b="1" dirty="0" smtClean="0">
                <a:solidFill>
                  <a:srgbClr val="6D6E71"/>
                </a:solidFill>
              </a:rPr>
              <a:t>ystępuje odpłatność </a:t>
            </a:r>
            <a:r>
              <a:rPr lang="pl-PL" sz="2400" dirty="0" smtClean="0">
                <a:solidFill>
                  <a:srgbClr val="6D6E71"/>
                </a:solidFill>
              </a:rPr>
              <a:t>w zamian za dane świadczenie na rzecz zamawiającego? 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1213471" y="4316042"/>
            <a:ext cx="110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>
                <a:solidFill>
                  <a:srgbClr val="A43757"/>
                </a:solidFill>
              </a:rPr>
              <a:t>?</a:t>
            </a:r>
            <a:endParaRPr lang="pl-PL" sz="9600" b="1" dirty="0">
              <a:solidFill>
                <a:srgbClr val="A43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1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92" b="273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40" y="728700"/>
            <a:ext cx="3051968" cy="716939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266240" y="3695697"/>
            <a:ext cx="12667790" cy="207645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algn="just"/>
            <a:r>
              <a:rPr lang="pl-PL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Zamówienia in house wprowadzone do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ustawy </a:t>
            </a:r>
            <a:r>
              <a:rPr lang="pl-PL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pzp </a:t>
            </a:r>
            <a:r>
              <a:rPr lang="pl-PL" sz="2800" b="1" dirty="0">
                <a:solidFill>
                  <a:srgbClr val="A43757"/>
                </a:solidFill>
              </a:rPr>
              <a:t>nie </a:t>
            </a:r>
            <a:r>
              <a:rPr lang="pl-PL" sz="2800" b="1" dirty="0" smtClean="0">
                <a:solidFill>
                  <a:srgbClr val="A43757"/>
                </a:solidFill>
              </a:rPr>
              <a:t>wykluczają </a:t>
            </a:r>
            <a:br>
              <a:rPr lang="pl-PL" sz="2800" b="1" dirty="0" smtClean="0">
                <a:solidFill>
                  <a:srgbClr val="A43757"/>
                </a:solidFill>
              </a:rPr>
            </a:br>
            <a:r>
              <a:rPr lang="pl-PL" sz="2800" b="1" dirty="0" smtClean="0">
                <a:solidFill>
                  <a:srgbClr val="A43757"/>
                </a:solidFill>
              </a:rPr>
              <a:t>wykonywania </a:t>
            </a:r>
            <a:r>
              <a:rPr lang="pl-PL" sz="2800" b="1" dirty="0">
                <a:solidFill>
                  <a:srgbClr val="A43757"/>
                </a:solidFill>
              </a:rPr>
              <a:t>zadań własnych przez gminę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w celu zaspokojenia zbiorowych potrzeb wspólnoty </a:t>
            </a:r>
            <a:r>
              <a:rPr lang="pl-PL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samorządowej, </a:t>
            </a:r>
            <a:r>
              <a:rPr lang="pl-PL" sz="2800" b="1" dirty="0">
                <a:solidFill>
                  <a:srgbClr val="A43757"/>
                </a:solidFill>
              </a:rPr>
              <a:t>w drodze ustawy </a:t>
            </a:r>
            <a:br>
              <a:rPr lang="pl-PL" sz="2800" b="1" dirty="0">
                <a:solidFill>
                  <a:srgbClr val="A43757"/>
                </a:solidFill>
              </a:rPr>
            </a:br>
            <a:r>
              <a:rPr lang="pl-PL" sz="2800" b="1" dirty="0" smtClean="0">
                <a:solidFill>
                  <a:srgbClr val="A43757"/>
                </a:solidFill>
              </a:rPr>
              <a:t>o </a:t>
            </a:r>
            <a:r>
              <a:rPr lang="pl-PL" sz="2800" b="1" dirty="0">
                <a:solidFill>
                  <a:srgbClr val="A43757"/>
                </a:solidFill>
              </a:rPr>
              <a:t>gospodarce komunalnej.</a:t>
            </a:r>
          </a:p>
        </p:txBody>
      </p:sp>
    </p:spTree>
    <p:extLst>
      <p:ext uri="{BB962C8B-B14F-4D97-AF65-F5344CB8AC3E}">
        <p14:creationId xmlns:p14="http://schemas.microsoft.com/office/powerpoint/2010/main" val="311927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75"/>
          <a:stretch/>
        </p:blipFill>
        <p:spPr>
          <a:xfrm>
            <a:off x="0" y="-1"/>
            <a:ext cx="12192000" cy="736599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40" y="728700"/>
            <a:ext cx="3051968" cy="716939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266240" y="3695697"/>
            <a:ext cx="12667790" cy="207645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algn="just"/>
            <a:r>
              <a:rPr lang="pl-P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Od 1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stycznia 2017 r. </a:t>
            </a:r>
            <a:r>
              <a:rPr lang="pl-P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JST,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 jak </a:t>
            </a:r>
            <a:r>
              <a:rPr lang="pl-P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dotychczas </a:t>
            </a:r>
            <a:r>
              <a:rPr lang="pl-PL" sz="2400" b="1" dirty="0" smtClean="0">
                <a:solidFill>
                  <a:srgbClr val="A43757"/>
                </a:solidFill>
              </a:rPr>
              <a:t>mogą </a:t>
            </a:r>
            <a:r>
              <a:rPr lang="pl-PL" sz="2400" b="1" dirty="0">
                <a:solidFill>
                  <a:srgbClr val="A43757"/>
                </a:solidFill>
              </a:rPr>
              <a:t>podjąć decyzję, co do wyboru formy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prowadzonej przez siebie gospodarki komunalnej polegającej na wykonywaniu przez te jednostki zadań własnych, w celu zaspokojenia zbiorowych potrzeb wspólnoty samorządowej. </a:t>
            </a:r>
          </a:p>
        </p:txBody>
      </p:sp>
    </p:spTree>
    <p:extLst>
      <p:ext uri="{BB962C8B-B14F-4D97-AF65-F5344CB8AC3E}">
        <p14:creationId xmlns:p14="http://schemas.microsoft.com/office/powerpoint/2010/main" val="373093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az 4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3" r="1"/>
          <a:stretch/>
        </p:blipFill>
        <p:spPr>
          <a:xfrm>
            <a:off x="7601802" y="1746"/>
            <a:ext cx="4588899" cy="6854510"/>
          </a:xfrm>
          <a:prstGeom prst="rect">
            <a:avLst/>
          </a:prstGeom>
        </p:spPr>
      </p:pic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03388" y="765174"/>
            <a:ext cx="4214812" cy="647701"/>
          </a:xfrm>
        </p:spPr>
        <p:txBody>
          <a:bodyPr/>
          <a:lstStyle/>
          <a:p>
            <a:r>
              <a:rPr lang="pl-PL" dirty="0" smtClean="0"/>
              <a:t>agenda</a:t>
            </a:r>
            <a:endParaRPr lang="pl-PL" dirty="0"/>
          </a:p>
        </p:txBody>
      </p:sp>
      <p:sp>
        <p:nvSpPr>
          <p:cNvPr id="29" name="Prostokąt 28"/>
          <p:cNvSpPr/>
          <p:nvPr/>
        </p:nvSpPr>
        <p:spPr>
          <a:xfrm>
            <a:off x="0" y="1768311"/>
            <a:ext cx="1396314" cy="360256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I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0" y="2268153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II</a:t>
            </a:r>
            <a:endParaRPr lang="pl-PL" sz="2400" b="1" dirty="0"/>
          </a:p>
        </p:txBody>
      </p:sp>
      <p:sp>
        <p:nvSpPr>
          <p:cNvPr id="32" name="Prostokąt 31"/>
          <p:cNvSpPr/>
          <p:nvPr/>
        </p:nvSpPr>
        <p:spPr>
          <a:xfrm>
            <a:off x="1467036" y="2269195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Wykonywanie </a:t>
            </a:r>
            <a:r>
              <a:rPr lang="pl-PL" dirty="0">
                <a:solidFill>
                  <a:srgbClr val="6D6E71"/>
                </a:solidFill>
              </a:rPr>
              <a:t>zadań własnych przez JST </a:t>
            </a:r>
            <a:r>
              <a:rPr lang="pl-PL" dirty="0" smtClean="0">
                <a:solidFill>
                  <a:srgbClr val="6D6E71"/>
                </a:solidFill>
              </a:rPr>
              <a:t>a zamówienia in house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1458825" y="1768312"/>
            <a:ext cx="7249745" cy="360256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>
                <a:solidFill>
                  <a:srgbClr val="6D6E71"/>
                </a:solidFill>
              </a:rPr>
              <a:t>Kodyfikacja zamówień in house – </a:t>
            </a:r>
            <a:r>
              <a:rPr lang="pl-PL" b="1" dirty="0">
                <a:solidFill>
                  <a:srgbClr val="6D6E71"/>
                </a:solidFill>
              </a:rPr>
              <a:t>ratio legis 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1828798" y="3820661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siostrzany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1828798" y="4339254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odwrócony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40" name="Prostokąt 39"/>
          <p:cNvSpPr/>
          <p:nvPr/>
        </p:nvSpPr>
        <p:spPr>
          <a:xfrm>
            <a:off x="1828799" y="3305891"/>
            <a:ext cx="6865942" cy="36069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klasyczny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828798" y="4850612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dla podmiotu </a:t>
            </a:r>
            <a:r>
              <a:rPr lang="pl-PL" dirty="0">
                <a:solidFill>
                  <a:srgbClr val="6D6E71"/>
                </a:solidFill>
              </a:rPr>
              <a:t>kontrolowanego, przez </a:t>
            </a:r>
            <a:r>
              <a:rPr lang="pl-PL" dirty="0" smtClean="0">
                <a:solidFill>
                  <a:srgbClr val="6D6E71"/>
                </a:solidFill>
              </a:rPr>
              <a:t>podmioty kontrolujące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0" y="2773619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III</a:t>
            </a:r>
            <a:endParaRPr lang="pl-PL" sz="2400" b="1" dirty="0"/>
          </a:p>
        </p:txBody>
      </p:sp>
      <p:sp>
        <p:nvSpPr>
          <p:cNvPr id="22" name="Prostokąt 21"/>
          <p:cNvSpPr/>
          <p:nvPr/>
        </p:nvSpPr>
        <p:spPr>
          <a:xfrm>
            <a:off x="1467036" y="2763384"/>
            <a:ext cx="7249745" cy="358958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>
                <a:solidFill>
                  <a:schemeClr val="bg1"/>
                </a:solidFill>
              </a:rPr>
              <a:t>Typy zamówień in </a:t>
            </a:r>
            <a:r>
              <a:rPr lang="pl-PL" dirty="0" smtClean="0">
                <a:solidFill>
                  <a:schemeClr val="bg1"/>
                </a:solidFill>
              </a:rPr>
              <a:t>house: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-20424" y="330658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1</a:t>
            </a:r>
            <a:endParaRPr lang="pl-PL" sz="2400" b="1" dirty="0"/>
          </a:p>
        </p:txBody>
      </p:sp>
      <p:sp>
        <p:nvSpPr>
          <p:cNvPr id="24" name="Prostokąt 23"/>
          <p:cNvSpPr/>
          <p:nvPr/>
        </p:nvSpPr>
        <p:spPr>
          <a:xfrm>
            <a:off x="0" y="382066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2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0" y="4342714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3</a:t>
            </a:r>
            <a:endParaRPr lang="pl-PL" sz="2400" b="1" dirty="0"/>
          </a:p>
        </p:txBody>
      </p:sp>
      <p:sp>
        <p:nvSpPr>
          <p:cNvPr id="26" name="Prostokąt 25"/>
          <p:cNvSpPr/>
          <p:nvPr/>
        </p:nvSpPr>
        <p:spPr>
          <a:xfrm>
            <a:off x="-20425" y="4850091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4</a:t>
            </a:r>
            <a:endParaRPr lang="pl-PL" sz="2400" b="1" dirty="0"/>
          </a:p>
        </p:txBody>
      </p:sp>
      <p:sp>
        <p:nvSpPr>
          <p:cNvPr id="27" name="Prostokąt 26"/>
          <p:cNvSpPr/>
          <p:nvPr/>
        </p:nvSpPr>
        <p:spPr>
          <a:xfrm>
            <a:off x="1828799" y="5362491"/>
            <a:ext cx="6865943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w </a:t>
            </a:r>
            <a:r>
              <a:rPr lang="pl-PL" dirty="0">
                <a:solidFill>
                  <a:srgbClr val="6D6E71"/>
                </a:solidFill>
              </a:rPr>
              <a:t>ramach horyzontalnej współpracy publiczno-publicznej 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-20424" y="5361970"/>
            <a:ext cx="1712745" cy="360000"/>
          </a:xfrm>
          <a:prstGeom prst="rect">
            <a:avLst/>
          </a:prstGeom>
          <a:solidFill>
            <a:srgbClr val="6D6E71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/>
              <a:t>5</a:t>
            </a:r>
          </a:p>
        </p:txBody>
      </p:sp>
      <p:sp>
        <p:nvSpPr>
          <p:cNvPr id="31" name="Prostokąt 30"/>
          <p:cNvSpPr/>
          <p:nvPr/>
        </p:nvSpPr>
        <p:spPr>
          <a:xfrm>
            <a:off x="-70722" y="5872419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IV</a:t>
            </a:r>
            <a:endParaRPr lang="pl-PL" sz="2400" b="1" dirty="0"/>
          </a:p>
        </p:txBody>
      </p:sp>
      <p:sp>
        <p:nvSpPr>
          <p:cNvPr id="33" name="Prostokąt 32"/>
          <p:cNvSpPr/>
          <p:nvPr/>
        </p:nvSpPr>
        <p:spPr>
          <a:xfrm>
            <a:off x="1396314" y="5862184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Przesłanki udzielania in house – wątpliwości prawne 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-70722" y="6373542"/>
            <a:ext cx="1396314" cy="360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400" b="1" dirty="0" smtClean="0"/>
              <a:t>V</a:t>
            </a:r>
            <a:endParaRPr lang="pl-PL" sz="2400" b="1" dirty="0"/>
          </a:p>
        </p:txBody>
      </p:sp>
      <p:sp>
        <p:nvSpPr>
          <p:cNvPr id="36" name="Prostokąt 35"/>
          <p:cNvSpPr/>
          <p:nvPr/>
        </p:nvSpPr>
        <p:spPr>
          <a:xfrm>
            <a:off x="1396314" y="6363307"/>
            <a:ext cx="7249745" cy="358958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pl-PL" dirty="0" smtClean="0">
                <a:solidFill>
                  <a:srgbClr val="6D6E71"/>
                </a:solidFill>
              </a:rPr>
              <a:t>Tryb udzielania zamówień in house</a:t>
            </a:r>
            <a:endParaRPr lang="pl-PL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8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833345" y="2697127"/>
            <a:ext cx="9528843" cy="605543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 fontAlgn="base"/>
            <a:r>
              <a:rPr lang="pl-PL" sz="2000" dirty="0" smtClean="0">
                <a:solidFill>
                  <a:schemeClr val="bg1"/>
                </a:solidFill>
              </a:rPr>
              <a:t>PODSTAWOWE TRYBY ZAMÓWIEŃ PUBLICZNYCH</a:t>
            </a:r>
            <a:endParaRPr lang="pl-PL" sz="2000" b="1" dirty="0">
              <a:solidFill>
                <a:schemeClr val="bg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TRYBY ZAMÓWIEŃ PUBLICZNYCH 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8" name="Strzałka w dół 7"/>
          <p:cNvSpPr/>
          <p:nvPr/>
        </p:nvSpPr>
        <p:spPr>
          <a:xfrm>
            <a:off x="3739020" y="3305273"/>
            <a:ext cx="576064" cy="542802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zaokrąglony 11"/>
          <p:cNvSpPr/>
          <p:nvPr/>
        </p:nvSpPr>
        <p:spPr>
          <a:xfrm>
            <a:off x="7286191" y="3848075"/>
            <a:ext cx="4061493" cy="87155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pl-PL" sz="2000" b="1" dirty="0" smtClean="0">
                <a:solidFill>
                  <a:srgbClr val="6D6E71"/>
                </a:solidFill>
              </a:rPr>
              <a:t>PRZETARG OGRANICZONY</a:t>
            </a:r>
            <a:endParaRPr lang="pl-PL" sz="2000" b="1" dirty="0" smtClean="0">
              <a:solidFill>
                <a:schemeClr val="bg1"/>
              </a:solidFill>
            </a:endParaRPr>
          </a:p>
        </p:txBody>
      </p:sp>
      <p:sp>
        <p:nvSpPr>
          <p:cNvPr id="13" name="Strzałka w dół 12"/>
          <p:cNvSpPr/>
          <p:nvPr/>
        </p:nvSpPr>
        <p:spPr>
          <a:xfrm>
            <a:off x="9028905" y="3305273"/>
            <a:ext cx="576064" cy="542802"/>
          </a:xfrm>
          <a:prstGeom prst="downArrow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zaokrąglony 14"/>
          <p:cNvSpPr/>
          <p:nvPr/>
        </p:nvSpPr>
        <p:spPr>
          <a:xfrm>
            <a:off x="1818840" y="3848075"/>
            <a:ext cx="4416425" cy="87155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pl-PL" sz="2000" b="1" dirty="0" smtClean="0">
                <a:solidFill>
                  <a:srgbClr val="6D6E71"/>
                </a:solidFill>
              </a:rPr>
              <a:t>PRZETARG NIEOGRANICZONY</a:t>
            </a:r>
          </a:p>
        </p:txBody>
      </p:sp>
      <p:sp>
        <p:nvSpPr>
          <p:cNvPr id="9" name="Prostokąt 8"/>
          <p:cNvSpPr/>
          <p:nvPr/>
        </p:nvSpPr>
        <p:spPr>
          <a:xfrm>
            <a:off x="9602432" y="6126768"/>
            <a:ext cx="3134086" cy="466059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720000" rtlCol="0" anchor="ctr"/>
          <a:lstStyle/>
          <a:p>
            <a:pPr algn="just"/>
            <a:r>
              <a:rPr lang="pl-PL" dirty="0"/>
              <a:t>art. </a:t>
            </a:r>
            <a:r>
              <a:rPr lang="pl-PL" dirty="0" smtClean="0"/>
              <a:t>10 ust. 1 pzp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4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trzałka w prawo 27"/>
          <p:cNvSpPr/>
          <p:nvPr/>
        </p:nvSpPr>
        <p:spPr>
          <a:xfrm rot="18886344">
            <a:off x="7247181" y="2498125"/>
            <a:ext cx="463407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ymbol zastępczy tekstu 1"/>
          <p:cNvSpPr txBox="1">
            <a:spLocks/>
          </p:cNvSpPr>
          <p:nvPr/>
        </p:nvSpPr>
        <p:spPr>
          <a:xfrm>
            <a:off x="1854200" y="771524"/>
            <a:ext cx="8826500" cy="677864"/>
          </a:xfrm>
          <a:prstGeom prst="rect">
            <a:avLst/>
          </a:prstGeom>
          <a:effectLst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500" dirty="0" smtClean="0">
                <a:solidFill>
                  <a:srgbClr val="6D6E71"/>
                </a:solidFill>
              </a:rPr>
              <a:t>POZOSTAŁE TRYBY ZAMÓWIEŃ PUBLICZNYCH</a:t>
            </a:r>
            <a:endParaRPr lang="pl-PL" sz="2500" dirty="0">
              <a:solidFill>
                <a:srgbClr val="6D6E71"/>
              </a:solidFill>
            </a:endParaRPr>
          </a:p>
        </p:txBody>
      </p:sp>
      <p:sp>
        <p:nvSpPr>
          <p:cNvPr id="13" name="Prostokąt zaokrąglony 12"/>
          <p:cNvSpPr/>
          <p:nvPr/>
        </p:nvSpPr>
        <p:spPr>
          <a:xfrm>
            <a:off x="14012563" y="1283916"/>
            <a:ext cx="2362547" cy="1270002"/>
          </a:xfrm>
          <a:prstGeom prst="roundRect">
            <a:avLst>
              <a:gd name="adj" fmla="val 0"/>
            </a:avLst>
          </a:prstGeom>
          <a:solidFill>
            <a:srgbClr val="A43757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/>
              <a:t>ustawa </a:t>
            </a:r>
            <a:r>
              <a:rPr lang="pl-PL" sz="2400" dirty="0"/>
              <a:t>z </a:t>
            </a:r>
            <a:r>
              <a:rPr lang="pl-PL" sz="2400" dirty="0" smtClean="0"/>
              <a:t>9</a:t>
            </a:r>
            <a:r>
              <a:rPr lang="pl-PL" sz="2400" dirty="0"/>
              <a:t> </a:t>
            </a:r>
            <a:r>
              <a:rPr lang="pl-PL" sz="2400" dirty="0" smtClean="0"/>
              <a:t>czerwca 2016 </a:t>
            </a:r>
            <a:r>
              <a:rPr lang="pl-PL" sz="2400" dirty="0"/>
              <a:t>r. 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2" name="Elipsa 1"/>
          <p:cNvSpPr/>
          <p:nvPr/>
        </p:nvSpPr>
        <p:spPr>
          <a:xfrm>
            <a:off x="4697967" y="2288502"/>
            <a:ext cx="3068675" cy="306867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trzałka w prawo 2"/>
          <p:cNvSpPr/>
          <p:nvPr/>
        </p:nvSpPr>
        <p:spPr>
          <a:xfrm>
            <a:off x="7782616" y="3725920"/>
            <a:ext cx="638734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/>
          <p:cNvSpPr/>
          <p:nvPr/>
        </p:nvSpPr>
        <p:spPr>
          <a:xfrm>
            <a:off x="7716838" y="1858295"/>
            <a:ext cx="4211637" cy="50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ctr"/>
            <a:r>
              <a:rPr lang="pl-PL" b="1" dirty="0" smtClean="0">
                <a:solidFill>
                  <a:srgbClr val="6D6E71"/>
                </a:solidFill>
              </a:rPr>
              <a:t>1. </a:t>
            </a:r>
            <a:r>
              <a:rPr lang="pl-PL" b="1" dirty="0">
                <a:solidFill>
                  <a:srgbClr val="6D6E71"/>
                </a:solidFill>
              </a:rPr>
              <a:t> </a:t>
            </a:r>
            <a:r>
              <a:rPr lang="pl-PL" b="1" dirty="0" smtClean="0">
                <a:solidFill>
                  <a:srgbClr val="6D6E71"/>
                </a:solidFill>
              </a:rPr>
              <a:t>negocjacje </a:t>
            </a:r>
            <a:r>
              <a:rPr lang="pl-PL" b="1" dirty="0">
                <a:solidFill>
                  <a:srgbClr val="6D6E71"/>
                </a:solidFill>
              </a:rPr>
              <a:t>z </a:t>
            </a:r>
            <a:r>
              <a:rPr lang="pl-PL" b="1" dirty="0" smtClean="0">
                <a:solidFill>
                  <a:srgbClr val="6D6E71"/>
                </a:solidFill>
              </a:rPr>
              <a:t>ogłoszeniem</a:t>
            </a:r>
            <a:endParaRPr lang="pl-PL" b="1" dirty="0">
              <a:solidFill>
                <a:srgbClr val="6D6E71"/>
              </a:solidFill>
            </a:endParaRPr>
          </a:p>
        </p:txBody>
      </p:sp>
      <p:sp>
        <p:nvSpPr>
          <p:cNvPr id="30" name="Prostokąt 29"/>
          <p:cNvSpPr/>
          <p:nvPr/>
        </p:nvSpPr>
        <p:spPr>
          <a:xfrm>
            <a:off x="3870550" y="6035633"/>
            <a:ext cx="4784002" cy="50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lvl="0" algn="ctr"/>
            <a:r>
              <a:rPr lang="pl-PL" sz="2400" b="1" dirty="0" smtClean="0">
                <a:solidFill>
                  <a:srgbClr val="6D6E71"/>
                </a:solidFill>
              </a:rPr>
              <a:t>4. zamówienia </a:t>
            </a:r>
            <a:r>
              <a:rPr lang="pl-PL" sz="2400" b="1" dirty="0">
                <a:solidFill>
                  <a:srgbClr val="6D6E71"/>
                </a:solidFill>
              </a:rPr>
              <a:t>z wolnej ręki</a:t>
            </a:r>
          </a:p>
        </p:txBody>
      </p:sp>
      <p:sp>
        <p:nvSpPr>
          <p:cNvPr id="32" name="Strzałka w prawo 31"/>
          <p:cNvSpPr/>
          <p:nvPr/>
        </p:nvSpPr>
        <p:spPr>
          <a:xfrm rot="5400000">
            <a:off x="5921095" y="5579626"/>
            <a:ext cx="638734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 rot="10800000">
            <a:off x="4059233" y="3725919"/>
            <a:ext cx="638734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Strzałka w prawo 40"/>
          <p:cNvSpPr/>
          <p:nvPr/>
        </p:nvSpPr>
        <p:spPr>
          <a:xfrm rot="13580536">
            <a:off x="4770125" y="2467181"/>
            <a:ext cx="463407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2632593">
            <a:off x="7244976" y="4978399"/>
            <a:ext cx="463407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Strzałka w prawo 42"/>
          <p:cNvSpPr/>
          <p:nvPr/>
        </p:nvSpPr>
        <p:spPr>
          <a:xfrm rot="7878094">
            <a:off x="4779810" y="4985975"/>
            <a:ext cx="463407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4" name="Prostokąt 43"/>
          <p:cNvSpPr/>
          <p:nvPr/>
        </p:nvSpPr>
        <p:spPr>
          <a:xfrm>
            <a:off x="8654552" y="3556868"/>
            <a:ext cx="3326066" cy="50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lvl="0" algn="ctr"/>
            <a:r>
              <a:rPr lang="pl-PL" b="1" dirty="0" smtClean="0">
                <a:solidFill>
                  <a:srgbClr val="6D6E71"/>
                </a:solidFill>
              </a:rPr>
              <a:t>2. dialog konkurencyjny</a:t>
            </a:r>
            <a:endParaRPr lang="pl-PL" b="1" dirty="0">
              <a:solidFill>
                <a:srgbClr val="6D6E71"/>
              </a:solidFill>
            </a:endParaRPr>
          </a:p>
        </p:txBody>
      </p:sp>
      <p:sp>
        <p:nvSpPr>
          <p:cNvPr id="45" name="Prostokąt 44"/>
          <p:cNvSpPr/>
          <p:nvPr/>
        </p:nvSpPr>
        <p:spPr>
          <a:xfrm>
            <a:off x="7710876" y="5200628"/>
            <a:ext cx="4217600" cy="50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lvl="0" algn="ctr"/>
            <a:r>
              <a:rPr lang="pl-PL" b="1" dirty="0" smtClean="0">
                <a:solidFill>
                  <a:srgbClr val="6D6E71"/>
                </a:solidFill>
              </a:rPr>
              <a:t>3. negocjacje </a:t>
            </a:r>
            <a:r>
              <a:rPr lang="pl-PL" b="1" dirty="0">
                <a:solidFill>
                  <a:srgbClr val="6D6E71"/>
                </a:solidFill>
              </a:rPr>
              <a:t>bez ogłoszenia</a:t>
            </a:r>
          </a:p>
        </p:txBody>
      </p:sp>
      <p:sp>
        <p:nvSpPr>
          <p:cNvPr id="46" name="Prostokąt 45"/>
          <p:cNvSpPr/>
          <p:nvPr/>
        </p:nvSpPr>
        <p:spPr>
          <a:xfrm>
            <a:off x="233811" y="3556286"/>
            <a:ext cx="3636739" cy="50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lvl="0" algn="ctr"/>
            <a:r>
              <a:rPr lang="pl-PL" b="1" dirty="0" smtClean="0">
                <a:solidFill>
                  <a:srgbClr val="6D6E71"/>
                </a:solidFill>
              </a:rPr>
              <a:t>6. partnerstwo  innowacyjne</a:t>
            </a:r>
            <a:endParaRPr lang="pl-PL" b="1" dirty="0">
              <a:solidFill>
                <a:srgbClr val="6D6E71"/>
              </a:solidFill>
            </a:endParaRPr>
          </a:p>
        </p:txBody>
      </p:sp>
      <p:sp>
        <p:nvSpPr>
          <p:cNvPr id="47" name="Prostokąt 46"/>
          <p:cNvSpPr/>
          <p:nvPr/>
        </p:nvSpPr>
        <p:spPr>
          <a:xfrm>
            <a:off x="227013" y="5201515"/>
            <a:ext cx="4527811" cy="50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lvl="0" algn="ctr"/>
            <a:r>
              <a:rPr lang="pl-PL" b="1" dirty="0" smtClean="0">
                <a:solidFill>
                  <a:srgbClr val="6D6E71"/>
                </a:solidFill>
              </a:rPr>
              <a:t>5. zapytanie </a:t>
            </a:r>
            <a:r>
              <a:rPr lang="pl-PL" b="1" dirty="0">
                <a:solidFill>
                  <a:srgbClr val="6D6E71"/>
                </a:solidFill>
              </a:rPr>
              <a:t>o cenę</a:t>
            </a:r>
          </a:p>
        </p:txBody>
      </p:sp>
      <p:sp>
        <p:nvSpPr>
          <p:cNvPr id="48" name="Prostokąt 47"/>
          <p:cNvSpPr/>
          <p:nvPr/>
        </p:nvSpPr>
        <p:spPr>
          <a:xfrm>
            <a:off x="227013" y="1858295"/>
            <a:ext cx="4527997" cy="50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lvl="0" algn="ctr"/>
            <a:r>
              <a:rPr lang="pl-PL" b="1" dirty="0" smtClean="0">
                <a:solidFill>
                  <a:srgbClr val="6D6E71"/>
                </a:solidFill>
              </a:rPr>
              <a:t>7. licytacja elektroniczna </a:t>
            </a:r>
            <a:endParaRPr lang="pl-PL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2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 animBg="1"/>
      <p:bldP spid="25" grpId="0" animBg="1"/>
      <p:bldP spid="30" grpId="0" animBg="1"/>
      <p:bldP spid="32" grpId="0" animBg="1"/>
      <p:bldP spid="3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trzałka w prawo 27"/>
          <p:cNvSpPr/>
          <p:nvPr/>
        </p:nvSpPr>
        <p:spPr>
          <a:xfrm rot="18886344">
            <a:off x="7247181" y="2498125"/>
            <a:ext cx="463407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ymbol zastępczy tekstu 1"/>
          <p:cNvSpPr txBox="1">
            <a:spLocks/>
          </p:cNvSpPr>
          <p:nvPr/>
        </p:nvSpPr>
        <p:spPr>
          <a:xfrm>
            <a:off x="1854200" y="771524"/>
            <a:ext cx="8826500" cy="677864"/>
          </a:xfrm>
          <a:prstGeom prst="rect">
            <a:avLst/>
          </a:prstGeom>
          <a:effectLst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500" dirty="0" smtClean="0">
                <a:solidFill>
                  <a:srgbClr val="6D6E71"/>
                </a:solidFill>
              </a:rPr>
              <a:t>POZOSTAŁE TRYBY ZAMÓWIEŃ PUBLICZNYCH</a:t>
            </a:r>
            <a:endParaRPr lang="pl-PL" sz="2500" dirty="0">
              <a:solidFill>
                <a:srgbClr val="6D6E71"/>
              </a:solidFill>
            </a:endParaRPr>
          </a:p>
        </p:txBody>
      </p:sp>
      <p:sp>
        <p:nvSpPr>
          <p:cNvPr id="13" name="Prostokąt zaokrąglony 12"/>
          <p:cNvSpPr/>
          <p:nvPr/>
        </p:nvSpPr>
        <p:spPr>
          <a:xfrm>
            <a:off x="14012563" y="1283916"/>
            <a:ext cx="2362547" cy="1270002"/>
          </a:xfrm>
          <a:prstGeom prst="roundRect">
            <a:avLst>
              <a:gd name="adj" fmla="val 0"/>
            </a:avLst>
          </a:prstGeom>
          <a:solidFill>
            <a:srgbClr val="A43757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/>
              <a:t>ustawa </a:t>
            </a:r>
            <a:r>
              <a:rPr lang="pl-PL" sz="2400" dirty="0"/>
              <a:t>z </a:t>
            </a:r>
            <a:r>
              <a:rPr lang="pl-PL" sz="2400" dirty="0" smtClean="0"/>
              <a:t>9</a:t>
            </a:r>
            <a:r>
              <a:rPr lang="pl-PL" sz="2400" dirty="0"/>
              <a:t> </a:t>
            </a:r>
            <a:r>
              <a:rPr lang="pl-PL" sz="2400" dirty="0" smtClean="0"/>
              <a:t>czerwca 2016 </a:t>
            </a:r>
            <a:r>
              <a:rPr lang="pl-PL" sz="2400" dirty="0"/>
              <a:t>r. 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2" name="Elipsa 1"/>
          <p:cNvSpPr/>
          <p:nvPr/>
        </p:nvSpPr>
        <p:spPr>
          <a:xfrm>
            <a:off x="4697967" y="2288502"/>
            <a:ext cx="3068675" cy="306867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trzałka w prawo 2"/>
          <p:cNvSpPr/>
          <p:nvPr/>
        </p:nvSpPr>
        <p:spPr>
          <a:xfrm>
            <a:off x="7782616" y="3725920"/>
            <a:ext cx="638734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/>
          <p:cNvSpPr/>
          <p:nvPr/>
        </p:nvSpPr>
        <p:spPr>
          <a:xfrm>
            <a:off x="7716838" y="1858295"/>
            <a:ext cx="4211637" cy="50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ctr"/>
            <a:r>
              <a:rPr lang="pl-PL" b="1" dirty="0" smtClean="0">
                <a:solidFill>
                  <a:srgbClr val="6D6E71"/>
                </a:solidFill>
              </a:rPr>
              <a:t>1. </a:t>
            </a:r>
            <a:r>
              <a:rPr lang="pl-PL" b="1" dirty="0">
                <a:solidFill>
                  <a:srgbClr val="6D6E71"/>
                </a:solidFill>
              </a:rPr>
              <a:t> </a:t>
            </a:r>
            <a:r>
              <a:rPr lang="pl-PL" b="1" dirty="0" smtClean="0">
                <a:solidFill>
                  <a:srgbClr val="6D6E71"/>
                </a:solidFill>
              </a:rPr>
              <a:t>negocjacje </a:t>
            </a:r>
            <a:r>
              <a:rPr lang="pl-PL" b="1" dirty="0">
                <a:solidFill>
                  <a:srgbClr val="6D6E71"/>
                </a:solidFill>
              </a:rPr>
              <a:t>z </a:t>
            </a:r>
            <a:r>
              <a:rPr lang="pl-PL" b="1" dirty="0" smtClean="0">
                <a:solidFill>
                  <a:srgbClr val="6D6E71"/>
                </a:solidFill>
              </a:rPr>
              <a:t>ogłoszeniem</a:t>
            </a:r>
            <a:endParaRPr lang="pl-PL" b="1" dirty="0">
              <a:solidFill>
                <a:srgbClr val="6D6E71"/>
              </a:solidFill>
            </a:endParaRPr>
          </a:p>
        </p:txBody>
      </p:sp>
      <p:sp>
        <p:nvSpPr>
          <p:cNvPr id="30" name="Prostokąt 29"/>
          <p:cNvSpPr/>
          <p:nvPr/>
        </p:nvSpPr>
        <p:spPr>
          <a:xfrm>
            <a:off x="3870550" y="6035633"/>
            <a:ext cx="4784002" cy="504000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lvl="0" algn="ctr"/>
            <a:r>
              <a:rPr lang="pl-PL" sz="2400" b="1" dirty="0" smtClean="0">
                <a:solidFill>
                  <a:schemeClr val="bg1"/>
                </a:solidFill>
              </a:rPr>
              <a:t>4. zamówienia </a:t>
            </a:r>
            <a:r>
              <a:rPr lang="pl-PL" sz="2400" b="1" dirty="0">
                <a:solidFill>
                  <a:schemeClr val="bg1"/>
                </a:solidFill>
              </a:rPr>
              <a:t>z wolnej ręki</a:t>
            </a:r>
          </a:p>
        </p:txBody>
      </p:sp>
      <p:sp>
        <p:nvSpPr>
          <p:cNvPr id="32" name="Strzałka w prawo 31"/>
          <p:cNvSpPr/>
          <p:nvPr/>
        </p:nvSpPr>
        <p:spPr>
          <a:xfrm rot="5400000">
            <a:off x="5921095" y="5579626"/>
            <a:ext cx="638734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 rot="10800000">
            <a:off x="4059233" y="3725919"/>
            <a:ext cx="638734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Strzałka w prawo 40"/>
          <p:cNvSpPr/>
          <p:nvPr/>
        </p:nvSpPr>
        <p:spPr>
          <a:xfrm rot="13580536">
            <a:off x="4770125" y="2467181"/>
            <a:ext cx="463407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2632593">
            <a:off x="7244976" y="4978399"/>
            <a:ext cx="463407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Strzałka w prawo 42"/>
          <p:cNvSpPr/>
          <p:nvPr/>
        </p:nvSpPr>
        <p:spPr>
          <a:xfrm rot="7878094">
            <a:off x="4779810" y="4985975"/>
            <a:ext cx="463407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4" name="Prostokąt 43"/>
          <p:cNvSpPr/>
          <p:nvPr/>
        </p:nvSpPr>
        <p:spPr>
          <a:xfrm>
            <a:off x="8654552" y="3556868"/>
            <a:ext cx="3326066" cy="50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lvl="0" algn="ctr"/>
            <a:r>
              <a:rPr lang="pl-PL" b="1" dirty="0" smtClean="0">
                <a:solidFill>
                  <a:srgbClr val="6D6E71"/>
                </a:solidFill>
              </a:rPr>
              <a:t>2. dialog konkurencyjny</a:t>
            </a:r>
            <a:endParaRPr lang="pl-PL" b="1" dirty="0">
              <a:solidFill>
                <a:srgbClr val="6D6E71"/>
              </a:solidFill>
            </a:endParaRPr>
          </a:p>
        </p:txBody>
      </p:sp>
      <p:sp>
        <p:nvSpPr>
          <p:cNvPr id="45" name="Prostokąt 44"/>
          <p:cNvSpPr/>
          <p:nvPr/>
        </p:nvSpPr>
        <p:spPr>
          <a:xfrm>
            <a:off x="7710876" y="5200628"/>
            <a:ext cx="4217600" cy="50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lvl="0" algn="ctr"/>
            <a:r>
              <a:rPr lang="pl-PL" b="1" dirty="0" smtClean="0">
                <a:solidFill>
                  <a:srgbClr val="6D6E71"/>
                </a:solidFill>
              </a:rPr>
              <a:t>3. negocjacje </a:t>
            </a:r>
            <a:r>
              <a:rPr lang="pl-PL" b="1" dirty="0">
                <a:solidFill>
                  <a:srgbClr val="6D6E71"/>
                </a:solidFill>
              </a:rPr>
              <a:t>bez ogłoszenia</a:t>
            </a:r>
          </a:p>
        </p:txBody>
      </p:sp>
      <p:sp>
        <p:nvSpPr>
          <p:cNvPr id="46" name="Prostokąt 45"/>
          <p:cNvSpPr/>
          <p:nvPr/>
        </p:nvSpPr>
        <p:spPr>
          <a:xfrm>
            <a:off x="233811" y="3556286"/>
            <a:ext cx="3636739" cy="50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lvl="0" algn="ctr"/>
            <a:r>
              <a:rPr lang="pl-PL" b="1" dirty="0" smtClean="0">
                <a:solidFill>
                  <a:srgbClr val="6D6E71"/>
                </a:solidFill>
              </a:rPr>
              <a:t>6. partnerstwo  innowacyjne</a:t>
            </a:r>
            <a:endParaRPr lang="pl-PL" b="1" dirty="0">
              <a:solidFill>
                <a:srgbClr val="6D6E71"/>
              </a:solidFill>
            </a:endParaRPr>
          </a:p>
        </p:txBody>
      </p:sp>
      <p:sp>
        <p:nvSpPr>
          <p:cNvPr id="47" name="Prostokąt 46"/>
          <p:cNvSpPr/>
          <p:nvPr/>
        </p:nvSpPr>
        <p:spPr>
          <a:xfrm>
            <a:off x="227013" y="5201515"/>
            <a:ext cx="4527811" cy="50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lvl="0" algn="ctr"/>
            <a:r>
              <a:rPr lang="pl-PL" b="1" dirty="0" smtClean="0">
                <a:solidFill>
                  <a:srgbClr val="6D6E71"/>
                </a:solidFill>
              </a:rPr>
              <a:t>5. zapytanie </a:t>
            </a:r>
            <a:r>
              <a:rPr lang="pl-PL" b="1" dirty="0">
                <a:solidFill>
                  <a:srgbClr val="6D6E71"/>
                </a:solidFill>
              </a:rPr>
              <a:t>o cenę</a:t>
            </a:r>
          </a:p>
        </p:txBody>
      </p:sp>
      <p:sp>
        <p:nvSpPr>
          <p:cNvPr id="48" name="Prostokąt 47"/>
          <p:cNvSpPr/>
          <p:nvPr/>
        </p:nvSpPr>
        <p:spPr>
          <a:xfrm>
            <a:off x="227013" y="1858295"/>
            <a:ext cx="4527997" cy="50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lvl="0" algn="ctr"/>
            <a:r>
              <a:rPr lang="pl-PL" b="1" dirty="0" smtClean="0">
                <a:solidFill>
                  <a:srgbClr val="6D6E71"/>
                </a:solidFill>
              </a:rPr>
              <a:t>7. licytacja elektroniczna </a:t>
            </a:r>
            <a:endParaRPr lang="pl-PL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>
                <a:solidFill>
                  <a:srgbClr val="6D6E71"/>
                </a:solidFill>
              </a:rPr>
              <a:t>STOSOWANIE IN HOUSE </a:t>
            </a:r>
          </a:p>
        </p:txBody>
      </p:sp>
      <p:sp>
        <p:nvSpPr>
          <p:cNvPr id="3" name="Prostokąt 2"/>
          <p:cNvSpPr/>
          <p:nvPr/>
        </p:nvSpPr>
        <p:spPr>
          <a:xfrm>
            <a:off x="4564754" y="3021731"/>
            <a:ext cx="76272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rgbClr val="6D6E71"/>
                </a:solidFill>
              </a:rPr>
              <a:t/>
            </a:r>
            <a:br>
              <a:rPr lang="pl-PL" sz="2800" dirty="0" smtClean="0">
                <a:solidFill>
                  <a:srgbClr val="6D6E71"/>
                </a:solidFill>
              </a:rPr>
            </a:br>
            <a:r>
              <a:rPr lang="pl-PL" sz="2800" dirty="0" smtClean="0">
                <a:solidFill>
                  <a:srgbClr val="6D6E71"/>
                </a:solidFill>
              </a:rPr>
              <a:t>… do </a:t>
            </a:r>
            <a:r>
              <a:rPr lang="pl-PL" sz="2800" dirty="0">
                <a:solidFill>
                  <a:srgbClr val="6D6E71"/>
                </a:solidFill>
              </a:rPr>
              <a:t>polskiego systemu prawnego znaczącej nowelizacji </a:t>
            </a:r>
            <a:r>
              <a:rPr lang="pl-PL" sz="2800" dirty="0" smtClean="0">
                <a:solidFill>
                  <a:srgbClr val="6D6E71"/>
                </a:solidFill>
              </a:rPr>
              <a:t>poddano art</a:t>
            </a:r>
            <a:r>
              <a:rPr lang="pl-PL" sz="2800" dirty="0">
                <a:solidFill>
                  <a:srgbClr val="6D6E71"/>
                </a:solidFill>
              </a:rPr>
              <a:t>. 67 </a:t>
            </a:r>
            <a:r>
              <a:rPr lang="pl-PL" sz="2800" dirty="0" smtClean="0">
                <a:solidFill>
                  <a:srgbClr val="6D6E71"/>
                </a:solidFill>
              </a:rPr>
              <a:t>pzp dotyczący </a:t>
            </a:r>
            <a:r>
              <a:rPr lang="pl-PL" sz="2800" dirty="0">
                <a:solidFill>
                  <a:srgbClr val="6D6E71"/>
                </a:solidFill>
              </a:rPr>
              <a:t>możliwości udzielania zamówień w trybie </a:t>
            </a:r>
            <a:r>
              <a:rPr lang="pl-PL" sz="2800" dirty="0" smtClean="0">
                <a:solidFill>
                  <a:srgbClr val="6D6E71"/>
                </a:solidFill>
              </a:rPr>
              <a:t/>
            </a:r>
            <a:br>
              <a:rPr lang="pl-PL" sz="2800" dirty="0" smtClean="0">
                <a:solidFill>
                  <a:srgbClr val="6D6E71"/>
                </a:solidFill>
              </a:rPr>
            </a:br>
            <a:r>
              <a:rPr lang="pl-PL" sz="2800" b="1" dirty="0" smtClean="0">
                <a:solidFill>
                  <a:srgbClr val="A43757"/>
                </a:solidFill>
              </a:rPr>
              <a:t>„</a:t>
            </a:r>
            <a:r>
              <a:rPr lang="pl-PL" sz="2800" b="1" dirty="0">
                <a:solidFill>
                  <a:srgbClr val="A43757"/>
                </a:solidFill>
              </a:rPr>
              <a:t>z wolnej ręki”.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6" b="-1"/>
          <a:stretch/>
        </p:blipFill>
        <p:spPr>
          <a:xfrm>
            <a:off x="553607" y="3803559"/>
            <a:ext cx="3845786" cy="1519284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2098675" y="3803559"/>
            <a:ext cx="755650" cy="215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4621904" y="5425986"/>
            <a:ext cx="8084446" cy="0"/>
          </a:xfrm>
          <a:prstGeom prst="line">
            <a:avLst/>
          </a:prstGeom>
          <a:ln w="28575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/>
        </p:nvSpPr>
        <p:spPr>
          <a:xfrm>
            <a:off x="1297822" y="2151905"/>
            <a:ext cx="8068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rgbClr val="6D6E71"/>
                </a:solidFill>
              </a:rPr>
              <a:t>W ramach implementacji Dyrektyw </a:t>
            </a:r>
            <a:r>
              <a:rPr lang="pl-PL" sz="3200" b="1" dirty="0" smtClean="0">
                <a:solidFill>
                  <a:srgbClr val="6D6E71"/>
                </a:solidFill>
              </a:rPr>
              <a:t>UE… </a:t>
            </a:r>
            <a:endParaRPr lang="pl-PL" sz="3200" b="1" dirty="0"/>
          </a:p>
        </p:txBody>
      </p:sp>
      <p:cxnSp>
        <p:nvCxnSpPr>
          <p:cNvPr id="10" name="Łącznik prostoliniowy 9"/>
          <p:cNvCxnSpPr/>
          <p:nvPr/>
        </p:nvCxnSpPr>
        <p:spPr>
          <a:xfrm>
            <a:off x="-19050" y="2755730"/>
            <a:ext cx="9156506" cy="0"/>
          </a:xfrm>
          <a:prstGeom prst="line">
            <a:avLst/>
          </a:prstGeom>
          <a:ln w="28575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50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9217742" y="2811663"/>
            <a:ext cx="2974256" cy="2340800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8000" bIns="396000" rtlCol="0" anchor="b"/>
          <a:lstStyle/>
          <a:p>
            <a:pPr lvl="1"/>
            <a:r>
              <a:rPr lang="pl-PL" sz="11500" b="1" dirty="0">
                <a:solidFill>
                  <a:schemeClr val="bg1"/>
                </a:solidFill>
              </a:rPr>
              <a:t>§</a:t>
            </a:r>
          </a:p>
        </p:txBody>
      </p:sp>
      <p:sp>
        <p:nvSpPr>
          <p:cNvPr id="10" name="Prostokąt 9"/>
          <p:cNvSpPr/>
          <p:nvPr/>
        </p:nvSpPr>
        <p:spPr>
          <a:xfrm>
            <a:off x="-414341" y="2811663"/>
            <a:ext cx="9528843" cy="23408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756000" rtlCol="0" anchor="ctr"/>
          <a:lstStyle/>
          <a:p>
            <a:pPr lvl="2" algn="just" fontAlgn="base"/>
            <a:r>
              <a:rPr lang="pl-PL" sz="2800" dirty="0" smtClean="0">
                <a:solidFill>
                  <a:srgbClr val="6D6E71"/>
                </a:solidFill>
              </a:rPr>
              <a:t>Zamówienie </a:t>
            </a:r>
            <a:r>
              <a:rPr lang="pl-PL" sz="2800" dirty="0">
                <a:solidFill>
                  <a:srgbClr val="6D6E71"/>
                </a:solidFill>
              </a:rPr>
              <a:t>z wolnej ręki to tryb udzielenia zamówienia, w którym zamawiający udziela zamówienia po negocjacjach tylko z jednym wykonawcą.</a:t>
            </a:r>
            <a:endParaRPr lang="pl-PL" sz="2800" b="1" dirty="0">
              <a:solidFill>
                <a:srgbClr val="6D6E7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ISTOTA ZAMÓWIEŃ Z WOLNEJ RĘKI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-140445" y="2420888"/>
            <a:ext cx="3378945" cy="51459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</a:rPr>
              <a:t>Art. 66 ust. 1 pzp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Łącznik prostoliniowy 3"/>
          <p:cNvCxnSpPr/>
          <p:nvPr/>
        </p:nvCxnSpPr>
        <p:spPr>
          <a:xfrm>
            <a:off x="-1507150" y="3178206"/>
            <a:ext cx="3996444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Łącznik prostoliniowy 4"/>
          <p:cNvCxnSpPr/>
          <p:nvPr/>
        </p:nvCxnSpPr>
        <p:spPr>
          <a:xfrm>
            <a:off x="9480376" y="3178206"/>
            <a:ext cx="2877103" cy="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952500" y="1900064"/>
            <a:ext cx="10744200" cy="2556284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56000" rtlCol="0" anchor="ctr"/>
          <a:lstStyle/>
          <a:p>
            <a:pPr algn="just"/>
            <a:r>
              <a:rPr lang="pl-PL" sz="2400" dirty="0">
                <a:solidFill>
                  <a:srgbClr val="6D6E71"/>
                </a:solidFill>
              </a:rPr>
              <a:t>Z tego powodu </a:t>
            </a:r>
            <a:r>
              <a:rPr lang="pl-PL" sz="2400" dirty="0" smtClean="0">
                <a:solidFill>
                  <a:srgbClr val="6D6E71"/>
                </a:solidFill>
              </a:rPr>
              <a:t>zamówienia z wolnej rynku to tryb, </a:t>
            </a:r>
            <a:r>
              <a:rPr lang="pl-PL" sz="2400" dirty="0">
                <a:solidFill>
                  <a:srgbClr val="6D6E71"/>
                </a:solidFill>
              </a:rPr>
              <a:t>którego stosowanie ustawodawca dopuszcza </a:t>
            </a:r>
            <a:r>
              <a:rPr lang="pl-PL" sz="2400" b="1" dirty="0">
                <a:solidFill>
                  <a:srgbClr val="A43757"/>
                </a:solidFill>
              </a:rPr>
              <a:t>tylko w </a:t>
            </a:r>
            <a:r>
              <a:rPr lang="pl-PL" sz="2400" b="1" dirty="0" smtClean="0">
                <a:solidFill>
                  <a:srgbClr val="A43757"/>
                </a:solidFill>
              </a:rPr>
              <a:t>szcze-gólnych</a:t>
            </a:r>
            <a:r>
              <a:rPr lang="pl-PL" sz="2400" b="1" dirty="0">
                <a:solidFill>
                  <a:srgbClr val="A43757"/>
                </a:solidFill>
              </a:rPr>
              <a:t>, wymienionych w ustawie przypadkach</a:t>
            </a:r>
            <a:r>
              <a:rPr lang="pl-PL" sz="2400" dirty="0">
                <a:solidFill>
                  <a:srgbClr val="6D6E71"/>
                </a:solidFill>
              </a:rPr>
              <a:t>, których enumeratywne wyliczenie zawiera art. </a:t>
            </a:r>
            <a:r>
              <a:rPr lang="pl-PL" sz="2400" dirty="0" smtClean="0">
                <a:solidFill>
                  <a:srgbClr val="6D6E71"/>
                </a:solidFill>
              </a:rPr>
              <a:t>67 pzp.</a:t>
            </a:r>
            <a:endParaRPr lang="pl-PL" sz="2400" b="1" dirty="0">
              <a:solidFill>
                <a:srgbClr val="6D6E71"/>
              </a:solidFill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703388" y="765175"/>
            <a:ext cx="10848049" cy="6842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>
                <a:solidFill>
                  <a:srgbClr val="6D6E71"/>
                </a:solidFill>
              </a:rPr>
              <a:t>STOSOWANIE IN HOUSE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2185009"/>
            <a:ext cx="1986393" cy="1986393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952500" y="4667250"/>
            <a:ext cx="10744200" cy="1522648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2400" b="1" dirty="0">
                <a:solidFill>
                  <a:srgbClr val="6D6E71"/>
                </a:solidFill>
              </a:rPr>
              <a:t>Z</a:t>
            </a:r>
            <a:r>
              <a:rPr lang="pl-PL" sz="2400" b="1" dirty="0" smtClean="0">
                <a:solidFill>
                  <a:srgbClr val="6D6E71"/>
                </a:solidFill>
              </a:rPr>
              <a:t>astosowanie </a:t>
            </a:r>
            <a:r>
              <a:rPr lang="pl-PL" sz="2400" b="1" dirty="0">
                <a:solidFill>
                  <a:srgbClr val="6D6E71"/>
                </a:solidFill>
              </a:rPr>
              <a:t>trybów niekonkurencyjnych</a:t>
            </a:r>
            <a:r>
              <a:rPr lang="pl-PL" sz="2400" dirty="0">
                <a:solidFill>
                  <a:srgbClr val="6D6E71"/>
                </a:solidFill>
              </a:rPr>
              <a:t>, a więc także trybu </a:t>
            </a:r>
            <a:r>
              <a:rPr lang="pl-PL" sz="2400" b="1" dirty="0">
                <a:solidFill>
                  <a:srgbClr val="6D6E71"/>
                </a:solidFill>
              </a:rPr>
              <a:t>zamówienia z wolnej ręki</a:t>
            </a:r>
            <a:r>
              <a:rPr lang="pl-PL" sz="2400" dirty="0">
                <a:solidFill>
                  <a:srgbClr val="6D6E71"/>
                </a:solidFill>
              </a:rPr>
              <a:t>, dopuszczalne jest jedynie w wyjątkowych sytuacjach, które muszą być interpretowane w sposób ścisły. </a:t>
            </a:r>
            <a:endParaRPr lang="pl-PL" sz="24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2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711201" y="1988102"/>
            <a:ext cx="10900228" cy="1480812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l-PL" dirty="0" smtClean="0">
                <a:solidFill>
                  <a:schemeClr val="bg1"/>
                </a:solidFill>
              </a:rPr>
              <a:t>W orzeczeniu Teckal  Trybunał wskazało </a:t>
            </a:r>
            <a:r>
              <a:rPr lang="pl-PL" dirty="0" smtClean="0"/>
              <a:t>dwa </a:t>
            </a:r>
            <a:r>
              <a:rPr lang="pl-PL" dirty="0"/>
              <a:t>warunki, </a:t>
            </a:r>
            <a:r>
              <a:rPr lang="pl-PL" dirty="0" smtClean="0"/>
              <a:t>które powinny </a:t>
            </a:r>
            <a:r>
              <a:rPr lang="pl-PL" dirty="0"/>
              <a:t>być spełnione, aby możliwe było odstąpienie od obowiązku stosowania przepisów o </a:t>
            </a:r>
            <a:r>
              <a:rPr lang="pl-PL" dirty="0" smtClean="0"/>
              <a:t>zamówieniach publicznych </a:t>
            </a:r>
            <a:r>
              <a:rPr lang="pl-PL" dirty="0"/>
              <a:t>w przypadku zawierania umowy przez podmiot publiczny z podmiotem od niego formalnie </a:t>
            </a:r>
            <a:r>
              <a:rPr lang="pl-PL" dirty="0" smtClean="0"/>
              <a:t>odrębnym, obdarzonym </a:t>
            </a:r>
            <a:r>
              <a:rPr lang="pl-PL" dirty="0"/>
              <a:t>odrębną osobowością prawną: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711202" y="3664490"/>
            <a:ext cx="10900228" cy="1139739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144000" rtlCol="0" anchor="ctr"/>
          <a:lstStyle/>
          <a:p>
            <a:r>
              <a:rPr lang="pl-PL" sz="2400" dirty="0">
                <a:solidFill>
                  <a:srgbClr val="6D6E71"/>
                </a:solidFill>
              </a:rPr>
              <a:t>1</a:t>
            </a:r>
            <a:r>
              <a:rPr lang="pl-PL" sz="2400" dirty="0" smtClean="0">
                <a:solidFill>
                  <a:srgbClr val="6D6E71"/>
                </a:solidFill>
              </a:rPr>
              <a:t>)</a:t>
            </a:r>
            <a:r>
              <a:rPr lang="pl-PL" sz="2400" dirty="0">
                <a:solidFill>
                  <a:srgbClr val="6D6E71"/>
                </a:solidFill>
              </a:rPr>
              <a:t> sprawowanie przez podmiot publiczny </a:t>
            </a:r>
            <a:r>
              <a:rPr lang="pl-PL" sz="2400" b="1" dirty="0">
                <a:solidFill>
                  <a:srgbClr val="A43757"/>
                </a:solidFill>
              </a:rPr>
              <a:t>kontroli podobnej </a:t>
            </a:r>
            <a:r>
              <a:rPr lang="pl-PL" sz="2400" b="1" dirty="0" smtClean="0">
                <a:solidFill>
                  <a:srgbClr val="A43757"/>
                </a:solidFill>
              </a:rPr>
              <a:t>„analogicznej</a:t>
            </a:r>
            <a:r>
              <a:rPr lang="pl-PL" sz="2400" b="1" dirty="0">
                <a:solidFill>
                  <a:srgbClr val="A43757"/>
                </a:solidFill>
              </a:rPr>
              <a:t>” </a:t>
            </a:r>
            <a:r>
              <a:rPr lang="pl-PL" sz="2400" dirty="0">
                <a:solidFill>
                  <a:srgbClr val="6D6E71"/>
                </a:solidFill>
              </a:rPr>
              <a:t>do tej, jaką sprawuje w stosunku </a:t>
            </a:r>
            <a:r>
              <a:rPr lang="pl-PL" sz="2400" dirty="0" smtClean="0">
                <a:solidFill>
                  <a:srgbClr val="6D6E71"/>
                </a:solidFill>
              </a:rPr>
              <a:t>do swoich </a:t>
            </a:r>
            <a:r>
              <a:rPr lang="pl-PL" sz="2400" dirty="0">
                <a:solidFill>
                  <a:srgbClr val="6D6E71"/>
                </a:solidFill>
              </a:rPr>
              <a:t>własnych służb, </a:t>
            </a:r>
            <a:endParaRPr lang="pl-PL" sz="2400" b="1" dirty="0">
              <a:solidFill>
                <a:srgbClr val="6D6E7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711202" y="5152204"/>
            <a:ext cx="10900227" cy="1132481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144000" rtlCol="0" anchor="ctr"/>
          <a:lstStyle/>
          <a:p>
            <a:pPr algn="just"/>
            <a:r>
              <a:rPr lang="pl-PL" sz="2400" dirty="0">
                <a:solidFill>
                  <a:srgbClr val="6D6E71"/>
                </a:solidFill>
              </a:rPr>
              <a:t>2</a:t>
            </a:r>
            <a:r>
              <a:rPr lang="pl-PL" sz="2400" dirty="0" smtClean="0">
                <a:solidFill>
                  <a:srgbClr val="6D6E71"/>
                </a:solidFill>
              </a:rPr>
              <a:t>)</a:t>
            </a:r>
            <a:r>
              <a:rPr lang="pl-PL" sz="2400" dirty="0">
                <a:solidFill>
                  <a:srgbClr val="6D6E71"/>
                </a:solidFill>
              </a:rPr>
              <a:t> </a:t>
            </a:r>
            <a:r>
              <a:rPr lang="pl-PL" sz="2400" dirty="0" smtClean="0">
                <a:solidFill>
                  <a:srgbClr val="6D6E71"/>
                </a:solidFill>
              </a:rPr>
              <a:t>wykonywanie </a:t>
            </a:r>
            <a:r>
              <a:rPr lang="pl-PL" sz="2400" dirty="0">
                <a:solidFill>
                  <a:srgbClr val="6D6E71"/>
                </a:solidFill>
              </a:rPr>
              <a:t>przez kontrolowany podmiot </a:t>
            </a:r>
            <a:r>
              <a:rPr lang="pl-PL" sz="2400" b="1" dirty="0">
                <a:solidFill>
                  <a:srgbClr val="A43757"/>
                </a:solidFill>
              </a:rPr>
              <a:t>zasadniczej części jego działalności na rzecz </a:t>
            </a:r>
            <a:r>
              <a:rPr lang="pl-PL" sz="2400" b="1" dirty="0" smtClean="0">
                <a:solidFill>
                  <a:srgbClr val="A43757"/>
                </a:solidFill>
              </a:rPr>
              <a:t>podmiotu kontrolującego.</a:t>
            </a:r>
            <a:endParaRPr lang="pl-PL" sz="2400" b="1" dirty="0">
              <a:solidFill>
                <a:srgbClr val="A43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1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Łącznik prostoliniowy 3"/>
          <p:cNvCxnSpPr/>
          <p:nvPr/>
        </p:nvCxnSpPr>
        <p:spPr>
          <a:xfrm>
            <a:off x="-1507150" y="3483006"/>
            <a:ext cx="3996444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Łącznik prostoliniowy 4"/>
          <p:cNvCxnSpPr/>
          <p:nvPr/>
        </p:nvCxnSpPr>
        <p:spPr>
          <a:xfrm>
            <a:off x="9480376" y="3483006"/>
            <a:ext cx="2877103" cy="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1338672" y="2204864"/>
            <a:ext cx="10116691" cy="2556284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56000" rtlCol="0" anchor="ctr"/>
          <a:lstStyle/>
          <a:p>
            <a:pPr algn="just"/>
            <a:r>
              <a:rPr lang="pl-PL" sz="2700" dirty="0" smtClean="0">
                <a:solidFill>
                  <a:srgbClr val="6D6E71"/>
                </a:solidFill>
              </a:rPr>
              <a:t>Ustawodawca implementując  dyrektywy unijne poprzez art. 67 ust. 1 pkt 12-15 pzp znacznie rozszerzył dopuszczalny zakres udzielania zamówień in house. </a:t>
            </a:r>
            <a:endParaRPr lang="pl-PL" sz="2700" b="1" dirty="0">
              <a:solidFill>
                <a:srgbClr val="6D6E71"/>
              </a:solidFill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703388" y="765175"/>
            <a:ext cx="10848049" cy="6842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>
                <a:solidFill>
                  <a:srgbClr val="6D6E71"/>
                </a:solidFill>
              </a:rPr>
              <a:t>STOSOWANIE IN HOUSE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423" y="2960829"/>
            <a:ext cx="1476399" cy="1476399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338672" y="4981606"/>
            <a:ext cx="10116691" cy="1278142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2400" b="1" dirty="0" smtClean="0">
                <a:solidFill>
                  <a:srgbClr val="6D6E71"/>
                </a:solidFill>
              </a:rPr>
              <a:t>Wprowadzone zmiany są niemal dosłownym przeniesieniem zapisów art. 12 dyrektywy klasycznej na grunt pzp, aczkolwiek </a:t>
            </a:r>
            <a:r>
              <a:rPr lang="pl-PL" sz="2400" b="1" dirty="0" smtClean="0">
                <a:solidFill>
                  <a:srgbClr val="A43757"/>
                </a:solidFill>
              </a:rPr>
              <a:t>należy zwrócić uwagę na pewne różnice. </a:t>
            </a:r>
            <a:endParaRPr lang="pl-PL" sz="2400" b="1" dirty="0">
              <a:solidFill>
                <a:srgbClr val="A43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Łącznik prosty 5"/>
          <p:cNvCxnSpPr/>
          <p:nvPr/>
        </p:nvCxnSpPr>
        <p:spPr>
          <a:xfrm>
            <a:off x="6400852" y="3206211"/>
            <a:ext cx="0" cy="1592556"/>
          </a:xfrm>
          <a:prstGeom prst="line">
            <a:avLst/>
          </a:prstGeom>
          <a:ln w="1905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32"/>
          <p:cNvSpPr/>
          <p:nvPr/>
        </p:nvSpPr>
        <p:spPr>
          <a:xfrm>
            <a:off x="-190500" y="3607167"/>
            <a:ext cx="6648450" cy="11916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rgbClr val="6D6E71"/>
                </a:solidFill>
              </a:rPr>
              <a:t>In house </a:t>
            </a:r>
            <a:endParaRPr lang="pl-PL" sz="2800" b="1" dirty="0" smtClean="0">
              <a:solidFill>
                <a:srgbClr val="6D6E71"/>
              </a:solidFill>
            </a:endParaRPr>
          </a:p>
          <a:p>
            <a:pPr algn="ctr"/>
            <a:r>
              <a:rPr lang="pl-PL" dirty="0" smtClean="0">
                <a:solidFill>
                  <a:srgbClr val="6D6E71"/>
                </a:solidFill>
              </a:rPr>
              <a:t>podstawę stanowiło orzecznictwo TSUE (</a:t>
            </a:r>
            <a:r>
              <a:rPr lang="pl-PL" i="1" dirty="0" smtClean="0">
                <a:solidFill>
                  <a:srgbClr val="6D6E71"/>
                </a:solidFill>
              </a:rPr>
              <a:t>doktryna Teckal)</a:t>
            </a:r>
            <a:endParaRPr lang="pl-PL" dirty="0">
              <a:solidFill>
                <a:srgbClr val="6D6E71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6400852" y="3597642"/>
            <a:ext cx="5922691" cy="1206001"/>
          </a:xfrm>
          <a:prstGeom prst="rect">
            <a:avLst/>
          </a:prstGeom>
          <a:solidFill>
            <a:srgbClr val="A43757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ctr"/>
            <a:r>
              <a:rPr lang="pl-PL" sz="2800" b="1" dirty="0" smtClean="0"/>
              <a:t>In house </a:t>
            </a:r>
          </a:p>
          <a:p>
            <a:pPr algn="ctr"/>
            <a:r>
              <a:rPr lang="pl-PL" dirty="0" smtClean="0"/>
              <a:t>„skodyfikowane” w art. 67 ust. 1 pkt 12-15 pzp </a:t>
            </a:r>
            <a:endParaRPr lang="pl-PL" dirty="0"/>
          </a:p>
        </p:txBody>
      </p:sp>
      <p:sp>
        <p:nvSpPr>
          <p:cNvPr id="27" name="Symbol zastępczy tekstu 1"/>
          <p:cNvSpPr txBox="1">
            <a:spLocks/>
          </p:cNvSpPr>
          <p:nvPr/>
        </p:nvSpPr>
        <p:spPr>
          <a:xfrm>
            <a:off x="1641928" y="771856"/>
            <a:ext cx="9477546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 smtClean="0">
                <a:solidFill>
                  <a:srgbClr val="6D6E71"/>
                </a:solidFill>
              </a:rPr>
              <a:t>STOSOWANIE IN HOUSE </a:t>
            </a:r>
            <a:endParaRPr lang="pl-PL" sz="2800" dirty="0">
              <a:solidFill>
                <a:srgbClr val="6D6E71"/>
              </a:solidFill>
            </a:endParaRPr>
          </a:p>
        </p:txBody>
      </p:sp>
      <p:sp>
        <p:nvSpPr>
          <p:cNvPr id="23" name="Prostokąt zaokrąglony 22"/>
          <p:cNvSpPr/>
          <p:nvPr/>
        </p:nvSpPr>
        <p:spPr>
          <a:xfrm>
            <a:off x="5479039" y="1694497"/>
            <a:ext cx="1957822" cy="495275"/>
          </a:xfrm>
          <a:prstGeom prst="roundRect">
            <a:avLst>
              <a:gd name="adj" fmla="val 0"/>
            </a:avLst>
          </a:prstGeom>
          <a:solidFill>
            <a:srgbClr val="A43757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1</a:t>
            </a:r>
            <a:r>
              <a:rPr lang="pl-PL" sz="1600" b="1" dirty="0" smtClean="0">
                <a:solidFill>
                  <a:schemeClr val="bg1"/>
                </a:solidFill>
              </a:rPr>
              <a:t> lipca 2017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5479039" y="2238676"/>
            <a:ext cx="1957822" cy="110548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dirty="0">
                <a:solidFill>
                  <a:srgbClr val="6D6E71"/>
                </a:solidFill>
              </a:rPr>
              <a:t>wejście w </a:t>
            </a:r>
            <a:r>
              <a:rPr lang="pl-PL" sz="1500" dirty="0" smtClean="0">
                <a:solidFill>
                  <a:srgbClr val="6D6E71"/>
                </a:solidFill>
              </a:rPr>
              <a:t>życie „skodyfikowanego”</a:t>
            </a:r>
          </a:p>
          <a:p>
            <a:pPr algn="ctr"/>
            <a:r>
              <a:rPr lang="pl-PL" sz="1500" dirty="0">
                <a:solidFill>
                  <a:srgbClr val="6D6E71"/>
                </a:solidFill>
              </a:rPr>
              <a:t>i</a:t>
            </a:r>
            <a:r>
              <a:rPr lang="pl-PL" sz="1500" dirty="0" smtClean="0">
                <a:solidFill>
                  <a:srgbClr val="6D6E71"/>
                </a:solidFill>
              </a:rPr>
              <a:t>n house</a:t>
            </a:r>
            <a:endParaRPr lang="pl-PL" sz="15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1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6" grpId="0" animBg="1"/>
      <p:bldP spid="23" grpId="0" animBg="1"/>
      <p:bldP spid="2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trzałka w prawo 27"/>
          <p:cNvSpPr/>
          <p:nvPr/>
        </p:nvSpPr>
        <p:spPr>
          <a:xfrm rot="18886344">
            <a:off x="7247181" y="2274961"/>
            <a:ext cx="463407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ymbol zastępczy tekstu 1"/>
          <p:cNvSpPr txBox="1">
            <a:spLocks/>
          </p:cNvSpPr>
          <p:nvPr/>
        </p:nvSpPr>
        <p:spPr>
          <a:xfrm>
            <a:off x="1854200" y="771524"/>
            <a:ext cx="9568766" cy="677864"/>
          </a:xfrm>
          <a:prstGeom prst="rect">
            <a:avLst/>
          </a:prstGeom>
          <a:effectLst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500" dirty="0" smtClean="0">
                <a:solidFill>
                  <a:srgbClr val="6D6E71"/>
                </a:solidFill>
              </a:rPr>
              <a:t>RODZAJE IN HOUSE SENSU LARGO OD 1 STYCZNIA 2017  </a:t>
            </a:r>
            <a:endParaRPr lang="pl-PL" sz="2500" dirty="0">
              <a:solidFill>
                <a:srgbClr val="6D6E71"/>
              </a:solidFill>
            </a:endParaRPr>
          </a:p>
        </p:txBody>
      </p:sp>
      <p:sp>
        <p:nvSpPr>
          <p:cNvPr id="2" name="Elipsa 1"/>
          <p:cNvSpPr/>
          <p:nvPr/>
        </p:nvSpPr>
        <p:spPr>
          <a:xfrm>
            <a:off x="4697967" y="2065338"/>
            <a:ext cx="3068675" cy="306867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/>
          <p:cNvSpPr/>
          <p:nvPr/>
        </p:nvSpPr>
        <p:spPr>
          <a:xfrm>
            <a:off x="7716838" y="1739392"/>
            <a:ext cx="4211637" cy="86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marL="457200" indent="-457200" algn="ctr">
              <a:buAutoNum type="arabicPeriod"/>
            </a:pPr>
            <a:r>
              <a:rPr lang="pl-PL" sz="2000" b="1" dirty="0" smtClean="0">
                <a:solidFill>
                  <a:srgbClr val="A43757"/>
                </a:solidFill>
              </a:rPr>
              <a:t>Klasyczne</a:t>
            </a:r>
            <a:r>
              <a:rPr lang="pl-PL" sz="2000" b="1" dirty="0" smtClean="0">
                <a:solidFill>
                  <a:srgbClr val="6D6E71"/>
                </a:solidFill>
              </a:rPr>
              <a:t> zamówienia</a:t>
            </a:r>
            <a:br>
              <a:rPr lang="pl-PL" sz="2000" b="1" dirty="0" smtClean="0">
                <a:solidFill>
                  <a:srgbClr val="6D6E71"/>
                </a:solidFill>
              </a:rPr>
            </a:br>
            <a:r>
              <a:rPr lang="pl-PL" sz="2000" b="1" dirty="0" smtClean="0">
                <a:solidFill>
                  <a:srgbClr val="6D6E71"/>
                </a:solidFill>
              </a:rPr>
              <a:t>in house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4077563" y="5801592"/>
            <a:ext cx="4309482" cy="86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ctr"/>
            <a:r>
              <a:rPr lang="pl-PL" sz="2000" b="1" dirty="0" smtClean="0">
                <a:solidFill>
                  <a:srgbClr val="A43757"/>
                </a:solidFill>
              </a:rPr>
              <a:t>3. </a:t>
            </a:r>
            <a:r>
              <a:rPr lang="pl-PL" sz="2000" b="1" dirty="0">
                <a:solidFill>
                  <a:srgbClr val="A43757"/>
                </a:solidFill>
              </a:rPr>
              <a:t>S</a:t>
            </a:r>
            <a:r>
              <a:rPr lang="pl-PL" sz="2000" b="1" dirty="0" smtClean="0">
                <a:solidFill>
                  <a:srgbClr val="A43757"/>
                </a:solidFill>
              </a:rPr>
              <a:t>iostrzany </a:t>
            </a:r>
            <a:r>
              <a:rPr lang="pl-PL" sz="2000" b="1" dirty="0" smtClean="0">
                <a:solidFill>
                  <a:srgbClr val="6D6E71"/>
                </a:solidFill>
              </a:rPr>
              <a:t>in-house</a:t>
            </a:r>
            <a:endParaRPr lang="pl-PL" sz="2000" b="1" dirty="0">
              <a:solidFill>
                <a:srgbClr val="6D6E71"/>
              </a:solidFill>
            </a:endParaRPr>
          </a:p>
        </p:txBody>
      </p:sp>
      <p:sp>
        <p:nvSpPr>
          <p:cNvPr id="32" name="Strzałka w prawo 31"/>
          <p:cNvSpPr/>
          <p:nvPr/>
        </p:nvSpPr>
        <p:spPr>
          <a:xfrm rot="5400000">
            <a:off x="5921095" y="5356462"/>
            <a:ext cx="638734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Strzałka w prawo 40"/>
          <p:cNvSpPr/>
          <p:nvPr/>
        </p:nvSpPr>
        <p:spPr>
          <a:xfrm rot="13580536">
            <a:off x="4770125" y="2244017"/>
            <a:ext cx="463407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2632593">
            <a:off x="7244976" y="4755235"/>
            <a:ext cx="463407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Strzałka w prawo 42"/>
          <p:cNvSpPr/>
          <p:nvPr/>
        </p:nvSpPr>
        <p:spPr>
          <a:xfrm rot="7878094">
            <a:off x="4779810" y="4762811"/>
            <a:ext cx="463407" cy="193837"/>
          </a:xfrm>
          <a:prstGeom prst="rightArrow">
            <a:avLst>
              <a:gd name="adj1" fmla="val 50000"/>
              <a:gd name="adj2" fmla="val 12028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5" name="Prostokąt 44"/>
          <p:cNvSpPr/>
          <p:nvPr/>
        </p:nvSpPr>
        <p:spPr>
          <a:xfrm>
            <a:off x="7774376" y="4621693"/>
            <a:ext cx="4217600" cy="86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ctr"/>
            <a:r>
              <a:rPr lang="pl-PL" sz="2000" b="1" dirty="0" smtClean="0">
                <a:solidFill>
                  <a:srgbClr val="A43757"/>
                </a:solidFill>
              </a:rPr>
              <a:t>2. Odwrócony </a:t>
            </a:r>
            <a:r>
              <a:rPr lang="pl-PL" sz="2000" b="1" dirty="0" smtClean="0">
                <a:solidFill>
                  <a:srgbClr val="6D6E71"/>
                </a:solidFill>
              </a:rPr>
              <a:t>in-house</a:t>
            </a:r>
            <a:endParaRPr lang="pl-PL" sz="2000" b="1" dirty="0">
              <a:solidFill>
                <a:srgbClr val="6D6E71"/>
              </a:solidFill>
            </a:endParaRPr>
          </a:p>
        </p:txBody>
      </p:sp>
      <p:sp>
        <p:nvSpPr>
          <p:cNvPr id="47" name="Prostokąt 46"/>
          <p:cNvSpPr/>
          <p:nvPr/>
        </p:nvSpPr>
        <p:spPr>
          <a:xfrm>
            <a:off x="227013" y="4621694"/>
            <a:ext cx="4527811" cy="86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ctr"/>
            <a:r>
              <a:rPr lang="pl-PL" b="1" dirty="0" smtClean="0">
                <a:solidFill>
                  <a:srgbClr val="6D6E71"/>
                </a:solidFill>
              </a:rPr>
              <a:t>4. Zamówienia udzielane podmiotowi kontrolowanemu wspólnie </a:t>
            </a:r>
            <a:r>
              <a:rPr lang="pl-PL" b="1" dirty="0" smtClean="0">
                <a:solidFill>
                  <a:srgbClr val="A43757"/>
                </a:solidFill>
              </a:rPr>
              <a:t>przez kilku zamawiających</a:t>
            </a:r>
            <a:endParaRPr lang="pl-PL" b="1" dirty="0">
              <a:solidFill>
                <a:srgbClr val="A43757"/>
              </a:solidFill>
            </a:endParaRPr>
          </a:p>
        </p:txBody>
      </p:sp>
      <p:sp>
        <p:nvSpPr>
          <p:cNvPr id="48" name="Prostokąt 47"/>
          <p:cNvSpPr/>
          <p:nvPr/>
        </p:nvSpPr>
        <p:spPr>
          <a:xfrm>
            <a:off x="227013" y="1739392"/>
            <a:ext cx="4527997" cy="864000"/>
          </a:xfrm>
          <a:prstGeom prst="rect">
            <a:avLst/>
          </a:prstGeom>
          <a:solidFill>
            <a:schemeClr val="bg1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lvl="0" algn="ctr"/>
            <a:r>
              <a:rPr lang="pl-PL" b="1" dirty="0" smtClean="0">
                <a:solidFill>
                  <a:srgbClr val="6D6E71"/>
                </a:solidFill>
              </a:rPr>
              <a:t>5. </a:t>
            </a:r>
            <a:r>
              <a:rPr lang="pl-PL" b="1" dirty="0">
                <a:solidFill>
                  <a:srgbClr val="6D6E71"/>
                </a:solidFill>
              </a:rPr>
              <a:t>P</a:t>
            </a:r>
            <a:r>
              <a:rPr lang="pl-PL" b="1" dirty="0" smtClean="0">
                <a:solidFill>
                  <a:srgbClr val="6D6E71"/>
                </a:solidFill>
              </a:rPr>
              <a:t>owierzenie </a:t>
            </a:r>
            <a:r>
              <a:rPr lang="pl-PL" b="1" dirty="0">
                <a:solidFill>
                  <a:srgbClr val="6D6E71"/>
                </a:solidFill>
              </a:rPr>
              <a:t>zadania w ramach </a:t>
            </a:r>
            <a:r>
              <a:rPr lang="pl-PL" b="1" dirty="0">
                <a:solidFill>
                  <a:srgbClr val="A43757"/>
                </a:solidFill>
              </a:rPr>
              <a:t>horyzontalnej współpracy </a:t>
            </a:r>
            <a:r>
              <a:rPr lang="pl-PL" b="1" dirty="0" smtClean="0">
                <a:solidFill>
                  <a:srgbClr val="A43757"/>
                </a:solidFill>
              </a:rPr>
              <a:t/>
            </a:r>
            <a:br>
              <a:rPr lang="pl-PL" b="1" dirty="0" smtClean="0">
                <a:solidFill>
                  <a:srgbClr val="A43757"/>
                </a:solidFill>
              </a:rPr>
            </a:br>
            <a:r>
              <a:rPr lang="pl-PL" b="1" dirty="0" smtClean="0">
                <a:solidFill>
                  <a:srgbClr val="A43757"/>
                </a:solidFill>
              </a:rPr>
              <a:t>publiczno-publicznej</a:t>
            </a:r>
            <a:r>
              <a:rPr lang="pl-PL" b="1" dirty="0">
                <a:solidFill>
                  <a:srgbClr val="A4375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820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30" grpId="0" animBg="1"/>
      <p:bldP spid="32" grpId="0" animBg="1"/>
      <p:bldP spid="41" grpId="0" animBg="1"/>
      <p:bldP spid="42" grpId="0" animBg="1"/>
      <p:bldP spid="43" grpId="0" animBg="1"/>
      <p:bldP spid="45" grpId="0" animBg="1"/>
      <p:bldP spid="47" grpId="0" animBg="1"/>
      <p:bldP spid="4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43" b="8238"/>
          <a:stretch/>
        </p:blipFill>
        <p:spPr>
          <a:xfrm>
            <a:off x="-420725" y="-135396"/>
            <a:ext cx="12781454" cy="7164796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-2904999" y="5123543"/>
            <a:ext cx="7462486" cy="718289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6800" rIns="432000" rtlCol="0" anchor="ctr"/>
          <a:lstStyle/>
          <a:p>
            <a:pPr algn="r"/>
            <a:r>
              <a:rPr lang="pl-PL" sz="4000" b="1" dirty="0" smtClean="0">
                <a:solidFill>
                  <a:schemeClr val="bg1"/>
                </a:solidFill>
              </a:rPr>
              <a:t>1. KLASYCZNE</a:t>
            </a:r>
            <a:endParaRPr lang="pl-PL" sz="4400" b="1" dirty="0" smtClean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279744" y="5841832"/>
            <a:ext cx="6559455" cy="646054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46800" rIns="360000" rtlCol="0" anchor="ctr"/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ZAMÓWIENIA IN HOUSE</a:t>
            </a:r>
            <a:endParaRPr lang="pl-P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3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754965"/>
            <a:ext cx="1397000" cy="705535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89" y="1691796"/>
            <a:ext cx="4136303" cy="1268353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3496574" y="5459331"/>
            <a:ext cx="3881882" cy="969645"/>
            <a:chOff x="2257425" y="2783205"/>
            <a:chExt cx="3881882" cy="96964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rostokąt zaokrąglony 5"/>
            <p:cNvSpPr/>
            <p:nvPr/>
          </p:nvSpPr>
          <p:spPr>
            <a:xfrm>
              <a:off x="2257425" y="2783205"/>
              <a:ext cx="3881882" cy="9696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tIns="396000" bIns="792000" rtlCol="0" anchor="ctr"/>
            <a:lstStyle/>
            <a:p>
              <a:pPr algn="ctr"/>
              <a:r>
                <a:rPr lang="pl-PL" sz="2000" b="1" dirty="0" smtClean="0">
                  <a:solidFill>
                    <a:srgbClr val="6D6E71"/>
                  </a:solidFill>
                </a:rPr>
                <a:t>Spółka komunalna </a:t>
              </a:r>
              <a:endParaRPr lang="pl-PL" sz="2000" b="1" dirty="0">
                <a:solidFill>
                  <a:srgbClr val="6D6E71"/>
                </a:solidFill>
              </a:endParaRPr>
            </a:p>
          </p:txBody>
        </p:sp>
        <p:pic>
          <p:nvPicPr>
            <p:cNvPr id="3" name="Obraz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82"/>
            <a:stretch/>
          </p:blipFill>
          <p:spPr>
            <a:xfrm>
              <a:off x="2578354" y="2874926"/>
              <a:ext cx="646811" cy="716989"/>
            </a:xfrm>
            <a:prstGeom prst="rect">
              <a:avLst/>
            </a:prstGeom>
          </p:spPr>
        </p:pic>
        <p:cxnSp>
          <p:nvCxnSpPr>
            <p:cNvPr id="10" name="Łącznik prostoliniowy 9"/>
            <p:cNvCxnSpPr/>
            <p:nvPr/>
          </p:nvCxnSpPr>
          <p:spPr>
            <a:xfrm>
              <a:off x="3476624" y="3254255"/>
              <a:ext cx="2238375" cy="0"/>
            </a:xfrm>
            <a:prstGeom prst="line">
              <a:avLst/>
            </a:prstGeom>
            <a:ln w="12700">
              <a:solidFill>
                <a:srgbClr val="6D6E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ole tekstowe 11"/>
            <p:cNvSpPr txBox="1"/>
            <p:nvPr/>
          </p:nvSpPr>
          <p:spPr>
            <a:xfrm>
              <a:off x="3457574" y="3270830"/>
              <a:ext cx="2238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6D6E71"/>
                  </a:solidFill>
                </a:rPr>
                <a:t>100% udziałów gminy</a:t>
              </a:r>
              <a:endParaRPr lang="pl-PL" sz="1600" dirty="0">
                <a:solidFill>
                  <a:srgbClr val="6D6E71"/>
                </a:solidFill>
              </a:endParaRPr>
            </a:p>
          </p:txBody>
        </p:sp>
      </p:grpSp>
      <p:sp>
        <p:nvSpPr>
          <p:cNvPr id="14" name="Strzałka w dół 13"/>
          <p:cNvSpPr/>
          <p:nvPr/>
        </p:nvSpPr>
        <p:spPr>
          <a:xfrm>
            <a:off x="5169306" y="3171975"/>
            <a:ext cx="536418" cy="2161569"/>
          </a:xfrm>
          <a:prstGeom prst="downArrow">
            <a:avLst>
              <a:gd name="adj1" fmla="val 58684"/>
              <a:gd name="adj2" fmla="val 80933"/>
            </a:avLst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5" name="Prostokąt zaokrąglony 14"/>
          <p:cNvSpPr/>
          <p:nvPr/>
        </p:nvSpPr>
        <p:spPr>
          <a:xfrm>
            <a:off x="5936560" y="3443960"/>
            <a:ext cx="5334690" cy="125503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solidFill>
              <a:srgbClr val="A4375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6D6E71"/>
                </a:solidFill>
              </a:rPr>
              <a:t>Zamówienie udzielane przez </a:t>
            </a:r>
            <a:r>
              <a:rPr lang="pl-PL" dirty="0">
                <a:solidFill>
                  <a:srgbClr val="6D6E71"/>
                </a:solidFill>
              </a:rPr>
              <a:t>zamawiającego, </a:t>
            </a:r>
          </a:p>
          <a:p>
            <a:pPr algn="ctr"/>
            <a:r>
              <a:rPr lang="pl-PL" dirty="0">
                <a:solidFill>
                  <a:srgbClr val="6D6E71"/>
                </a:solidFill>
              </a:rPr>
              <a:t>o którym mowa w art. 3 ust. 1 pkt 1–3a </a:t>
            </a:r>
            <a:r>
              <a:rPr lang="pl-PL" dirty="0" smtClean="0">
                <a:solidFill>
                  <a:srgbClr val="6D6E71"/>
                </a:solidFill>
              </a:rPr>
              <a:t/>
            </a:r>
            <a:br>
              <a:rPr lang="pl-PL" dirty="0" smtClean="0">
                <a:solidFill>
                  <a:srgbClr val="6D6E71"/>
                </a:solidFill>
              </a:rPr>
            </a:br>
            <a:r>
              <a:rPr lang="pl-PL" dirty="0" smtClean="0">
                <a:solidFill>
                  <a:srgbClr val="6D6E71"/>
                </a:solidFill>
              </a:rPr>
              <a:t>jej podmiotowi zależnemu </a:t>
            </a:r>
          </a:p>
          <a:p>
            <a:pPr algn="ctr"/>
            <a:r>
              <a:rPr lang="pl-PL" b="1" dirty="0" smtClean="0">
                <a:solidFill>
                  <a:srgbClr val="6D6E71"/>
                </a:solidFill>
              </a:rPr>
              <a:t>(art. 67 ust. 1 pkt 12)</a:t>
            </a:r>
            <a:endParaRPr lang="pl-PL" b="1" dirty="0">
              <a:solidFill>
                <a:srgbClr val="6D6E71"/>
              </a:solidFill>
            </a:endParaRPr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1676400" y="83007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>
                <a:solidFill>
                  <a:srgbClr val="6D6E71"/>
                </a:solidFill>
              </a:rPr>
              <a:t>KLASYCZNY IN-HOUSE – PRZYKŁAD</a:t>
            </a:r>
            <a:endParaRPr lang="pl-PL" sz="28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086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/>
          <p:cNvSpPr/>
          <p:nvPr/>
        </p:nvSpPr>
        <p:spPr>
          <a:xfrm>
            <a:off x="1328866" y="3010481"/>
            <a:ext cx="10116691" cy="3550038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56000" rtlCol="0" anchor="ctr"/>
          <a:lstStyle/>
          <a:p>
            <a:pPr marL="342900" indent="-342900" algn="just">
              <a:buAutoNum type="alphaLcParenR"/>
            </a:pPr>
            <a:r>
              <a:rPr lang="pl-PL" sz="1600" dirty="0" smtClean="0">
                <a:solidFill>
                  <a:srgbClr val="6D6E71"/>
                </a:solidFill>
              </a:rPr>
              <a:t>instytucja </a:t>
            </a:r>
            <a:r>
              <a:rPr lang="pl-PL" sz="1600" dirty="0">
                <a:solidFill>
                  <a:srgbClr val="6D6E71"/>
                </a:solidFill>
              </a:rPr>
              <a:t>zamawiająca sprawuje nad daną osobą prawną kontrolę </a:t>
            </a:r>
            <a:r>
              <a:rPr lang="pl-PL" sz="1600" dirty="0" smtClean="0">
                <a:solidFill>
                  <a:srgbClr val="6D6E71"/>
                </a:solidFill>
              </a:rPr>
              <a:t>podobną</a:t>
            </a:r>
          </a:p>
          <a:p>
            <a:pPr algn="just"/>
            <a:r>
              <a:rPr lang="pl-PL" sz="1600" dirty="0" smtClean="0">
                <a:solidFill>
                  <a:srgbClr val="6D6E71"/>
                </a:solidFill>
              </a:rPr>
              <a:t>do kontroli, jaką sprawuje nad własnymi jednostkami;</a:t>
            </a:r>
          </a:p>
          <a:p>
            <a:pPr algn="just"/>
            <a:endParaRPr lang="pl-PL" sz="1600" dirty="0">
              <a:solidFill>
                <a:srgbClr val="6D6E71"/>
              </a:solidFill>
            </a:endParaRPr>
          </a:p>
          <a:p>
            <a:pPr algn="just"/>
            <a:r>
              <a:rPr lang="pl-PL" sz="1600" dirty="0" smtClean="0">
                <a:solidFill>
                  <a:srgbClr val="6D6E71"/>
                </a:solidFill>
              </a:rPr>
              <a:t>b) </a:t>
            </a:r>
            <a:r>
              <a:rPr lang="pl-PL" sz="1600" b="1" u="sng" dirty="0" smtClean="0">
                <a:solidFill>
                  <a:srgbClr val="A43757"/>
                </a:solidFill>
              </a:rPr>
              <a:t>ponad </a:t>
            </a:r>
            <a:r>
              <a:rPr lang="pl-PL" sz="1600" b="1" u="sng" dirty="0">
                <a:solidFill>
                  <a:srgbClr val="A43757"/>
                </a:solidFill>
              </a:rPr>
              <a:t>80 % działalności </a:t>
            </a:r>
            <a:r>
              <a:rPr lang="pl-PL" sz="1600" dirty="0">
                <a:solidFill>
                  <a:srgbClr val="6D6E71"/>
                </a:solidFill>
              </a:rPr>
              <a:t>kontrolowanej osoby prawnej jest prowadzone </a:t>
            </a:r>
            <a:br>
              <a:rPr lang="pl-PL" sz="1600" dirty="0">
                <a:solidFill>
                  <a:srgbClr val="6D6E71"/>
                </a:solidFill>
              </a:rPr>
            </a:br>
            <a:r>
              <a:rPr lang="pl-PL" sz="1600" dirty="0" smtClean="0">
                <a:solidFill>
                  <a:srgbClr val="6D6E71"/>
                </a:solidFill>
              </a:rPr>
              <a:t>w </a:t>
            </a:r>
            <a:r>
              <a:rPr lang="pl-PL" sz="1600" dirty="0">
                <a:solidFill>
                  <a:srgbClr val="6D6E71"/>
                </a:solidFill>
              </a:rPr>
              <a:t>ramach wykonywania zadań powierzonych jej przez instytucję zamawiającą sprawującą kontrolę lub przez inne osoby prawne kontrolowane </a:t>
            </a:r>
            <a:r>
              <a:rPr lang="pl-PL" sz="1600" dirty="0" smtClean="0">
                <a:solidFill>
                  <a:srgbClr val="6D6E71"/>
                </a:solidFill>
              </a:rPr>
              <a:t>przez</a:t>
            </a:r>
            <a:br>
              <a:rPr lang="pl-PL" sz="1600" dirty="0" smtClean="0">
                <a:solidFill>
                  <a:srgbClr val="6D6E71"/>
                </a:solidFill>
              </a:rPr>
            </a:br>
            <a:r>
              <a:rPr lang="pl-PL" sz="1600" dirty="0" smtClean="0">
                <a:solidFill>
                  <a:srgbClr val="6D6E71"/>
                </a:solidFill>
              </a:rPr>
              <a:t> </a:t>
            </a:r>
            <a:r>
              <a:rPr lang="pl-PL" sz="1600" dirty="0">
                <a:solidFill>
                  <a:srgbClr val="6D6E71"/>
                </a:solidFill>
              </a:rPr>
              <a:t>tę instytucję zamawiającą; oraz</a:t>
            </a:r>
          </a:p>
          <a:p>
            <a:pPr algn="just"/>
            <a:endParaRPr lang="pl-PL" sz="1600" dirty="0" smtClean="0">
              <a:solidFill>
                <a:srgbClr val="6D6E71"/>
              </a:solidFill>
            </a:endParaRPr>
          </a:p>
          <a:p>
            <a:pPr algn="just"/>
            <a:r>
              <a:rPr lang="pl-PL" sz="1600" dirty="0" smtClean="0">
                <a:solidFill>
                  <a:srgbClr val="6D6E71"/>
                </a:solidFill>
              </a:rPr>
              <a:t>c) w </a:t>
            </a:r>
            <a:r>
              <a:rPr lang="pl-PL" sz="1600" dirty="0">
                <a:solidFill>
                  <a:srgbClr val="6D6E71"/>
                </a:solidFill>
              </a:rPr>
              <a:t>kontrolowanej osobie prawnej nie ma bezpośredniego udziału kapitału prywatnego, z wyjątkiem form udziału kapitału prywatnego o charakterze niekontrolującym i nieblokującym, wymaganych na mocy krajowych przepisów ustawowych, zgodnie z Traktatami, oraz nie wywierających decydującego wpływu na kontrolowaną osobę prawną.</a:t>
            </a:r>
            <a:endParaRPr lang="pl-PL" sz="1600" b="1" dirty="0">
              <a:solidFill>
                <a:srgbClr val="6D6E71"/>
              </a:solidFill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703388" y="765175"/>
            <a:ext cx="10848049" cy="6842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 smtClean="0">
                <a:solidFill>
                  <a:srgbClr val="6D6E71"/>
                </a:solidFill>
              </a:rPr>
              <a:t>KLASYCZNE IN HOUSE NA GRUNCIE DYREKTYWY</a:t>
            </a:r>
            <a:endParaRPr lang="pl-PL" sz="2800" dirty="0">
              <a:solidFill>
                <a:srgbClr val="6D6E71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909" y="3720728"/>
            <a:ext cx="2129543" cy="2129543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328864" y="1849511"/>
            <a:ext cx="10116691" cy="992157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1600" b="1" dirty="0">
                <a:solidFill>
                  <a:srgbClr val="6D6E71"/>
                </a:solidFill>
              </a:rPr>
              <a:t>1.   Zamówienie publiczne udzielone przez instytucję zamawiającą osobie prawa prywatnego lub publicznego nie jest objęte zakresem stosowania niniejszej dyrektywy, jeżeli spełnione </a:t>
            </a:r>
            <a:r>
              <a:rPr lang="pl-PL" sz="1600" b="1" dirty="0" smtClean="0">
                <a:solidFill>
                  <a:srgbClr val="6D6E71"/>
                </a:solidFill>
              </a:rPr>
              <a:t/>
            </a:r>
            <a:br>
              <a:rPr lang="pl-PL" sz="1600" b="1" dirty="0" smtClean="0">
                <a:solidFill>
                  <a:srgbClr val="6D6E71"/>
                </a:solidFill>
              </a:rPr>
            </a:br>
            <a:r>
              <a:rPr lang="pl-PL" sz="1600" b="1" dirty="0" smtClean="0">
                <a:solidFill>
                  <a:srgbClr val="6D6E71"/>
                </a:solidFill>
              </a:rPr>
              <a:t>są </a:t>
            </a:r>
            <a:r>
              <a:rPr lang="pl-PL" sz="1600" b="1" dirty="0">
                <a:solidFill>
                  <a:srgbClr val="6D6E71"/>
                </a:solidFill>
              </a:rPr>
              <a:t>wszystkie następujące warunki</a:t>
            </a:r>
            <a:r>
              <a:rPr lang="pl-PL" sz="1600" b="1" dirty="0" smtClean="0">
                <a:solidFill>
                  <a:srgbClr val="6D6E71"/>
                </a:solidFill>
              </a:rPr>
              <a:t>:</a:t>
            </a:r>
            <a:endParaRPr lang="pl-PL" sz="1600" b="1" dirty="0">
              <a:solidFill>
                <a:srgbClr val="6D6E71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8224279" y="6316387"/>
            <a:ext cx="40468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12 ust. 1 Dyrektywy Klasycznej 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3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l-PL" sz="2400" dirty="0" smtClean="0">
                <a:solidFill>
                  <a:srgbClr val="6D6E71"/>
                </a:solidFill>
              </a:rPr>
              <a:t>KLASYCZNE ZAMÓWIENIA IN-HOUSE W PZP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765019" y="3695318"/>
            <a:ext cx="8743756" cy="1814314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rgbClr val="6D6E71"/>
                </a:solidFill>
              </a:rPr>
              <a:t>zamówienie udzielane jest przez zamawiającego, </a:t>
            </a:r>
          </a:p>
          <a:p>
            <a:pPr algn="ctr"/>
            <a:r>
              <a:rPr lang="pl-PL" sz="2400" dirty="0" smtClean="0">
                <a:solidFill>
                  <a:srgbClr val="6D6E71"/>
                </a:solidFill>
              </a:rPr>
              <a:t>o którym mowa w </a:t>
            </a:r>
            <a:r>
              <a:rPr lang="pl-PL" sz="2400" b="1" dirty="0" smtClean="0">
                <a:solidFill>
                  <a:srgbClr val="A43757"/>
                </a:solidFill>
              </a:rPr>
              <a:t>art. 3 ust. 1 pkt 1–3a</a:t>
            </a:r>
            <a:r>
              <a:rPr lang="pl-PL" sz="2400" dirty="0" smtClean="0">
                <a:solidFill>
                  <a:srgbClr val="6D6E71"/>
                </a:solidFill>
              </a:rPr>
              <a:t>, osobie prawnej, </a:t>
            </a:r>
          </a:p>
          <a:p>
            <a:pPr algn="ctr"/>
            <a:r>
              <a:rPr lang="pl-PL" sz="2400" dirty="0" smtClean="0">
                <a:solidFill>
                  <a:srgbClr val="6D6E71"/>
                </a:solidFill>
              </a:rPr>
              <a:t>(…)</a:t>
            </a:r>
            <a:endParaRPr lang="pl-PL" sz="2400" dirty="0">
              <a:solidFill>
                <a:srgbClr val="6D6E71"/>
              </a:solidFill>
            </a:endParaRPr>
          </a:p>
        </p:txBody>
      </p:sp>
      <p:cxnSp>
        <p:nvCxnSpPr>
          <p:cNvPr id="26" name="Łącznik prostoliniowy 25"/>
          <p:cNvCxnSpPr/>
          <p:nvPr/>
        </p:nvCxnSpPr>
        <p:spPr>
          <a:xfrm>
            <a:off x="0" y="2624427"/>
            <a:ext cx="116006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11095630" y="2575644"/>
            <a:ext cx="1096370" cy="1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4"/>
          <p:cNvSpPr/>
          <p:nvPr/>
        </p:nvSpPr>
        <p:spPr>
          <a:xfrm>
            <a:off x="1765019" y="2026731"/>
            <a:ext cx="8743756" cy="1236612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Zamawiający może udzielić zamówienia z wolnej ręki, jeżeli zachodzi co najmniej jedna z następujących okoliczności: 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12 pzp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3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1. KLASYCZNE </a:t>
            </a:r>
            <a:r>
              <a:rPr lang="pl-PL" sz="2400" dirty="0">
                <a:solidFill>
                  <a:srgbClr val="6D6E71"/>
                </a:solidFill>
              </a:rPr>
              <a:t>ZAMÓWIENIA IN-HOUSE W PZP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60" y="2094120"/>
            <a:ext cx="3544615" cy="354461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060054" y="2466045"/>
            <a:ext cx="76272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6D6E71"/>
                </a:solidFill>
              </a:rPr>
              <a:t>W trybie </a:t>
            </a:r>
            <a:r>
              <a:rPr lang="pl-PL" sz="4400" dirty="0" smtClean="0">
                <a:solidFill>
                  <a:srgbClr val="6D6E71"/>
                </a:solidFill>
              </a:rPr>
              <a:t>klasycznego </a:t>
            </a:r>
            <a:br>
              <a:rPr lang="pl-PL" sz="4400" dirty="0" smtClean="0">
                <a:solidFill>
                  <a:srgbClr val="6D6E71"/>
                </a:solidFill>
              </a:rPr>
            </a:br>
            <a:r>
              <a:rPr lang="pl-PL" sz="4400" dirty="0" smtClean="0">
                <a:solidFill>
                  <a:srgbClr val="6D6E71"/>
                </a:solidFill>
              </a:rPr>
              <a:t>in house zamówienia </a:t>
            </a:r>
            <a:r>
              <a:rPr lang="pl-PL" sz="4400" dirty="0">
                <a:solidFill>
                  <a:srgbClr val="6D6E71"/>
                </a:solidFill>
              </a:rPr>
              <a:t>można </a:t>
            </a:r>
            <a:r>
              <a:rPr lang="pl-PL" sz="4400" b="1" dirty="0">
                <a:solidFill>
                  <a:srgbClr val="6D6E71"/>
                </a:solidFill>
              </a:rPr>
              <a:t>udzielić jedynie osobie prawnej</a:t>
            </a:r>
            <a:r>
              <a:rPr lang="pl-PL" sz="4400" dirty="0">
                <a:solidFill>
                  <a:srgbClr val="6D6E71"/>
                </a:solidFill>
              </a:rPr>
              <a:t>. </a:t>
            </a:r>
            <a:endParaRPr lang="pl-PL" sz="4400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1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1676400" y="755652"/>
            <a:ext cx="10515600" cy="68421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b="1" dirty="0" smtClean="0">
                <a:solidFill>
                  <a:srgbClr val="6D6E71"/>
                </a:solidFill>
              </a:rPr>
              <a:t>1.1. JAKIE PODMIOTY MOGĄ STOSOWAĆ  IN HOUSE?</a:t>
            </a:r>
            <a:endParaRPr lang="pl-PL" sz="2200" b="1" dirty="0">
              <a:solidFill>
                <a:srgbClr val="6D6E71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676400" y="2595888"/>
            <a:ext cx="9419230" cy="739454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ctr"/>
          <a:lstStyle/>
          <a:p>
            <a:pPr algn="just"/>
            <a:r>
              <a:rPr lang="pl-PL" dirty="0">
                <a:solidFill>
                  <a:schemeClr val="bg1"/>
                </a:solidFill>
              </a:rPr>
              <a:t>1. Ustawę stosuje się do udzielania zamówień publicznych, zwanych dalej "zamówieniami", przez:</a:t>
            </a:r>
          </a:p>
        </p:txBody>
      </p:sp>
      <p:cxnSp>
        <p:nvCxnSpPr>
          <p:cNvPr id="17" name="Łącznik prostoliniowy 16"/>
          <p:cNvCxnSpPr/>
          <p:nvPr/>
        </p:nvCxnSpPr>
        <p:spPr>
          <a:xfrm>
            <a:off x="11095630" y="2965615"/>
            <a:ext cx="1096370" cy="1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>
            <a:off x="2182813" y="3531354"/>
            <a:ext cx="10058399" cy="53265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dirty="0">
                <a:solidFill>
                  <a:srgbClr val="6D6E71"/>
                </a:solidFill>
              </a:rPr>
              <a:t>1)  jednostki sektora finansów publicznych w rozumieniu przepisów o finansach publicznych;</a:t>
            </a:r>
            <a:endParaRPr lang="pl-PL" b="1" dirty="0">
              <a:solidFill>
                <a:srgbClr val="6D6E71"/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2182812" y="4216404"/>
            <a:ext cx="10058399" cy="673096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pl-PL" dirty="0">
                <a:solidFill>
                  <a:srgbClr val="6D6E71"/>
                </a:solidFill>
              </a:rPr>
              <a:t>2)  inne, niż określone w pkt 1, państwowe jednostki organizacyjne </a:t>
            </a:r>
            <a:r>
              <a:rPr lang="pl-PL" dirty="0" smtClean="0">
                <a:solidFill>
                  <a:srgbClr val="6D6E71"/>
                </a:solidFill>
              </a:rPr>
              <a:t>nieposiadające</a:t>
            </a:r>
            <a:br>
              <a:rPr lang="pl-PL" dirty="0" smtClean="0">
                <a:solidFill>
                  <a:srgbClr val="6D6E71"/>
                </a:solidFill>
              </a:rPr>
            </a:br>
            <a:r>
              <a:rPr lang="pl-PL" dirty="0" smtClean="0">
                <a:solidFill>
                  <a:srgbClr val="6D6E71"/>
                </a:solidFill>
              </a:rPr>
              <a:t>     osobowości </a:t>
            </a:r>
            <a:r>
              <a:rPr lang="pl-PL" dirty="0">
                <a:solidFill>
                  <a:srgbClr val="6D6E71"/>
                </a:solidFill>
              </a:rPr>
              <a:t>prawnej;</a:t>
            </a:r>
            <a:endParaRPr lang="pl-PL" b="1" dirty="0">
              <a:solidFill>
                <a:srgbClr val="6D6E71"/>
              </a:solidFill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3 ust. 1 pzp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2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oliniowy 8"/>
          <p:cNvCxnSpPr/>
          <p:nvPr/>
        </p:nvCxnSpPr>
        <p:spPr>
          <a:xfrm>
            <a:off x="11095630" y="2475869"/>
            <a:ext cx="1096370" cy="1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>
            <a:off x="2243138" y="3325806"/>
            <a:ext cx="10058399" cy="53265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1600" b="1" dirty="0">
                <a:solidFill>
                  <a:srgbClr val="6D6E71"/>
                </a:solidFill>
              </a:rPr>
              <a:t>a)  finansują je w ponad 50% lub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676399" y="1776410"/>
            <a:ext cx="10058399" cy="1395414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1600" dirty="0">
                <a:solidFill>
                  <a:srgbClr val="6D6E71"/>
                </a:solidFill>
              </a:rPr>
              <a:t>3)  inne, niż określone w pkt 1, osoby prawne, utworzone w szczególnym celu zaspokajania potrzeb </a:t>
            </a:r>
            <a:r>
              <a:rPr lang="pl-PL" sz="1600" dirty="0" smtClean="0">
                <a:solidFill>
                  <a:srgbClr val="6D6E71"/>
                </a:solidFill>
              </a:rPr>
              <a:t/>
            </a:r>
            <a:br>
              <a:rPr lang="pl-PL" sz="1600" dirty="0" smtClean="0">
                <a:solidFill>
                  <a:srgbClr val="6D6E71"/>
                </a:solidFill>
              </a:rPr>
            </a:br>
            <a:r>
              <a:rPr lang="pl-PL" sz="1600" dirty="0" smtClean="0">
                <a:solidFill>
                  <a:srgbClr val="6D6E71"/>
                </a:solidFill>
              </a:rPr>
              <a:t>o </a:t>
            </a:r>
            <a:r>
              <a:rPr lang="pl-PL" sz="1600" dirty="0">
                <a:solidFill>
                  <a:srgbClr val="6D6E71"/>
                </a:solidFill>
              </a:rPr>
              <a:t>charakterze powszechnym </a:t>
            </a:r>
            <a:r>
              <a:rPr lang="pl-PL" sz="1600" b="1" dirty="0">
                <a:solidFill>
                  <a:srgbClr val="A43757"/>
                </a:solidFill>
              </a:rPr>
              <a:t>niemających charakteru przemysłowego ani handlowego</a:t>
            </a:r>
            <a:r>
              <a:rPr lang="pl-PL" sz="1600" dirty="0">
                <a:solidFill>
                  <a:srgbClr val="6D6E71"/>
                </a:solidFill>
              </a:rPr>
              <a:t>, jeżeli podmioty, </a:t>
            </a:r>
            <a:r>
              <a:rPr lang="pl-PL" sz="1600" dirty="0" smtClean="0">
                <a:solidFill>
                  <a:srgbClr val="6D6E71"/>
                </a:solidFill>
              </a:rPr>
              <a:t>o </a:t>
            </a:r>
            <a:r>
              <a:rPr lang="pl-PL" sz="1600" dirty="0">
                <a:solidFill>
                  <a:srgbClr val="6D6E71"/>
                </a:solidFill>
              </a:rPr>
              <a:t>których mowa w tym przepisie oraz w pkt 1 i 2, pojedynczo lub wspólnie, bezpośrednio lub pośrednio </a:t>
            </a:r>
            <a:r>
              <a:rPr lang="pl-PL" sz="1600" b="1" dirty="0">
                <a:solidFill>
                  <a:srgbClr val="6D6E71"/>
                </a:solidFill>
              </a:rPr>
              <a:t>przez inny podmiot:</a:t>
            </a: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1676400" y="755652"/>
            <a:ext cx="10515600" cy="68421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b="1" dirty="0">
                <a:solidFill>
                  <a:srgbClr val="6D6E71"/>
                </a:solidFill>
              </a:rPr>
              <a:t>1.1. JAKIE PODMIOTY MOGĄ STOSOWAĆ  IN HOUSE?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2243137" y="4029156"/>
            <a:ext cx="10058399" cy="53265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1600" b="1" dirty="0">
                <a:solidFill>
                  <a:srgbClr val="6D6E71"/>
                </a:solidFill>
              </a:rPr>
              <a:t>c)  sprawują nadzór nad organem zarządzającym, lub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2243138" y="4714206"/>
            <a:ext cx="10058399" cy="53265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1600" b="1" dirty="0">
                <a:solidFill>
                  <a:srgbClr val="6D6E71"/>
                </a:solidFill>
              </a:rPr>
              <a:t>d)  mają prawo do powoływania ponad połowy składu organu nadzorczego lub zarządzającego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685925" y="5379850"/>
            <a:ext cx="10615612" cy="770119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1600" b="1" dirty="0">
                <a:solidFill>
                  <a:srgbClr val="6D6E71"/>
                </a:solidFill>
              </a:rPr>
              <a:t>- o ile osoba prawna nie działa w zwykłych warunkach rynkowych, jej celem nie jest wypracowanie zysku i nie ponosi strat wynikających z prowadzenia działalności; </a:t>
            </a:r>
            <a:r>
              <a:rPr lang="pl-PL" sz="1600" b="1" dirty="0" smtClean="0">
                <a:solidFill>
                  <a:srgbClr val="6D6E71"/>
                </a:solidFill>
              </a:rPr>
              <a:t> </a:t>
            </a:r>
            <a:endParaRPr lang="pl-PL" sz="1600" b="1" dirty="0">
              <a:solidFill>
                <a:srgbClr val="6D6E7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-106167" y="6279437"/>
            <a:ext cx="23493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3 ust. 1 pzp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4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854200" y="771524"/>
            <a:ext cx="10337800" cy="635000"/>
          </a:xfrm>
        </p:spPr>
        <p:txBody>
          <a:bodyPr>
            <a:noAutofit/>
          </a:bodyPr>
          <a:lstStyle/>
          <a:p>
            <a:r>
              <a:rPr lang="pl-PL" sz="2400" dirty="0"/>
              <a:t>WYBRANE ORZECZNICTWO TSUE DOT. IN HOUSE </a:t>
            </a:r>
            <a:br>
              <a:rPr lang="pl-PL" sz="2400" dirty="0"/>
            </a:br>
            <a:r>
              <a:rPr lang="pl-PL" sz="2400" b="1" i="1" dirty="0"/>
              <a:t>TZW. DOKTRYNA TECKAL</a:t>
            </a:r>
            <a:endParaRPr lang="pl-PL" sz="2400" dirty="0"/>
          </a:p>
        </p:txBody>
      </p:sp>
      <p:cxnSp>
        <p:nvCxnSpPr>
          <p:cNvPr id="22" name="Łącznik prostoliniowy 3"/>
          <p:cNvCxnSpPr/>
          <p:nvPr/>
        </p:nvCxnSpPr>
        <p:spPr>
          <a:xfrm flipV="1">
            <a:off x="-64739" y="3813550"/>
            <a:ext cx="2272307" cy="4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Łącznik prostoliniowy 4"/>
          <p:cNvCxnSpPr/>
          <p:nvPr/>
        </p:nvCxnSpPr>
        <p:spPr>
          <a:xfrm>
            <a:off x="9696450" y="3813550"/>
            <a:ext cx="2495550" cy="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1071413" y="2470182"/>
            <a:ext cx="10162643" cy="2571750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736000" rtlCol="0" anchor="ctr"/>
          <a:lstStyle/>
          <a:p>
            <a:pPr algn="ctr"/>
            <a:r>
              <a:rPr lang="pl-PL" sz="3200" dirty="0" smtClean="0">
                <a:solidFill>
                  <a:srgbClr val="6D6E71"/>
                </a:solidFill>
              </a:rPr>
              <a:t>Dopuszczalność zamówień </a:t>
            </a:r>
            <a:br>
              <a:rPr lang="pl-PL" sz="3200" dirty="0" smtClean="0">
                <a:solidFill>
                  <a:srgbClr val="6D6E71"/>
                </a:solidFill>
              </a:rPr>
            </a:br>
            <a:r>
              <a:rPr lang="pl-PL" sz="3200" dirty="0" smtClean="0">
                <a:solidFill>
                  <a:srgbClr val="6D6E71"/>
                </a:solidFill>
              </a:rPr>
              <a:t>„</a:t>
            </a:r>
            <a:r>
              <a:rPr lang="pl-PL" sz="3200" dirty="0">
                <a:solidFill>
                  <a:srgbClr val="6D6E71"/>
                </a:solidFill>
              </a:rPr>
              <a:t>in house” </a:t>
            </a:r>
            <a:r>
              <a:rPr lang="pl-PL" sz="3200" dirty="0" smtClean="0">
                <a:solidFill>
                  <a:srgbClr val="6D6E71"/>
                </a:solidFill>
              </a:rPr>
              <a:t>ETS (obecnie TSUE) </a:t>
            </a:r>
            <a:r>
              <a:rPr lang="pl-PL" sz="3200" b="1" dirty="0" smtClean="0">
                <a:solidFill>
                  <a:srgbClr val="A43757"/>
                </a:solidFill>
              </a:rPr>
              <a:t>potwierdzał i precyzował w kolejnych </a:t>
            </a:r>
            <a:r>
              <a:rPr lang="pl-PL" sz="3200" b="1" dirty="0">
                <a:solidFill>
                  <a:srgbClr val="A43757"/>
                </a:solidFill>
              </a:rPr>
              <a:t>orzeczeniach</a:t>
            </a:r>
            <a:r>
              <a:rPr lang="pl-PL" sz="3200" dirty="0">
                <a:solidFill>
                  <a:srgbClr val="A43757"/>
                </a:solidFill>
              </a:rPr>
              <a:t>.</a:t>
            </a:r>
            <a:endParaRPr lang="pl-PL" sz="2800" b="1" dirty="0">
              <a:solidFill>
                <a:srgbClr val="A43757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487" y="2618188"/>
            <a:ext cx="2275738" cy="227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1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oliniowy 8"/>
          <p:cNvCxnSpPr/>
          <p:nvPr/>
        </p:nvCxnSpPr>
        <p:spPr>
          <a:xfrm>
            <a:off x="11095631" y="3975429"/>
            <a:ext cx="1096370" cy="1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/>
          <p:cNvSpPr/>
          <p:nvPr/>
        </p:nvSpPr>
        <p:spPr>
          <a:xfrm>
            <a:off x="1676400" y="3275970"/>
            <a:ext cx="10058399" cy="1395414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just"/>
            <a:r>
              <a:rPr lang="pl-PL" sz="2400" dirty="0" smtClean="0">
                <a:solidFill>
                  <a:srgbClr val="6D6E71"/>
                </a:solidFill>
              </a:rPr>
              <a:t>3a</a:t>
            </a:r>
            <a:r>
              <a:rPr lang="pl-PL" sz="2400" dirty="0">
                <a:solidFill>
                  <a:srgbClr val="6D6E71"/>
                </a:solidFill>
              </a:rPr>
              <a:t>) związki podmiotów, o których mowa w pkt 1 i 2, lub podmiotów, </a:t>
            </a:r>
            <a:r>
              <a:rPr lang="pl-PL" sz="2400" dirty="0" smtClean="0">
                <a:solidFill>
                  <a:srgbClr val="6D6E71"/>
                </a:solidFill>
              </a:rPr>
              <a:t/>
            </a:r>
            <a:br>
              <a:rPr lang="pl-PL" sz="2400" dirty="0" smtClean="0">
                <a:solidFill>
                  <a:srgbClr val="6D6E71"/>
                </a:solidFill>
              </a:rPr>
            </a:br>
            <a:r>
              <a:rPr lang="pl-PL" sz="2400" dirty="0" smtClean="0">
                <a:solidFill>
                  <a:srgbClr val="6D6E71"/>
                </a:solidFill>
              </a:rPr>
              <a:t>o </a:t>
            </a:r>
            <a:r>
              <a:rPr lang="pl-PL" sz="2400" dirty="0">
                <a:solidFill>
                  <a:srgbClr val="6D6E71"/>
                </a:solidFill>
              </a:rPr>
              <a:t>których mowa w pkt 3;</a:t>
            </a:r>
            <a:endParaRPr lang="pl-PL" sz="2400" b="1" dirty="0">
              <a:solidFill>
                <a:srgbClr val="6D6E7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1676400" y="755652"/>
            <a:ext cx="10515600" cy="68421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b="1" dirty="0">
                <a:solidFill>
                  <a:srgbClr val="6D6E71"/>
                </a:solidFill>
              </a:rPr>
              <a:t>1.1. JAKIE PODMIOTY MOGĄ STOSOWAĆ  IN HOUSE?</a:t>
            </a:r>
          </a:p>
        </p:txBody>
      </p:sp>
      <p:sp>
        <p:nvSpPr>
          <p:cNvPr id="10" name="Prostokąt 9"/>
          <p:cNvSpPr/>
          <p:nvPr/>
        </p:nvSpPr>
        <p:spPr>
          <a:xfrm>
            <a:off x="-106167" y="6279437"/>
            <a:ext cx="23493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3 ust. 1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3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Łącznik prostoliniowy 25"/>
          <p:cNvCxnSpPr/>
          <p:nvPr/>
        </p:nvCxnSpPr>
        <p:spPr>
          <a:xfrm>
            <a:off x="-25669" y="402303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9407268" y="4003277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830077"/>
            <a:ext cx="10515600" cy="1325563"/>
          </a:xfrm>
        </p:spPr>
        <p:txBody>
          <a:bodyPr/>
          <a:lstStyle/>
          <a:p>
            <a:r>
              <a:rPr lang="pl-PL" sz="2400" dirty="0" smtClean="0">
                <a:solidFill>
                  <a:srgbClr val="6D6E71"/>
                </a:solidFill>
              </a:rPr>
              <a:t>1.2. KLASYCZNY IN-HOUSE – PRZESŁANKI ZASTOSOWANIA</a:t>
            </a:r>
            <a:endParaRPr lang="pl-PL" sz="2800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87595" y="2253004"/>
            <a:ext cx="8253093" cy="364894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r>
              <a:rPr lang="pl-PL" sz="2400" dirty="0" smtClean="0">
                <a:solidFill>
                  <a:srgbClr val="6D6E71"/>
                </a:solidFill>
              </a:rPr>
              <a:t>zamawiający </a:t>
            </a:r>
            <a:r>
              <a:rPr lang="pl-PL" sz="2400" b="1" dirty="0" smtClean="0">
                <a:solidFill>
                  <a:srgbClr val="A43757"/>
                </a:solidFill>
              </a:rPr>
              <a:t>sprawuje nad tą osobą prawną kontrolę</a:t>
            </a:r>
            <a:r>
              <a:rPr lang="pl-PL" sz="2400" dirty="0" smtClean="0">
                <a:solidFill>
                  <a:srgbClr val="6D6E71"/>
                </a:solidFill>
              </a:rPr>
              <a:t>, </a:t>
            </a:r>
            <a:r>
              <a:rPr lang="pl-PL" sz="2400" dirty="0">
                <a:solidFill>
                  <a:srgbClr val="6D6E71"/>
                </a:solidFill>
              </a:rPr>
              <a:t>odpowiadającą kontroli sprawowanej nad własnymi jednostkami, polegającą na </a:t>
            </a:r>
            <a:r>
              <a:rPr lang="pl-PL" sz="2400" b="1" dirty="0">
                <a:solidFill>
                  <a:srgbClr val="A43757"/>
                </a:solidFill>
              </a:rPr>
              <a:t>dominującym wpływie </a:t>
            </a:r>
            <a:r>
              <a:rPr lang="pl-PL" sz="2400" dirty="0">
                <a:solidFill>
                  <a:srgbClr val="6D6E71"/>
                </a:solidFill>
              </a:rPr>
              <a:t>na cele strategiczne oraz istotne decyzje dotyczące zarządzania sprawami tej osoby prawnej; warunek ten jest również spełniony, gdy </a:t>
            </a:r>
            <a:r>
              <a:rPr lang="pl-PL" sz="2400" u="sng" dirty="0">
                <a:solidFill>
                  <a:srgbClr val="6D6E71"/>
                </a:solidFill>
              </a:rPr>
              <a:t>kontrolę taką sprawuje inna osoba prawna kontrolowana przez zamawiającego w taki sam </a:t>
            </a:r>
            <a:r>
              <a:rPr lang="pl-PL" sz="2400" u="sng" dirty="0" smtClean="0">
                <a:solidFill>
                  <a:srgbClr val="6D6E71"/>
                </a:solidFill>
              </a:rPr>
              <a:t>sposób,</a:t>
            </a:r>
            <a:endParaRPr lang="pl-PL" sz="2400" u="sng" dirty="0">
              <a:solidFill>
                <a:srgbClr val="6D6E71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12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33575" y="3678445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A43757"/>
                </a:solidFill>
              </a:rPr>
              <a:t>a)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002550" y="3219553"/>
            <a:ext cx="1768537" cy="1527525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 dirty="0">
              <a:solidFill>
                <a:srgbClr val="A43757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95" y="3219553"/>
            <a:ext cx="1396645" cy="139664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587595" y="1663184"/>
            <a:ext cx="8253093" cy="400110"/>
          </a:xfrm>
          <a:prstGeom prst="rect">
            <a:avLst/>
          </a:prstGeom>
          <a:solidFill>
            <a:srgbClr val="A43757"/>
          </a:solidFill>
        </p:spPr>
        <p:txBody>
          <a:bodyPr wrap="square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(…) jeżeli </a:t>
            </a:r>
            <a:r>
              <a:rPr lang="pl-PL" sz="2000" dirty="0">
                <a:solidFill>
                  <a:schemeClr val="bg1"/>
                </a:solidFill>
              </a:rPr>
              <a:t>spełnione są łącznie </a:t>
            </a:r>
            <a:r>
              <a:rPr lang="pl-PL" sz="2000" dirty="0" smtClean="0">
                <a:solidFill>
                  <a:schemeClr val="bg1"/>
                </a:solidFill>
              </a:rPr>
              <a:t>następujące </a:t>
            </a:r>
            <a:r>
              <a:rPr lang="pl-PL" sz="2000" dirty="0">
                <a:solidFill>
                  <a:schemeClr val="bg1"/>
                </a:solidFill>
              </a:rPr>
              <a:t>warunki:</a:t>
            </a:r>
          </a:p>
        </p:txBody>
      </p:sp>
    </p:spTree>
    <p:extLst>
      <p:ext uri="{BB962C8B-B14F-4D97-AF65-F5344CB8AC3E}">
        <p14:creationId xmlns:p14="http://schemas.microsoft.com/office/powerpoint/2010/main" val="34112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Łącznik prostoliniowy 25"/>
          <p:cNvCxnSpPr/>
          <p:nvPr/>
        </p:nvCxnSpPr>
        <p:spPr>
          <a:xfrm>
            <a:off x="-25669" y="362298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9407268" y="3603227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1587595" y="1852954"/>
            <a:ext cx="8253093" cy="364894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r>
              <a:rPr lang="pl-PL" sz="2400" b="1" dirty="0">
                <a:solidFill>
                  <a:srgbClr val="A43757"/>
                </a:solidFill>
              </a:rPr>
              <a:t>ponad 90% </a:t>
            </a:r>
            <a:r>
              <a:rPr lang="pl-PL" sz="2400" dirty="0">
                <a:solidFill>
                  <a:srgbClr val="6D6E71"/>
                </a:solidFill>
              </a:rPr>
              <a:t>działalności kontrolowanej osoby prawnej dotyczy wykonywania zadań powierzonych jej przez zamawiającego sprawującego kontrolę lub przez inną osobę prawną, nad którą ten zamawiający sprawuje kontrolę, o której mowa w lit. a, 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12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33575" y="3278395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A43757"/>
                </a:solidFill>
              </a:rPr>
              <a:t>b)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002550" y="2819503"/>
            <a:ext cx="1768537" cy="1527525"/>
          </a:xfrm>
          <a:prstGeom prst="rect">
            <a:avLst/>
          </a:prstGeom>
          <a:solidFill>
            <a:srgbClr val="A43757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087433" y="3120570"/>
            <a:ext cx="1654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 smtClean="0">
                <a:solidFill>
                  <a:schemeClr val="bg1"/>
                </a:solidFill>
              </a:rPr>
              <a:t>90%</a:t>
            </a:r>
            <a:endParaRPr lang="pl-PL" sz="5400" b="1" dirty="0">
              <a:solidFill>
                <a:schemeClr val="bg1"/>
              </a:solidFill>
            </a:endParaRPr>
          </a:p>
        </p:txBody>
      </p:sp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1676400" y="830077"/>
            <a:ext cx="10515600" cy="1325563"/>
          </a:xfrm>
        </p:spPr>
        <p:txBody>
          <a:bodyPr/>
          <a:lstStyle/>
          <a:p>
            <a:r>
              <a:rPr lang="pl-PL" sz="2400" dirty="0" smtClean="0">
                <a:solidFill>
                  <a:srgbClr val="6D6E71"/>
                </a:solidFill>
              </a:rPr>
              <a:t>1. KLASYCZNY IN-HOUSE – PRZESŁANKI ZASTOSOWANIA</a:t>
            </a:r>
            <a:endParaRPr lang="pl-PL" sz="28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Łącznik prostoliniowy 25"/>
          <p:cNvCxnSpPr/>
          <p:nvPr/>
        </p:nvCxnSpPr>
        <p:spPr>
          <a:xfrm>
            <a:off x="-25669" y="362298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9407268" y="3603227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1587595" y="1852954"/>
            <a:ext cx="8253093" cy="364894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r>
              <a:rPr lang="pl-PL" sz="3200" dirty="0">
                <a:solidFill>
                  <a:srgbClr val="6D6E71"/>
                </a:solidFill>
              </a:rPr>
              <a:t>w kontrolowanej osobie prawnej</a:t>
            </a:r>
            <a:r>
              <a:rPr lang="pl-PL" sz="3200" b="1" dirty="0">
                <a:solidFill>
                  <a:srgbClr val="A43757"/>
                </a:solidFill>
              </a:rPr>
              <a:t> </a:t>
            </a:r>
            <a:endParaRPr lang="pl-PL" sz="3200" b="1" dirty="0" smtClean="0">
              <a:solidFill>
                <a:srgbClr val="A43757"/>
              </a:solidFill>
            </a:endParaRPr>
          </a:p>
          <a:p>
            <a:pPr algn="ctr"/>
            <a:r>
              <a:rPr lang="pl-PL" sz="3200" b="1" dirty="0" smtClean="0">
                <a:solidFill>
                  <a:srgbClr val="A43757"/>
                </a:solidFill>
              </a:rPr>
              <a:t>nie </a:t>
            </a:r>
            <a:r>
              <a:rPr lang="pl-PL" sz="3200" b="1" dirty="0">
                <a:solidFill>
                  <a:srgbClr val="A43757"/>
                </a:solidFill>
              </a:rPr>
              <a:t>ma bezpośredniego udziału </a:t>
            </a:r>
            <a:endParaRPr lang="pl-PL" sz="3200" b="1" dirty="0" smtClean="0">
              <a:solidFill>
                <a:srgbClr val="A43757"/>
              </a:solidFill>
            </a:endParaRPr>
          </a:p>
          <a:p>
            <a:pPr algn="ctr"/>
            <a:r>
              <a:rPr lang="pl-PL" sz="3200" b="1" dirty="0" smtClean="0">
                <a:solidFill>
                  <a:srgbClr val="A43757"/>
                </a:solidFill>
              </a:rPr>
              <a:t>kapitału </a:t>
            </a:r>
            <a:r>
              <a:rPr lang="pl-PL" sz="3200" b="1" dirty="0">
                <a:solidFill>
                  <a:srgbClr val="A43757"/>
                </a:solidFill>
              </a:rPr>
              <a:t>prywatnego; 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12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33575" y="3278395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rgbClr val="A43757"/>
                </a:solidFill>
              </a:rPr>
              <a:t>c</a:t>
            </a:r>
            <a:r>
              <a:rPr lang="pl-PL" sz="2800" b="1" dirty="0" smtClean="0">
                <a:solidFill>
                  <a:srgbClr val="A43757"/>
                </a:solidFill>
              </a:rPr>
              <a:t>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002550" y="2819503"/>
            <a:ext cx="1768537" cy="1527525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087433" y="3120570"/>
            <a:ext cx="1654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5400" b="1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681" y="2939347"/>
            <a:ext cx="1253103" cy="1253103"/>
          </a:xfrm>
          <a:prstGeom prst="rect">
            <a:avLst/>
          </a:prstGeom>
        </p:spPr>
      </p:pic>
      <p:sp>
        <p:nvSpPr>
          <p:cNvPr id="14" name="Tytuł 1"/>
          <p:cNvSpPr txBox="1">
            <a:spLocks/>
          </p:cNvSpPr>
          <p:nvPr/>
        </p:nvSpPr>
        <p:spPr>
          <a:xfrm>
            <a:off x="1676400" y="83007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>
                <a:solidFill>
                  <a:srgbClr val="6D6E71"/>
                </a:solidFill>
              </a:rPr>
              <a:t>1. KLASYCZNY IN-HOUSE – PRZESŁANKI ZASTOSOWANIA</a:t>
            </a:r>
            <a:endParaRPr lang="pl-PL" sz="28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43" b="8238"/>
          <a:stretch/>
        </p:blipFill>
        <p:spPr>
          <a:xfrm>
            <a:off x="-420725" y="-135396"/>
            <a:ext cx="12781454" cy="7164796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-2904999" y="5123543"/>
            <a:ext cx="7462486" cy="718289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6800" rIns="432000" rtlCol="0" anchor="ctr"/>
          <a:lstStyle/>
          <a:p>
            <a:pPr algn="r"/>
            <a:r>
              <a:rPr lang="pl-PL" sz="4000" b="1" dirty="0">
                <a:solidFill>
                  <a:schemeClr val="bg1"/>
                </a:solidFill>
              </a:rPr>
              <a:t>2</a:t>
            </a:r>
            <a:r>
              <a:rPr lang="pl-PL" sz="4000" b="1" dirty="0" smtClean="0">
                <a:solidFill>
                  <a:schemeClr val="bg1"/>
                </a:solidFill>
              </a:rPr>
              <a:t>. ODWRÓCONE</a:t>
            </a:r>
            <a:endParaRPr lang="pl-PL" sz="4400" b="1" dirty="0" smtClean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279744" y="5841832"/>
            <a:ext cx="6559455" cy="646054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46800" rIns="360000" rtlCol="0" anchor="ctr"/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ZAMÓWIENIA IN HOUSE</a:t>
            </a:r>
            <a:endParaRPr lang="pl-P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5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ODWRÓCONY IN HOUSE - ISTOTA 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0" y="2045955"/>
            <a:ext cx="3544615" cy="354461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259954" y="2104336"/>
            <a:ext cx="76272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6D6E71"/>
                </a:solidFill>
              </a:rPr>
              <a:t>A</a:t>
            </a:r>
            <a:r>
              <a:rPr lang="pl-PL" sz="2800" dirty="0" smtClean="0">
                <a:solidFill>
                  <a:srgbClr val="6D6E71"/>
                </a:solidFill>
              </a:rPr>
              <a:t>rt</a:t>
            </a:r>
            <a:r>
              <a:rPr lang="pl-PL" sz="2800" dirty="0">
                <a:solidFill>
                  <a:srgbClr val="6D6E71"/>
                </a:solidFill>
              </a:rPr>
              <a:t>. 67 ust. 1 pkt 13 </a:t>
            </a:r>
            <a:r>
              <a:rPr lang="pl-PL" sz="2800" dirty="0" err="1" smtClean="0">
                <a:solidFill>
                  <a:srgbClr val="6D6E71"/>
                </a:solidFill>
              </a:rPr>
              <a:t>pzp</a:t>
            </a:r>
            <a:r>
              <a:rPr lang="pl-PL" sz="2800" dirty="0" smtClean="0">
                <a:solidFill>
                  <a:srgbClr val="6D6E71"/>
                </a:solidFill>
              </a:rPr>
              <a:t> dopuszcza możliwość </a:t>
            </a:r>
            <a:r>
              <a:rPr lang="pl-PL" sz="2800" dirty="0">
                <a:solidFill>
                  <a:srgbClr val="6D6E71"/>
                </a:solidFill>
              </a:rPr>
              <a:t>udzielenia zamówienia </a:t>
            </a:r>
            <a:r>
              <a:rPr lang="pl-PL" sz="2800" dirty="0" smtClean="0">
                <a:solidFill>
                  <a:srgbClr val="6D6E71"/>
                </a:solidFill>
              </a:rPr>
              <a:t>in house w odwróconym </a:t>
            </a:r>
            <a:r>
              <a:rPr lang="pl-PL" sz="2800" dirty="0">
                <a:solidFill>
                  <a:srgbClr val="6D6E71"/>
                </a:solidFill>
              </a:rPr>
              <a:t>trybie, co daje </a:t>
            </a:r>
            <a:r>
              <a:rPr lang="pl-PL" sz="2800" dirty="0" smtClean="0">
                <a:solidFill>
                  <a:srgbClr val="6D6E71"/>
                </a:solidFill>
              </a:rPr>
              <a:t>np. możliwość udzielenia </a:t>
            </a:r>
            <a:r>
              <a:rPr lang="pl-PL" sz="2800" dirty="0">
                <a:solidFill>
                  <a:srgbClr val="6D6E71"/>
                </a:solidFill>
              </a:rPr>
              <a:t>zamówienia z wolnej ręki przez spółkę komunalną, w którym to zamówieniu </a:t>
            </a:r>
            <a:r>
              <a:rPr lang="pl-PL" sz="2800" b="1" dirty="0" smtClean="0">
                <a:solidFill>
                  <a:srgbClr val="A43757"/>
                </a:solidFill>
              </a:rPr>
              <a:t>wykonawcą </a:t>
            </a:r>
            <a:r>
              <a:rPr lang="pl-PL" sz="2800" b="1" dirty="0">
                <a:solidFill>
                  <a:srgbClr val="A43757"/>
                </a:solidFill>
              </a:rPr>
              <a:t>byłby </a:t>
            </a:r>
            <a:r>
              <a:rPr lang="pl-PL" sz="2800" b="1" dirty="0" smtClean="0">
                <a:solidFill>
                  <a:srgbClr val="A43757"/>
                </a:solidFill>
              </a:rPr>
              <a:t>podmiot, pod </a:t>
            </a:r>
            <a:r>
              <a:rPr lang="pl-PL" sz="2800" b="1" dirty="0">
                <a:solidFill>
                  <a:srgbClr val="A43757"/>
                </a:solidFill>
              </a:rPr>
              <a:t>którego kontrolą znajduje się zamawiający.</a:t>
            </a:r>
          </a:p>
        </p:txBody>
      </p:sp>
    </p:spTree>
    <p:extLst>
      <p:ext uri="{BB962C8B-B14F-4D97-AF65-F5344CB8AC3E}">
        <p14:creationId xmlns:p14="http://schemas.microsoft.com/office/powerpoint/2010/main" val="17666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754965"/>
            <a:ext cx="1397000" cy="705535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3" name="Grupa 12"/>
          <p:cNvGrpSpPr/>
          <p:nvPr/>
        </p:nvGrpSpPr>
        <p:grpSpPr>
          <a:xfrm>
            <a:off x="3496574" y="5459331"/>
            <a:ext cx="3881882" cy="969645"/>
            <a:chOff x="2257425" y="2783205"/>
            <a:chExt cx="3881882" cy="96964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rostokąt zaokrąglony 5"/>
            <p:cNvSpPr/>
            <p:nvPr/>
          </p:nvSpPr>
          <p:spPr>
            <a:xfrm>
              <a:off x="2257425" y="2783205"/>
              <a:ext cx="3881882" cy="9696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tIns="396000" bIns="792000" rtlCol="0" anchor="ctr"/>
            <a:lstStyle/>
            <a:p>
              <a:pPr algn="ctr"/>
              <a:r>
                <a:rPr lang="pl-PL" b="1" dirty="0" smtClean="0">
                  <a:solidFill>
                    <a:srgbClr val="6D6E71"/>
                  </a:solidFill>
                </a:rPr>
                <a:t>Spółka komunalna „B” </a:t>
              </a:r>
              <a:endParaRPr lang="pl-PL" b="1" dirty="0">
                <a:solidFill>
                  <a:srgbClr val="6D6E71"/>
                </a:solidFill>
              </a:endParaRPr>
            </a:p>
          </p:txBody>
        </p:sp>
        <p:pic>
          <p:nvPicPr>
            <p:cNvPr id="3" name="Obraz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82"/>
            <a:stretch/>
          </p:blipFill>
          <p:spPr>
            <a:xfrm>
              <a:off x="2578354" y="2874926"/>
              <a:ext cx="646811" cy="716989"/>
            </a:xfrm>
            <a:prstGeom prst="rect">
              <a:avLst/>
            </a:prstGeom>
          </p:spPr>
        </p:pic>
        <p:cxnSp>
          <p:nvCxnSpPr>
            <p:cNvPr id="10" name="Łącznik prostoliniowy 9"/>
            <p:cNvCxnSpPr/>
            <p:nvPr/>
          </p:nvCxnSpPr>
          <p:spPr>
            <a:xfrm>
              <a:off x="3476624" y="3254255"/>
              <a:ext cx="2238375" cy="0"/>
            </a:xfrm>
            <a:prstGeom prst="line">
              <a:avLst/>
            </a:prstGeom>
            <a:ln w="12700">
              <a:solidFill>
                <a:srgbClr val="6D6E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ole tekstowe 11"/>
            <p:cNvSpPr txBox="1"/>
            <p:nvPr/>
          </p:nvSpPr>
          <p:spPr>
            <a:xfrm>
              <a:off x="3324224" y="3270830"/>
              <a:ext cx="25232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6D6E71"/>
                  </a:solidFill>
                </a:rPr>
                <a:t>100% udziałów </a:t>
              </a:r>
              <a:r>
                <a:rPr lang="pl-PL" sz="1600" b="1" dirty="0" smtClean="0">
                  <a:solidFill>
                    <a:srgbClr val="6D6E71"/>
                  </a:solidFill>
                </a:rPr>
                <a:t>spółka A</a:t>
              </a:r>
              <a:endParaRPr lang="pl-PL" sz="1600" b="1" dirty="0">
                <a:solidFill>
                  <a:srgbClr val="6D6E71"/>
                </a:solidFill>
              </a:endParaRPr>
            </a:p>
          </p:txBody>
        </p:sp>
      </p:grpSp>
      <p:sp>
        <p:nvSpPr>
          <p:cNvPr id="14" name="Strzałka w dół 13"/>
          <p:cNvSpPr/>
          <p:nvPr/>
        </p:nvSpPr>
        <p:spPr>
          <a:xfrm rot="10800000">
            <a:off x="5169306" y="3171975"/>
            <a:ext cx="536418" cy="2161569"/>
          </a:xfrm>
          <a:prstGeom prst="downArrow">
            <a:avLst>
              <a:gd name="adj1" fmla="val 58684"/>
              <a:gd name="adj2" fmla="val 80933"/>
            </a:avLst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5" name="Prostokąt zaokrąglony 14"/>
          <p:cNvSpPr/>
          <p:nvPr/>
        </p:nvSpPr>
        <p:spPr>
          <a:xfrm>
            <a:off x="6184210" y="3625240"/>
            <a:ext cx="5334690" cy="125503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solidFill>
              <a:srgbClr val="A4375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rgbClr val="6D6E71"/>
                </a:solidFill>
              </a:rPr>
              <a:t>wykonawcą byłby podmiot,</a:t>
            </a:r>
          </a:p>
          <a:p>
            <a:pPr algn="ctr"/>
            <a:r>
              <a:rPr lang="pl-PL" sz="2000" dirty="0">
                <a:solidFill>
                  <a:srgbClr val="6D6E71"/>
                </a:solidFill>
              </a:rPr>
              <a:t>pod którego kontrolą znajduje </a:t>
            </a:r>
            <a:r>
              <a:rPr lang="pl-PL" sz="2000" dirty="0" smtClean="0">
                <a:solidFill>
                  <a:srgbClr val="6D6E71"/>
                </a:solidFill>
              </a:rPr>
              <a:t>się zamawiający</a:t>
            </a:r>
            <a:r>
              <a:rPr lang="pl-PL" sz="2000" dirty="0">
                <a:solidFill>
                  <a:srgbClr val="6D6E71"/>
                </a:solidFill>
              </a:rPr>
              <a:t>.</a:t>
            </a:r>
            <a:endParaRPr lang="pl-PL" sz="2000" b="1" dirty="0">
              <a:solidFill>
                <a:srgbClr val="6D6E71"/>
              </a:solidFill>
            </a:endParaRPr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1676400" y="83007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>
                <a:solidFill>
                  <a:srgbClr val="6D6E71"/>
                </a:solidFill>
              </a:rPr>
              <a:t>ODWRÓCONY IN-HOUSE – PRZYKŁAD</a:t>
            </a:r>
            <a:endParaRPr lang="pl-PL" sz="2800" dirty="0">
              <a:solidFill>
                <a:srgbClr val="6D6E71"/>
              </a:solidFill>
            </a:endParaRPr>
          </a:p>
        </p:txBody>
      </p:sp>
      <p:grpSp>
        <p:nvGrpSpPr>
          <p:cNvPr id="23" name="Grupa 22"/>
          <p:cNvGrpSpPr/>
          <p:nvPr/>
        </p:nvGrpSpPr>
        <p:grpSpPr>
          <a:xfrm>
            <a:off x="3496573" y="2128571"/>
            <a:ext cx="3881882" cy="969645"/>
            <a:chOff x="2257425" y="2783205"/>
            <a:chExt cx="3881882" cy="96964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Prostokąt zaokrąglony 23"/>
            <p:cNvSpPr/>
            <p:nvPr/>
          </p:nvSpPr>
          <p:spPr>
            <a:xfrm>
              <a:off x="2257425" y="2783205"/>
              <a:ext cx="3881882" cy="9696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tIns="396000" bIns="792000" rtlCol="0" anchor="ctr"/>
            <a:lstStyle/>
            <a:p>
              <a:pPr algn="ctr"/>
              <a:r>
                <a:rPr lang="pl-PL" b="1" dirty="0" smtClean="0">
                  <a:solidFill>
                    <a:srgbClr val="6D6E71"/>
                  </a:solidFill>
                </a:rPr>
                <a:t>Spółka komunalna „A” </a:t>
              </a:r>
              <a:endParaRPr lang="pl-PL" b="1" dirty="0">
                <a:solidFill>
                  <a:srgbClr val="6D6E71"/>
                </a:solidFill>
              </a:endParaRPr>
            </a:p>
          </p:txBody>
        </p:sp>
        <p:pic>
          <p:nvPicPr>
            <p:cNvPr id="25" name="Obraz 2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82"/>
            <a:stretch/>
          </p:blipFill>
          <p:spPr>
            <a:xfrm>
              <a:off x="2578354" y="2874926"/>
              <a:ext cx="646811" cy="716989"/>
            </a:xfrm>
            <a:prstGeom prst="rect">
              <a:avLst/>
            </a:prstGeom>
          </p:spPr>
        </p:pic>
        <p:cxnSp>
          <p:nvCxnSpPr>
            <p:cNvPr id="26" name="Łącznik prostoliniowy 25"/>
            <p:cNvCxnSpPr/>
            <p:nvPr/>
          </p:nvCxnSpPr>
          <p:spPr>
            <a:xfrm>
              <a:off x="3476624" y="3254255"/>
              <a:ext cx="2238375" cy="0"/>
            </a:xfrm>
            <a:prstGeom prst="line">
              <a:avLst/>
            </a:prstGeom>
            <a:ln w="12700">
              <a:solidFill>
                <a:srgbClr val="6D6E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pole tekstowe 26"/>
            <p:cNvSpPr txBox="1"/>
            <p:nvPr/>
          </p:nvSpPr>
          <p:spPr>
            <a:xfrm>
              <a:off x="3457574" y="3270830"/>
              <a:ext cx="2238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6D6E71"/>
                  </a:solidFill>
                </a:rPr>
                <a:t>100% udziałów gminy</a:t>
              </a:r>
              <a:endParaRPr lang="pl-PL" sz="1600" dirty="0">
                <a:solidFill>
                  <a:srgbClr val="6D6E7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9146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78982" y="2130701"/>
            <a:ext cx="90133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 smtClean="0">
                <a:solidFill>
                  <a:srgbClr val="6D6E71"/>
                </a:solidFill>
              </a:rPr>
              <a:t>W praktyce tego rodzaju sytuacje wystąpią stosunkowo rzadko i będą dotyczyć </a:t>
            </a:r>
            <a:br>
              <a:rPr lang="pl-PL" sz="3600" dirty="0" smtClean="0">
                <a:solidFill>
                  <a:srgbClr val="6D6E71"/>
                </a:solidFill>
              </a:rPr>
            </a:br>
            <a:r>
              <a:rPr lang="pl-PL" sz="3600" dirty="0" smtClean="0">
                <a:solidFill>
                  <a:srgbClr val="6D6E71"/>
                </a:solidFill>
              </a:rPr>
              <a:t>przede wszystkim grup </a:t>
            </a:r>
          </a:p>
          <a:p>
            <a:r>
              <a:rPr lang="pl-PL" sz="3600" dirty="0" smtClean="0">
                <a:solidFill>
                  <a:srgbClr val="6D6E71"/>
                </a:solidFill>
              </a:rPr>
              <a:t>kapitałowych.</a:t>
            </a:r>
            <a:endParaRPr lang="pl-PL" sz="3600" b="1" dirty="0">
              <a:solidFill>
                <a:srgbClr val="A43757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5818358"/>
            <a:ext cx="6371771" cy="51459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000" dirty="0"/>
              <a:t>A</a:t>
            </a:r>
            <a:r>
              <a:rPr lang="pl-PL" sz="2000" dirty="0" smtClean="0"/>
              <a:t>rt</a:t>
            </a:r>
            <a:r>
              <a:rPr lang="pl-PL" sz="2000" dirty="0"/>
              <a:t>. 4 ust. 1 ustawy o gospodarce </a:t>
            </a:r>
            <a:r>
              <a:rPr lang="pl-PL" sz="2000" dirty="0" smtClean="0"/>
              <a:t>komunalnej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857" y="2606914"/>
            <a:ext cx="3875293" cy="3726037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1676400" y="83007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>
                <a:solidFill>
                  <a:srgbClr val="6D6E71"/>
                </a:solidFill>
              </a:rPr>
              <a:t>ODWRÓCONY IN-HOUSE </a:t>
            </a:r>
            <a:endParaRPr lang="pl-PL" sz="28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5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>
            <a:off x="-224438" y="364203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oliniowy 5"/>
          <p:cNvCxnSpPr/>
          <p:nvPr/>
        </p:nvCxnSpPr>
        <p:spPr>
          <a:xfrm>
            <a:off x="9826367" y="3642031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pl-PL" sz="2400" dirty="0" smtClean="0">
                <a:solidFill>
                  <a:srgbClr val="6D6E71"/>
                </a:solidFill>
              </a:rPr>
              <a:t>ODWRÓCONE ZAMÓWIENIA IN-HOUSE – PODSTAWA PRAWNA 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93569" y="2543290"/>
            <a:ext cx="8743756" cy="2197482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pl-PL" sz="2000" dirty="0">
                <a:solidFill>
                  <a:srgbClr val="6D6E71"/>
                </a:solidFill>
              </a:rPr>
              <a:t>zamówienie udzielane jest przez zamawiającego, o którym mowa </a:t>
            </a:r>
            <a:r>
              <a:rPr lang="pl-PL" sz="2000" dirty="0" smtClean="0">
                <a:solidFill>
                  <a:srgbClr val="6D6E71"/>
                </a:solidFill>
              </a:rPr>
              <a:t/>
            </a:r>
            <a:br>
              <a:rPr lang="pl-PL" sz="2000" dirty="0" smtClean="0">
                <a:solidFill>
                  <a:srgbClr val="6D6E71"/>
                </a:solidFill>
              </a:rPr>
            </a:br>
            <a:r>
              <a:rPr lang="pl-PL" sz="2000" dirty="0" smtClean="0">
                <a:solidFill>
                  <a:srgbClr val="6D6E71"/>
                </a:solidFill>
              </a:rPr>
              <a:t>w </a:t>
            </a:r>
            <a:r>
              <a:rPr lang="pl-PL" sz="2000" dirty="0">
                <a:solidFill>
                  <a:srgbClr val="6D6E71"/>
                </a:solidFill>
              </a:rPr>
              <a:t>art. 3 ust. 1 pkt 1-3a, innemu zamawiającemu, o którym mowa </a:t>
            </a:r>
            <a:r>
              <a:rPr lang="pl-PL" sz="2000" dirty="0" smtClean="0">
                <a:solidFill>
                  <a:srgbClr val="6D6E71"/>
                </a:solidFill>
              </a:rPr>
              <a:t>w </a:t>
            </a:r>
            <a:r>
              <a:rPr lang="pl-PL" sz="2000" dirty="0">
                <a:solidFill>
                  <a:srgbClr val="6D6E71"/>
                </a:solidFill>
              </a:rPr>
              <a:t>art. 3 ust. 1 pkt 1-4, który sprawuje kontrolę nad zamawiającym udzielającym zamówienia, lub innej osobie prawnej kontrolowanej przez tego samego zamawiającego, jeżeli spełnione są następujące warunki: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13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3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pl-PL" sz="2400" dirty="0" smtClean="0">
                <a:solidFill>
                  <a:srgbClr val="6D6E71"/>
                </a:solidFill>
              </a:rPr>
              <a:t>ODWRÓCONE ZAMÓWIENIA IN-HOUSE </a:t>
            </a:r>
            <a:endParaRPr lang="pl-PL" sz="2400" dirty="0">
              <a:solidFill>
                <a:srgbClr val="6D6E71"/>
              </a:solidFill>
            </a:endParaRPr>
          </a:p>
        </p:txBody>
      </p:sp>
      <p:cxnSp>
        <p:nvCxnSpPr>
          <p:cNvPr id="11" name="Łącznik prostoliniowy 3"/>
          <p:cNvCxnSpPr/>
          <p:nvPr/>
        </p:nvCxnSpPr>
        <p:spPr>
          <a:xfrm>
            <a:off x="-1507150" y="3883056"/>
            <a:ext cx="3996444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oliniowy 4"/>
          <p:cNvCxnSpPr/>
          <p:nvPr/>
        </p:nvCxnSpPr>
        <p:spPr>
          <a:xfrm>
            <a:off x="9480376" y="3883056"/>
            <a:ext cx="2877103" cy="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1338672" y="2337540"/>
            <a:ext cx="10116691" cy="3091036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56000" rtlCol="0" anchor="ctr"/>
          <a:lstStyle/>
          <a:p>
            <a:pPr algn="just"/>
            <a:r>
              <a:rPr lang="pl-PL" sz="2800" dirty="0" smtClean="0">
                <a:solidFill>
                  <a:srgbClr val="6D6E71"/>
                </a:solidFill>
              </a:rPr>
              <a:t>Przesłanki zastosowania odwróconego zamówienia in house są w swej istocie  zbliżone do warunków obowiązujących w odniesieniu do klasycznego in house (wymóg 90% działalności, kontrola, brak udziału kapitału prywatnego). </a:t>
            </a:r>
            <a:endParaRPr lang="pl-PL" sz="2700" b="1" dirty="0">
              <a:solidFill>
                <a:srgbClr val="6D6E7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431" y="2928090"/>
            <a:ext cx="1909936" cy="19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419272" cy="3530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754743"/>
            <a:ext cx="10515600" cy="667657"/>
          </a:xfrm>
        </p:spPr>
        <p:txBody>
          <a:bodyPr/>
          <a:lstStyle/>
          <a:p>
            <a:r>
              <a:rPr lang="pl-PL" sz="2200" dirty="0" smtClean="0">
                <a:solidFill>
                  <a:srgbClr val="6D6E71"/>
                </a:solidFill>
              </a:rPr>
              <a:t>WYBRANE ORZECZNICTWO TSUE DOT. IN HOUSE </a:t>
            </a:r>
            <a:br>
              <a:rPr lang="pl-PL" sz="2200" dirty="0" smtClean="0">
                <a:solidFill>
                  <a:srgbClr val="6D6E71"/>
                </a:solidFill>
              </a:rPr>
            </a:br>
            <a:r>
              <a:rPr lang="pl-PL" sz="2200" b="1" i="1" dirty="0" smtClean="0">
                <a:solidFill>
                  <a:srgbClr val="6D6E71"/>
                </a:solidFill>
              </a:rPr>
              <a:t>TZW. DOKTRYNA TECKAL</a:t>
            </a:r>
            <a:endParaRPr lang="pl-PL" sz="2200" b="1" i="1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09486" y="1813932"/>
            <a:ext cx="10900228" cy="828000"/>
          </a:xfrm>
          <a:prstGeom prst="rect">
            <a:avLst/>
          </a:prstGeom>
          <a:solidFill>
            <a:srgbClr val="A43757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bg1"/>
                </a:solidFill>
              </a:rPr>
              <a:t>Orzeczenie ETS z dnia 13 stycznia 2005 r. w sprawie C–84/03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„Komisja Wspólnot Europejskich v. Królestwo Hiszpanii”</a:t>
            </a:r>
          </a:p>
        </p:txBody>
      </p:sp>
      <p:sp>
        <p:nvSpPr>
          <p:cNvPr id="9" name="Prostokąt 8"/>
          <p:cNvSpPr/>
          <p:nvPr/>
        </p:nvSpPr>
        <p:spPr>
          <a:xfrm>
            <a:off x="1959436" y="2887976"/>
            <a:ext cx="10297882" cy="2670995"/>
          </a:xfrm>
          <a:prstGeom prst="rect">
            <a:avLst/>
          </a:prstGeom>
          <a:solidFill>
            <a:schemeClr val="bg1"/>
          </a:solidFill>
          <a:ln w="28575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/>
            <a:r>
              <a:rPr lang="pl-PL" sz="2400" dirty="0" smtClean="0">
                <a:solidFill>
                  <a:srgbClr val="6D6E71"/>
                </a:solidFill>
              </a:rPr>
              <a:t>Trybunał stwierdził, że by </a:t>
            </a:r>
            <a:r>
              <a:rPr lang="pl-PL" sz="2400" dirty="0">
                <a:solidFill>
                  <a:srgbClr val="6D6E71"/>
                </a:solidFill>
              </a:rPr>
              <a:t>uznać dane zamówienie za zamówienie </a:t>
            </a:r>
            <a:r>
              <a:rPr lang="pl-PL" sz="2400" dirty="0" smtClean="0">
                <a:solidFill>
                  <a:srgbClr val="6D6E71"/>
                </a:solidFill>
              </a:rPr>
              <a:t>podlegające wspólnotowym </a:t>
            </a:r>
            <a:r>
              <a:rPr lang="pl-PL" sz="2400" dirty="0">
                <a:solidFill>
                  <a:srgbClr val="6D6E71"/>
                </a:solidFill>
              </a:rPr>
              <a:t>przepisom w zakresie zamówień publicznych </a:t>
            </a:r>
            <a:r>
              <a:rPr lang="pl-PL" sz="2400" u="sng" dirty="0">
                <a:solidFill>
                  <a:srgbClr val="6D6E71"/>
                </a:solidFill>
              </a:rPr>
              <a:t>wystarczy w zasadzie</a:t>
            </a:r>
            <a:r>
              <a:rPr lang="pl-PL" sz="2400" dirty="0">
                <a:solidFill>
                  <a:srgbClr val="6D6E71"/>
                </a:solidFill>
              </a:rPr>
              <a:t>, by zamówienie </a:t>
            </a:r>
            <a:r>
              <a:rPr lang="pl-PL" sz="2400" dirty="0" smtClean="0">
                <a:solidFill>
                  <a:srgbClr val="6D6E71"/>
                </a:solidFill>
              </a:rPr>
              <a:t>zostało udzielone </a:t>
            </a:r>
            <a:r>
              <a:rPr lang="pl-PL" sz="2400" dirty="0">
                <a:solidFill>
                  <a:srgbClr val="6D6E71"/>
                </a:solidFill>
              </a:rPr>
              <a:t>przez jednostkę zamawiającą </a:t>
            </a:r>
            <a:r>
              <a:rPr lang="pl-PL" sz="2400" b="1" dirty="0">
                <a:solidFill>
                  <a:srgbClr val="A43757"/>
                </a:solidFill>
              </a:rPr>
              <a:t>podmiotowi oddzielnemu w sensie prawnym od zamawiającego.</a:t>
            </a:r>
          </a:p>
        </p:txBody>
      </p:sp>
    </p:spTree>
    <p:extLst>
      <p:ext uri="{BB962C8B-B14F-4D97-AF65-F5344CB8AC3E}">
        <p14:creationId xmlns:p14="http://schemas.microsoft.com/office/powerpoint/2010/main" val="403344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Łącznik prostoliniowy 25"/>
          <p:cNvCxnSpPr/>
          <p:nvPr/>
        </p:nvCxnSpPr>
        <p:spPr>
          <a:xfrm>
            <a:off x="-25669" y="402303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9407268" y="4003277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830077"/>
            <a:ext cx="10515600" cy="1325563"/>
          </a:xfrm>
        </p:spPr>
        <p:txBody>
          <a:bodyPr/>
          <a:lstStyle/>
          <a:p>
            <a:r>
              <a:rPr lang="pl-PL" sz="2400" dirty="0" smtClean="0">
                <a:solidFill>
                  <a:srgbClr val="6D6E71"/>
                </a:solidFill>
              </a:rPr>
              <a:t>2.2. ODWRÓCONE </a:t>
            </a:r>
            <a:r>
              <a:rPr lang="pl-PL" sz="2400" dirty="0">
                <a:solidFill>
                  <a:srgbClr val="6D6E71"/>
                </a:solidFill>
              </a:rPr>
              <a:t>ZAMÓWIENIA IN-HOUSE – PODSTAWA PRAWNA </a:t>
            </a:r>
            <a:endParaRPr lang="pl-PL" sz="2800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87595" y="2253004"/>
            <a:ext cx="8253093" cy="364894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r>
              <a:rPr lang="pl-PL" sz="2400" dirty="0" smtClean="0">
                <a:solidFill>
                  <a:srgbClr val="6D6E71"/>
                </a:solidFill>
              </a:rPr>
              <a:t>zamawiający</a:t>
            </a:r>
            <a:r>
              <a:rPr lang="pl-PL" sz="2400" dirty="0">
                <a:solidFill>
                  <a:srgbClr val="6D6E71"/>
                </a:solidFill>
              </a:rPr>
              <a:t>, któremu udzielane jest zamówienie, </a:t>
            </a:r>
            <a:r>
              <a:rPr lang="pl-PL" sz="2400" b="1" dirty="0">
                <a:solidFill>
                  <a:srgbClr val="A43757"/>
                </a:solidFill>
              </a:rPr>
              <a:t>sprawuje nad zamawiającym udzielającym zamówienia kontrolę odpowiadającą kontroli sprawowanej nad własnymi jednostkami</a:t>
            </a:r>
            <a:r>
              <a:rPr lang="pl-PL" sz="2400" dirty="0">
                <a:solidFill>
                  <a:srgbClr val="6D6E71"/>
                </a:solidFill>
              </a:rPr>
              <a:t>, polegającą na dominującym wpływie na cele strategiczne oraz istotne decyzje dotyczące zarządzania sprawami kontrolowanego zamawiającego; </a:t>
            </a:r>
            <a:r>
              <a:rPr lang="pl-PL" sz="2400" u="sng" dirty="0" smtClean="0">
                <a:solidFill>
                  <a:srgbClr val="6D6E71"/>
                </a:solidFill>
              </a:rPr>
              <a:t>warunek ten jest również spełniony, gdy kontrolę taką sprawuje inna osoba prawna kontrolowana przez zamawiającego, któremu udzielane jest zamówienie</a:t>
            </a:r>
            <a:r>
              <a:rPr lang="pl-PL" sz="2400" dirty="0" smtClean="0">
                <a:solidFill>
                  <a:srgbClr val="6D6E71"/>
                </a:solidFill>
              </a:rPr>
              <a:t>,</a:t>
            </a:r>
            <a:endParaRPr lang="pl-PL" sz="2400" dirty="0">
              <a:solidFill>
                <a:srgbClr val="6D6E71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13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33575" y="3678445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A43757"/>
                </a:solidFill>
              </a:rPr>
              <a:t>a)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002550" y="3219553"/>
            <a:ext cx="1768537" cy="1527525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 dirty="0">
              <a:solidFill>
                <a:srgbClr val="A43757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95" y="3219553"/>
            <a:ext cx="1396645" cy="139664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587595" y="1663184"/>
            <a:ext cx="8253093" cy="400110"/>
          </a:xfrm>
          <a:prstGeom prst="rect">
            <a:avLst/>
          </a:prstGeom>
          <a:solidFill>
            <a:srgbClr val="A43757"/>
          </a:solidFill>
        </p:spPr>
        <p:txBody>
          <a:bodyPr wrap="square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(…) jeżeli </a:t>
            </a:r>
            <a:r>
              <a:rPr lang="pl-PL" sz="2000" dirty="0">
                <a:solidFill>
                  <a:schemeClr val="bg1"/>
                </a:solidFill>
              </a:rPr>
              <a:t>spełnione są łącznie </a:t>
            </a:r>
            <a:r>
              <a:rPr lang="pl-PL" sz="2000" dirty="0" smtClean="0">
                <a:solidFill>
                  <a:schemeClr val="bg1"/>
                </a:solidFill>
              </a:rPr>
              <a:t>następujące </a:t>
            </a:r>
            <a:r>
              <a:rPr lang="pl-PL" sz="2000" dirty="0">
                <a:solidFill>
                  <a:schemeClr val="bg1"/>
                </a:solidFill>
              </a:rPr>
              <a:t>warunki:</a:t>
            </a:r>
          </a:p>
        </p:txBody>
      </p:sp>
    </p:spTree>
    <p:extLst>
      <p:ext uri="{BB962C8B-B14F-4D97-AF65-F5344CB8AC3E}">
        <p14:creationId xmlns:p14="http://schemas.microsoft.com/office/powerpoint/2010/main" val="400884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Łącznik prostoliniowy 25"/>
          <p:cNvCxnSpPr/>
          <p:nvPr/>
        </p:nvCxnSpPr>
        <p:spPr>
          <a:xfrm>
            <a:off x="-25669" y="362298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9407268" y="3603227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1587595" y="1852954"/>
            <a:ext cx="8253093" cy="364894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r>
              <a:rPr lang="pl-PL" sz="2400" dirty="0">
                <a:solidFill>
                  <a:srgbClr val="6D6E71"/>
                </a:solidFill>
              </a:rPr>
              <a:t>b) </a:t>
            </a:r>
            <a:r>
              <a:rPr lang="pl-PL" sz="2400" b="1" dirty="0">
                <a:solidFill>
                  <a:srgbClr val="A43757"/>
                </a:solidFill>
              </a:rPr>
              <a:t>ponad 90% działalności </a:t>
            </a:r>
            <a:r>
              <a:rPr lang="pl-PL" sz="2400" dirty="0">
                <a:solidFill>
                  <a:srgbClr val="6D6E71"/>
                </a:solidFill>
              </a:rPr>
              <a:t>kontrolowanego zamawiającego dotyczy wykonywania zadań powierzonych mu przez zamawiającego sprawującego kontrolę, o której mowa w lit. a, lub przez inną osobę prawną, nad którą ten zamawiający sprawuje kontrolę, o której mowa w lit. a,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13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33575" y="3278395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A43757"/>
                </a:solidFill>
              </a:rPr>
              <a:t>b)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002550" y="2819503"/>
            <a:ext cx="1768537" cy="1527525"/>
          </a:xfrm>
          <a:prstGeom prst="rect">
            <a:avLst/>
          </a:prstGeom>
          <a:solidFill>
            <a:srgbClr val="A43757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087433" y="3120570"/>
            <a:ext cx="1654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 smtClean="0">
                <a:solidFill>
                  <a:schemeClr val="bg1"/>
                </a:solidFill>
              </a:rPr>
              <a:t>90%</a:t>
            </a:r>
            <a:endParaRPr lang="pl-PL" sz="5400" b="1" dirty="0">
              <a:solidFill>
                <a:schemeClr val="bg1"/>
              </a:solidFill>
            </a:endParaRPr>
          </a:p>
        </p:txBody>
      </p:sp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1676400" y="830077"/>
            <a:ext cx="10515600" cy="1325563"/>
          </a:xfrm>
        </p:spPr>
        <p:txBody>
          <a:bodyPr/>
          <a:lstStyle/>
          <a:p>
            <a:r>
              <a:rPr lang="pl-PL" sz="2400" dirty="0">
                <a:solidFill>
                  <a:srgbClr val="6D6E71"/>
                </a:solidFill>
              </a:rPr>
              <a:t>2.2. ODWRÓCONE ZAMÓWIENIA IN-HOUSE – PODSTAWA PRAWNA </a:t>
            </a:r>
            <a:endParaRPr lang="pl-PL" sz="28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Łącznik prostoliniowy 25"/>
          <p:cNvCxnSpPr/>
          <p:nvPr/>
        </p:nvCxnSpPr>
        <p:spPr>
          <a:xfrm>
            <a:off x="-25669" y="362298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9407268" y="3603227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1587595" y="1852954"/>
            <a:ext cx="8253093" cy="364894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r>
              <a:rPr lang="pl-PL" sz="3200" dirty="0" smtClean="0">
                <a:solidFill>
                  <a:srgbClr val="6D6E71"/>
                </a:solidFill>
              </a:rPr>
              <a:t>w </a:t>
            </a:r>
            <a:r>
              <a:rPr lang="pl-PL" sz="3200" dirty="0">
                <a:solidFill>
                  <a:srgbClr val="6D6E71"/>
                </a:solidFill>
              </a:rPr>
              <a:t>kontrolowanym zamawiającym i w zamawiającym sprawującym kontrolę </a:t>
            </a:r>
            <a:r>
              <a:rPr lang="pl-PL" sz="3200" dirty="0" smtClean="0">
                <a:solidFill>
                  <a:srgbClr val="6D6E71"/>
                </a:solidFill>
              </a:rPr>
              <a:t/>
            </a:r>
            <a:br>
              <a:rPr lang="pl-PL" sz="3200" dirty="0" smtClean="0">
                <a:solidFill>
                  <a:srgbClr val="6D6E71"/>
                </a:solidFill>
              </a:rPr>
            </a:br>
            <a:r>
              <a:rPr lang="pl-PL" sz="3200" b="1" dirty="0" smtClean="0">
                <a:solidFill>
                  <a:srgbClr val="A43757"/>
                </a:solidFill>
              </a:rPr>
              <a:t>nie </a:t>
            </a:r>
            <a:r>
              <a:rPr lang="pl-PL" sz="3200" b="1" dirty="0">
                <a:solidFill>
                  <a:srgbClr val="A43757"/>
                </a:solidFill>
              </a:rPr>
              <a:t>ma bezpośredniego udziału kapitału prywatnego;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13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33575" y="3278395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rgbClr val="A43757"/>
                </a:solidFill>
              </a:rPr>
              <a:t>c</a:t>
            </a:r>
            <a:r>
              <a:rPr lang="pl-PL" sz="2800" b="1" dirty="0" smtClean="0">
                <a:solidFill>
                  <a:srgbClr val="A43757"/>
                </a:solidFill>
              </a:rPr>
              <a:t>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002550" y="2819503"/>
            <a:ext cx="1768537" cy="1527525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087433" y="3120570"/>
            <a:ext cx="1654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5400" b="1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681" y="2939347"/>
            <a:ext cx="1253103" cy="1253103"/>
          </a:xfrm>
          <a:prstGeom prst="rect">
            <a:avLst/>
          </a:prstGeom>
        </p:spPr>
      </p:pic>
      <p:sp>
        <p:nvSpPr>
          <p:cNvPr id="14" name="Tytuł 1"/>
          <p:cNvSpPr txBox="1">
            <a:spLocks/>
          </p:cNvSpPr>
          <p:nvPr/>
        </p:nvSpPr>
        <p:spPr>
          <a:xfrm>
            <a:off x="1676400" y="83007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rgbClr val="6D6E71"/>
                </a:solidFill>
              </a:rPr>
              <a:t>2.2. ODWRÓCONE ZAMÓWIENIA IN-HOUSE – PODSTAWA PRAWNA </a:t>
            </a:r>
            <a:endParaRPr lang="pl-PL" sz="28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0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43" b="8238"/>
          <a:stretch/>
        </p:blipFill>
        <p:spPr>
          <a:xfrm>
            <a:off x="-420725" y="-135396"/>
            <a:ext cx="12781454" cy="7164796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-2904999" y="5123543"/>
            <a:ext cx="7462486" cy="718289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6800" rIns="432000" rtlCol="0" anchor="ctr"/>
          <a:lstStyle/>
          <a:p>
            <a:pPr algn="r"/>
            <a:r>
              <a:rPr lang="pl-PL" sz="4000" b="1" dirty="0">
                <a:solidFill>
                  <a:schemeClr val="bg1"/>
                </a:solidFill>
              </a:rPr>
              <a:t>3</a:t>
            </a:r>
            <a:r>
              <a:rPr lang="pl-PL" sz="4000" b="1" dirty="0" smtClean="0">
                <a:solidFill>
                  <a:schemeClr val="bg1"/>
                </a:solidFill>
              </a:rPr>
              <a:t>. SIOSTRZANE</a:t>
            </a:r>
            <a:endParaRPr lang="pl-PL" sz="4400" b="1" dirty="0" smtClean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279744" y="5841832"/>
            <a:ext cx="6559455" cy="646054"/>
          </a:xfrm>
          <a:prstGeom prst="rect">
            <a:avLst/>
          </a:prstGeom>
          <a:solidFill>
            <a:srgbClr val="A4375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46800" rIns="360000" rtlCol="0" anchor="ctr"/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ZAMÓWIENIA IN HOUSE</a:t>
            </a:r>
            <a:endParaRPr lang="pl-P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4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oliniowy 3"/>
          <p:cNvCxnSpPr/>
          <p:nvPr/>
        </p:nvCxnSpPr>
        <p:spPr>
          <a:xfrm>
            <a:off x="3531156" y="3505199"/>
            <a:ext cx="0" cy="1448671"/>
          </a:xfrm>
          <a:prstGeom prst="line">
            <a:avLst/>
          </a:prstGeom>
          <a:ln w="57150">
            <a:solidFill>
              <a:srgbClr val="A4375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oliniowy 25"/>
          <p:cNvCxnSpPr/>
          <p:nvPr/>
        </p:nvCxnSpPr>
        <p:spPr>
          <a:xfrm>
            <a:off x="8423262" y="3505199"/>
            <a:ext cx="0" cy="1448671"/>
          </a:xfrm>
          <a:prstGeom prst="line">
            <a:avLst/>
          </a:prstGeom>
          <a:ln w="57150">
            <a:solidFill>
              <a:srgbClr val="A4375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7"/>
          <p:cNvSpPr/>
          <p:nvPr/>
        </p:nvSpPr>
        <p:spPr>
          <a:xfrm>
            <a:off x="0" y="754965"/>
            <a:ext cx="1397000" cy="705535"/>
          </a:xfrm>
          <a:prstGeom prst="rect">
            <a:avLst/>
          </a:prstGeom>
          <a:solidFill>
            <a:srgbClr val="A43757"/>
          </a:solidFill>
          <a:ln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3" name="Grupa 12"/>
          <p:cNvGrpSpPr/>
          <p:nvPr/>
        </p:nvGrpSpPr>
        <p:grpSpPr>
          <a:xfrm>
            <a:off x="7486716" y="4599655"/>
            <a:ext cx="3881882" cy="969645"/>
            <a:chOff x="2257425" y="2783205"/>
            <a:chExt cx="3881882" cy="96964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Prostokąt zaokrąglony 5"/>
            <p:cNvSpPr/>
            <p:nvPr/>
          </p:nvSpPr>
          <p:spPr>
            <a:xfrm>
              <a:off x="2257425" y="2783205"/>
              <a:ext cx="3881882" cy="9696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tIns="396000" bIns="792000" rtlCol="0" anchor="ctr"/>
            <a:lstStyle/>
            <a:p>
              <a:pPr algn="ctr"/>
              <a:r>
                <a:rPr lang="pl-PL" b="1" dirty="0" smtClean="0">
                  <a:solidFill>
                    <a:srgbClr val="6D6E71"/>
                  </a:solidFill>
                </a:rPr>
                <a:t>Spółka komunalna „B”</a:t>
              </a:r>
              <a:endParaRPr lang="pl-PL" b="1" dirty="0">
                <a:solidFill>
                  <a:srgbClr val="6D6E71"/>
                </a:solidFill>
              </a:endParaRPr>
            </a:p>
          </p:txBody>
        </p:sp>
        <p:pic>
          <p:nvPicPr>
            <p:cNvPr id="3" name="Obraz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82"/>
            <a:stretch/>
          </p:blipFill>
          <p:spPr>
            <a:xfrm>
              <a:off x="2578354" y="2874926"/>
              <a:ext cx="646811" cy="716989"/>
            </a:xfrm>
            <a:prstGeom prst="rect">
              <a:avLst/>
            </a:prstGeom>
          </p:spPr>
        </p:pic>
        <p:cxnSp>
          <p:nvCxnSpPr>
            <p:cNvPr id="10" name="Łącznik prostoliniowy 9"/>
            <p:cNvCxnSpPr/>
            <p:nvPr/>
          </p:nvCxnSpPr>
          <p:spPr>
            <a:xfrm>
              <a:off x="3476624" y="3254255"/>
              <a:ext cx="2238375" cy="0"/>
            </a:xfrm>
            <a:prstGeom prst="line">
              <a:avLst/>
            </a:prstGeom>
            <a:ln w="12700">
              <a:solidFill>
                <a:srgbClr val="6D6E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ole tekstowe 11"/>
            <p:cNvSpPr txBox="1"/>
            <p:nvPr/>
          </p:nvSpPr>
          <p:spPr>
            <a:xfrm>
              <a:off x="3457574" y="3270830"/>
              <a:ext cx="2238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6D6E71"/>
                  </a:solidFill>
                </a:rPr>
                <a:t>100% udziałów gminy</a:t>
              </a:r>
              <a:endParaRPr lang="pl-PL" sz="1600" dirty="0">
                <a:solidFill>
                  <a:srgbClr val="6D6E71"/>
                </a:solidFill>
              </a:endParaRPr>
            </a:p>
          </p:txBody>
        </p:sp>
      </p:grpSp>
      <p:sp>
        <p:nvSpPr>
          <p:cNvPr id="14" name="Strzałka w dół 13"/>
          <p:cNvSpPr/>
          <p:nvPr/>
        </p:nvSpPr>
        <p:spPr>
          <a:xfrm rot="16200000">
            <a:off x="5600781" y="3531788"/>
            <a:ext cx="536418" cy="3121028"/>
          </a:xfrm>
          <a:prstGeom prst="downArrow">
            <a:avLst>
              <a:gd name="adj1" fmla="val 58684"/>
              <a:gd name="adj2" fmla="val 80933"/>
            </a:avLst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1676400" y="83007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>
                <a:solidFill>
                  <a:srgbClr val="6D6E71"/>
                </a:solidFill>
              </a:rPr>
              <a:t>3. SIOSTRZANY IN-HOUSE – PRZYKŁAD</a:t>
            </a:r>
            <a:endParaRPr lang="pl-PL" sz="2800" dirty="0">
              <a:solidFill>
                <a:srgbClr val="6D6E71"/>
              </a:solidFill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44" y="1737293"/>
            <a:ext cx="5940300" cy="1821529"/>
          </a:xfrm>
          <a:prstGeom prst="rect">
            <a:avLst/>
          </a:prstGeom>
        </p:spPr>
      </p:pic>
      <p:grpSp>
        <p:nvGrpSpPr>
          <p:cNvPr id="19" name="Grupa 18"/>
          <p:cNvGrpSpPr/>
          <p:nvPr/>
        </p:nvGrpSpPr>
        <p:grpSpPr>
          <a:xfrm>
            <a:off x="426592" y="4572870"/>
            <a:ext cx="3881882" cy="969645"/>
            <a:chOff x="2257425" y="2783205"/>
            <a:chExt cx="3881882" cy="96964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" name="Prostokąt zaokrąglony 19"/>
            <p:cNvSpPr/>
            <p:nvPr/>
          </p:nvSpPr>
          <p:spPr>
            <a:xfrm>
              <a:off x="2257425" y="2783205"/>
              <a:ext cx="3881882" cy="9696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tIns="396000" bIns="792000" rtlCol="0" anchor="ctr"/>
            <a:lstStyle/>
            <a:p>
              <a:pPr algn="ctr"/>
              <a:r>
                <a:rPr lang="pl-PL" b="1" dirty="0" smtClean="0">
                  <a:solidFill>
                    <a:srgbClr val="6D6E71"/>
                  </a:solidFill>
                </a:rPr>
                <a:t>Spółka komunalna „A” </a:t>
              </a:r>
              <a:endParaRPr lang="pl-PL" b="1" dirty="0">
                <a:solidFill>
                  <a:srgbClr val="6D6E71"/>
                </a:solidFill>
              </a:endParaRPr>
            </a:p>
          </p:txBody>
        </p:sp>
        <p:pic>
          <p:nvPicPr>
            <p:cNvPr id="21" name="Obraz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82"/>
            <a:stretch/>
          </p:blipFill>
          <p:spPr>
            <a:xfrm>
              <a:off x="2578354" y="2874926"/>
              <a:ext cx="646811" cy="716989"/>
            </a:xfrm>
            <a:prstGeom prst="rect">
              <a:avLst/>
            </a:prstGeom>
          </p:spPr>
        </p:pic>
        <p:cxnSp>
          <p:nvCxnSpPr>
            <p:cNvPr id="22" name="Łącznik prostoliniowy 21"/>
            <p:cNvCxnSpPr/>
            <p:nvPr/>
          </p:nvCxnSpPr>
          <p:spPr>
            <a:xfrm>
              <a:off x="3476624" y="3254255"/>
              <a:ext cx="2238375" cy="0"/>
            </a:xfrm>
            <a:prstGeom prst="line">
              <a:avLst/>
            </a:prstGeom>
            <a:ln w="12700">
              <a:solidFill>
                <a:srgbClr val="6D6E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ole tekstowe 22"/>
            <p:cNvSpPr txBox="1"/>
            <p:nvPr/>
          </p:nvSpPr>
          <p:spPr>
            <a:xfrm>
              <a:off x="3457574" y="3270830"/>
              <a:ext cx="2238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 smtClean="0">
                  <a:solidFill>
                    <a:srgbClr val="6D6E71"/>
                  </a:solidFill>
                </a:rPr>
                <a:t>100% udziałów gminy</a:t>
              </a:r>
              <a:endParaRPr lang="pl-PL" sz="1600" dirty="0">
                <a:solidFill>
                  <a:srgbClr val="6D6E71"/>
                </a:solidFill>
              </a:endParaRPr>
            </a:p>
          </p:txBody>
        </p:sp>
      </p:grpSp>
      <p:sp>
        <p:nvSpPr>
          <p:cNvPr id="27" name="Prostokąt zaokrąglony 26"/>
          <p:cNvSpPr/>
          <p:nvPr/>
        </p:nvSpPr>
        <p:spPr>
          <a:xfrm>
            <a:off x="1212584" y="5878272"/>
            <a:ext cx="9312812" cy="78514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solidFill>
              <a:srgbClr val="A4375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6D6E71"/>
                </a:solidFill>
              </a:rPr>
              <a:t>Przykład: Zamówienia pomiędzy </a:t>
            </a:r>
            <a:r>
              <a:rPr lang="pl-PL" dirty="0">
                <a:solidFill>
                  <a:srgbClr val="6D6E71"/>
                </a:solidFill>
              </a:rPr>
              <a:t>dwoma podmiotami kontrolowanymi przez </a:t>
            </a:r>
            <a:r>
              <a:rPr lang="pl-PL" dirty="0" smtClean="0">
                <a:solidFill>
                  <a:srgbClr val="6D6E71"/>
                </a:solidFill>
              </a:rPr>
              <a:t>daną gminę.</a:t>
            </a:r>
            <a:endParaRPr lang="pl-PL" b="1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286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"/>
          <p:cNvSpPr txBox="1">
            <a:spLocks/>
          </p:cNvSpPr>
          <p:nvPr/>
        </p:nvSpPr>
        <p:spPr>
          <a:xfrm>
            <a:off x="1847850" y="765175"/>
            <a:ext cx="8832850" cy="684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solidFill>
                  <a:srgbClr val="6D6E71"/>
                </a:solidFill>
              </a:rPr>
              <a:t>3. PRZYKŁAD SIOSTRZANEGO IN HOUSE</a:t>
            </a:r>
            <a:endParaRPr lang="pl-PL" sz="2400" dirty="0">
              <a:solidFill>
                <a:srgbClr val="6D6E7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235" y="2531039"/>
            <a:ext cx="3544615" cy="354461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78982" y="2130701"/>
            <a:ext cx="90133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rgbClr val="6D6E71"/>
                </a:solidFill>
              </a:rPr>
              <a:t>Spółka gminna mająca </a:t>
            </a:r>
            <a:r>
              <a:rPr lang="pl-PL" sz="3200" dirty="0">
                <a:solidFill>
                  <a:srgbClr val="6D6E71"/>
                </a:solidFill>
              </a:rPr>
              <a:t>w swych zasobach wolne</a:t>
            </a:r>
          </a:p>
          <a:p>
            <a:r>
              <a:rPr lang="pl-PL" sz="3200" dirty="0">
                <a:solidFill>
                  <a:srgbClr val="6D6E71"/>
                </a:solidFill>
              </a:rPr>
              <a:t>lokale do wynajęcia </a:t>
            </a:r>
            <a:r>
              <a:rPr lang="pl-PL" sz="3200" dirty="0" smtClean="0">
                <a:solidFill>
                  <a:srgbClr val="6D6E71"/>
                </a:solidFill>
              </a:rPr>
              <a:t>może </a:t>
            </a:r>
            <a:r>
              <a:rPr lang="pl-PL" sz="3200" dirty="0">
                <a:solidFill>
                  <a:srgbClr val="6D6E71"/>
                </a:solidFill>
              </a:rPr>
              <a:t>zlecić zarządzanie tymi lokalami innej spółce lub jednostce organizacyjnej </a:t>
            </a:r>
            <a:r>
              <a:rPr lang="pl-PL" sz="3200" dirty="0" smtClean="0">
                <a:solidFill>
                  <a:srgbClr val="6D6E71"/>
                </a:solidFill>
              </a:rPr>
              <a:t>gminy specjalizującej </a:t>
            </a:r>
            <a:r>
              <a:rPr lang="pl-PL" sz="3200" dirty="0">
                <a:solidFill>
                  <a:srgbClr val="6D6E71"/>
                </a:solidFill>
              </a:rPr>
              <a:t>się </a:t>
            </a:r>
            <a:r>
              <a:rPr lang="pl-PL" sz="3200" dirty="0" smtClean="0">
                <a:solidFill>
                  <a:srgbClr val="6D6E71"/>
                </a:solidFill>
              </a:rPr>
              <a:t/>
            </a:r>
            <a:br>
              <a:rPr lang="pl-PL" sz="3200" dirty="0" smtClean="0">
                <a:solidFill>
                  <a:srgbClr val="6D6E71"/>
                </a:solidFill>
              </a:rPr>
            </a:br>
            <a:r>
              <a:rPr lang="pl-PL" sz="3200" dirty="0" smtClean="0">
                <a:solidFill>
                  <a:srgbClr val="6D6E71"/>
                </a:solidFill>
              </a:rPr>
              <a:t>w </a:t>
            </a:r>
            <a:r>
              <a:rPr lang="pl-PL" sz="3200" dirty="0">
                <a:solidFill>
                  <a:srgbClr val="6D6E71"/>
                </a:solidFill>
              </a:rPr>
              <a:t>zarządzaniu </a:t>
            </a:r>
            <a:r>
              <a:rPr lang="pl-PL" sz="3200" dirty="0" smtClean="0">
                <a:solidFill>
                  <a:srgbClr val="6D6E71"/>
                </a:solidFill>
              </a:rPr>
              <a:t>nieruchomościami.</a:t>
            </a:r>
            <a:endParaRPr lang="pl-PL" sz="3200" b="1" dirty="0">
              <a:solidFill>
                <a:srgbClr val="6D6E7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5818358"/>
            <a:ext cx="6371771" cy="51459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pl-PL" sz="2000" dirty="0"/>
              <a:t>A</a:t>
            </a:r>
            <a:r>
              <a:rPr lang="pl-PL" sz="2000" dirty="0" smtClean="0"/>
              <a:t>rt</a:t>
            </a:r>
            <a:r>
              <a:rPr lang="pl-PL" sz="2000" dirty="0"/>
              <a:t>. 4 ust. 1 ustawy o gospodarce </a:t>
            </a:r>
            <a:r>
              <a:rPr lang="pl-PL" sz="2000" dirty="0" smtClean="0"/>
              <a:t>komunalnej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r>
              <a:rPr lang="pl-PL" sz="2400" dirty="0" smtClean="0">
                <a:solidFill>
                  <a:srgbClr val="6D6E71"/>
                </a:solidFill>
              </a:rPr>
              <a:t>3. SIOSTRZANE ZAMÓWIENIA IN-HOUSE – PODSTAWA PRAWNA </a:t>
            </a:r>
            <a:endParaRPr lang="pl-PL" sz="2400" dirty="0">
              <a:solidFill>
                <a:srgbClr val="6D6E71"/>
              </a:solidFill>
            </a:endParaRPr>
          </a:p>
        </p:txBody>
      </p:sp>
      <p:cxnSp>
        <p:nvCxnSpPr>
          <p:cNvPr id="11" name="Łącznik prostoliniowy 3"/>
          <p:cNvCxnSpPr/>
          <p:nvPr/>
        </p:nvCxnSpPr>
        <p:spPr>
          <a:xfrm>
            <a:off x="-1507150" y="3883056"/>
            <a:ext cx="3996444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oliniowy 4"/>
          <p:cNvCxnSpPr/>
          <p:nvPr/>
        </p:nvCxnSpPr>
        <p:spPr>
          <a:xfrm>
            <a:off x="9480376" y="3883056"/>
            <a:ext cx="2877103" cy="2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1338672" y="2604914"/>
            <a:ext cx="10116691" cy="2556284"/>
          </a:xfrm>
          <a:prstGeom prst="rect">
            <a:avLst/>
          </a:prstGeom>
          <a:solidFill>
            <a:schemeClr val="bg1"/>
          </a:solidFill>
          <a:ln w="12700">
            <a:solidFill>
              <a:srgbClr val="A4375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56000" rtlCol="0" anchor="ctr"/>
          <a:lstStyle/>
          <a:p>
            <a:pPr algn="just"/>
            <a:r>
              <a:rPr lang="pl-PL" sz="2800" dirty="0" smtClean="0">
                <a:solidFill>
                  <a:srgbClr val="6D6E71"/>
                </a:solidFill>
              </a:rPr>
              <a:t>Podobnie jak w przypadku in house odwróconego, podstawę prawną do </a:t>
            </a:r>
            <a:r>
              <a:rPr lang="pl-PL" sz="2800" dirty="0" err="1" smtClean="0">
                <a:solidFill>
                  <a:srgbClr val="6D6E71"/>
                </a:solidFill>
              </a:rPr>
              <a:t>stoso-wania</a:t>
            </a:r>
            <a:r>
              <a:rPr lang="pl-PL" sz="2800" dirty="0" smtClean="0">
                <a:solidFill>
                  <a:srgbClr val="6D6E71"/>
                </a:solidFill>
              </a:rPr>
              <a:t> siostrzanych zamówień in house stanowi art. 67 ust. 1 pkt 13. </a:t>
            </a:r>
            <a:endParaRPr lang="pl-PL" sz="2700" b="1" dirty="0">
              <a:solidFill>
                <a:srgbClr val="6D6E7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431" y="2928090"/>
            <a:ext cx="1909936" cy="19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>
            <a:off x="-224438" y="364203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oliniowy 5"/>
          <p:cNvCxnSpPr/>
          <p:nvPr/>
        </p:nvCxnSpPr>
        <p:spPr>
          <a:xfrm>
            <a:off x="9826367" y="3642031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902647"/>
            <a:ext cx="10515600" cy="1325563"/>
          </a:xfrm>
        </p:spPr>
        <p:txBody>
          <a:bodyPr/>
          <a:lstStyle/>
          <a:p>
            <a:r>
              <a:rPr lang="pl-PL" sz="2400" dirty="0">
                <a:solidFill>
                  <a:srgbClr val="6D6E71"/>
                </a:solidFill>
              </a:rPr>
              <a:t>3. SIOSTRZANE ZAMÓWIENIA IN-HOUSE – PODSTAWA PRAWNA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593569" y="2543290"/>
            <a:ext cx="8743756" cy="2197482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just"/>
            <a:r>
              <a:rPr lang="pl-PL" sz="2000" dirty="0">
                <a:solidFill>
                  <a:srgbClr val="6D6E71"/>
                </a:solidFill>
              </a:rPr>
              <a:t>zamówienie udzielane jest przez zamawiającego, o którym mowa </a:t>
            </a:r>
            <a:r>
              <a:rPr lang="pl-PL" sz="2000" dirty="0" smtClean="0">
                <a:solidFill>
                  <a:srgbClr val="6D6E71"/>
                </a:solidFill>
              </a:rPr>
              <a:t/>
            </a:r>
            <a:br>
              <a:rPr lang="pl-PL" sz="2000" dirty="0" smtClean="0">
                <a:solidFill>
                  <a:srgbClr val="6D6E71"/>
                </a:solidFill>
              </a:rPr>
            </a:br>
            <a:r>
              <a:rPr lang="pl-PL" sz="2000" dirty="0" smtClean="0">
                <a:solidFill>
                  <a:srgbClr val="6D6E71"/>
                </a:solidFill>
              </a:rPr>
              <a:t>w </a:t>
            </a:r>
            <a:r>
              <a:rPr lang="pl-PL" sz="2000" dirty="0">
                <a:solidFill>
                  <a:srgbClr val="6D6E71"/>
                </a:solidFill>
              </a:rPr>
              <a:t>art. 3 ust. 1 pkt 1-3a, innemu zamawiającemu, o którym mowa </a:t>
            </a:r>
            <a:r>
              <a:rPr lang="pl-PL" sz="2000" dirty="0" smtClean="0">
                <a:solidFill>
                  <a:srgbClr val="6D6E71"/>
                </a:solidFill>
              </a:rPr>
              <a:t>w </a:t>
            </a:r>
            <a:r>
              <a:rPr lang="pl-PL" sz="2000" dirty="0">
                <a:solidFill>
                  <a:srgbClr val="6D6E71"/>
                </a:solidFill>
              </a:rPr>
              <a:t>art. 3 ust. 1 pkt 1-4, który sprawuje kontrolę nad zamawiającym udzielającym zamówienia, </a:t>
            </a:r>
            <a:r>
              <a:rPr lang="pl-PL" sz="2000" b="1" u="sng" dirty="0">
                <a:solidFill>
                  <a:srgbClr val="A43757"/>
                </a:solidFill>
              </a:rPr>
              <a:t>lub innej osobie prawnej kontrolowanej przez tego samego zamawiającego</a:t>
            </a:r>
            <a:r>
              <a:rPr lang="pl-PL" sz="2000" dirty="0">
                <a:solidFill>
                  <a:srgbClr val="6D6E71"/>
                </a:solidFill>
              </a:rPr>
              <a:t>, jeżeli spełnione są następujące warunki: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13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3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Łącznik prostoliniowy 25"/>
          <p:cNvCxnSpPr/>
          <p:nvPr/>
        </p:nvCxnSpPr>
        <p:spPr>
          <a:xfrm>
            <a:off x="-25669" y="402303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9407268" y="4003277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830077"/>
            <a:ext cx="10515600" cy="1325563"/>
          </a:xfrm>
        </p:spPr>
        <p:txBody>
          <a:bodyPr/>
          <a:lstStyle/>
          <a:p>
            <a:r>
              <a:rPr lang="pl-PL" sz="2400" dirty="0">
                <a:solidFill>
                  <a:srgbClr val="6D6E71"/>
                </a:solidFill>
              </a:rPr>
              <a:t>3. SIOSTRZANE ZAMÓWIENIA IN-HOUSE – PODSTAWA PRAWNA </a:t>
            </a:r>
            <a:endParaRPr lang="pl-PL" sz="2800" dirty="0">
              <a:solidFill>
                <a:srgbClr val="6D6E7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587595" y="2253004"/>
            <a:ext cx="8253093" cy="364894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r>
              <a:rPr lang="pl-PL" sz="2400" dirty="0" smtClean="0">
                <a:solidFill>
                  <a:srgbClr val="6D6E71"/>
                </a:solidFill>
              </a:rPr>
              <a:t>zamawiający</a:t>
            </a:r>
            <a:r>
              <a:rPr lang="pl-PL" sz="2400" dirty="0">
                <a:solidFill>
                  <a:srgbClr val="6D6E71"/>
                </a:solidFill>
              </a:rPr>
              <a:t>, któremu udzielane jest zamówienie, </a:t>
            </a:r>
            <a:r>
              <a:rPr lang="pl-PL" sz="2400" b="1" dirty="0">
                <a:solidFill>
                  <a:srgbClr val="A43757"/>
                </a:solidFill>
              </a:rPr>
              <a:t>sprawuje nad zamawiającym udzielającym zamówienia kontrolę odpowiadającą kontroli sprawowanej nad własnymi jednostkami</a:t>
            </a:r>
            <a:r>
              <a:rPr lang="pl-PL" sz="2400" dirty="0">
                <a:solidFill>
                  <a:srgbClr val="6D6E71"/>
                </a:solidFill>
              </a:rPr>
              <a:t>, polegającą na dominującym wpływie na cele strategiczne oraz istotne decyzje dotyczące zarządzania sprawami kontrolowanego zamawiającego; </a:t>
            </a:r>
            <a:r>
              <a:rPr lang="pl-PL" sz="2400" u="sng" dirty="0" smtClean="0">
                <a:solidFill>
                  <a:srgbClr val="6D6E71"/>
                </a:solidFill>
              </a:rPr>
              <a:t>warunek ten jest również spełniony, gdy kontrolę taką sprawuje inna osoba prawna kontrolowana przez zamawiającego, któremu udzielane jest zamówienie,</a:t>
            </a:r>
            <a:endParaRPr lang="pl-PL" sz="2400" u="sng" dirty="0">
              <a:solidFill>
                <a:srgbClr val="6D6E71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13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33575" y="3678445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A43757"/>
                </a:solidFill>
              </a:rPr>
              <a:t>a)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002550" y="3219553"/>
            <a:ext cx="1768537" cy="1527525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 dirty="0">
              <a:solidFill>
                <a:srgbClr val="A43757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95" y="3219553"/>
            <a:ext cx="1396645" cy="139664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587595" y="1663184"/>
            <a:ext cx="8253093" cy="400110"/>
          </a:xfrm>
          <a:prstGeom prst="rect">
            <a:avLst/>
          </a:prstGeom>
          <a:solidFill>
            <a:srgbClr val="A43757"/>
          </a:solidFill>
        </p:spPr>
        <p:txBody>
          <a:bodyPr wrap="square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(…) jeżeli </a:t>
            </a:r>
            <a:r>
              <a:rPr lang="pl-PL" sz="2000" dirty="0">
                <a:solidFill>
                  <a:schemeClr val="bg1"/>
                </a:solidFill>
              </a:rPr>
              <a:t>spełnione są łącznie </a:t>
            </a:r>
            <a:r>
              <a:rPr lang="pl-PL" sz="2000" dirty="0" smtClean="0">
                <a:solidFill>
                  <a:schemeClr val="bg1"/>
                </a:solidFill>
              </a:rPr>
              <a:t>następujące </a:t>
            </a:r>
            <a:r>
              <a:rPr lang="pl-PL" sz="2000" dirty="0">
                <a:solidFill>
                  <a:schemeClr val="bg1"/>
                </a:solidFill>
              </a:rPr>
              <a:t>warunki:</a:t>
            </a:r>
          </a:p>
        </p:txBody>
      </p:sp>
    </p:spTree>
    <p:extLst>
      <p:ext uri="{BB962C8B-B14F-4D97-AF65-F5344CB8AC3E}">
        <p14:creationId xmlns:p14="http://schemas.microsoft.com/office/powerpoint/2010/main" val="28802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Łącznik prostoliniowy 25"/>
          <p:cNvCxnSpPr/>
          <p:nvPr/>
        </p:nvCxnSpPr>
        <p:spPr>
          <a:xfrm>
            <a:off x="-25669" y="3622981"/>
            <a:ext cx="2016000" cy="0"/>
          </a:xfrm>
          <a:prstGeom prst="line">
            <a:avLst/>
          </a:prstGeom>
          <a:ln w="12700"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28"/>
          <p:cNvCxnSpPr/>
          <p:nvPr/>
        </p:nvCxnSpPr>
        <p:spPr>
          <a:xfrm>
            <a:off x="9407268" y="3603227"/>
            <a:ext cx="2844000" cy="0"/>
          </a:xfrm>
          <a:prstGeom prst="line">
            <a:avLst/>
          </a:prstGeom>
          <a:ln>
            <a:solidFill>
              <a:srgbClr val="A43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1587595" y="1852954"/>
            <a:ext cx="8253093" cy="364894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r>
              <a:rPr lang="pl-PL" sz="2400" dirty="0">
                <a:solidFill>
                  <a:srgbClr val="6D6E71"/>
                </a:solidFill>
              </a:rPr>
              <a:t>b) </a:t>
            </a:r>
            <a:r>
              <a:rPr lang="pl-PL" sz="2400" b="1" dirty="0">
                <a:solidFill>
                  <a:srgbClr val="A43757"/>
                </a:solidFill>
              </a:rPr>
              <a:t>ponad 90% działalności </a:t>
            </a:r>
            <a:r>
              <a:rPr lang="pl-PL" sz="2400" dirty="0">
                <a:solidFill>
                  <a:srgbClr val="6D6E71"/>
                </a:solidFill>
              </a:rPr>
              <a:t>kontrolowanego zamawiającego dotyczy wykonywania zadań powierzonych mu przez zamawiającego sprawującego kontrolę, o której mowa w lit. a, </a:t>
            </a:r>
            <a:r>
              <a:rPr lang="pl-PL" sz="2400" u="sng" dirty="0">
                <a:solidFill>
                  <a:srgbClr val="6D6E71"/>
                </a:solidFill>
              </a:rPr>
              <a:t>lub przez inną osobę prawną, nad którą ten zamawiający sprawuje kontrolę, o której mowa w lit. a,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9537894" y="6133514"/>
            <a:ext cx="2654105" cy="488263"/>
          </a:xfrm>
          <a:prstGeom prst="rect">
            <a:avLst/>
          </a:prstGeom>
          <a:solidFill>
            <a:srgbClr val="A4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Art. 67 ust. 1 pkt 13 </a:t>
            </a:r>
            <a:r>
              <a:rPr lang="pl-PL" sz="1600" b="1" dirty="0" err="1" smtClean="0">
                <a:solidFill>
                  <a:schemeClr val="bg1"/>
                </a:solidFill>
              </a:rPr>
              <a:t>pzp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33575" y="3278395"/>
            <a:ext cx="821776" cy="694620"/>
          </a:xfrm>
          <a:prstGeom prst="rect">
            <a:avLst/>
          </a:prstGeom>
          <a:solidFill>
            <a:schemeClr val="bg1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A43757"/>
                </a:solidFill>
              </a:rPr>
              <a:t>b)</a:t>
            </a:r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002550" y="2819503"/>
            <a:ext cx="1768537" cy="1527525"/>
          </a:xfrm>
          <a:prstGeom prst="rect">
            <a:avLst/>
          </a:prstGeom>
          <a:solidFill>
            <a:srgbClr val="A43757"/>
          </a:solidFill>
          <a:ln w="19050">
            <a:solidFill>
              <a:srgbClr val="A43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 dirty="0">
              <a:solidFill>
                <a:srgbClr val="A43757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087433" y="3120570"/>
            <a:ext cx="1654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 smtClean="0">
                <a:solidFill>
                  <a:schemeClr val="bg1"/>
                </a:solidFill>
              </a:rPr>
              <a:t>90%</a:t>
            </a:r>
            <a:endParaRPr lang="pl-PL" sz="5400" b="1" dirty="0">
              <a:solidFill>
                <a:schemeClr val="bg1"/>
              </a:solidFill>
            </a:endParaRPr>
          </a:p>
        </p:txBody>
      </p:sp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1676400" y="830077"/>
            <a:ext cx="10515600" cy="1325563"/>
          </a:xfrm>
        </p:spPr>
        <p:txBody>
          <a:bodyPr/>
          <a:lstStyle/>
          <a:p>
            <a:r>
              <a:rPr lang="pl-PL" sz="2400" dirty="0">
                <a:solidFill>
                  <a:srgbClr val="6D6E71"/>
                </a:solidFill>
              </a:rPr>
              <a:t>2.2. ODWRÓCONE ZAMÓWIENIA IN-HOUSE – PODSTAWA PRAWNA </a:t>
            </a:r>
            <a:endParaRPr lang="pl-PL" sz="280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7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M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4145</TotalTime>
  <Words>7492</Words>
  <Application>Microsoft Office PowerPoint</Application>
  <PresentationFormat>Personnalisé</PresentationFormat>
  <Paragraphs>817</Paragraphs>
  <Slides>163</Slides>
  <Notes>40</Notes>
  <HiddenSlides>75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163</vt:i4>
      </vt:variant>
    </vt:vector>
  </HeadingPairs>
  <TitlesOfParts>
    <vt:vector size="164" baseType="lpstr">
      <vt:lpstr>Motyw pakietu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WYBRANE ORZECZNICTWO TSUE DOT. IN HOUSE  TZW. DOKTRYNA TECKAL</vt:lpstr>
      <vt:lpstr>WYBRANE ORZECZNICTWO TSUE DOT. IN HOUSE  TZW. DOKTRYNA TECKAL</vt:lpstr>
      <vt:lpstr>Présentation PowerPoint</vt:lpstr>
      <vt:lpstr>WYBRANE ORZECZNICTWO TSUE DOT. IN HOUSE  TZW. DOKTRYNA TECKAL</vt:lpstr>
      <vt:lpstr>WYBRANE ORZECZNICTWO TSUE DOT. IN HOUSE  TZW. DOKTRYNA TECKAL</vt:lpstr>
      <vt:lpstr>WYBRANE ORZECZNICTWO TSUE DOT. IN HOUSE  TZW. DOKTRYNA TECKAL</vt:lpstr>
      <vt:lpstr>WYBRANE ORZECZNICTWO TSUE DOT. IN HOUSE  TZW. DOKTRYNA TECKAL</vt:lpstr>
      <vt:lpstr>WYBRANE ORZECZNICTWO TSUE DOT. IN HOUSE  TZW. DOKTRYNA TECKAL</vt:lpstr>
      <vt:lpstr>WYBRANE ORZECZNICTWO TSUE DOT. IN HOUSE  TZW. DOKTRYNA TECKAL</vt:lpstr>
      <vt:lpstr>WYBRANE ORZECZNICTWO TSUE DOT. IN HOUSE  TZW. DOKTRYNA TECKAL</vt:lpstr>
      <vt:lpstr>WYBRANE ORZECZNICTWO TSUE DOT. IN HOUSE  TZW. DOKTRYNA TECKAL</vt:lpstr>
      <vt:lpstr>WYBRANE ORZECZNICTWO TSUE DOT. IN HOUSE  TZW. DOKTRYNA TECKAL</vt:lpstr>
      <vt:lpstr>WYBRANE ORZECZNICTWO TSUE DOT. IN HOUSE  TZW. DOKTRYNA TECKAL</vt:lpstr>
      <vt:lpstr>WYBRANE ORZECZNICTWO TSUE DOT. IN HOUSE  TZW. DOKTRYNA TECKAL</vt:lpstr>
      <vt:lpstr>WYBRANE ORZECZNICTWO TSUE DOT. IN HOUSE  TZW. DOKTRYNA TECKAL</vt:lpstr>
      <vt:lpstr>Présentation PowerPoint</vt:lpstr>
      <vt:lpstr>WYBRANE ORZECZNICTWO TSUE DOT. IN HOUSE  TZW. DOKTRYNA TECKAL</vt:lpstr>
      <vt:lpstr>WYBRANE ORZECZNICTWO TSUE DOT. IN HOUSE  TZW. DOKTRYNA TECKAL</vt:lpstr>
      <vt:lpstr>WYBRANE ORZECZNICTWO TSUE DOT. IN HOUSE  TZW. DOKTRYNA TECKAL</vt:lpstr>
      <vt:lpstr>WYBRANE ORZECZNICTWO TSUE DOT. IN HOUSE  TZW. DOKTRYNA TECKAL</vt:lpstr>
      <vt:lpstr>WYBRANE ORZECZNICTWO TSUE DOT. IN HOUSE  TZW. DOKTRYNA TECKAL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ZASADY POWIERZANIA ZADAŃ PUBLICZNYCH SPÓŁCE</vt:lpstr>
      <vt:lpstr>Présentation PowerPoint</vt:lpstr>
      <vt:lpstr>Présentation PowerPoint</vt:lpstr>
      <vt:lpstr>Présentation PowerPoint</vt:lpstr>
      <vt:lpstr>Présentation PowerPoint</vt:lpstr>
      <vt:lpstr>ZASADY POWIERZANIA ZADAŃ PUBLICZNYCH W DRODZE UMOWY</vt:lpstr>
      <vt:lpstr>ZASADY POWIERZANIA ZADAŃ PUBLICZNYCH W DRODZE UMOWY</vt:lpstr>
      <vt:lpstr>Présentation PowerPoint</vt:lpstr>
      <vt:lpstr>DEFINICJA LEGALNA ZAMÓWIENIA PUBLICZNEGO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KLASYCZNE ZAMÓWIENIA IN-HOUSE W PZP</vt:lpstr>
      <vt:lpstr>Présentation PowerPoint</vt:lpstr>
      <vt:lpstr>Présentation PowerPoint</vt:lpstr>
      <vt:lpstr>Présentation PowerPoint</vt:lpstr>
      <vt:lpstr>Présentation PowerPoint</vt:lpstr>
      <vt:lpstr>1.2. KLASYCZNY IN-HOUSE – PRZESŁANKI ZASTOSOWANIA</vt:lpstr>
      <vt:lpstr>1. KLASYCZNY IN-HOUSE – PRZESŁANKI ZASTOSOWANIA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ODWRÓCONE ZAMÓWIENIA IN-HOUSE – PODSTAWA PRAWNA </vt:lpstr>
      <vt:lpstr>ODWRÓCONE ZAMÓWIENIA IN-HOUSE </vt:lpstr>
      <vt:lpstr>2.2. ODWRÓCONE ZAMÓWIENIA IN-HOUSE – PODSTAWA PRAWNA </vt:lpstr>
      <vt:lpstr>2.2. ODWRÓCONE ZAMÓWIENIA IN-HOUSE – PODSTAWA PRAWNA </vt:lpstr>
      <vt:lpstr>Présentation PowerPoint</vt:lpstr>
      <vt:lpstr>Présentation PowerPoint</vt:lpstr>
      <vt:lpstr>Présentation PowerPoint</vt:lpstr>
      <vt:lpstr>Présentation PowerPoint</vt:lpstr>
      <vt:lpstr>3. SIOSTRZANE ZAMÓWIENIA IN-HOUSE – PODSTAWA PRAWNA </vt:lpstr>
      <vt:lpstr>3. SIOSTRZANE ZAMÓWIENIA IN-HOUSE – PODSTAWA PRAWNA </vt:lpstr>
      <vt:lpstr>3. SIOSTRZANE ZAMÓWIENIA IN-HOUSE – PODSTAWA PRAWNA </vt:lpstr>
      <vt:lpstr>2.2. ODWRÓCONE ZAMÓWIENIA IN-HOUSE – PODSTAWA PRAWNA </vt:lpstr>
      <vt:lpstr>Présentation PowerPoint</vt:lpstr>
      <vt:lpstr>Présentation PowerPoint</vt:lpstr>
      <vt:lpstr>Présentation PowerPoint</vt:lpstr>
      <vt:lpstr>Présentation PowerPoint</vt:lpstr>
      <vt:lpstr>4. PODMIOTOWI KONTROLOWANEMU PRZEZ PODMIOTY KONTROLUJĄCE</vt:lpstr>
      <vt:lpstr>4. PODSTAWY PRAWNE </vt:lpstr>
      <vt:lpstr>4. PODSTAWY PRAWNE – art. 67 ust. 1 pkt 14 pzp </vt:lpstr>
      <vt:lpstr>4. PODSTAWY PRAWNE – art. 67 ust. 1 pkt 14 pzp </vt:lpstr>
      <vt:lpstr>4. PODSTAWY PRAWNE </vt:lpstr>
      <vt:lpstr>Présentation PowerPoint</vt:lpstr>
      <vt:lpstr>Présentation PowerPoint</vt:lpstr>
      <vt:lpstr>Présentation PowerPoint</vt:lpstr>
      <vt:lpstr>Présentation PowerPoint</vt:lpstr>
      <vt:lpstr>5. ZAMÓWIENIA IN HOUSE W RAMACH HORYZONTALNEJ WSPÓŁPRACY PUBLICZNO-PUBLICZNEJ </vt:lpstr>
      <vt:lpstr>5. ZAMÓWIENIA IN HOUSE W RAMACH HORYZONTALNEJ WSPÓŁPRACY PUBLICZNO-PUBLICZNEJ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WYBRANE ORZECZNICTWO TSUE DOT. KONTROLI</vt:lpstr>
      <vt:lpstr>WYBRANE ORZECZNICTWO TSUE DOT. KONTROLI</vt:lpstr>
      <vt:lpstr>Présentation PowerPoint</vt:lpstr>
      <vt:lpstr>Présentation PowerPoint</vt:lpstr>
      <vt:lpstr>Présentation PowerPoint</vt:lpstr>
      <vt:lpstr>Présentation PowerPoint</vt:lpstr>
      <vt:lpstr>WYBRANE ORZECZNICTWO TSUE DOT. KONTROLI</vt:lpstr>
      <vt:lpstr>WYBRANE ORZECZNICTWO TSUE DOT. KONTROLI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WYBRANE ORZECZNICTWO TSUE DOT. KONTROLI</vt:lpstr>
      <vt:lpstr>Présentation PowerPoint</vt:lpstr>
      <vt:lpstr>Présentation PowerPoint</vt:lpstr>
      <vt:lpstr>Présentation PowerPoint</vt:lpstr>
      <vt:lpstr>WYJĄTKI OD ZAKAZU UDZIAŁU KAPITAŁU PRYWATNEGO</vt:lpstr>
      <vt:lpstr>Présentation PowerPoint</vt:lpstr>
      <vt:lpstr>KWESTIA PODWYKONAWSTWA</vt:lpstr>
      <vt:lpstr>KWESTIA PODWYKONAWSTWA</vt:lpstr>
      <vt:lpstr>KWESTIA PODWYKONAWSTWA</vt:lpstr>
      <vt:lpstr>KWESTIA PODWYKONAWSTWA</vt:lpstr>
      <vt:lpstr>Présentation PowerPoint</vt:lpstr>
      <vt:lpstr>Présentation PowerPoint</vt:lpstr>
      <vt:lpstr>Présentation PowerPoint</vt:lpstr>
      <vt:lpstr>TRYB UDZIELANIA ZAMÓWIEŃ IN HOUSE</vt:lpstr>
      <vt:lpstr>Présentation PowerPoint</vt:lpstr>
      <vt:lpstr>Présentation PowerPoint</vt:lpstr>
      <vt:lpstr>TRYB UDZIELANIA ZAMÓWIEŃ IN HOUSE</vt:lpstr>
      <vt:lpstr>Présentation PowerPoint</vt:lpstr>
      <vt:lpstr>Présentation PowerPoint</vt:lpstr>
      <vt:lpstr>Présentation PowerPoint</vt:lpstr>
      <vt:lpstr>TRYB UDZIELANIA ZAMÓWIEŃ IN HOUSE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freshuser</dc:creator>
  <cp:lastModifiedBy>Marliere Hanna</cp:lastModifiedBy>
  <cp:revision>316</cp:revision>
  <dcterms:created xsi:type="dcterms:W3CDTF">2016-05-13T12:49:15Z</dcterms:created>
  <dcterms:modified xsi:type="dcterms:W3CDTF">2017-02-10T08:56:16Z</dcterms:modified>
</cp:coreProperties>
</file>