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8" r:id="rId10"/>
    <p:sldId id="266" r:id="rId11"/>
    <p:sldId id="267" r:id="rId12"/>
    <p:sldId id="270" r:id="rId13"/>
    <p:sldId id="274" r:id="rId14"/>
    <p:sldId id="285" r:id="rId15"/>
    <p:sldId id="286" r:id="rId16"/>
    <p:sldId id="287" r:id="rId17"/>
    <p:sldId id="288" r:id="rId18"/>
    <p:sldId id="289" r:id="rId19"/>
    <p:sldId id="291" r:id="rId20"/>
    <p:sldId id="290" r:id="rId21"/>
    <p:sldId id="272" r:id="rId22"/>
    <p:sldId id="273" r:id="rId23"/>
    <p:sldId id="278" r:id="rId24"/>
    <p:sldId id="279" r:id="rId25"/>
    <p:sldId id="280" r:id="rId26"/>
    <p:sldId id="281" r:id="rId27"/>
    <p:sldId id="283" r:id="rId28"/>
    <p:sldId id="284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708" autoAdjust="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Postępowanie z osadami</c:v>
                </c:pt>
              </c:strCache>
            </c:strRef>
          </c:tx>
          <c:explosion val="25"/>
          <c:dLbls>
            <c:showCatName val="1"/>
            <c:showPercent val="1"/>
          </c:dLbls>
          <c:cat>
            <c:strRef>
              <c:f>Arkusz1!$A$2:$A$10</c:f>
              <c:strCache>
                <c:ptCount val="7"/>
                <c:pt idx="0">
                  <c:v>stosowanie w ronictwie</c:v>
                </c:pt>
                <c:pt idx="1">
                  <c:v>stosowanie do reultywacji terenów, w tym gruntów na cele rolne</c:v>
                </c:pt>
                <c:pt idx="2">
                  <c:v>stosowanie do uprawy roślin przeznaczonych do produkcji kompost</c:v>
                </c:pt>
                <c:pt idx="3">
                  <c:v>przeznaczone na inne cele</c:v>
                </c:pt>
                <c:pt idx="4">
                  <c:v>przekształcone termicznie</c:v>
                </c:pt>
                <c:pt idx="5">
                  <c:v>składowane</c:v>
                </c:pt>
                <c:pt idx="6">
                  <c:v>magazynowane czasowo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16.100000000000001</c:v>
                </c:pt>
                <c:pt idx="1">
                  <c:v>21.9</c:v>
                </c:pt>
                <c:pt idx="2">
                  <c:v>5.6</c:v>
                </c:pt>
                <c:pt idx="3">
                  <c:v>18.5</c:v>
                </c:pt>
                <c:pt idx="4">
                  <c:v>0.9</c:v>
                </c:pt>
                <c:pt idx="5">
                  <c:v>29.3</c:v>
                </c:pt>
                <c:pt idx="6">
                  <c:v>7.7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Osad przed wysuszeniem</c:v>
                </c:pt>
              </c:strCache>
            </c:strRef>
          </c:tx>
          <c:cat>
            <c:strRef>
              <c:f>Arkusz1!$A$2</c:f>
              <c:strCache>
                <c:ptCount val="1"/>
                <c:pt idx="0">
                  <c:v>Redukcja masy: 50-70 %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Osad po wysuszeniu</c:v>
                </c:pt>
              </c:strCache>
            </c:strRef>
          </c:tx>
          <c:cat>
            <c:strRef>
              <c:f>Arkusz1!$A$2</c:f>
              <c:strCache>
                <c:ptCount val="1"/>
                <c:pt idx="0">
                  <c:v>Redukcja masy: 50-70 %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hape val="box"/>
        <c:axId val="74780032"/>
        <c:axId val="74781824"/>
        <c:axId val="0"/>
      </c:bar3DChart>
      <c:catAx>
        <c:axId val="74780032"/>
        <c:scaling>
          <c:orientation val="minMax"/>
        </c:scaling>
        <c:delete val="1"/>
        <c:axPos val="b"/>
        <c:tickLblPos val="nextTo"/>
        <c:crossAx val="74781824"/>
        <c:crosses val="autoZero"/>
        <c:auto val="1"/>
        <c:lblAlgn val="ctr"/>
        <c:lblOffset val="100"/>
      </c:catAx>
      <c:valAx>
        <c:axId val="74781824"/>
        <c:scaling>
          <c:orientation val="minMax"/>
        </c:scaling>
        <c:axPos val="l"/>
        <c:majorGridlines/>
        <c:numFmt formatCode="General" sourceLinked="1"/>
        <c:tickLblPos val="nextTo"/>
        <c:crossAx val="7478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309726856363789"/>
          <c:y val="0.30902510920875764"/>
          <c:w val="0.36902567211408743"/>
          <c:h val="0.38194978158248705"/>
        </c:manualLayout>
      </c:layout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B929-8818-48FD-9DA0-0A1AFD12F34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E1673-BAB6-485A-A8AC-03DEFABC8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E1673-BAB6-485A-A8AC-03DEFABC8B2B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EB074B-D533-43F6-A158-847DFC5DBEB6}" type="datetimeFigureOut">
              <a:rPr lang="pl-PL" smtClean="0"/>
              <a:pPr/>
              <a:t>2012-10-02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2CF341-D047-42E4-89AD-85E52F951F9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1447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KIERUNKI ZAGOSPODAROWNIA KOMUNALNYCH OSADÓW ŚCIEKOWYCH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6" name="Symbol zastępczy zawartości 5" descr="270720113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4191000" cy="3143250"/>
          </a:xfrm>
          <a:prstGeom prst="rect">
            <a:avLst/>
          </a:prstGeom>
        </p:spPr>
      </p:pic>
      <p:pic>
        <p:nvPicPr>
          <p:cNvPr id="10" name="Picture 4" descr="VW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59151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Zakazuje się stosowania komunalnych osadów ściekowych: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dirty="0" smtClean="0"/>
              <a:t>- na obszarach parków narodowych i rezerwatów przyrody,</a:t>
            </a:r>
          </a:p>
          <a:p>
            <a:pPr>
              <a:buNone/>
            </a:pPr>
            <a:r>
              <a:rPr lang="pl-PL" b="1" dirty="0" smtClean="0"/>
              <a:t>- na terenach ochrony pośredniej stref ochronnych ujęć wody, o ile akt prawa miejscowego wydanego na podstawie art. 58 ustawy z dnia 18 lipca 2001 r. – Prawo wodne, nie stanowi inaczej,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- w pasie gruntu o szerokości 50 m bezpośrednio przylegającego do brzegów jezior </a:t>
            </a:r>
            <a:br>
              <a:rPr lang="pl-PL" b="1" dirty="0" smtClean="0"/>
            </a:br>
            <a:r>
              <a:rPr lang="pl-PL" b="1" dirty="0" smtClean="0"/>
              <a:t>i cieków,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- na terenach zalewowych, czasowo podtopionych i bagiennych,</a:t>
            </a:r>
          </a:p>
          <a:p>
            <a:pPr>
              <a:buNone/>
            </a:pPr>
            <a:r>
              <a:rPr lang="pl-PL" dirty="0" smtClean="0"/>
              <a:t>- na terenach czasowo zamarzniętych i pokrytych śniegiem,</a:t>
            </a:r>
          </a:p>
          <a:p>
            <a:pPr>
              <a:buNone/>
            </a:pPr>
            <a:r>
              <a:rPr lang="pl-PL" dirty="0" smtClean="0"/>
              <a:t>- na gruntach o dużej przepuszczalności, stanowiących w szczególności piaski luźne 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err="1" smtClean="0"/>
              <a:t>słabogliniaste</a:t>
            </a:r>
            <a:r>
              <a:rPr lang="pl-PL" dirty="0" smtClean="0"/>
              <a:t> oraz piaski gliniaste lekkie, jeżeli poziom wód gruntowych znajduje się </a:t>
            </a:r>
            <a:br>
              <a:rPr lang="pl-PL" dirty="0" smtClean="0"/>
            </a:br>
            <a:r>
              <a:rPr lang="pl-PL" dirty="0" smtClean="0"/>
              <a:t>na głębokości mniejszej niż 1,5 m poniżej powierzchni gruntu,</a:t>
            </a:r>
          </a:p>
          <a:p>
            <a:pPr>
              <a:buNone/>
            </a:pPr>
            <a:r>
              <a:rPr lang="pl-PL" b="1" dirty="0" smtClean="0"/>
              <a:t>- na gruntach rolnych o spadku przekraczającym 10 %,	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- na obszarach ochronnych zbiorników wód śródlądowych, o ile akt prawa miejscowego wydanego na podstawie art. 58 ustawy z dnia 18 lipca 2001 r. – Prawo wodne, nie stanowi inaczej,</a:t>
            </a:r>
          </a:p>
          <a:p>
            <a:pPr>
              <a:buNone/>
            </a:pPr>
            <a:r>
              <a:rPr lang="pl-PL" dirty="0" smtClean="0"/>
              <a:t>- na terenach objętych pozostałymi formami ochrony przyrody niewymienionymi w </a:t>
            </a:r>
            <a:r>
              <a:rPr lang="pl-PL" dirty="0" err="1" smtClean="0"/>
              <a:t>pkt</a:t>
            </a:r>
            <a:r>
              <a:rPr lang="pl-PL" dirty="0" smtClean="0"/>
              <a:t> 1, jeżeli osady ściekowe zostały wytworzone poza tymi terenami,</a:t>
            </a:r>
          </a:p>
          <a:p>
            <a:pPr>
              <a:buNone/>
            </a:pPr>
            <a:r>
              <a:rPr lang="pl-PL" b="1" dirty="0" smtClean="0"/>
              <a:t>- na terenach położonych w odległości mniejszej niż 100 m od ujęcia wody, domu mieszkalnego lub zakładu produkcji żywności,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- na gruntach, na których rosną rośliny sadownicze i warzywa, z wyjątkiem drzew owocowych,</a:t>
            </a:r>
          </a:p>
          <a:p>
            <a:pPr>
              <a:buNone/>
            </a:pPr>
            <a:r>
              <a:rPr lang="pl-PL" dirty="0" smtClean="0"/>
              <a:t>- na gruntach przeznaczonych pod uprawę roślin jagodowych i warzyw, których części jadalne bezpośrednio stykają się z ziemią i są spożywane w stanie surowym – w ciągu 18 miesięcy poprzedzających zbiory i w czasie zbiorów,</a:t>
            </a:r>
          </a:p>
          <a:p>
            <a:pPr>
              <a:buNone/>
            </a:pPr>
            <a:r>
              <a:rPr lang="pl-PL" dirty="0" smtClean="0"/>
              <a:t>- na gruntach wykorzystywanych na pastwiska i łąki,</a:t>
            </a:r>
          </a:p>
          <a:p>
            <a:pPr>
              <a:buNone/>
            </a:pPr>
            <a:r>
              <a:rPr lang="pl-PL" dirty="0" smtClean="0"/>
              <a:t>- na gruntach wykorzystywanych do upraw pod osłonami.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Osady mogą być przekazywane: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właścicielowi, dzierżawcy lub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innej osobie władającej nieruchomością, na której mają być stosowane</a:t>
            </a:r>
          </a:p>
          <a:p>
            <a:pPr>
              <a:buNone/>
            </a:pPr>
            <a:r>
              <a:rPr lang="pl-PL" dirty="0" smtClean="0"/>
              <a:t>Wyłącznie przez wytwórcę tych osadów.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100" b="1" dirty="0" smtClean="0"/>
              <a:t>WYTWÓRCA PONOSI ODPOWIEDZIALNOŚĆ ZA PRAWIDŁOWE ZASTOSOWANIE KOMUNALNYCHOSADÓW ŚCIEKOWYCH: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 rolnictwie,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do uprawy roślin przeznaczonych do produkcji kompostu,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do uprawy roślin nieprzeznaczonych do spożycia i do produkcji pasz.</a:t>
            </a:r>
          </a:p>
          <a:p>
            <a:pPr>
              <a:buNone/>
            </a:pPr>
            <a:r>
              <a:rPr lang="pl-PL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 flipH="1" flipV="1">
            <a:off x="8839199" y="16306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Suszarnie solarne komunalnych osadów Ściekowych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42860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tx2"/>
                </a:solidFill>
              </a:rPr>
              <a:t>Przy pomocy przyjaznej środowisku energii słonecznej woda zostaje w prosty sposób usunięta z osadu ściekowego, przez co wyraźnie zmniejsza się ilość osadu.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8596" y="1643050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Wysuszony osad jest masowo i objętościowo zredukowany, a ponadto jest neutralnym zapachowo, biologicznie ustabilizowanym i łatwym </a:t>
            </a:r>
            <a:br>
              <a:rPr lang="pl-PL" dirty="0" smtClean="0"/>
            </a:br>
            <a:r>
              <a:rPr lang="pl-PL" dirty="0" smtClean="0"/>
              <a:t>do magazynowania produktem.</a:t>
            </a:r>
          </a:p>
          <a:p>
            <a:endParaRPr lang="pl-PL" dirty="0" smtClean="0"/>
          </a:p>
          <a:p>
            <a:r>
              <a:rPr lang="pl-PL" dirty="0" smtClean="0"/>
              <a:t>Redukcja masy przez słoneczne suszenie przy załadunku wstępie odwodnionego osadu 25 % suchej masy:</a:t>
            </a:r>
          </a:p>
        </p:txBody>
      </p:sp>
      <p:graphicFrame>
        <p:nvGraphicFramePr>
          <p:cNvPr id="4" name="Wykres 3"/>
          <p:cNvGraphicFramePr/>
          <p:nvPr/>
        </p:nvGraphicFramePr>
        <p:xfrm>
          <a:off x="4572000" y="1928802"/>
          <a:ext cx="4262446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ymbol zastępczy zawartości 6" descr="img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643446"/>
            <a:ext cx="2928958" cy="19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500" dirty="0" smtClean="0"/>
              <a:t>Parametry pracy suszarni słonecznej</a:t>
            </a:r>
            <a:endParaRPr lang="pl-PL" sz="2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6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Redukcja masy osadów o początkowej zawartości suchej masy na poziomie 18% do ok. 60-70% zimą i 80-85% latem,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Osiągnięcie temperatury 55-65</a:t>
            </a:r>
            <a:r>
              <a:rPr lang="pl-PL" dirty="0" smtClean="0">
                <a:latin typeface="Calibri"/>
              </a:rPr>
              <a:t>⁰C warunkiem zajścia egzotermicznych reakcji rozpadu </a:t>
            </a:r>
            <a:r>
              <a:rPr lang="pl-PL" dirty="0" err="1" smtClean="0">
                <a:latin typeface="Calibri"/>
              </a:rPr>
              <a:t>matrii</a:t>
            </a:r>
            <a:r>
              <a:rPr lang="pl-PL" dirty="0" smtClean="0">
                <a:latin typeface="Calibri"/>
              </a:rPr>
              <a:t> organicznej,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Calibri"/>
              </a:rPr>
              <a:t>Konieczność przewracania i napowietrzania suszonych osadów oraz transportu wewnątrz hali </a:t>
            </a:r>
            <a:r>
              <a:rPr lang="pl-PL" dirty="0" smtClean="0">
                <a:latin typeface="Calibri"/>
              </a:rPr>
              <a:t>suszarniczej,</a:t>
            </a:r>
            <a:endParaRPr lang="pl-PL" dirty="0" smtClean="0"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Calibri"/>
              </a:rPr>
              <a:t>Zużycie energii elektrycznej ok. 30-35 </a:t>
            </a:r>
            <a:r>
              <a:rPr lang="pl-PL" dirty="0" err="1" smtClean="0">
                <a:latin typeface="Calibri"/>
              </a:rPr>
              <a:t>kWh</a:t>
            </a:r>
            <a:r>
              <a:rPr lang="pl-PL" dirty="0" smtClean="0">
                <a:latin typeface="Calibri"/>
              </a:rPr>
              <a:t> na tonę odparowanej wody, </a:t>
            </a:r>
            <a:endParaRPr lang="pl-PL" dirty="0" smtClean="0"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Calibri"/>
              </a:rPr>
              <a:t>Możliwość zastosowania ogrzewania podłogowego w celu wspomagania procesu </a:t>
            </a:r>
            <a:r>
              <a:rPr lang="pl-PL" dirty="0" smtClean="0">
                <a:latin typeface="Calibri"/>
              </a:rPr>
              <a:t>suszenia,</a:t>
            </a:r>
            <a:endParaRPr lang="pl-PL" dirty="0" smtClean="0"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Calibri"/>
              </a:rPr>
              <a:t>Konieczność dalszego </a:t>
            </a:r>
            <a:r>
              <a:rPr lang="pl-PL" dirty="0" smtClean="0">
                <a:latin typeface="Calibri"/>
              </a:rPr>
              <a:t>zagospodarowania </a:t>
            </a:r>
            <a:r>
              <a:rPr lang="pl-PL" dirty="0" smtClean="0">
                <a:latin typeface="Calibri"/>
              </a:rPr>
              <a:t>wysuszonych osadów ściekowych:</a:t>
            </a:r>
            <a:br>
              <a:rPr lang="pl-PL" dirty="0" smtClean="0">
                <a:latin typeface="Calibri"/>
              </a:rPr>
            </a:br>
            <a:r>
              <a:rPr lang="pl-PL" dirty="0" smtClean="0">
                <a:latin typeface="Calibri"/>
              </a:rPr>
              <a:t>- rolnicze wykorzystanie,</a:t>
            </a:r>
            <a:br>
              <a:rPr lang="pl-PL" dirty="0" smtClean="0">
                <a:latin typeface="Calibri"/>
              </a:rPr>
            </a:br>
            <a:r>
              <a:rPr lang="pl-PL" dirty="0" smtClean="0">
                <a:latin typeface="Calibri"/>
              </a:rPr>
              <a:t>- spalanie.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 flipH="1" flipV="1">
            <a:off x="8839199" y="16306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Kompostowanie komunalnych osadów Ściekowych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Kompostowanie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Jest to tlenowy biochemiczny rozkład substancji organicznej, w wyniku którego powstaje nawóz organiczny o barwie i zapachu często zbliżonym do ściółki leśnej, który zawiera próchnicę oraz czynniki wzrostowe w postaci mikroelementów. Za rozkład substancji organicznej odpowiedzialne są bakterie </a:t>
            </a:r>
            <a:r>
              <a:rPr lang="pl-PL" dirty="0" err="1" smtClean="0"/>
              <a:t>mezofilne</a:t>
            </a:r>
            <a:r>
              <a:rPr lang="pl-PL" dirty="0" smtClean="0"/>
              <a:t> i termofilne, </a:t>
            </a:r>
            <a:r>
              <a:rPr lang="pl-PL" dirty="0" err="1" smtClean="0"/>
              <a:t>termofilne</a:t>
            </a:r>
            <a:r>
              <a:rPr lang="pl-PL" dirty="0" smtClean="0"/>
              <a:t> grzyby oraz promieniowce. Proces kompostowania można określić jako cykl przemian biochemicznych prowadzących do częściowej mineralizacji i humifikacji związków organicznych występujących we wsadzie początkowym.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r>
              <a:rPr lang="pl-PL" sz="2500" dirty="0" smtClean="0"/>
              <a:t>Czynniki wpływające na efektywność procesu kompostowania:</a:t>
            </a:r>
            <a:endParaRPr lang="pl-PL" sz="2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Skład masy kompostowej,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Struktura materiału,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Stosunek C/N i C/P materiału </a:t>
            </a:r>
            <a:r>
              <a:rPr lang="pl-PL" dirty="0" err="1" smtClean="0"/>
              <a:t>wyjścioego</a:t>
            </a:r>
            <a:r>
              <a:rPr lang="pl-PL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dirty="0" err="1" smtClean="0"/>
              <a:t>pH</a:t>
            </a:r>
            <a:r>
              <a:rPr lang="pl-PL" dirty="0" smtClean="0"/>
              <a:t> masy kompostowej,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Wilgotność masy kompostowej,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Ilość doprowadzanego powietrza,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Temperatura masy kompostowej.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Sposoby kompostowania: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Istnieją dwie podstawowe metody na przeprowadzenie procesu kompostowania, wszystkie stosowane są kombinacją tych dwóch </a:t>
            </a:r>
            <a:r>
              <a:rPr lang="pl-PL" dirty="0" err="1" smtClean="0"/>
              <a:t>podstawaowych</a:t>
            </a:r>
            <a:r>
              <a:rPr lang="pl-PL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aktywna (gorąca) – pozwala na rozwój najbardziej efektywnych bakterii, zabija większość mikroorganizmów chorobotwórczych i nasion.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pasywna (zimna) – pozostawia się materiał by został poddany naturalnemu, powolnemu kompostowaniu, które pozostawia mikroorganizmy i nasiona.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r>
              <a:rPr lang="pl-PL" sz="2000" dirty="0" smtClean="0"/>
              <a:t>Podział systemów kompostowania odpadów organicznych według kryterium zastosowanego bioreaktora</a:t>
            </a:r>
            <a:endParaRPr lang="pl-PL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868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Systemy </a:t>
                      </a:r>
                      <a:r>
                        <a:rPr lang="pl-PL" sz="1600" dirty="0" err="1" smtClean="0"/>
                        <a:t>niereaktorowe</a:t>
                      </a:r>
                      <a:r>
                        <a:rPr lang="pl-PL" sz="1600" dirty="0" smtClean="0"/>
                        <a:t> (otwarte)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Systemy reaktorowe (zamknięte)</a:t>
                      </a:r>
                      <a:endParaRPr lang="pl-P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bez przemieszczania odpadów w złożu</a:t>
                      </a:r>
                      <a:endParaRPr lang="pl-PL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 przemieszczaniem odpadów w złożu</a:t>
                      </a:r>
                      <a:endParaRPr lang="pl-PL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 przepływie pionowym (wieże)</a:t>
                      </a:r>
                      <a:endParaRPr lang="pl-PL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 przepływie</a:t>
                      </a:r>
                      <a:r>
                        <a:rPr lang="pl-PL" sz="1600" baseline="0" dirty="0" smtClean="0"/>
                        <a:t> poziomym (bębny i zbiorniki)</a:t>
                      </a:r>
                      <a:endParaRPr lang="pl-PL" sz="1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w pryzmach statycznych zadaszonych z regulowanym napowietrzaniem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w pryzmach przerzucanych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w wieżach z piętrami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skrzyniowe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w pryzmach z napowietrzaniem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w pryzmach przerzucanych</a:t>
                      </a:r>
                      <a:r>
                        <a:rPr lang="pl-PL" sz="1600" baseline="0" dirty="0" smtClean="0"/>
                        <a:t> z napowietrzaniem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w wieżach bez pięter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tunelowe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</a:t>
                      </a:r>
                      <a:r>
                        <a:rPr lang="pl-PL" sz="1600" baseline="0" dirty="0" smtClean="0"/>
                        <a:t> w technologii </a:t>
                      </a:r>
                      <a:r>
                        <a:rPr lang="pl-PL" sz="1600" baseline="0" dirty="0" err="1" smtClean="0"/>
                        <a:t>Brikollare</a:t>
                      </a:r>
                      <a:r>
                        <a:rPr lang="pl-PL" sz="1600" baseline="0" dirty="0" smtClean="0"/>
                        <a:t> – w brykietach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komorowe i kontenerowe</a:t>
                      </a:r>
                      <a:endParaRPr lang="pl-P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Kompostowanie bębnowe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Dyrektywa Rady 86/278/EWG z dnia 12 czerwca 1986r. W sprawie ochrony środowiska, w szczególności gleby, w przypadku stosowania osadów ściekowych w rolnictwie</a:t>
            </a:r>
            <a:br>
              <a:rPr lang="pl-PL" dirty="0" smtClean="0"/>
            </a:br>
            <a:r>
              <a:rPr lang="pl-PL" dirty="0" smtClean="0"/>
              <a:t>(Dz. Urz. WE 181 z 04.07.1986, </a:t>
            </a:r>
            <a:r>
              <a:rPr lang="pl-PL" dirty="0" err="1" smtClean="0"/>
              <a:t>str</a:t>
            </a:r>
            <a:r>
              <a:rPr lang="pl-PL" dirty="0" smtClean="0"/>
              <a:t> 6 i L 377 z 31.2.1991, str. 48 artykuł 3)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Ustawa z dnia 27.04.2001r. o odpadach</a:t>
            </a:r>
            <a:br>
              <a:rPr lang="pl-PL" dirty="0" smtClean="0"/>
            </a:br>
            <a:r>
              <a:rPr lang="pl-PL" dirty="0" smtClean="0"/>
              <a:t>(Dz. U. z 2001r. Nr 62, poz. 628 z </a:t>
            </a:r>
            <a:r>
              <a:rPr lang="pl-PL" dirty="0" err="1" smtClean="0"/>
              <a:t>późn</a:t>
            </a:r>
            <a:r>
              <a:rPr lang="pl-PL" dirty="0" smtClean="0"/>
              <a:t>. zm. </a:t>
            </a:r>
            <a:br>
              <a:rPr lang="pl-PL" dirty="0" smtClean="0"/>
            </a:br>
            <a:r>
              <a:rPr lang="pl-PL" dirty="0" smtClean="0"/>
              <a:t>Dz. U. z 2010r. Nr 185, poz. 1243 tekst </a:t>
            </a:r>
            <a:r>
              <a:rPr lang="pl-PL" dirty="0" err="1" smtClean="0"/>
              <a:t>jednlity</a:t>
            </a:r>
            <a:r>
              <a:rPr lang="pl-PL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Rozporządzenie Ministra Środowiska z dnia 13.07.2010r. w sprawie komunalnych osadów ściekowych (Dz. U. z 2010r. Nr 137, poz. 924)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r>
              <a:rPr lang="pl-PL" sz="2500" dirty="0" smtClean="0"/>
              <a:t>Cechy nawozów organicznych i </a:t>
            </a:r>
            <a:r>
              <a:rPr lang="pl-PL" sz="2500" dirty="0" err="1" smtClean="0"/>
              <a:t>organizno-Mineralnych</a:t>
            </a:r>
            <a:r>
              <a:rPr lang="pl-PL" sz="2500" dirty="0" smtClean="0"/>
              <a:t>:</a:t>
            </a:r>
            <a:endParaRPr lang="pl-PL" sz="2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Dopuszczalna zawartość zanieczyszczeń w 1 kg suchej masy nawozu nie może przekraczać:</a:t>
            </a:r>
            <a:br>
              <a:rPr lang="pl-PL" dirty="0" smtClean="0"/>
            </a:br>
            <a:r>
              <a:rPr lang="pl-PL" dirty="0" smtClean="0"/>
              <a:t>- chromu (Cr) – 100 mg,</a:t>
            </a:r>
            <a:br>
              <a:rPr lang="pl-PL" dirty="0" smtClean="0"/>
            </a:br>
            <a:r>
              <a:rPr lang="pl-PL" dirty="0" smtClean="0"/>
              <a:t>- kadmu (Cd) – 5 mg,</a:t>
            </a:r>
            <a:br>
              <a:rPr lang="pl-PL" dirty="0" smtClean="0"/>
            </a:br>
            <a:r>
              <a:rPr lang="pl-PL" dirty="0" smtClean="0"/>
              <a:t>- niklu (Ni) – 60 mg, </a:t>
            </a:r>
            <a:br>
              <a:rPr lang="pl-PL" dirty="0" smtClean="0"/>
            </a:br>
            <a:r>
              <a:rPr lang="pl-PL" dirty="0" smtClean="0"/>
              <a:t>- ołowiu (Pb) – 140 mg,</a:t>
            </a:r>
            <a:br>
              <a:rPr lang="pl-PL" dirty="0" smtClean="0"/>
            </a:br>
            <a:r>
              <a:rPr lang="pl-PL" dirty="0" smtClean="0"/>
              <a:t>- rtęci (</a:t>
            </a:r>
            <a:r>
              <a:rPr lang="pl-PL" dirty="0" err="1" smtClean="0"/>
              <a:t>Hg</a:t>
            </a:r>
            <a:r>
              <a:rPr lang="pl-PL" dirty="0" smtClean="0"/>
              <a:t>) – 2 </a:t>
            </a:r>
            <a:r>
              <a:rPr lang="pl-PL" dirty="0" err="1" smtClean="0"/>
              <a:t>mg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 wymienionych nawozach nie mogą występować:</a:t>
            </a:r>
            <a:br>
              <a:rPr lang="pl-PL" dirty="0" smtClean="0"/>
            </a:br>
            <a:r>
              <a:rPr lang="pl-PL" dirty="0" smtClean="0"/>
              <a:t>- żywe jaja pasożytów jelitowych </a:t>
            </a:r>
            <a:r>
              <a:rPr lang="pl-PL" dirty="0" err="1" smtClean="0"/>
              <a:t>Ascaris</a:t>
            </a:r>
            <a:r>
              <a:rPr lang="pl-PL" dirty="0" smtClean="0"/>
              <a:t> sp. </a:t>
            </a:r>
            <a:r>
              <a:rPr lang="pl-PL" dirty="0" err="1" smtClean="0"/>
              <a:t>Trichuris</a:t>
            </a:r>
            <a:r>
              <a:rPr lang="pl-PL" dirty="0" smtClean="0"/>
              <a:t> sp. </a:t>
            </a:r>
            <a:r>
              <a:rPr lang="pl-PL" dirty="0" err="1" smtClean="0"/>
              <a:t>Toxocara</a:t>
            </a:r>
            <a:r>
              <a:rPr lang="pl-PL" dirty="0" smtClean="0"/>
              <a:t> sp.</a:t>
            </a:r>
            <a:br>
              <a:rPr lang="pl-PL" dirty="0" smtClean="0"/>
            </a:br>
            <a:r>
              <a:rPr lang="pl-PL" dirty="0" smtClean="0"/>
              <a:t>- bakterie z rodzaju Salmonella,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 przypadku deklarowania w nich azotu, fosforu lub potasu, ich zawartość nie może być mniejsza niż:</a:t>
            </a:r>
            <a:br>
              <a:rPr lang="pl-PL" dirty="0" smtClean="0"/>
            </a:br>
            <a:r>
              <a:rPr lang="pl-PL" dirty="0" smtClean="0"/>
              <a:t>- 0,3% (m/</a:t>
            </a:r>
            <a:r>
              <a:rPr lang="pl-PL" dirty="0" err="1" smtClean="0"/>
              <a:t>m</a:t>
            </a:r>
            <a:r>
              <a:rPr lang="pl-PL" dirty="0" smtClean="0"/>
              <a:t>) azotu całkowitego (P),</a:t>
            </a:r>
            <a:br>
              <a:rPr lang="pl-PL" dirty="0" smtClean="0"/>
            </a:br>
            <a:r>
              <a:rPr lang="pl-PL" dirty="0" smtClean="0"/>
              <a:t>- 0,2% (m/</a:t>
            </a:r>
            <a:r>
              <a:rPr lang="pl-PL" dirty="0" err="1" smtClean="0"/>
              <a:t>m</a:t>
            </a:r>
            <a:r>
              <a:rPr lang="pl-PL" dirty="0" smtClean="0"/>
              <a:t>) fosforu w przeliczeniu na pięciotlenek fosforu (P</a:t>
            </a:r>
            <a:r>
              <a:rPr lang="pl-PL" baseline="-25000" dirty="0" smtClean="0"/>
              <a:t>2</a:t>
            </a:r>
            <a:r>
              <a:rPr lang="pl-PL" dirty="0" smtClean="0"/>
              <a:t>O</a:t>
            </a:r>
            <a:r>
              <a:rPr lang="pl-PL" baseline="-25000" dirty="0" smtClean="0"/>
              <a:t>5</a:t>
            </a:r>
            <a:r>
              <a:rPr lang="pl-PL" dirty="0" smtClean="0"/>
              <a:t>),</a:t>
            </a:r>
            <a:br>
              <a:rPr lang="pl-PL" dirty="0" smtClean="0"/>
            </a:br>
            <a:r>
              <a:rPr lang="pl-PL" dirty="0" smtClean="0"/>
              <a:t>- 0,2% (m/</a:t>
            </a:r>
            <a:r>
              <a:rPr lang="pl-PL" dirty="0" err="1" smtClean="0"/>
              <a:t>m</a:t>
            </a:r>
            <a:r>
              <a:rPr lang="pl-PL" dirty="0" smtClean="0"/>
              <a:t>) potasu w przeliczeniu na tlenek potasu (K</a:t>
            </a:r>
            <a:r>
              <a:rPr lang="pl-PL" baseline="-25000" dirty="0" smtClean="0"/>
              <a:t>2</a:t>
            </a:r>
            <a:r>
              <a:rPr lang="pl-PL" dirty="0" smtClean="0"/>
              <a:t>O)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 flipH="1">
            <a:off x="8839199" y="2849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Aglomeracja komunalnych osadów ściekowych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 aglomeracji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643050"/>
            <a:ext cx="8686800" cy="45720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Proces technologiczny prowadzony w specjalnych urządzeniach zapewniający: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Pełną higienizację osadów komunalnych wapnem palonym </a:t>
            </a:r>
            <a:r>
              <a:rPr lang="pl-PL" dirty="0" err="1" smtClean="0"/>
              <a:t>wysokoreaktywnym</a:t>
            </a:r>
            <a:r>
              <a:rPr lang="pl-PL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Utworzenie w urządzeniu mechanicznie jednorodnego złoża fluidalnego separującego cząstki,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Precyzyjną i intensywną homogenizację osadu,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Brak niekontrolowanego sklepiania się materiału w urządzeniu,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odpowiednią recyrkulację mieszanki w urządzeniu celem zoptymalizowania i wydłużenia procesu,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Ciągłe odprowadzenie produktu – mieszaniny osadu z wapnem w postaci sypkich, kruchych aglomeratów,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Pełne wbudowanie w strukturę osadu dawkowanego wapna palonego </a:t>
            </a:r>
            <a:r>
              <a:rPr lang="pl-PL" dirty="0" err="1" smtClean="0"/>
              <a:t>wsokoreaktywego</a:t>
            </a:r>
            <a:r>
              <a:rPr lang="pl-PL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Temperatura procesu ok. 140</a:t>
            </a:r>
            <a:r>
              <a:rPr lang="pl-PL" dirty="0" smtClean="0">
                <a:latin typeface="Calibri"/>
              </a:rPr>
              <a:t>⁰C.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Ploughshare® Mixer</a:t>
            </a:r>
            <a:r>
              <a:rPr lang="pl-PL" dirty="0" smtClean="0"/>
              <a:t> firmy </a:t>
            </a:r>
            <a:r>
              <a:rPr lang="pl-PL" dirty="0" err="1" smtClean="0"/>
              <a:t>lÖdige</a:t>
            </a: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10785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500" dirty="0" smtClean="0"/>
              <a:t>Mieszalnik </a:t>
            </a:r>
            <a:r>
              <a:rPr lang="pl-PL" sz="2500" dirty="0" err="1" smtClean="0"/>
              <a:t>jednowałowy</a:t>
            </a:r>
            <a:r>
              <a:rPr lang="pl-PL" sz="2500" dirty="0" smtClean="0"/>
              <a:t> do pracy ciągłej firmy WAM</a:t>
            </a:r>
            <a:endParaRPr lang="pl-PL" sz="2500" dirty="0"/>
          </a:p>
        </p:txBody>
      </p:sp>
      <p:pic>
        <p:nvPicPr>
          <p:cNvPr id="1027" name="Picture 3" descr="H:\mixer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810014" cy="4606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Produkt końcowy stanowi aglomerat: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o kulistym kształcie,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 jednorodnym składzie ziarnowym,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charakteryzujące się dobrą sypkością,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niepylące w trakcie magazynowania i transportu,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 wielkości granulek 0,1 do 10 </a:t>
            </a:r>
            <a:r>
              <a:rPr lang="pl-PL" dirty="0" err="1" smtClean="0"/>
              <a:t>mm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r>
              <a:rPr lang="pl-PL" sz="2500" dirty="0" smtClean="0"/>
              <a:t>Struktura aglomeratu możliwa do uzyskania przy użyciu urządzeń firmy </a:t>
            </a:r>
            <a:r>
              <a:rPr lang="pl-PL" sz="2500" dirty="0" err="1" smtClean="0"/>
              <a:t>LÖdige</a:t>
            </a:r>
            <a:endParaRPr lang="pl-PL" sz="2500" dirty="0"/>
          </a:p>
        </p:txBody>
      </p:sp>
      <p:pic>
        <p:nvPicPr>
          <p:cNvPr id="8" name="Picture 7" descr="Wpro_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2447925" cy="1974850"/>
          </a:xfrm>
          <a:prstGeom prst="rect">
            <a:avLst/>
          </a:prstGeom>
          <a:noFill/>
        </p:spPr>
      </p:pic>
      <p:pic>
        <p:nvPicPr>
          <p:cNvPr id="11" name="Picture 5" descr="Wpro_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2444750" cy="1962150"/>
          </a:xfrm>
          <a:prstGeom prst="rect">
            <a:avLst/>
          </a:prstGeom>
          <a:noFill/>
        </p:spPr>
      </p:pic>
      <p:pic>
        <p:nvPicPr>
          <p:cNvPr id="12" name="Picture 6" descr="Wpro_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00174"/>
            <a:ext cx="2520950" cy="1958975"/>
          </a:xfrm>
          <a:prstGeom prst="rect">
            <a:avLst/>
          </a:prstGeom>
          <a:noFill/>
        </p:spPr>
      </p:pic>
      <p:pic>
        <p:nvPicPr>
          <p:cNvPr id="13" name="Picture 8" descr="Wpro_0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929066"/>
            <a:ext cx="2444750" cy="1993900"/>
          </a:xfrm>
          <a:prstGeom prst="rect">
            <a:avLst/>
          </a:prstGeom>
          <a:noFill/>
        </p:spPr>
      </p:pic>
      <p:pic>
        <p:nvPicPr>
          <p:cNvPr id="14" name="Picture 9" descr="Wpro_0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929066"/>
            <a:ext cx="2592388" cy="1976437"/>
          </a:xfrm>
          <a:prstGeom prst="rect">
            <a:avLst/>
          </a:prstGeom>
          <a:noFill/>
        </p:spPr>
      </p:pic>
      <p:pic>
        <p:nvPicPr>
          <p:cNvPr id="10" name="Picture 4" descr="Wpro_028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7158" y="1500174"/>
            <a:ext cx="2428892" cy="19732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6099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36290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7338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65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Uwagi wstępne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pl-PL" dirty="0" smtClean="0"/>
              <a:t>Problem zagospodarowania ciągle wzrastających ilości osadów ściekowych staje się jednym z istotnych problemów środowiskowych naszego kraju.</a:t>
            </a:r>
          </a:p>
          <a:p>
            <a:pPr>
              <a:buFont typeface="Courier New" pitchFamily="49" charset="0"/>
              <a:buChar char="o"/>
            </a:pPr>
            <a:r>
              <a:rPr lang="pl-PL" dirty="0" smtClean="0"/>
              <a:t>Osady ściekowe, podobnie jak ścieki, będą wytwarzane zawsze i trzeba znaleźć najlepsze rozwiązanie ich właściwego zagospodarowania</a:t>
            </a:r>
          </a:p>
          <a:p>
            <a:pPr>
              <a:buFont typeface="Courier New" pitchFamily="49" charset="0"/>
              <a:buChar char="o"/>
            </a:pPr>
            <a:r>
              <a:rPr lang="pl-PL" dirty="0" smtClean="0"/>
              <a:t>Wybór metody zagospodarowania osadów ściekowych jest ściśle związany z uwarunkowaniami prawnymi spowodowanymi wejściem Polski do UE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700" dirty="0" smtClean="0"/>
              <a:t>Kryteria dopuszczania odpadów o kodach 19 08 05, 19 08 12, 19 08 14, 19 12 </a:t>
            </a:r>
            <a:r>
              <a:rPr lang="pl-PL" sz="1700" dirty="0" err="1" smtClean="0"/>
              <a:t>12</a:t>
            </a:r>
            <a:r>
              <a:rPr lang="pl-PL" sz="1700" dirty="0" smtClean="0"/>
              <a:t> </a:t>
            </a:r>
            <a:br>
              <a:rPr lang="pl-PL" sz="1700" dirty="0" smtClean="0"/>
            </a:br>
            <a:r>
              <a:rPr lang="pl-PL" sz="1700" dirty="0" smtClean="0"/>
              <a:t>oraz z grupy 20 do składowania na składowisku odpadów innych niż </a:t>
            </a:r>
            <a:br>
              <a:rPr lang="pl-PL" sz="1700" dirty="0" smtClean="0"/>
            </a:br>
            <a:r>
              <a:rPr lang="pl-PL" sz="1700" dirty="0" smtClean="0"/>
              <a:t>niebezpieczne i obojętne</a:t>
            </a:r>
            <a:endParaRPr lang="pl-PL" sz="17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928662" y="1714488"/>
          <a:ext cx="7267596" cy="1755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00"/>
                <a:gridCol w="3929090"/>
                <a:gridCol w="264320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</a:rPr>
                        <a:t>Lp.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</a:rPr>
                        <a:t>Parametr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</a:rPr>
                        <a:t>Wartość graniczna</a:t>
                      </a:r>
                    </a:p>
                  </a:txBody>
                  <a:tcPr marL="68580" marR="68580" marT="0" marB="0" anchor="ctr"/>
                </a:tc>
              </a:tr>
              <a:tr h="272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Ogólny węgiel organiczny (TOC)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5 % suchej masy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Strata przy prażeniu (LOI)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8 % suchej masy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Ciepło spalania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Times New Roman"/>
                          <a:ea typeface="Times New Roman"/>
                        </a:rPr>
                        <a:t>maks. 6 MJ/kg suchej masy</a:t>
                      </a:r>
                      <a:endParaRPr lang="pl-PL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928662" y="4071942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Art. 55 ust. 1 </a:t>
            </a:r>
            <a:r>
              <a:rPr lang="pl-PL" sz="2000" b="1" dirty="0" err="1" smtClean="0">
                <a:solidFill>
                  <a:schemeClr val="tx2"/>
                </a:solidFill>
              </a:rPr>
              <a:t>pkt</a:t>
            </a:r>
            <a:r>
              <a:rPr lang="pl-PL" sz="2000" b="1" dirty="0" smtClean="0">
                <a:solidFill>
                  <a:schemeClr val="tx2"/>
                </a:solidFill>
              </a:rPr>
              <a:t> 7b </a:t>
            </a:r>
            <a:r>
              <a:rPr lang="pl-PL" sz="2000" dirty="0" smtClean="0">
                <a:solidFill>
                  <a:schemeClr val="tx2"/>
                </a:solidFill>
              </a:rPr>
              <a:t>ustawy o odpadach</a:t>
            </a:r>
            <a:br>
              <a:rPr lang="pl-PL" sz="2000" dirty="0" smtClean="0">
                <a:solidFill>
                  <a:schemeClr val="tx2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Zakazuje się składowania odpadów ulegających biodegradacji selektywnie zebranych od 01.01.2013 r.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Metody zagospodarowania w </a:t>
            </a:r>
            <a:r>
              <a:rPr lang="pl-PL" dirty="0" err="1" smtClean="0"/>
              <a:t>polsce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>
            <a:normAutofit/>
          </a:bodyPr>
          <a:lstStyle/>
          <a:p>
            <a:r>
              <a:rPr lang="pl-PL" sz="2200" dirty="0" smtClean="0"/>
              <a:t>W perspektywie do 2022 podstawowe cele w gospodarce komunalnymi osadami ściekowymi są następujące (KPGO):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pl-PL" dirty="0" smtClean="0"/>
              <a:t>ograniczenie składowania osadów ściekowych</a:t>
            </a:r>
          </a:p>
          <a:p>
            <a:pPr>
              <a:buFont typeface="Courier New" pitchFamily="49" charset="0"/>
              <a:buChar char="o"/>
            </a:pPr>
            <a:r>
              <a:rPr lang="pl-PL" dirty="0" smtClean="0"/>
              <a:t>zwiększenie ilości komunalnych osadów ściekowych przetworzonych przed wprowadzeniem do środowiska oraz osadów przekształconych metodami termicznymi</a:t>
            </a:r>
          </a:p>
          <a:p>
            <a:pPr>
              <a:buFont typeface="Courier New" pitchFamily="49" charset="0"/>
              <a:buChar char="o"/>
            </a:pPr>
            <a:r>
              <a:rPr lang="pl-PL" dirty="0" smtClean="0"/>
              <a:t>maksymalizacja stopnia wykorzystania substancji biogennych zawartych w osadach przy jednoczesnym spełnieniu wszystkich wymogów dotyczących bezpieczeństwa sanitarnego, chemicznego oraz środowiskowego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Autofit/>
          </a:bodyPr>
          <a:lstStyle/>
          <a:p>
            <a:r>
              <a:rPr lang="pl-PL" sz="2500" dirty="0" smtClean="0"/>
              <a:t>Metody zagospodarowania odpadów </a:t>
            </a:r>
            <a:r>
              <a:rPr lang="pl-PL" sz="2500" dirty="0" smtClean="0"/>
              <a:t/>
            </a:r>
            <a:br>
              <a:rPr lang="pl-PL" sz="2500" dirty="0" smtClean="0"/>
            </a:br>
            <a:r>
              <a:rPr lang="pl-PL" sz="2500" dirty="0" smtClean="0"/>
              <a:t>o </a:t>
            </a:r>
            <a:r>
              <a:rPr lang="pl-PL" sz="2500" dirty="0" smtClean="0"/>
              <a:t>kodzie 19 08 05:</a:t>
            </a:r>
            <a:endParaRPr lang="pl-PL" sz="2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l-PL" dirty="0" smtClean="0"/>
              <a:t>Rolnicze wykorzystanie</a:t>
            </a:r>
          </a:p>
          <a:p>
            <a:pPr>
              <a:buFont typeface="Courier New" pitchFamily="49" charset="0"/>
              <a:buChar char="o"/>
            </a:pPr>
            <a:r>
              <a:rPr lang="pl-PL" dirty="0" smtClean="0"/>
              <a:t>Suszenie w suszarniach słonecznych</a:t>
            </a:r>
            <a:endParaRPr lang="pl-PL" dirty="0" smtClean="0"/>
          </a:p>
          <a:p>
            <a:pPr>
              <a:buFont typeface="Courier New" pitchFamily="49" charset="0"/>
              <a:buChar char="o"/>
            </a:pPr>
            <a:r>
              <a:rPr lang="pl-PL" dirty="0" smtClean="0"/>
              <a:t>Kompostowanie</a:t>
            </a:r>
          </a:p>
          <a:p>
            <a:pPr>
              <a:buFont typeface="Courier New" pitchFamily="49" charset="0"/>
              <a:buChar char="o"/>
            </a:pPr>
            <a:r>
              <a:rPr lang="pl-PL" dirty="0" smtClean="0"/>
              <a:t>A</a:t>
            </a:r>
            <a:r>
              <a:rPr lang="pl-PL" dirty="0" smtClean="0"/>
              <a:t>glomeracja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6215074" y="2143116"/>
            <a:ext cx="2624126" cy="7524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Rolnicze wykorzystanie komunalnych osadów ściekowych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Komunalne osady ściekowe można stosować: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arenR"/>
            </a:pPr>
            <a:r>
              <a:rPr lang="pl-PL" dirty="0" smtClean="0"/>
              <a:t>W rolnictwie, rozumianym jako uprawa wszystkich płodów rolnych wprowadzanych do obrotu handlowego, włączając </a:t>
            </a:r>
            <a:br>
              <a:rPr lang="pl-PL" dirty="0" smtClean="0"/>
            </a:br>
            <a:r>
              <a:rPr lang="pl-PL" dirty="0" smtClean="0"/>
              <a:t>w to uprawy przeznaczone do produkcji pasz,</a:t>
            </a:r>
          </a:p>
          <a:p>
            <a:pPr marL="514350" indent="-514350" algn="just">
              <a:buAutoNum type="arabicParenR"/>
            </a:pPr>
            <a:r>
              <a:rPr lang="pl-PL" dirty="0" smtClean="0"/>
              <a:t>Do rekultywacji terenów, w tym gruntów na cele rolne,</a:t>
            </a:r>
          </a:p>
          <a:p>
            <a:pPr marL="514350" indent="-514350" algn="just">
              <a:buAutoNum type="arabicParenR"/>
            </a:pPr>
            <a:r>
              <a:rPr lang="pl-PL" dirty="0" smtClean="0"/>
              <a:t>Do dostosowania gruntów do określonych potrzeb wynikających z panów gospodarki odpadami, planów zagospodarowania przestrzennego lub decyzji o warunkach zabudowy i zagospodarowania terenu,</a:t>
            </a:r>
          </a:p>
          <a:p>
            <a:pPr marL="514350" indent="-514350" algn="just">
              <a:buAutoNum type="arabicParenR"/>
            </a:pPr>
            <a:r>
              <a:rPr lang="pl-PL" dirty="0" smtClean="0"/>
              <a:t>Do uprawy roślin przeznaczonych do produkcji kompostu,</a:t>
            </a:r>
          </a:p>
          <a:p>
            <a:pPr marL="514350" indent="-514350" algn="just">
              <a:buAutoNum type="arabicParenR"/>
            </a:pPr>
            <a:r>
              <a:rPr lang="pl-PL" dirty="0" smtClean="0"/>
              <a:t>Do uprawy roślin nieprzeznaczonych do spożycia </a:t>
            </a:r>
            <a:br>
              <a:rPr lang="pl-PL" dirty="0" smtClean="0"/>
            </a:br>
            <a:r>
              <a:rPr lang="pl-PL" dirty="0" smtClean="0"/>
              <a:t>i do produkcji pasz.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1270</TotalTime>
  <Words>939</Words>
  <Application>Microsoft Office PowerPoint</Application>
  <PresentationFormat>Pokaz na ekranie (4:3)</PresentationFormat>
  <Paragraphs>140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Wędrówka</vt:lpstr>
      <vt:lpstr>KIERUNKI ZAGOSPODAROWNIA KOMUNALNYCH OSADÓW ŚCIEKOWYCH </vt:lpstr>
      <vt:lpstr>Podstawa prawna</vt:lpstr>
      <vt:lpstr>Uwagi wstępne</vt:lpstr>
      <vt:lpstr>Kryteria dopuszczania odpadów o kodach 19 08 05, 19 08 12, 19 08 14, 19 12 12  oraz z grupy 20 do składowania na składowisku odpadów innych niż  niebezpieczne i obojętne</vt:lpstr>
      <vt:lpstr>Metody zagospodarowania w polsce</vt:lpstr>
      <vt:lpstr>W perspektywie do 2022 podstawowe cele w gospodarce komunalnymi osadami ściekowymi są następujące (KPGO):</vt:lpstr>
      <vt:lpstr>Metody zagospodarowania odpadów  o kodzie 19 08 05:</vt:lpstr>
      <vt:lpstr>Rolnicze wykorzystanie komunalnych osadów ściekowych</vt:lpstr>
      <vt:lpstr>Komunalne osady ściekowe można stosować:</vt:lpstr>
      <vt:lpstr>Zakazuje się stosowania komunalnych osadów ściekowych:</vt:lpstr>
      <vt:lpstr>Osady mogą być przekazywane: </vt:lpstr>
      <vt:lpstr>Suszarnie solarne komunalnych osadów Ściekowych</vt:lpstr>
      <vt:lpstr>Slajd 13</vt:lpstr>
      <vt:lpstr>Parametry pracy suszarni słonecznej</vt:lpstr>
      <vt:lpstr>Kompostowanie komunalnych osadów Ściekowych</vt:lpstr>
      <vt:lpstr>Kompostowanie</vt:lpstr>
      <vt:lpstr>Czynniki wpływające na efektywność procesu kompostowania:</vt:lpstr>
      <vt:lpstr>Sposoby kompostowania:</vt:lpstr>
      <vt:lpstr>Podział systemów kompostowania odpadów organicznych według kryterium zastosowanego bioreaktora</vt:lpstr>
      <vt:lpstr>Cechy nawozów organicznych i organizno-Mineralnych:</vt:lpstr>
      <vt:lpstr>Aglomeracja komunalnych osadów ściekowych</vt:lpstr>
      <vt:lpstr>Proces aglomeracji</vt:lpstr>
      <vt:lpstr>Ploughshare® Mixer firmy lÖdige </vt:lpstr>
      <vt:lpstr>Mieszalnik jednowałowy do pracy ciągłej firmy WAM</vt:lpstr>
      <vt:lpstr>Produkt końcowy stanowi aglomerat:</vt:lpstr>
      <vt:lpstr>Struktura aglomeratu możliwa do uzyskania przy użyciu urządzeń firmy LÖdige</vt:lpstr>
      <vt:lpstr>Slajd 27</vt:lpstr>
      <vt:lpstr>Slajd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KIERUNKI ZAGOSPODAROWNIA KOMUNALNYCH OSADÓW ŚCIEKOWYCH </dc:title>
  <dc:creator>Mularz</dc:creator>
  <cp:lastModifiedBy>Mularz</cp:lastModifiedBy>
  <cp:revision>124</cp:revision>
  <dcterms:created xsi:type="dcterms:W3CDTF">2012-09-26T05:56:57Z</dcterms:created>
  <dcterms:modified xsi:type="dcterms:W3CDTF">2012-10-02T07:17:30Z</dcterms:modified>
</cp:coreProperties>
</file>