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6"/>
  </p:notesMasterIdLst>
  <p:handoutMasterIdLst>
    <p:handoutMasterId r:id="rId77"/>
  </p:handoutMasterIdLst>
  <p:sldIdLst>
    <p:sldId id="535" r:id="rId2"/>
    <p:sldId id="536" r:id="rId3"/>
    <p:sldId id="537" r:id="rId4"/>
    <p:sldId id="538" r:id="rId5"/>
    <p:sldId id="539" r:id="rId6"/>
    <p:sldId id="540" r:id="rId7"/>
    <p:sldId id="541" r:id="rId8"/>
    <p:sldId id="542" r:id="rId9"/>
    <p:sldId id="262" r:id="rId10"/>
    <p:sldId id="498" r:id="rId11"/>
    <p:sldId id="499" r:id="rId12"/>
    <p:sldId id="502" r:id="rId13"/>
    <p:sldId id="503" r:id="rId14"/>
    <p:sldId id="504" r:id="rId15"/>
    <p:sldId id="505" r:id="rId16"/>
    <p:sldId id="520" r:id="rId17"/>
    <p:sldId id="507" r:id="rId18"/>
    <p:sldId id="506" r:id="rId19"/>
    <p:sldId id="521" r:id="rId20"/>
    <p:sldId id="508" r:id="rId21"/>
    <p:sldId id="509" r:id="rId22"/>
    <p:sldId id="533" r:id="rId23"/>
    <p:sldId id="526" r:id="rId24"/>
    <p:sldId id="527" r:id="rId25"/>
    <p:sldId id="528" r:id="rId26"/>
    <p:sldId id="530" r:id="rId27"/>
    <p:sldId id="531" r:id="rId28"/>
    <p:sldId id="522" r:id="rId29"/>
    <p:sldId id="510" r:id="rId30"/>
    <p:sldId id="525" r:id="rId31"/>
    <p:sldId id="511" r:id="rId32"/>
    <p:sldId id="523" r:id="rId33"/>
    <p:sldId id="512" r:id="rId34"/>
    <p:sldId id="513" r:id="rId35"/>
    <p:sldId id="532" r:id="rId36"/>
    <p:sldId id="524" r:id="rId37"/>
    <p:sldId id="514" r:id="rId38"/>
    <p:sldId id="517" r:id="rId39"/>
    <p:sldId id="515" r:id="rId40"/>
    <p:sldId id="516" r:id="rId41"/>
    <p:sldId id="518" r:id="rId42"/>
    <p:sldId id="529" r:id="rId43"/>
    <p:sldId id="519" r:id="rId44"/>
    <p:sldId id="534" r:id="rId45"/>
    <p:sldId id="412" r:id="rId46"/>
    <p:sldId id="543" r:id="rId47"/>
    <p:sldId id="544" r:id="rId48"/>
    <p:sldId id="545" r:id="rId49"/>
    <p:sldId id="546" r:id="rId50"/>
    <p:sldId id="547" r:id="rId51"/>
    <p:sldId id="548" r:id="rId52"/>
    <p:sldId id="549" r:id="rId53"/>
    <p:sldId id="550" r:id="rId54"/>
    <p:sldId id="551" r:id="rId55"/>
    <p:sldId id="552" r:id="rId56"/>
    <p:sldId id="553" r:id="rId57"/>
    <p:sldId id="554" r:id="rId58"/>
    <p:sldId id="555" r:id="rId59"/>
    <p:sldId id="556" r:id="rId60"/>
    <p:sldId id="557" r:id="rId61"/>
    <p:sldId id="558" r:id="rId62"/>
    <p:sldId id="559" r:id="rId63"/>
    <p:sldId id="560" r:id="rId64"/>
    <p:sldId id="561" r:id="rId65"/>
    <p:sldId id="562" r:id="rId66"/>
    <p:sldId id="563" r:id="rId67"/>
    <p:sldId id="564" r:id="rId68"/>
    <p:sldId id="565" r:id="rId69"/>
    <p:sldId id="566" r:id="rId70"/>
    <p:sldId id="567" r:id="rId71"/>
    <p:sldId id="568" r:id="rId72"/>
    <p:sldId id="569" r:id="rId73"/>
    <p:sldId id="570" r:id="rId74"/>
    <p:sldId id="571" r:id="rId75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rgbClr val="002B6E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rgbClr val="002B6E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rgbClr val="002B6E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rgbClr val="002B6E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rgbClr val="002B6E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002B6E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002B6E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002B6E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002B6E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3793"/>
    <a:srgbClr val="00112B"/>
    <a:srgbClr val="000099"/>
    <a:srgbClr val="CC0000"/>
    <a:srgbClr val="99CCFF"/>
    <a:srgbClr val="FFFFCC"/>
    <a:srgbClr val="8000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4343" autoAdjust="0"/>
  </p:normalViewPr>
  <p:slideViewPr>
    <p:cSldViewPr>
      <p:cViewPr>
        <p:scale>
          <a:sx n="78" d="100"/>
          <a:sy n="78" d="100"/>
        </p:scale>
        <p:origin x="-126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3762" y="-114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Bratcher\AppData\Local\Microsoft\Windows\Temporary%20Internet%20Files\Content.Outlook\KNL4URLH\Dry%20Weather%20Analysi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'83059'!$K$2</c:f>
              <c:strCache>
                <c:ptCount val="1"/>
                <c:pt idx="0">
                  <c:v>Mean Level</c:v>
                </c:pt>
              </c:strCache>
            </c:strRef>
          </c:tx>
          <c:marker>
            <c:symbol val="none"/>
          </c:marker>
          <c:cat>
            <c:numRef>
              <c:f>'83059'!$J$3:$J$42</c:f>
              <c:numCache>
                <c:formatCode>dd\-mmm\-yy</c:formatCode>
                <c:ptCount val="40"/>
                <c:pt idx="0">
                  <c:v>41323</c:v>
                </c:pt>
                <c:pt idx="1">
                  <c:v>41324</c:v>
                </c:pt>
                <c:pt idx="2">
                  <c:v>41325</c:v>
                </c:pt>
                <c:pt idx="3">
                  <c:v>41326</c:v>
                </c:pt>
                <c:pt idx="4">
                  <c:v>41327</c:v>
                </c:pt>
                <c:pt idx="5">
                  <c:v>41328</c:v>
                </c:pt>
                <c:pt idx="6">
                  <c:v>41329</c:v>
                </c:pt>
                <c:pt idx="7">
                  <c:v>41330</c:v>
                </c:pt>
                <c:pt idx="8">
                  <c:v>41331</c:v>
                </c:pt>
                <c:pt idx="9">
                  <c:v>41332</c:v>
                </c:pt>
                <c:pt idx="10">
                  <c:v>41333</c:v>
                </c:pt>
                <c:pt idx="11">
                  <c:v>41334</c:v>
                </c:pt>
                <c:pt idx="12">
                  <c:v>41335</c:v>
                </c:pt>
                <c:pt idx="13">
                  <c:v>41336</c:v>
                </c:pt>
                <c:pt idx="14">
                  <c:v>41337</c:v>
                </c:pt>
                <c:pt idx="15">
                  <c:v>41338</c:v>
                </c:pt>
                <c:pt idx="16">
                  <c:v>41339</c:v>
                </c:pt>
                <c:pt idx="17">
                  <c:v>41340</c:v>
                </c:pt>
                <c:pt idx="18">
                  <c:v>41341</c:v>
                </c:pt>
                <c:pt idx="19">
                  <c:v>41342</c:v>
                </c:pt>
                <c:pt idx="20">
                  <c:v>41343</c:v>
                </c:pt>
                <c:pt idx="21">
                  <c:v>41344</c:v>
                </c:pt>
                <c:pt idx="22">
                  <c:v>41345</c:v>
                </c:pt>
                <c:pt idx="23">
                  <c:v>41346</c:v>
                </c:pt>
                <c:pt idx="24">
                  <c:v>41347</c:v>
                </c:pt>
                <c:pt idx="25">
                  <c:v>41348</c:v>
                </c:pt>
                <c:pt idx="26">
                  <c:v>41349</c:v>
                </c:pt>
                <c:pt idx="27">
                  <c:v>41350</c:v>
                </c:pt>
                <c:pt idx="28">
                  <c:v>41351</c:v>
                </c:pt>
                <c:pt idx="29">
                  <c:v>41352</c:v>
                </c:pt>
                <c:pt idx="30">
                  <c:v>41353</c:v>
                </c:pt>
                <c:pt idx="31">
                  <c:v>41354</c:v>
                </c:pt>
                <c:pt idx="32">
                  <c:v>41355</c:v>
                </c:pt>
                <c:pt idx="33">
                  <c:v>41356</c:v>
                </c:pt>
                <c:pt idx="34">
                  <c:v>41357</c:v>
                </c:pt>
                <c:pt idx="35">
                  <c:v>41358</c:v>
                </c:pt>
                <c:pt idx="36">
                  <c:v>41359</c:v>
                </c:pt>
                <c:pt idx="37">
                  <c:v>41360</c:v>
                </c:pt>
                <c:pt idx="38">
                  <c:v>41361</c:v>
                </c:pt>
                <c:pt idx="39">
                  <c:v>41362</c:v>
                </c:pt>
              </c:numCache>
            </c:numRef>
          </c:cat>
          <c:val>
            <c:numRef>
              <c:f>'83059'!$K$3:$K$42</c:f>
              <c:numCache>
                <c:formatCode>General</c:formatCode>
                <c:ptCount val="40"/>
                <c:pt idx="0">
                  <c:v>19.384</c:v>
                </c:pt>
                <c:pt idx="1">
                  <c:v>18.184000000000001</c:v>
                </c:pt>
                <c:pt idx="2">
                  <c:v>17.494</c:v>
                </c:pt>
                <c:pt idx="3">
                  <c:v>16.715</c:v>
                </c:pt>
                <c:pt idx="4">
                  <c:v>16.032</c:v>
                </c:pt>
                <c:pt idx="5">
                  <c:v>15.169</c:v>
                </c:pt>
                <c:pt idx="6">
                  <c:v>15.376000000000021</c:v>
                </c:pt>
                <c:pt idx="7">
                  <c:v>14.818</c:v>
                </c:pt>
                <c:pt idx="8">
                  <c:v>14.424000000000001</c:v>
                </c:pt>
                <c:pt idx="9">
                  <c:v>14.066000000000004</c:v>
                </c:pt>
                <c:pt idx="10">
                  <c:v>13.99</c:v>
                </c:pt>
                <c:pt idx="11">
                  <c:v>13.438000000000001</c:v>
                </c:pt>
                <c:pt idx="12">
                  <c:v>13.562000000000006</c:v>
                </c:pt>
                <c:pt idx="13">
                  <c:v>13.597</c:v>
                </c:pt>
                <c:pt idx="14">
                  <c:v>12.962000000000021</c:v>
                </c:pt>
                <c:pt idx="15">
                  <c:v>13.3</c:v>
                </c:pt>
                <c:pt idx="16">
                  <c:v>13.472000000000019</c:v>
                </c:pt>
                <c:pt idx="17">
                  <c:v>25.434000000000001</c:v>
                </c:pt>
                <c:pt idx="18">
                  <c:v>22.841000000000001</c:v>
                </c:pt>
                <c:pt idx="19">
                  <c:v>22.613000000000035</c:v>
                </c:pt>
                <c:pt idx="20">
                  <c:v>16.486999999999952</c:v>
                </c:pt>
                <c:pt idx="21">
                  <c:v>15.066000000000004</c:v>
                </c:pt>
                <c:pt idx="22">
                  <c:v>13.873000000000006</c:v>
                </c:pt>
                <c:pt idx="23">
                  <c:v>13.79</c:v>
                </c:pt>
                <c:pt idx="24">
                  <c:v>13.562000000000006</c:v>
                </c:pt>
                <c:pt idx="25">
                  <c:v>31.138999999999999</c:v>
                </c:pt>
                <c:pt idx="26">
                  <c:v>41.300999999999995</c:v>
                </c:pt>
                <c:pt idx="27">
                  <c:v>21.474999999999987</c:v>
                </c:pt>
                <c:pt idx="28">
                  <c:v>18.646000000000001</c:v>
                </c:pt>
                <c:pt idx="29">
                  <c:v>20.047000000000001</c:v>
                </c:pt>
                <c:pt idx="30">
                  <c:v>27.663</c:v>
                </c:pt>
                <c:pt idx="31">
                  <c:v>29.67</c:v>
                </c:pt>
                <c:pt idx="32">
                  <c:v>62.99</c:v>
                </c:pt>
                <c:pt idx="33">
                  <c:v>46.619</c:v>
                </c:pt>
                <c:pt idx="34">
                  <c:v>29.234999999999999</c:v>
                </c:pt>
                <c:pt idx="35">
                  <c:v>23.234000000000005</c:v>
                </c:pt>
                <c:pt idx="36">
                  <c:v>19.978000000000002</c:v>
                </c:pt>
                <c:pt idx="37">
                  <c:v>18.638999999999999</c:v>
                </c:pt>
                <c:pt idx="38">
                  <c:v>17.094000000000001</c:v>
                </c:pt>
                <c:pt idx="39">
                  <c:v>16.783999999999956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'83059'!$L$2</c:f>
              <c:strCache>
                <c:ptCount val="1"/>
                <c:pt idx="0">
                  <c:v>Base Flow Level</c:v>
                </c:pt>
              </c:strCache>
            </c:strRef>
          </c:tx>
          <c:marker>
            <c:symbol val="none"/>
          </c:marker>
          <c:cat>
            <c:numRef>
              <c:f>'83059'!$J$3:$J$42</c:f>
              <c:numCache>
                <c:formatCode>dd\-mmm\-yy</c:formatCode>
                <c:ptCount val="40"/>
                <c:pt idx="0">
                  <c:v>41323</c:v>
                </c:pt>
                <c:pt idx="1">
                  <c:v>41324</c:v>
                </c:pt>
                <c:pt idx="2">
                  <c:v>41325</c:v>
                </c:pt>
                <c:pt idx="3">
                  <c:v>41326</c:v>
                </c:pt>
                <c:pt idx="4">
                  <c:v>41327</c:v>
                </c:pt>
                <c:pt idx="5">
                  <c:v>41328</c:v>
                </c:pt>
                <c:pt idx="6">
                  <c:v>41329</c:v>
                </c:pt>
                <c:pt idx="7">
                  <c:v>41330</c:v>
                </c:pt>
                <c:pt idx="8">
                  <c:v>41331</c:v>
                </c:pt>
                <c:pt idx="9">
                  <c:v>41332</c:v>
                </c:pt>
                <c:pt idx="10">
                  <c:v>41333</c:v>
                </c:pt>
                <c:pt idx="11">
                  <c:v>41334</c:v>
                </c:pt>
                <c:pt idx="12">
                  <c:v>41335</c:v>
                </c:pt>
                <c:pt idx="13">
                  <c:v>41336</c:v>
                </c:pt>
                <c:pt idx="14">
                  <c:v>41337</c:v>
                </c:pt>
                <c:pt idx="15">
                  <c:v>41338</c:v>
                </c:pt>
                <c:pt idx="16">
                  <c:v>41339</c:v>
                </c:pt>
                <c:pt idx="17">
                  <c:v>41340</c:v>
                </c:pt>
                <c:pt idx="18">
                  <c:v>41341</c:v>
                </c:pt>
                <c:pt idx="19">
                  <c:v>41342</c:v>
                </c:pt>
                <c:pt idx="20">
                  <c:v>41343</c:v>
                </c:pt>
                <c:pt idx="21">
                  <c:v>41344</c:v>
                </c:pt>
                <c:pt idx="22">
                  <c:v>41345</c:v>
                </c:pt>
                <c:pt idx="23">
                  <c:v>41346</c:v>
                </c:pt>
                <c:pt idx="24">
                  <c:v>41347</c:v>
                </c:pt>
                <c:pt idx="25">
                  <c:v>41348</c:v>
                </c:pt>
                <c:pt idx="26">
                  <c:v>41349</c:v>
                </c:pt>
                <c:pt idx="27">
                  <c:v>41350</c:v>
                </c:pt>
                <c:pt idx="28">
                  <c:v>41351</c:v>
                </c:pt>
                <c:pt idx="29">
                  <c:v>41352</c:v>
                </c:pt>
                <c:pt idx="30">
                  <c:v>41353</c:v>
                </c:pt>
                <c:pt idx="31">
                  <c:v>41354</c:v>
                </c:pt>
                <c:pt idx="32">
                  <c:v>41355</c:v>
                </c:pt>
                <c:pt idx="33">
                  <c:v>41356</c:v>
                </c:pt>
                <c:pt idx="34">
                  <c:v>41357</c:v>
                </c:pt>
                <c:pt idx="35">
                  <c:v>41358</c:v>
                </c:pt>
                <c:pt idx="36">
                  <c:v>41359</c:v>
                </c:pt>
                <c:pt idx="37">
                  <c:v>41360</c:v>
                </c:pt>
                <c:pt idx="38">
                  <c:v>41361</c:v>
                </c:pt>
                <c:pt idx="39">
                  <c:v>41362</c:v>
                </c:pt>
              </c:numCache>
            </c:numRef>
          </c:cat>
          <c:val>
            <c:numRef>
              <c:f>'83059'!$L$3:$L$42</c:f>
              <c:numCache>
                <c:formatCode>0.00</c:formatCode>
                <c:ptCount val="40"/>
                <c:pt idx="0">
                  <c:v>12.610166666666666</c:v>
                </c:pt>
                <c:pt idx="1">
                  <c:v>12.610166666666666</c:v>
                </c:pt>
                <c:pt idx="2">
                  <c:v>12.610166666666666</c:v>
                </c:pt>
                <c:pt idx="3">
                  <c:v>12.610166666666666</c:v>
                </c:pt>
                <c:pt idx="4">
                  <c:v>12.610166666666666</c:v>
                </c:pt>
                <c:pt idx="5">
                  <c:v>12.610166666666666</c:v>
                </c:pt>
                <c:pt idx="6">
                  <c:v>12.610166666666666</c:v>
                </c:pt>
                <c:pt idx="7">
                  <c:v>12.610166666666666</c:v>
                </c:pt>
                <c:pt idx="8">
                  <c:v>12.610166666666666</c:v>
                </c:pt>
                <c:pt idx="9">
                  <c:v>12.610166666666666</c:v>
                </c:pt>
                <c:pt idx="10">
                  <c:v>12.610166666666666</c:v>
                </c:pt>
                <c:pt idx="11">
                  <c:v>12.610166666666666</c:v>
                </c:pt>
                <c:pt idx="12">
                  <c:v>12.610166666666666</c:v>
                </c:pt>
                <c:pt idx="13">
                  <c:v>12.610166666666666</c:v>
                </c:pt>
                <c:pt idx="14">
                  <c:v>12.610166666666666</c:v>
                </c:pt>
                <c:pt idx="15">
                  <c:v>12.610166666666666</c:v>
                </c:pt>
                <c:pt idx="16">
                  <c:v>12.610166666666666</c:v>
                </c:pt>
                <c:pt idx="17">
                  <c:v>12.610166666666666</c:v>
                </c:pt>
                <c:pt idx="18">
                  <c:v>12.610166666666666</c:v>
                </c:pt>
                <c:pt idx="19">
                  <c:v>12.610166666666666</c:v>
                </c:pt>
                <c:pt idx="20">
                  <c:v>12.610166666666666</c:v>
                </c:pt>
                <c:pt idx="21">
                  <c:v>12.610166666666666</c:v>
                </c:pt>
                <c:pt idx="22">
                  <c:v>12.610166666666666</c:v>
                </c:pt>
                <c:pt idx="23">
                  <c:v>12.610166666666666</c:v>
                </c:pt>
                <c:pt idx="24">
                  <c:v>12.610166666666666</c:v>
                </c:pt>
                <c:pt idx="25">
                  <c:v>12.610166666666666</c:v>
                </c:pt>
                <c:pt idx="26">
                  <c:v>12.610166666666666</c:v>
                </c:pt>
                <c:pt idx="27">
                  <c:v>12.610166666666666</c:v>
                </c:pt>
                <c:pt idx="28">
                  <c:v>12.610166666666666</c:v>
                </c:pt>
                <c:pt idx="29">
                  <c:v>12.610166666666666</c:v>
                </c:pt>
                <c:pt idx="30">
                  <c:v>12.610166666666666</c:v>
                </c:pt>
                <c:pt idx="31">
                  <c:v>12.610166666666666</c:v>
                </c:pt>
                <c:pt idx="32">
                  <c:v>12.610166666666666</c:v>
                </c:pt>
                <c:pt idx="33">
                  <c:v>12.610166666666666</c:v>
                </c:pt>
                <c:pt idx="34">
                  <c:v>12.610166666666666</c:v>
                </c:pt>
                <c:pt idx="35">
                  <c:v>12.610166666666666</c:v>
                </c:pt>
                <c:pt idx="36">
                  <c:v>12.610166666666666</c:v>
                </c:pt>
                <c:pt idx="37">
                  <c:v>12.610166666666666</c:v>
                </c:pt>
                <c:pt idx="38">
                  <c:v>12.610166666666666</c:v>
                </c:pt>
                <c:pt idx="39">
                  <c:v>12.610166666666666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'83059'!$M$2</c:f>
              <c:strCache>
                <c:ptCount val="1"/>
                <c:pt idx="0">
                  <c:v>Lower Deadband</c:v>
                </c:pt>
              </c:strCache>
            </c:strRef>
          </c:tx>
          <c:spPr>
            <a:ln>
              <a:solidFill>
                <a:schemeClr val="bg2">
                  <a:lumMod val="50000"/>
                </a:schemeClr>
              </a:solidFill>
              <a:prstDash val="dash"/>
            </a:ln>
          </c:spPr>
          <c:marker>
            <c:symbol val="none"/>
          </c:marker>
          <c:cat>
            <c:numRef>
              <c:f>'83059'!$J$3:$J$42</c:f>
              <c:numCache>
                <c:formatCode>dd\-mmm\-yy</c:formatCode>
                <c:ptCount val="40"/>
                <c:pt idx="0">
                  <c:v>41323</c:v>
                </c:pt>
                <c:pt idx="1">
                  <c:v>41324</c:v>
                </c:pt>
                <c:pt idx="2">
                  <c:v>41325</c:v>
                </c:pt>
                <c:pt idx="3">
                  <c:v>41326</c:v>
                </c:pt>
                <c:pt idx="4">
                  <c:v>41327</c:v>
                </c:pt>
                <c:pt idx="5">
                  <c:v>41328</c:v>
                </c:pt>
                <c:pt idx="6">
                  <c:v>41329</c:v>
                </c:pt>
                <c:pt idx="7">
                  <c:v>41330</c:v>
                </c:pt>
                <c:pt idx="8">
                  <c:v>41331</c:v>
                </c:pt>
                <c:pt idx="9">
                  <c:v>41332</c:v>
                </c:pt>
                <c:pt idx="10">
                  <c:v>41333</c:v>
                </c:pt>
                <c:pt idx="11">
                  <c:v>41334</c:v>
                </c:pt>
                <c:pt idx="12">
                  <c:v>41335</c:v>
                </c:pt>
                <c:pt idx="13">
                  <c:v>41336</c:v>
                </c:pt>
                <c:pt idx="14">
                  <c:v>41337</c:v>
                </c:pt>
                <c:pt idx="15">
                  <c:v>41338</c:v>
                </c:pt>
                <c:pt idx="16">
                  <c:v>41339</c:v>
                </c:pt>
                <c:pt idx="17">
                  <c:v>41340</c:v>
                </c:pt>
                <c:pt idx="18">
                  <c:v>41341</c:v>
                </c:pt>
                <c:pt idx="19">
                  <c:v>41342</c:v>
                </c:pt>
                <c:pt idx="20">
                  <c:v>41343</c:v>
                </c:pt>
                <c:pt idx="21">
                  <c:v>41344</c:v>
                </c:pt>
                <c:pt idx="22">
                  <c:v>41345</c:v>
                </c:pt>
                <c:pt idx="23">
                  <c:v>41346</c:v>
                </c:pt>
                <c:pt idx="24">
                  <c:v>41347</c:v>
                </c:pt>
                <c:pt idx="25">
                  <c:v>41348</c:v>
                </c:pt>
                <c:pt idx="26">
                  <c:v>41349</c:v>
                </c:pt>
                <c:pt idx="27">
                  <c:v>41350</c:v>
                </c:pt>
                <c:pt idx="28">
                  <c:v>41351</c:v>
                </c:pt>
                <c:pt idx="29">
                  <c:v>41352</c:v>
                </c:pt>
                <c:pt idx="30">
                  <c:v>41353</c:v>
                </c:pt>
                <c:pt idx="31">
                  <c:v>41354</c:v>
                </c:pt>
                <c:pt idx="32">
                  <c:v>41355</c:v>
                </c:pt>
                <c:pt idx="33">
                  <c:v>41356</c:v>
                </c:pt>
                <c:pt idx="34">
                  <c:v>41357</c:v>
                </c:pt>
                <c:pt idx="35">
                  <c:v>41358</c:v>
                </c:pt>
                <c:pt idx="36">
                  <c:v>41359</c:v>
                </c:pt>
                <c:pt idx="37">
                  <c:v>41360</c:v>
                </c:pt>
                <c:pt idx="38">
                  <c:v>41361</c:v>
                </c:pt>
                <c:pt idx="39">
                  <c:v>41362</c:v>
                </c:pt>
              </c:numCache>
            </c:numRef>
          </c:cat>
          <c:val>
            <c:numRef>
              <c:f>'83059'!$M$3:$M$42</c:f>
              <c:numCache>
                <c:formatCode>0.00</c:formatCode>
                <c:ptCount val="40"/>
                <c:pt idx="0">
                  <c:v>7.6101666666666645</c:v>
                </c:pt>
                <c:pt idx="1">
                  <c:v>7.6101666666666645</c:v>
                </c:pt>
                <c:pt idx="2">
                  <c:v>7.6101666666666645</c:v>
                </c:pt>
                <c:pt idx="3">
                  <c:v>7.6101666666666645</c:v>
                </c:pt>
                <c:pt idx="4">
                  <c:v>7.6101666666666645</c:v>
                </c:pt>
                <c:pt idx="5">
                  <c:v>7.6101666666666645</c:v>
                </c:pt>
                <c:pt idx="6">
                  <c:v>7.6101666666666645</c:v>
                </c:pt>
                <c:pt idx="7">
                  <c:v>7.6101666666666645</c:v>
                </c:pt>
                <c:pt idx="8">
                  <c:v>7.6101666666666645</c:v>
                </c:pt>
                <c:pt idx="9">
                  <c:v>7.6101666666666645</c:v>
                </c:pt>
                <c:pt idx="10">
                  <c:v>7.6101666666666645</c:v>
                </c:pt>
                <c:pt idx="11">
                  <c:v>7.6101666666666645</c:v>
                </c:pt>
                <c:pt idx="12">
                  <c:v>7.6101666666666645</c:v>
                </c:pt>
                <c:pt idx="13">
                  <c:v>7.6101666666666645</c:v>
                </c:pt>
                <c:pt idx="14">
                  <c:v>7.6101666666666645</c:v>
                </c:pt>
                <c:pt idx="15">
                  <c:v>7.6101666666666645</c:v>
                </c:pt>
                <c:pt idx="16">
                  <c:v>7.6101666666666645</c:v>
                </c:pt>
                <c:pt idx="17">
                  <c:v>7.6101666666666645</c:v>
                </c:pt>
                <c:pt idx="18">
                  <c:v>7.6101666666666645</c:v>
                </c:pt>
                <c:pt idx="19">
                  <c:v>7.6101666666666645</c:v>
                </c:pt>
                <c:pt idx="20">
                  <c:v>7.6101666666666645</c:v>
                </c:pt>
                <c:pt idx="21">
                  <c:v>7.6101666666666645</c:v>
                </c:pt>
                <c:pt idx="22">
                  <c:v>7.6101666666666645</c:v>
                </c:pt>
                <c:pt idx="23">
                  <c:v>7.6101666666666645</c:v>
                </c:pt>
                <c:pt idx="24">
                  <c:v>7.6101666666666645</c:v>
                </c:pt>
                <c:pt idx="25">
                  <c:v>7.6101666666666645</c:v>
                </c:pt>
                <c:pt idx="26">
                  <c:v>7.6101666666666645</c:v>
                </c:pt>
                <c:pt idx="27">
                  <c:v>7.6101666666666645</c:v>
                </c:pt>
                <c:pt idx="28">
                  <c:v>7.6101666666666645</c:v>
                </c:pt>
                <c:pt idx="29">
                  <c:v>7.6101666666666645</c:v>
                </c:pt>
                <c:pt idx="30">
                  <c:v>7.6101666666666645</c:v>
                </c:pt>
                <c:pt idx="31">
                  <c:v>7.6101666666666645</c:v>
                </c:pt>
                <c:pt idx="32">
                  <c:v>7.6101666666666645</c:v>
                </c:pt>
                <c:pt idx="33">
                  <c:v>7.6101666666666645</c:v>
                </c:pt>
                <c:pt idx="34">
                  <c:v>7.6101666666666645</c:v>
                </c:pt>
                <c:pt idx="35">
                  <c:v>7.6101666666666645</c:v>
                </c:pt>
                <c:pt idx="36">
                  <c:v>7.6101666666666645</c:v>
                </c:pt>
                <c:pt idx="37">
                  <c:v>7.6101666666666645</c:v>
                </c:pt>
                <c:pt idx="38">
                  <c:v>7.6101666666666645</c:v>
                </c:pt>
                <c:pt idx="39">
                  <c:v>7.6101666666666645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'83059'!$N$2</c:f>
              <c:strCache>
                <c:ptCount val="1"/>
                <c:pt idx="0">
                  <c:v>Upper Deadband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  <a:prstDash val="dash"/>
            </a:ln>
          </c:spPr>
          <c:marker>
            <c:symbol val="none"/>
          </c:marker>
          <c:cat>
            <c:numRef>
              <c:f>'83059'!$J$3:$J$42</c:f>
              <c:numCache>
                <c:formatCode>dd\-mmm\-yy</c:formatCode>
                <c:ptCount val="40"/>
                <c:pt idx="0">
                  <c:v>41323</c:v>
                </c:pt>
                <c:pt idx="1">
                  <c:v>41324</c:v>
                </c:pt>
                <c:pt idx="2">
                  <c:v>41325</c:v>
                </c:pt>
                <c:pt idx="3">
                  <c:v>41326</c:v>
                </c:pt>
                <c:pt idx="4">
                  <c:v>41327</c:v>
                </c:pt>
                <c:pt idx="5">
                  <c:v>41328</c:v>
                </c:pt>
                <c:pt idx="6">
                  <c:v>41329</c:v>
                </c:pt>
                <c:pt idx="7">
                  <c:v>41330</c:v>
                </c:pt>
                <c:pt idx="8">
                  <c:v>41331</c:v>
                </c:pt>
                <c:pt idx="9">
                  <c:v>41332</c:v>
                </c:pt>
                <c:pt idx="10">
                  <c:v>41333</c:v>
                </c:pt>
                <c:pt idx="11">
                  <c:v>41334</c:v>
                </c:pt>
                <c:pt idx="12">
                  <c:v>41335</c:v>
                </c:pt>
                <c:pt idx="13">
                  <c:v>41336</c:v>
                </c:pt>
                <c:pt idx="14">
                  <c:v>41337</c:v>
                </c:pt>
                <c:pt idx="15">
                  <c:v>41338</c:v>
                </c:pt>
                <c:pt idx="16">
                  <c:v>41339</c:v>
                </c:pt>
                <c:pt idx="17">
                  <c:v>41340</c:v>
                </c:pt>
                <c:pt idx="18">
                  <c:v>41341</c:v>
                </c:pt>
                <c:pt idx="19">
                  <c:v>41342</c:v>
                </c:pt>
                <c:pt idx="20">
                  <c:v>41343</c:v>
                </c:pt>
                <c:pt idx="21">
                  <c:v>41344</c:v>
                </c:pt>
                <c:pt idx="22">
                  <c:v>41345</c:v>
                </c:pt>
                <c:pt idx="23">
                  <c:v>41346</c:v>
                </c:pt>
                <c:pt idx="24">
                  <c:v>41347</c:v>
                </c:pt>
                <c:pt idx="25">
                  <c:v>41348</c:v>
                </c:pt>
                <c:pt idx="26">
                  <c:v>41349</c:v>
                </c:pt>
                <c:pt idx="27">
                  <c:v>41350</c:v>
                </c:pt>
                <c:pt idx="28">
                  <c:v>41351</c:v>
                </c:pt>
                <c:pt idx="29">
                  <c:v>41352</c:v>
                </c:pt>
                <c:pt idx="30">
                  <c:v>41353</c:v>
                </c:pt>
                <c:pt idx="31">
                  <c:v>41354</c:v>
                </c:pt>
                <c:pt idx="32">
                  <c:v>41355</c:v>
                </c:pt>
                <c:pt idx="33">
                  <c:v>41356</c:v>
                </c:pt>
                <c:pt idx="34">
                  <c:v>41357</c:v>
                </c:pt>
                <c:pt idx="35">
                  <c:v>41358</c:v>
                </c:pt>
                <c:pt idx="36">
                  <c:v>41359</c:v>
                </c:pt>
                <c:pt idx="37">
                  <c:v>41360</c:v>
                </c:pt>
                <c:pt idx="38">
                  <c:v>41361</c:v>
                </c:pt>
                <c:pt idx="39">
                  <c:v>41362</c:v>
                </c:pt>
              </c:numCache>
            </c:numRef>
          </c:cat>
          <c:val>
            <c:numRef>
              <c:f>'83059'!$N$3:$N$42</c:f>
              <c:numCache>
                <c:formatCode>0.00</c:formatCode>
                <c:ptCount val="40"/>
                <c:pt idx="0">
                  <c:v>17.610166666666714</c:v>
                </c:pt>
                <c:pt idx="1">
                  <c:v>17.610166666666714</c:v>
                </c:pt>
                <c:pt idx="2">
                  <c:v>17.610166666666714</c:v>
                </c:pt>
                <c:pt idx="3">
                  <c:v>17.610166666666714</c:v>
                </c:pt>
                <c:pt idx="4">
                  <c:v>17.610166666666714</c:v>
                </c:pt>
                <c:pt idx="5">
                  <c:v>17.610166666666714</c:v>
                </c:pt>
                <c:pt idx="6">
                  <c:v>17.610166666666714</c:v>
                </c:pt>
                <c:pt idx="7">
                  <c:v>17.610166666666714</c:v>
                </c:pt>
                <c:pt idx="8">
                  <c:v>17.610166666666714</c:v>
                </c:pt>
                <c:pt idx="9">
                  <c:v>17.610166666666714</c:v>
                </c:pt>
                <c:pt idx="10">
                  <c:v>17.610166666666714</c:v>
                </c:pt>
                <c:pt idx="11">
                  <c:v>17.610166666666714</c:v>
                </c:pt>
                <c:pt idx="12">
                  <c:v>17.610166666666714</c:v>
                </c:pt>
                <c:pt idx="13">
                  <c:v>17.610166666666714</c:v>
                </c:pt>
                <c:pt idx="14">
                  <c:v>17.610166666666714</c:v>
                </c:pt>
                <c:pt idx="15">
                  <c:v>17.610166666666714</c:v>
                </c:pt>
                <c:pt idx="16">
                  <c:v>17.610166666666714</c:v>
                </c:pt>
                <c:pt idx="17">
                  <c:v>17.610166666666714</c:v>
                </c:pt>
                <c:pt idx="18">
                  <c:v>17.610166666666714</c:v>
                </c:pt>
                <c:pt idx="19">
                  <c:v>17.610166666666714</c:v>
                </c:pt>
                <c:pt idx="20">
                  <c:v>17.610166666666714</c:v>
                </c:pt>
                <c:pt idx="21">
                  <c:v>17.610166666666714</c:v>
                </c:pt>
                <c:pt idx="22">
                  <c:v>17.610166666666714</c:v>
                </c:pt>
                <c:pt idx="23">
                  <c:v>17.610166666666714</c:v>
                </c:pt>
                <c:pt idx="24">
                  <c:v>17.610166666666714</c:v>
                </c:pt>
                <c:pt idx="25">
                  <c:v>17.610166666666714</c:v>
                </c:pt>
                <c:pt idx="26">
                  <c:v>17.610166666666714</c:v>
                </c:pt>
                <c:pt idx="27">
                  <c:v>17.610166666666714</c:v>
                </c:pt>
                <c:pt idx="28">
                  <c:v>17.610166666666714</c:v>
                </c:pt>
                <c:pt idx="29">
                  <c:v>17.610166666666714</c:v>
                </c:pt>
                <c:pt idx="30">
                  <c:v>17.610166666666714</c:v>
                </c:pt>
                <c:pt idx="31">
                  <c:v>17.610166666666714</c:v>
                </c:pt>
                <c:pt idx="32">
                  <c:v>17.610166666666714</c:v>
                </c:pt>
                <c:pt idx="33">
                  <c:v>17.610166666666714</c:v>
                </c:pt>
                <c:pt idx="34">
                  <c:v>17.610166666666714</c:v>
                </c:pt>
                <c:pt idx="35">
                  <c:v>17.610166666666714</c:v>
                </c:pt>
                <c:pt idx="36">
                  <c:v>17.610166666666714</c:v>
                </c:pt>
                <c:pt idx="37">
                  <c:v>17.610166666666714</c:v>
                </c:pt>
                <c:pt idx="38">
                  <c:v>17.610166666666714</c:v>
                </c:pt>
                <c:pt idx="39">
                  <c:v>17.610166666666714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101824"/>
        <c:axId val="45103360"/>
      </c:lineChart>
      <c:dateAx>
        <c:axId val="45101824"/>
        <c:scaling>
          <c:orientation val="minMax"/>
        </c:scaling>
        <c:delete val="0"/>
        <c:axPos val="b"/>
        <c:numFmt formatCode="dd\-mmm\-yy" sourceLinked="1"/>
        <c:majorTickMark val="out"/>
        <c:minorTickMark val="none"/>
        <c:tickLblPos val="nextTo"/>
        <c:crossAx val="45103360"/>
        <c:crosses val="autoZero"/>
        <c:auto val="1"/>
        <c:lblOffset val="100"/>
        <c:baseTimeUnit val="days"/>
      </c:dateAx>
      <c:valAx>
        <c:axId val="45103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51018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4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4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4D87A017-3A22-44CD-AE8E-2F766B4E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95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Aft>
                <a:spcPct val="0"/>
              </a:spcAft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048489B6-5764-4B08-929F-D64C1BD5A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82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algn="r" eaLnBrk="1" hangingPunct="1"/>
            <a:fld id="{D7DD3B4A-5719-4C90-8005-7C258EE64DBF}" type="slidenum">
              <a:rPr lang="en-US" sz="1200" b="0">
                <a:solidFill>
                  <a:schemeClr val="tx1"/>
                </a:solidFill>
              </a:rPr>
              <a:pPr algn="r" eaLnBrk="1" hangingPunct="1"/>
              <a:t>45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7238"/>
            <a:ext cx="4943475" cy="3708400"/>
          </a:xfrm>
          <a:ln w="12700" cap="flat">
            <a:solidFill>
              <a:schemeClr val="tx1"/>
            </a:solidFill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86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89" tIns="44495" rIns="88989" bIns="44495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1AA4FE-40AC-48F8-AB9D-4184369B528D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E450E3-FB75-44DC-9982-D18AE221FE5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BE942C-9AFC-48B4-86E3-354DD63425E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CEFE71-9412-42C6-A2CA-EF453C38BC46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76BA93-3A46-43BB-A867-D1A7B773CEB4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62140E-FFE6-4290-868F-379F8142C5F3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32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611802-130E-43B8-A697-46E4789BDA1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4063"/>
            <a:ext cx="4949825" cy="3711575"/>
          </a:xfrm>
          <a:ln cap="flat"/>
        </p:spPr>
      </p:sp>
      <p:sp>
        <p:nvSpPr>
          <p:cNvPr id="348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07005" y="4730940"/>
            <a:ext cx="4983666" cy="4485739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7288" cy="3725863"/>
          </a:xfrm>
          <a:ln w="12699" cap="flat"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386" y="4729336"/>
            <a:ext cx="4986904" cy="4485737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7288" cy="3725863"/>
          </a:xfrm>
          <a:ln w="12699" cap="flat"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386" y="4729336"/>
            <a:ext cx="4986904" cy="4485737"/>
          </a:xfrm>
          <a:noFill/>
        </p:spPr>
        <p:txBody>
          <a:bodyPr lIns="92066" tIns="46033" rIns="92066" bIns="46033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7288" cy="3725863"/>
          </a:xfrm>
          <a:ln w="12699" cap="flat"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386" y="4729336"/>
            <a:ext cx="4986904" cy="4485737"/>
          </a:xfrm>
          <a:noFill/>
        </p:spPr>
        <p:txBody>
          <a:bodyPr lIns="92066" tIns="46033" rIns="92066" bIns="46033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7288" cy="3725863"/>
          </a:xfrm>
          <a:ln w="12699" cap="flat"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386" y="4729336"/>
            <a:ext cx="4986904" cy="4485737"/>
          </a:xfrm>
          <a:noFill/>
        </p:spPr>
        <p:txBody>
          <a:bodyPr lIns="92075" tIns="46038" rIns="92075" bIns="4603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4113" cy="3724275"/>
          </a:xfrm>
          <a:ln w="12699" cap="flat"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386" y="4729336"/>
            <a:ext cx="4986904" cy="4485737"/>
          </a:xfrm>
          <a:noFill/>
        </p:spPr>
        <p:txBody>
          <a:bodyPr lIns="92075" tIns="46038" rIns="92075" bIns="4603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699" cap="flat"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90" tIns="45045" rIns="90090" bIns="4504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eaLnBrk="1" hangingPunct="1"/>
            <a:fld id="{C7C94654-F67A-4E62-9112-CC218787B8CC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9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7238"/>
            <a:ext cx="4943475" cy="3708400"/>
          </a:xfrm>
          <a:ln w="12700" cap="flat">
            <a:solidFill>
              <a:schemeClr val="tx1"/>
            </a:solidFill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30750"/>
            <a:ext cx="4984750" cy="4486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89" tIns="44495" rIns="88989" bIns="44495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echnolog-Logo larg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79216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75" y="203200"/>
            <a:ext cx="9112250" cy="64404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lnSpc>
                <a:spcPct val="138000"/>
              </a:lnSpc>
              <a:spcAft>
                <a:spcPct val="50000"/>
              </a:spcAft>
            </a:pPr>
            <a:endParaRPr lang="pl-PL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3850" y="1196975"/>
            <a:ext cx="882015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7950" y="1196975"/>
            <a:ext cx="89281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388" y="1125538"/>
            <a:ext cx="8964612" cy="960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>
              <a:lnSpc>
                <a:spcPct val="135000"/>
              </a:lnSpc>
              <a:spcBef>
                <a:spcPct val="20000"/>
              </a:spcBef>
              <a:buClr>
                <a:srgbClr val="FF9900"/>
              </a:buClr>
              <a:buFont typeface="Arial Unicode MS" pitchFamily="34" charset="-128"/>
              <a:buChar char="&gt;"/>
              <a:defRPr/>
            </a:pPr>
            <a:endParaRPr lang="en-US" sz="2000" b="0" smtClean="0">
              <a:solidFill>
                <a:srgbClr val="BF4A3F"/>
              </a:solidFill>
              <a:latin typeface="Arial Unicode MS" pitchFamily="34" charset="-128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215900" y="104775"/>
            <a:ext cx="8677275" cy="641350"/>
            <a:chOff x="216024" y="104792"/>
            <a:chExt cx="8676456" cy="641480"/>
          </a:xfrm>
        </p:grpSpPr>
        <p:pic>
          <p:nvPicPr>
            <p:cNvPr id="10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4" y="104792"/>
              <a:ext cx="2555774" cy="64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216024" y="104792"/>
              <a:ext cx="8676456" cy="641480"/>
            </a:xfrm>
            <a:prstGeom prst="rect">
              <a:avLst/>
            </a:prstGeom>
            <a:noFill/>
            <a:ln>
              <a:solidFill>
                <a:srgbClr val="013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38000"/>
                </a:lnSpc>
                <a:spcAft>
                  <a:spcPct val="50000"/>
                </a:spcAft>
                <a:defRPr/>
              </a:pPr>
              <a:endParaRPr lang="en-GB"/>
            </a:p>
          </p:txBody>
        </p:sp>
      </p:grpSp>
      <p:pic>
        <p:nvPicPr>
          <p:cNvPr id="12" name="Picture 5" descr="Technolog-Logo larg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r="10397" b="36499"/>
          <a:stretch>
            <a:fillRect/>
          </a:stretch>
        </p:blipFill>
        <p:spPr bwMode="auto">
          <a:xfrm>
            <a:off x="7500938" y="6046788"/>
            <a:ext cx="1608137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2" descr="Roper Logo - Color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237288"/>
            <a:ext cx="1016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03793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© Technolog Limited 2012.  All rights reserved.</a:t>
            </a:r>
            <a:endParaRPr lang="en-US"/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5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o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9388" y="188913"/>
          <a:ext cx="8804275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map Image" r:id="rId3" imgW="16009524" imgH="3933333" progId="PBrush">
                  <p:embed/>
                </p:oleObj>
              </mc:Choice>
              <mc:Fallback>
                <p:oleObj name="Bitmap Image" r:id="rId3" imgW="16009524" imgH="39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88913"/>
                        <a:ext cx="8804275" cy="216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18FF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191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4"/>
          <p:cNvSpPr txBox="1">
            <a:spLocks/>
          </p:cNvSpPr>
          <p:nvPr userDrawn="1"/>
        </p:nvSpPr>
        <p:spPr>
          <a:xfrm>
            <a:off x="0" y="6492875"/>
            <a:ext cx="3132138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mtClean="0">
                <a:latin typeface="+mn-lt"/>
              </a:rPr>
              <a:t>© Technolog Limited 2011.  All rights reserved. 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732588" y="4048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2333E-DC60-4678-8709-2942AD7BC4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514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9388" y="188913"/>
          <a:ext cx="8804275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Bitmap Image" r:id="rId3" imgW="16009524" imgH="3933333" progId="PBrush">
                  <p:embed/>
                </p:oleObj>
              </mc:Choice>
              <mc:Fallback>
                <p:oleObj name="Bitmap Image" r:id="rId3" imgW="16009524" imgH="39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88913"/>
                        <a:ext cx="8804275" cy="216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18FF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191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4"/>
          <p:cNvSpPr txBox="1">
            <a:spLocks/>
          </p:cNvSpPr>
          <p:nvPr userDrawn="1"/>
        </p:nvSpPr>
        <p:spPr>
          <a:xfrm>
            <a:off x="0" y="6492875"/>
            <a:ext cx="3132138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mtClean="0">
                <a:latin typeface="+mn-lt"/>
              </a:rPr>
              <a:t>© Technolog Limited 2011.  All rights reserved. </a:t>
            </a:r>
            <a:endParaRPr lang="en-GB" dirty="0">
              <a:latin typeface="+mn-lt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3132138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GB"/>
              <a:t>© Technolog Limited 2010.  All rights reserved.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659563" y="260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F8832-AC3B-4557-8848-E36D2E24AB8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8711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75" y="203200"/>
            <a:ext cx="9112250" cy="64404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lnSpc>
                <a:spcPct val="138000"/>
              </a:lnSpc>
              <a:spcAft>
                <a:spcPct val="50000"/>
              </a:spcAft>
            </a:pPr>
            <a:endParaRPr lang="pl-PL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3850" y="1196975"/>
            <a:ext cx="882015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1125538"/>
            <a:ext cx="8964612" cy="960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>
              <a:lnSpc>
                <a:spcPct val="135000"/>
              </a:lnSpc>
              <a:spcBef>
                <a:spcPct val="20000"/>
              </a:spcBef>
              <a:buClr>
                <a:srgbClr val="FF9900"/>
              </a:buClr>
              <a:buFont typeface="Arial Unicode MS" pitchFamily="34" charset="-128"/>
              <a:buChar char="&gt;"/>
              <a:defRPr/>
            </a:pPr>
            <a:endParaRPr lang="en-US" sz="2000" b="0" smtClean="0">
              <a:solidFill>
                <a:srgbClr val="BF4A3F"/>
              </a:solidFill>
              <a:latin typeface="Arial Unicode MS" pitchFamily="34" charset="-128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grpSp>
        <p:nvGrpSpPr>
          <p:cNvPr id="7" name="Group 16"/>
          <p:cNvGrpSpPr>
            <a:grpSpLocks/>
          </p:cNvGrpSpPr>
          <p:nvPr userDrawn="1"/>
        </p:nvGrpSpPr>
        <p:grpSpPr bwMode="auto">
          <a:xfrm>
            <a:off x="215900" y="104775"/>
            <a:ext cx="8677275" cy="641350"/>
            <a:chOff x="216024" y="104792"/>
            <a:chExt cx="8676456" cy="641480"/>
          </a:xfrm>
        </p:grpSpPr>
        <p:pic>
          <p:nvPicPr>
            <p:cNvPr id="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4" y="104792"/>
              <a:ext cx="2555774" cy="64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16024" y="104792"/>
              <a:ext cx="8676456" cy="641480"/>
            </a:xfrm>
            <a:prstGeom prst="rect">
              <a:avLst/>
            </a:prstGeom>
            <a:noFill/>
            <a:ln>
              <a:solidFill>
                <a:srgbClr val="013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38000"/>
                </a:lnSpc>
                <a:spcAft>
                  <a:spcPct val="50000"/>
                </a:spcAft>
                <a:defRPr/>
              </a:pPr>
              <a:endParaRPr lang="en-GB"/>
            </a:p>
          </p:txBody>
        </p:sp>
      </p:grp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8459788" y="188913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/>
          <a:p>
            <a:pPr defTabSz="584200" eaLnBrk="0" hangingPunct="0"/>
            <a:fld id="{70E1C8AD-6381-422D-B8C5-730F4B1785CB}" type="slidenum">
              <a:rPr lang="en-GB" b="0">
                <a:solidFill>
                  <a:srgbClr val="103793"/>
                </a:solidFill>
              </a:rPr>
              <a:pPr defTabSz="584200" eaLnBrk="0" hangingPunct="0"/>
              <a:t>‹#›</a:t>
            </a:fld>
            <a:endParaRPr lang="en-GB" b="0">
              <a:solidFill>
                <a:srgbClr val="103793"/>
              </a:solidFill>
            </a:endParaRPr>
          </a:p>
        </p:txBody>
      </p:sp>
      <p:pic>
        <p:nvPicPr>
          <p:cNvPr id="11" name="Picture 5" descr="Technolog-Logo larg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r="10397" b="36499"/>
          <a:stretch>
            <a:fillRect/>
          </a:stretch>
        </p:blipFill>
        <p:spPr bwMode="auto">
          <a:xfrm>
            <a:off x="7500938" y="6046788"/>
            <a:ext cx="1608137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2" descr="Roper Logo - Colo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237288"/>
            <a:ext cx="1016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 idx="11"/>
          </p:nvPr>
        </p:nvSpPr>
        <p:spPr>
          <a:xfrm>
            <a:off x="2950694" y="206488"/>
            <a:ext cx="5554960" cy="418058"/>
          </a:xfrm>
          <a:prstGeom prst="rect">
            <a:avLst/>
          </a:prstGeom>
        </p:spPr>
        <p:txBody>
          <a:bodyPr/>
          <a:lstStyle>
            <a:lvl1pPr algn="l">
              <a:defRPr lang="en-US" sz="2400" b="1" kern="1200" baseline="0" dirty="0">
                <a:solidFill>
                  <a:srgbClr val="10379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39750" y="908050"/>
            <a:ext cx="7920038" cy="10810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FontTx/>
              <a:buBlip>
                <a:blip r:embed="rId5"/>
              </a:buBlip>
              <a:defRPr lang="en-US" sz="2000" b="0" kern="1200" dirty="0" smtClean="0">
                <a:solidFill>
                  <a:srgbClr val="103793"/>
                </a:solidFill>
                <a:latin typeface="Arial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2000">
                <a:solidFill>
                  <a:srgbClr val="103793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103793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103793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103793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Rectangle 8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© Technolog Limited 2012.  All rights reserved.</a:t>
            </a:r>
            <a:endParaRPr lang="en-US"/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0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75" y="203200"/>
            <a:ext cx="9112250" cy="64404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lnSpc>
                <a:spcPct val="138000"/>
              </a:lnSpc>
              <a:spcAft>
                <a:spcPct val="50000"/>
              </a:spcAft>
            </a:pPr>
            <a:endParaRPr lang="pl-PL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3850" y="1196975"/>
            <a:ext cx="882015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950" y="1196975"/>
            <a:ext cx="89281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9388" y="1125538"/>
            <a:ext cx="8964612" cy="960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>
              <a:lnSpc>
                <a:spcPct val="135000"/>
              </a:lnSpc>
              <a:spcBef>
                <a:spcPct val="20000"/>
              </a:spcBef>
              <a:buClr>
                <a:srgbClr val="FF9900"/>
              </a:buClr>
              <a:buFont typeface="Arial Unicode MS" pitchFamily="34" charset="-128"/>
              <a:buChar char="&gt;"/>
              <a:defRPr/>
            </a:pPr>
            <a:endParaRPr lang="en-US" sz="2000" b="0" smtClean="0">
              <a:solidFill>
                <a:srgbClr val="BF4A3F"/>
              </a:solidFill>
              <a:latin typeface="Arial Unicode MS" pitchFamily="34" charset="-128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grpSp>
        <p:nvGrpSpPr>
          <p:cNvPr id="8" name="Group 17"/>
          <p:cNvGrpSpPr>
            <a:grpSpLocks/>
          </p:cNvGrpSpPr>
          <p:nvPr userDrawn="1"/>
        </p:nvGrpSpPr>
        <p:grpSpPr bwMode="auto">
          <a:xfrm>
            <a:off x="215900" y="104775"/>
            <a:ext cx="8677275" cy="641350"/>
            <a:chOff x="216024" y="104792"/>
            <a:chExt cx="8676456" cy="641480"/>
          </a:xfrm>
        </p:grpSpPr>
        <p:pic>
          <p:nvPicPr>
            <p:cNvPr id="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4" y="104792"/>
              <a:ext cx="2555774" cy="64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16024" y="104792"/>
              <a:ext cx="8676456" cy="641480"/>
            </a:xfrm>
            <a:prstGeom prst="rect">
              <a:avLst/>
            </a:prstGeom>
            <a:noFill/>
            <a:ln>
              <a:solidFill>
                <a:srgbClr val="013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38000"/>
                </a:lnSpc>
                <a:spcAft>
                  <a:spcPct val="50000"/>
                </a:spcAft>
                <a:defRPr/>
              </a:pPr>
              <a:endParaRPr lang="en-GB"/>
            </a:p>
          </p:txBody>
        </p:sp>
      </p:grp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8459788" y="188913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/>
          <a:p>
            <a:pPr defTabSz="584200" eaLnBrk="0" hangingPunct="0"/>
            <a:fld id="{53212B08-64BB-4A75-9746-2068607ED80A}" type="slidenum">
              <a:rPr lang="en-GB" b="0">
                <a:solidFill>
                  <a:srgbClr val="103793"/>
                </a:solidFill>
              </a:rPr>
              <a:pPr defTabSz="584200" eaLnBrk="0" hangingPunct="0"/>
              <a:t>‹#›</a:t>
            </a:fld>
            <a:endParaRPr lang="en-GB" b="0">
              <a:solidFill>
                <a:srgbClr val="103793"/>
              </a:solidFill>
            </a:endParaRPr>
          </a:p>
        </p:txBody>
      </p:sp>
      <p:pic>
        <p:nvPicPr>
          <p:cNvPr id="12" name="Picture 5" descr="Technolog-Logo larg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r="10397" b="36499"/>
          <a:stretch>
            <a:fillRect/>
          </a:stretch>
        </p:blipFill>
        <p:spPr bwMode="auto">
          <a:xfrm>
            <a:off x="7500938" y="6046788"/>
            <a:ext cx="1608137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2" descr="Roper Logo - Colo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237288"/>
            <a:ext cx="1016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idx="11"/>
          </p:nvPr>
        </p:nvSpPr>
        <p:spPr>
          <a:xfrm>
            <a:off x="2950694" y="206488"/>
            <a:ext cx="5554960" cy="418058"/>
          </a:xfrm>
          <a:prstGeom prst="rect">
            <a:avLst/>
          </a:prstGeom>
        </p:spPr>
        <p:txBody>
          <a:bodyPr/>
          <a:lstStyle>
            <a:lvl1pPr algn="l">
              <a:defRPr lang="en-US" sz="2400" b="1" kern="1200" baseline="0" dirty="0">
                <a:solidFill>
                  <a:srgbClr val="10379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39750" y="908050"/>
            <a:ext cx="7920038" cy="10810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FontTx/>
              <a:buBlip>
                <a:blip r:embed="rId5"/>
              </a:buBlip>
              <a:defRPr lang="en-US" sz="2000" b="0" kern="1200" dirty="0" smtClean="0">
                <a:solidFill>
                  <a:srgbClr val="103793"/>
                </a:solidFill>
                <a:latin typeface="Arial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2000">
                <a:solidFill>
                  <a:srgbClr val="103793"/>
                </a:solidFill>
                <a:latin typeface="+mn-lt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103793"/>
                </a:solidFill>
                <a:latin typeface="+mn-lt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103793"/>
                </a:solidFill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103793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© Technolog Limited 2012.  All rights reserved.</a:t>
            </a:r>
            <a:endParaRPr lang="en-US"/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2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75" y="203200"/>
            <a:ext cx="9112250" cy="64404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lnSpc>
                <a:spcPct val="138000"/>
              </a:lnSpc>
              <a:spcAft>
                <a:spcPct val="50000"/>
              </a:spcAft>
            </a:pPr>
            <a:endParaRPr lang="pl-PL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3850" y="1196975"/>
            <a:ext cx="882015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7950" y="1196975"/>
            <a:ext cx="89281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388" y="1125538"/>
            <a:ext cx="8964612" cy="960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>
              <a:lnSpc>
                <a:spcPct val="135000"/>
              </a:lnSpc>
              <a:spcBef>
                <a:spcPct val="20000"/>
              </a:spcBef>
              <a:buClr>
                <a:srgbClr val="FF9900"/>
              </a:buClr>
              <a:buFont typeface="Arial Unicode MS" pitchFamily="34" charset="-128"/>
              <a:buChar char="&gt;"/>
              <a:defRPr/>
            </a:pPr>
            <a:endParaRPr lang="en-US" sz="2000" b="0" smtClean="0">
              <a:solidFill>
                <a:srgbClr val="BF4A3F"/>
              </a:solidFill>
              <a:latin typeface="Arial Unicode MS" pitchFamily="34" charset="-128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215900" y="104775"/>
            <a:ext cx="8677275" cy="641350"/>
            <a:chOff x="216024" y="104792"/>
            <a:chExt cx="8676456" cy="641480"/>
          </a:xfrm>
        </p:grpSpPr>
        <p:pic>
          <p:nvPicPr>
            <p:cNvPr id="10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4" y="104792"/>
              <a:ext cx="2555774" cy="64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216024" y="104792"/>
              <a:ext cx="8676456" cy="641480"/>
            </a:xfrm>
            <a:prstGeom prst="rect">
              <a:avLst/>
            </a:prstGeom>
            <a:noFill/>
            <a:ln>
              <a:solidFill>
                <a:srgbClr val="013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38000"/>
                </a:lnSpc>
                <a:spcAft>
                  <a:spcPct val="50000"/>
                </a:spcAft>
                <a:defRPr/>
              </a:pPr>
              <a:endParaRPr lang="en-GB"/>
            </a:p>
          </p:txBody>
        </p:sp>
      </p:grp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8459788" y="188913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/>
          <a:p>
            <a:pPr defTabSz="584200" eaLnBrk="0" hangingPunct="0"/>
            <a:fld id="{D257EB2B-4F43-419F-BD80-9ED8D325FCEA}" type="slidenum">
              <a:rPr lang="en-GB" b="0">
                <a:solidFill>
                  <a:srgbClr val="003399"/>
                </a:solidFill>
              </a:rPr>
              <a:pPr defTabSz="584200" eaLnBrk="0" hangingPunct="0"/>
              <a:t>‹#›</a:t>
            </a:fld>
            <a:endParaRPr lang="en-GB" b="0">
              <a:solidFill>
                <a:srgbClr val="003399"/>
              </a:solidFill>
            </a:endParaRPr>
          </a:p>
        </p:txBody>
      </p:sp>
      <p:pic>
        <p:nvPicPr>
          <p:cNvPr id="13" name="Picture 5" descr="Technolog-Logo larg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r="10397" b="36499"/>
          <a:stretch>
            <a:fillRect/>
          </a:stretch>
        </p:blipFill>
        <p:spPr bwMode="auto">
          <a:xfrm>
            <a:off x="7500938" y="6046788"/>
            <a:ext cx="1608137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2" descr="Roper Logo - Colo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237288"/>
            <a:ext cx="1016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103793"/>
              </a:buClr>
              <a:buSzTx/>
              <a:buFont typeface="Wingdings" pitchFamily="2" charset="2"/>
              <a:buChar char="q"/>
              <a:tabLst/>
              <a:defRPr sz="1800" b="0" baseline="0">
                <a:solidFill>
                  <a:srgbClr val="103793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103793"/>
              </a:buClr>
              <a:buSzTx/>
              <a:buFont typeface="Wingdings" pitchFamily="2" charset="2"/>
              <a:buChar char="q"/>
              <a:tabLst/>
              <a:defRPr sz="1800" b="0" baseline="0">
                <a:solidFill>
                  <a:srgbClr val="103793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idx="11"/>
          </p:nvPr>
        </p:nvSpPr>
        <p:spPr>
          <a:xfrm>
            <a:off x="2950694" y="206488"/>
            <a:ext cx="5554960" cy="418058"/>
          </a:xfrm>
          <a:prstGeom prst="rect">
            <a:avLst/>
          </a:prstGeom>
        </p:spPr>
        <p:txBody>
          <a:bodyPr/>
          <a:lstStyle>
            <a:lvl1pPr algn="l">
              <a:defRPr lang="en-US" sz="2400" b="1" kern="1200" baseline="0" dirty="0">
                <a:solidFill>
                  <a:srgbClr val="10379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© Technolog Limited 2012.  All rights reserved.</a:t>
            </a:r>
            <a:endParaRPr lang="en-US"/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22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875" y="203200"/>
            <a:ext cx="9112250" cy="64404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lnSpc>
                <a:spcPct val="138000"/>
              </a:lnSpc>
              <a:spcAft>
                <a:spcPct val="50000"/>
              </a:spcAft>
            </a:pPr>
            <a:endParaRPr lang="pl-PL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3850" y="1196975"/>
            <a:ext cx="882015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2000" b="0" smtClean="0">
              <a:solidFill>
                <a:srgbClr val="BF4A3F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950" y="1196975"/>
            <a:ext cx="89281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2000" b="0" smtClean="0">
              <a:solidFill>
                <a:srgbClr val="BF4A3F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9388" y="1125538"/>
            <a:ext cx="8964612" cy="960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>
              <a:lnSpc>
                <a:spcPct val="135000"/>
              </a:lnSpc>
              <a:spcBef>
                <a:spcPct val="20000"/>
              </a:spcBef>
              <a:buClr>
                <a:srgbClr val="FF9900"/>
              </a:buClr>
              <a:buFont typeface="Arial Unicode MS" pitchFamily="34" charset="-128"/>
              <a:buChar char="&gt;"/>
              <a:defRPr/>
            </a:pPr>
            <a:endParaRPr lang="en-US" sz="2000" b="0" smtClean="0">
              <a:solidFill>
                <a:srgbClr val="BF4A3F"/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b="0" smtClean="0">
              <a:solidFill>
                <a:srgbClr val="BF4A3F"/>
              </a:solidFill>
            </a:endParaRPr>
          </a:p>
        </p:txBody>
      </p:sp>
      <p:grpSp>
        <p:nvGrpSpPr>
          <p:cNvPr id="8" name="Group 17"/>
          <p:cNvGrpSpPr>
            <a:grpSpLocks/>
          </p:cNvGrpSpPr>
          <p:nvPr userDrawn="1"/>
        </p:nvGrpSpPr>
        <p:grpSpPr bwMode="auto">
          <a:xfrm>
            <a:off x="215900" y="104775"/>
            <a:ext cx="8677275" cy="641350"/>
            <a:chOff x="216024" y="104792"/>
            <a:chExt cx="8676456" cy="641480"/>
          </a:xfrm>
        </p:grpSpPr>
        <p:pic>
          <p:nvPicPr>
            <p:cNvPr id="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4" y="104792"/>
              <a:ext cx="2555774" cy="64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16024" y="104792"/>
              <a:ext cx="8676456" cy="641480"/>
            </a:xfrm>
            <a:prstGeom prst="rect">
              <a:avLst/>
            </a:prstGeom>
            <a:noFill/>
            <a:ln>
              <a:solidFill>
                <a:srgbClr val="013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38000"/>
                </a:lnSpc>
                <a:spcAft>
                  <a:spcPct val="50000"/>
                </a:spcAft>
                <a:defRPr/>
              </a:pPr>
              <a:endParaRPr lang="en-GB"/>
            </a:p>
          </p:txBody>
        </p:sp>
      </p:grp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8459788" y="188913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/>
          <a:p>
            <a:pPr defTabSz="584200" eaLnBrk="0" hangingPunct="0"/>
            <a:fld id="{6336DDD5-83BC-481A-BBF0-EC9677B7765F}" type="slidenum">
              <a:rPr lang="en-GB" b="0">
                <a:solidFill>
                  <a:srgbClr val="103793"/>
                </a:solidFill>
              </a:rPr>
              <a:pPr defTabSz="584200" eaLnBrk="0" hangingPunct="0"/>
              <a:t>‹#›</a:t>
            </a:fld>
            <a:endParaRPr lang="en-GB" b="0">
              <a:solidFill>
                <a:srgbClr val="103793"/>
              </a:solidFill>
            </a:endParaRPr>
          </a:p>
        </p:txBody>
      </p:sp>
      <p:pic>
        <p:nvPicPr>
          <p:cNvPr id="12" name="Picture 5" descr="Technolog-Logo larg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r="10397" b="36499"/>
          <a:stretch>
            <a:fillRect/>
          </a:stretch>
        </p:blipFill>
        <p:spPr bwMode="auto">
          <a:xfrm>
            <a:off x="7500938" y="6046788"/>
            <a:ext cx="1608137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2" descr="Roper Logo - Colo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237288"/>
            <a:ext cx="1016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52736"/>
            <a:ext cx="8229600" cy="50734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103793"/>
              </a:buClr>
              <a:buSzTx/>
              <a:buFont typeface="Wingdings" pitchFamily="2" charset="2"/>
              <a:buChar char="q"/>
              <a:tabLst/>
              <a:defRPr sz="1800" b="0">
                <a:solidFill>
                  <a:srgbClr val="103793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idx="11"/>
          </p:nvPr>
        </p:nvSpPr>
        <p:spPr>
          <a:xfrm>
            <a:off x="2950694" y="206488"/>
            <a:ext cx="5554960" cy="418058"/>
          </a:xfrm>
          <a:prstGeom prst="rect">
            <a:avLst/>
          </a:prstGeom>
        </p:spPr>
        <p:txBody>
          <a:bodyPr/>
          <a:lstStyle>
            <a:lvl1pPr algn="l">
              <a:defRPr lang="en-US" sz="2400" b="1" kern="1200" baseline="0" dirty="0">
                <a:solidFill>
                  <a:srgbClr val="103793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8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ct val="0"/>
              </a:spcAft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© Technolog Limited 2012.  All rights reserved.</a:t>
            </a:r>
            <a:endParaRPr lang="en-US"/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76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60375"/>
            <a:ext cx="7761288" cy="1439863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981200"/>
            <a:ext cx="7761288" cy="4270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693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522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5973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9388" y="188913"/>
          <a:ext cx="8804275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3" imgW="16009524" imgH="3933333" progId="PBrush">
                  <p:embed/>
                </p:oleObj>
              </mc:Choice>
              <mc:Fallback>
                <p:oleObj name="Bitmap Image" r:id="rId3" imgW="16009524" imgH="39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88913"/>
                        <a:ext cx="8804275" cy="216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18FF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191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4"/>
          <p:cNvSpPr txBox="1">
            <a:spLocks/>
          </p:cNvSpPr>
          <p:nvPr userDrawn="1"/>
        </p:nvSpPr>
        <p:spPr>
          <a:xfrm>
            <a:off x="0" y="6492875"/>
            <a:ext cx="3132138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mtClean="0">
                <a:latin typeface="+mn-lt"/>
              </a:rPr>
              <a:t>© Technolog Limited 2011.  All rights reserved. </a:t>
            </a:r>
            <a:endParaRPr lang="en-GB" dirty="0">
              <a:latin typeface="+mn-lt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C1182D-3642-4402-80D3-53A0EDEA81F9}" type="datetimeFigureOut">
              <a:rPr lang="en-GB"/>
              <a:pPr>
                <a:defRPr/>
              </a:pPr>
              <a:t>08/10/2015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8125" y="4048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E1FA0-CE4D-4DC5-A424-B419D86295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859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875" y="203200"/>
            <a:ext cx="9112250" cy="64404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lnSpc>
                <a:spcPct val="138000"/>
              </a:lnSpc>
              <a:spcAft>
                <a:spcPct val="50000"/>
              </a:spcAft>
            </a:pPr>
            <a:endParaRPr lang="pl-PL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23850" y="1196975"/>
            <a:ext cx="882015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07950" y="1196975"/>
            <a:ext cx="89281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GB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79388" y="1125538"/>
            <a:ext cx="8964612" cy="960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>
              <a:lnSpc>
                <a:spcPct val="135000"/>
              </a:lnSpc>
              <a:spcBef>
                <a:spcPct val="20000"/>
              </a:spcBef>
              <a:buClr>
                <a:srgbClr val="FF9900"/>
              </a:buClr>
              <a:buFont typeface="Arial Unicode MS" pitchFamily="34" charset="-128"/>
              <a:buChar char="&gt;"/>
              <a:defRPr/>
            </a:pPr>
            <a:endParaRPr lang="en-US" sz="2000" b="0" smtClean="0">
              <a:solidFill>
                <a:srgbClr val="BF4A3F"/>
              </a:solidFill>
              <a:latin typeface="Arial Unicode MS" pitchFamily="34" charset="-128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b="0" smtClean="0">
              <a:solidFill>
                <a:srgbClr val="BF4A3F"/>
              </a:solidFill>
              <a:latin typeface="Arial Unicode MS" pitchFamily="34" charset="-128"/>
            </a:endParaRPr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2388"/>
            <a:ext cx="28876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Aft>
                <a:spcPct val="0"/>
              </a:spcAft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© Technolog Limited 2012.  All rights reserved.</a:t>
            </a:r>
            <a:endParaRPr lang="en-US"/>
          </a:p>
          <a:p>
            <a:pPr>
              <a:defRPr/>
            </a:pPr>
            <a:endParaRPr lang="en-GB"/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8459788" y="188913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/>
          <a:p>
            <a:pPr defTabSz="584200" eaLnBrk="0" hangingPunct="0"/>
            <a:fld id="{CC80E039-ABC6-4539-925C-FF376131BC87}" type="slidenum">
              <a:rPr lang="en-GB" b="0">
                <a:solidFill>
                  <a:srgbClr val="103793"/>
                </a:solidFill>
              </a:rPr>
              <a:pPr defTabSz="584200" eaLnBrk="0" hangingPunct="0"/>
              <a:t>‹#›</a:t>
            </a:fld>
            <a:endParaRPr lang="en-GB" b="0">
              <a:solidFill>
                <a:srgbClr val="103793"/>
              </a:solidFill>
            </a:endParaRPr>
          </a:p>
        </p:txBody>
      </p:sp>
      <p:grpSp>
        <p:nvGrpSpPr>
          <p:cNvPr id="1032" name="Group 17"/>
          <p:cNvGrpSpPr>
            <a:grpSpLocks/>
          </p:cNvGrpSpPr>
          <p:nvPr/>
        </p:nvGrpSpPr>
        <p:grpSpPr bwMode="auto">
          <a:xfrm>
            <a:off x="215900" y="104775"/>
            <a:ext cx="8677275" cy="641350"/>
            <a:chOff x="216024" y="104792"/>
            <a:chExt cx="8676456" cy="641480"/>
          </a:xfrm>
        </p:grpSpPr>
        <p:pic>
          <p:nvPicPr>
            <p:cNvPr id="1035" name="Picture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4" y="104792"/>
              <a:ext cx="2555774" cy="64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216024" y="104792"/>
              <a:ext cx="8676456" cy="641480"/>
            </a:xfrm>
            <a:prstGeom prst="rect">
              <a:avLst/>
            </a:prstGeom>
            <a:noFill/>
            <a:ln>
              <a:solidFill>
                <a:srgbClr val="0138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38000"/>
                </a:lnSpc>
                <a:spcAft>
                  <a:spcPct val="50000"/>
                </a:spcAft>
                <a:defRPr/>
              </a:pPr>
              <a:endParaRPr lang="en-GB"/>
            </a:p>
          </p:txBody>
        </p:sp>
      </p:grpSp>
      <p:pic>
        <p:nvPicPr>
          <p:cNvPr id="1033" name="Picture 5" descr="Technolog-Logo lar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r="10397" b="36499"/>
          <a:stretch>
            <a:fillRect/>
          </a:stretch>
        </p:blipFill>
        <p:spPr bwMode="auto">
          <a:xfrm>
            <a:off x="7500938" y="6046788"/>
            <a:ext cx="1608137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62" descr="Roper Logo - Colo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237288"/>
            <a:ext cx="1016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</p:bldLst>
  </p:timing>
  <p:hf sldNum="0" hdr="0" dt="0"/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defTabSz="7620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defTabSz="7620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defTabSz="7620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defTabSz="7620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defTabSz="762000" rtl="0" eaLnBrk="0" fontAlgn="base" hangingPunct="0">
        <a:lnSpc>
          <a:spcPct val="138000"/>
        </a:lnSpc>
        <a:spcBef>
          <a:spcPct val="0"/>
        </a:spcBef>
        <a:spcAft>
          <a:spcPct val="50000"/>
        </a:spcAft>
        <a:defRPr sz="1600" b="1">
          <a:solidFill>
            <a:srgbClr val="002B6E"/>
          </a:solidFill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j-lt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j-lt"/>
        </a:defRPr>
      </a:lvl5pPr>
      <a:lvl6pPr marL="2514600" indent="-228600" algn="l" defTabSz="762000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j-lt"/>
        </a:defRPr>
      </a:lvl6pPr>
      <a:lvl7pPr marL="2971800" indent="-228600" algn="l" defTabSz="762000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j-lt"/>
        </a:defRPr>
      </a:lvl7pPr>
      <a:lvl8pPr marL="3429000" indent="-228600" algn="l" defTabSz="762000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j-lt"/>
        </a:defRPr>
      </a:lvl8pPr>
      <a:lvl9pPr marL="3886200" indent="-228600" algn="l" defTabSz="762000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../My%20Documents/Presentations/Gaz%20de%20France%2020.9.02%20-%20images.ppt#-1,4,No Slide Titl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6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watercore.net/demo/Index.htm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3.pn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5.jpeg"/><Relationship Id="rId4" Type="http://schemas.openxmlformats.org/officeDocument/2006/relationships/image" Target="../media/image73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5.jpeg"/><Relationship Id="rId4" Type="http://schemas.openxmlformats.org/officeDocument/2006/relationships/image" Target="../media/image74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9425"/>
            <a:ext cx="7767638" cy="1403350"/>
          </a:xfrm>
          <a:ln/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67638" cy="4235450"/>
          </a:xfrm>
          <a:ln/>
        </p:spPr>
        <p:txBody>
          <a:bodyPr lIns="0" tIns="0" rIns="0" bIns="0"/>
          <a:lstStyle/>
          <a:p>
            <a:endParaRPr lang="pl-P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7050"/>
            <a:ext cx="89439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538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/>
              <a:t>Treść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Technolog Limited 2012.  All rights reserved.</a:t>
            </a:r>
            <a:endParaRPr lang="en-US"/>
          </a:p>
          <a:p>
            <a:pPr>
              <a:defRPr/>
            </a:pPr>
            <a:endParaRPr lang="en-GB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8775" y="981075"/>
            <a:ext cx="8424863" cy="45085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38000"/>
              </a:lnSpc>
              <a:spcBef>
                <a:spcPct val="0"/>
              </a:spcBef>
              <a:spcAft>
                <a:spcPct val="5000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marL="266700" indent="-266700" eaLnBrk="0" hangingPunct="0">
              <a:spcBef>
                <a:spcPct val="50000"/>
              </a:spcBef>
              <a:buClr>
                <a:srgbClr val="103793"/>
              </a:buClr>
              <a:buFont typeface="Wingdings" pitchFamily="2" charset="2"/>
              <a:buChar char="q"/>
              <a:defRPr/>
            </a:pPr>
            <a:r>
              <a:rPr lang="en-GB" sz="2000" b="0" dirty="0" err="1" smtClean="0">
                <a:solidFill>
                  <a:srgbClr val="103793"/>
                </a:solidFill>
              </a:rPr>
              <a:t>Technolog</a:t>
            </a:r>
            <a:r>
              <a:rPr lang="en-GB" sz="2000" b="0" dirty="0" smtClean="0">
                <a:solidFill>
                  <a:srgbClr val="103793"/>
                </a:solidFill>
              </a:rPr>
              <a:t> </a:t>
            </a:r>
            <a:r>
              <a:rPr lang="pl-PL" sz="2000" b="0" dirty="0" smtClean="0">
                <a:solidFill>
                  <a:srgbClr val="103793"/>
                </a:solidFill>
              </a:rPr>
              <a:t>Zaawansowana Kontrola Ciśnienia</a:t>
            </a:r>
            <a:endParaRPr lang="en-GB" sz="2000" b="0" dirty="0">
              <a:solidFill>
                <a:srgbClr val="103793"/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pl-PL" sz="2000" b="0" dirty="0" smtClean="0">
                <a:solidFill>
                  <a:srgbClr val="103793"/>
                </a:solidFill>
              </a:rPr>
              <a:t>Dlaczego kontrolować ciśnienie</a:t>
            </a:r>
            <a:endParaRPr lang="en-GB" sz="2000" b="0" dirty="0">
              <a:solidFill>
                <a:srgbClr val="103793"/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pl-PL" sz="2000" b="0" dirty="0" smtClean="0">
                <a:solidFill>
                  <a:srgbClr val="103793"/>
                </a:solidFill>
              </a:rPr>
              <a:t>Konwencjonalna kontrola ciśnienia</a:t>
            </a:r>
            <a:endParaRPr lang="en-GB" sz="2000" b="0" dirty="0" smtClean="0">
              <a:solidFill>
                <a:srgbClr val="103793"/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pl-PL" sz="2000" b="0" dirty="0" smtClean="0">
                <a:solidFill>
                  <a:srgbClr val="103793"/>
                </a:solidFill>
              </a:rPr>
              <a:t>Zaawansowana kontrola ciśnienia</a:t>
            </a:r>
            <a:endParaRPr lang="en-GB" sz="2000" b="0" dirty="0" smtClean="0">
              <a:solidFill>
                <a:srgbClr val="103793"/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 smtClean="0">
                <a:solidFill>
                  <a:srgbClr val="103793"/>
                </a:solidFill>
              </a:rPr>
              <a:t>Regulo</a:t>
            </a: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 smtClean="0">
                <a:solidFill>
                  <a:srgbClr val="103793"/>
                </a:solidFill>
              </a:rPr>
              <a:t>Regulo – </a:t>
            </a:r>
            <a:r>
              <a:rPr lang="pl-PL" sz="2000" b="0" dirty="0" smtClean="0">
                <a:solidFill>
                  <a:srgbClr val="103793"/>
                </a:solidFill>
              </a:rPr>
              <a:t>Profil otwartej pętli</a:t>
            </a:r>
            <a:endParaRPr lang="en-GB" sz="2000" b="0" dirty="0" smtClean="0">
              <a:solidFill>
                <a:srgbClr val="103793"/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 smtClean="0">
                <a:solidFill>
                  <a:srgbClr val="103793"/>
                </a:solidFill>
              </a:rPr>
              <a:t>Regulo – </a:t>
            </a:r>
            <a:r>
              <a:rPr lang="pl-PL" sz="2000" b="0" dirty="0" smtClean="0">
                <a:solidFill>
                  <a:srgbClr val="103793"/>
                </a:solidFill>
              </a:rPr>
              <a:t>Profil zamkniętej pętli</a:t>
            </a:r>
            <a:endParaRPr lang="en-GB" sz="2000" b="0" dirty="0" smtClean="0">
              <a:solidFill>
                <a:srgbClr val="103793"/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endParaRPr lang="en-GB" sz="2000" b="0" dirty="0" smtClean="0">
              <a:solidFill>
                <a:srgbClr val="103793"/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endParaRPr lang="en-GB" sz="2000" b="0" dirty="0">
              <a:solidFill>
                <a:srgbClr val="103793"/>
              </a:solidFill>
            </a:endParaRPr>
          </a:p>
          <a:p>
            <a:pPr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endParaRPr lang="en-US" sz="1800" b="0" dirty="0">
              <a:solidFill>
                <a:srgbClr val="003399"/>
              </a:solidFill>
            </a:endParaRPr>
          </a:p>
        </p:txBody>
      </p:sp>
      <p:pic>
        <p:nvPicPr>
          <p:cNvPr id="8197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49250" y="981075"/>
            <a:ext cx="8424863" cy="3586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 err="1">
                <a:solidFill>
                  <a:srgbClr val="003399"/>
                </a:solidFill>
              </a:rPr>
              <a:t>Technolog</a:t>
            </a:r>
            <a:r>
              <a:rPr lang="pl-PL" sz="2000" b="0" dirty="0">
                <a:solidFill>
                  <a:srgbClr val="003399"/>
                </a:solidFill>
              </a:rPr>
              <a:t> Specjalista w kontroli ciśnienia</a:t>
            </a:r>
            <a:endParaRPr lang="en-GB" sz="2000" b="0" dirty="0">
              <a:solidFill>
                <a:srgbClr val="003399"/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Dlaczego kontrolować ciśnienie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Konwencjonalna kontrola ciśnienia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Zaawansowana kontrola ciśnienie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chemeClr val="bg1">
                    <a:lumMod val="75000"/>
                  </a:schemeClr>
                </a:solidFill>
              </a:rPr>
              <a:t>Regulo</a:t>
            </a: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chemeClr val="bg1">
                    <a:lumMod val="75000"/>
                  </a:schemeClr>
                </a:solidFill>
              </a:rPr>
              <a:t>Regulo – </a:t>
            </a: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Profil otwartej pętli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chemeClr val="bg1">
                    <a:lumMod val="75000"/>
                  </a:schemeClr>
                </a:solidFill>
              </a:rPr>
              <a:t>Regulo – </a:t>
            </a: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Profil zamkniętej pętli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  <a:p>
            <a:pPr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endParaRPr lang="en-US" sz="1800" b="0" dirty="0">
              <a:solidFill>
                <a:srgbClr val="0033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Technolog Limited 2012.  All rights reserved.</a:t>
            </a:r>
            <a:endParaRPr lang="en-US"/>
          </a:p>
          <a:p>
            <a:pPr>
              <a:defRPr/>
            </a:pP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 idx="11"/>
          </p:nvPr>
        </p:nvSpPr>
        <p:spPr>
          <a:xfrm>
            <a:off x="2771775" y="206375"/>
            <a:ext cx="6002338" cy="417513"/>
          </a:xfrm>
        </p:spPr>
        <p:txBody>
          <a:bodyPr/>
          <a:lstStyle/>
          <a:p>
            <a:pPr eaLnBrk="1" hangingPunct="1">
              <a:defRPr/>
            </a:pPr>
            <a:r>
              <a:rPr lang="en-GB" b="0" err="1" smtClean="0">
                <a:solidFill>
                  <a:srgbClr val="003399"/>
                </a:solidFill>
              </a:rPr>
              <a:t>Technolog</a:t>
            </a:r>
            <a:r>
              <a:rPr lang="pl-PL" b="0" smtClean="0">
                <a:solidFill>
                  <a:srgbClr val="003399"/>
                </a:solidFill>
              </a:rPr>
              <a:t> Specjalista w kontroli ciśnienia</a:t>
            </a:r>
            <a:r>
              <a:rPr lang="en-GB" b="0" smtClean="0">
                <a:solidFill>
                  <a:srgbClr val="003399"/>
                </a:solidFill>
              </a:rPr>
              <a:t/>
            </a:r>
            <a:br>
              <a:rPr lang="en-GB" b="0" smtClean="0">
                <a:solidFill>
                  <a:srgbClr val="003399"/>
                </a:solidFill>
              </a:rPr>
            </a:br>
            <a:endParaRPr lang="en-GB"/>
          </a:p>
        </p:txBody>
      </p:sp>
      <p:grpSp>
        <p:nvGrpSpPr>
          <p:cNvPr id="9221" name="Group 1"/>
          <p:cNvGrpSpPr>
            <a:grpSpLocks/>
          </p:cNvGrpSpPr>
          <p:nvPr/>
        </p:nvGrpSpPr>
        <p:grpSpPr bwMode="auto">
          <a:xfrm>
            <a:off x="4867275" y="2284413"/>
            <a:ext cx="4071938" cy="2232025"/>
            <a:chOff x="4859338" y="2133600"/>
            <a:chExt cx="4071937" cy="2232025"/>
          </a:xfrm>
        </p:grpSpPr>
        <p:pic>
          <p:nvPicPr>
            <p:cNvPr id="9223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5837238" y="2724150"/>
              <a:ext cx="765175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8078788" y="3292475"/>
              <a:ext cx="852487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18" descr="water dro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2724150"/>
              <a:ext cx="977900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7885113" y="2176463"/>
              <a:ext cx="1041400" cy="113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4867275" y="2133600"/>
              <a:ext cx="1730375" cy="59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21" descr="Electricit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3576638"/>
              <a:ext cx="17446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650" y="2133600"/>
              <a:ext cx="1546225" cy="223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2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11"/>
          </p:nvPr>
        </p:nvSpPr>
        <p:spPr>
          <a:xfrm>
            <a:off x="2843213" y="206375"/>
            <a:ext cx="5832475" cy="417513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err="1" smtClean="0"/>
              <a:t>Technolog</a:t>
            </a:r>
            <a:r>
              <a:rPr lang="en-GB" sz="2000" smtClean="0"/>
              <a:t> </a:t>
            </a:r>
            <a:r>
              <a:rPr lang="pl-PL" sz="2000" smtClean="0"/>
              <a:t>Specjalista w kontroli ciśnienia</a:t>
            </a:r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84213" y="1989138"/>
            <a:ext cx="7920037" cy="108108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6700" indent="-266700" eaLnBrk="1" hangingPunct="1">
              <a:lnSpc>
                <a:spcPct val="200000"/>
              </a:lnSpc>
              <a:defRPr/>
            </a:pPr>
            <a:r>
              <a:rPr lang="pt-BR"/>
              <a:t>Autogas: 1991</a:t>
            </a:r>
          </a:p>
          <a:p>
            <a:pPr marL="266700" indent="-266700" eaLnBrk="1" hangingPunct="1">
              <a:lnSpc>
                <a:spcPct val="200000"/>
              </a:lnSpc>
              <a:defRPr/>
            </a:pPr>
            <a:r>
              <a:rPr lang="pt-BR"/>
              <a:t>Autowat: 1994</a:t>
            </a:r>
          </a:p>
          <a:p>
            <a:pPr marL="266700" indent="-266700" eaLnBrk="1" hangingPunct="1">
              <a:lnSpc>
                <a:spcPct val="200000"/>
              </a:lnSpc>
              <a:defRPr/>
            </a:pPr>
            <a:r>
              <a:rPr lang="pt-BR"/>
              <a:t>Modulo: 2003</a:t>
            </a:r>
          </a:p>
          <a:p>
            <a:pPr marL="266700" indent="-266700" eaLnBrk="1" hangingPunct="1">
              <a:lnSpc>
                <a:spcPct val="200000"/>
              </a:lnSpc>
              <a:defRPr/>
            </a:pPr>
            <a:r>
              <a:rPr lang="pt-BR"/>
              <a:t>Regulo: 2009</a:t>
            </a:r>
          </a:p>
          <a:p>
            <a:pPr marL="266700" indent="-266700" eaLnBrk="1" hangingPunct="1"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7" name="Picture 6">
            <a:hlinkClick r:id="rId2" action="ppaction://hlinkpres?slideindex=4&amp;slidetitle=No Slide Title" highlightClick="1"/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28775"/>
            <a:ext cx="41751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Technolog Limited 2012.  All rights reserved.</a:t>
            </a:r>
            <a:endParaRPr lang="en-US"/>
          </a:p>
          <a:p>
            <a:pPr>
              <a:defRPr/>
            </a:pPr>
            <a:endParaRPr lang="en-GB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58775" y="981075"/>
            <a:ext cx="8424863" cy="3632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66700" indent="-266700" eaLnBrk="0" hangingPunct="0">
              <a:spcBef>
                <a:spcPct val="50000"/>
              </a:spcBef>
              <a:buClr>
                <a:srgbClr val="103793"/>
              </a:buClr>
              <a:buFont typeface="Wingdings" pitchFamily="2" charset="2"/>
              <a:buChar char="q"/>
              <a:defRPr/>
            </a:pPr>
            <a:r>
              <a:rPr lang="en-GB" sz="2000" b="0" dirty="0" err="1">
                <a:solidFill>
                  <a:srgbClr val="103793"/>
                </a:solidFill>
              </a:rPr>
              <a:t>Technolog</a:t>
            </a:r>
            <a:r>
              <a:rPr lang="en-GB" sz="2000" b="0" dirty="0">
                <a:solidFill>
                  <a:srgbClr val="103793"/>
                </a:solidFill>
              </a:rPr>
              <a:t> </a:t>
            </a:r>
            <a:r>
              <a:rPr lang="pl-PL" sz="2000" b="0" dirty="0">
                <a:solidFill>
                  <a:srgbClr val="103793"/>
                </a:solidFill>
              </a:rPr>
              <a:t>Zaawansowana Kontrola Ciśnienia</a:t>
            </a:r>
            <a:endParaRPr lang="en-GB" sz="2000" b="0" dirty="0">
              <a:solidFill>
                <a:srgbClr val="103793"/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pl-PL" sz="2000" dirty="0">
                <a:solidFill>
                  <a:srgbClr val="103793"/>
                </a:solidFill>
              </a:rPr>
              <a:t>Dlaczego kontrolować ciśnienie</a:t>
            </a:r>
            <a:endParaRPr lang="en-GB" sz="2000" dirty="0">
              <a:solidFill>
                <a:srgbClr val="103793"/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Konwencjonalna kontrola ciśnienia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Zaawansowana kontrola ciśnienie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chemeClr val="bg1">
                    <a:lumMod val="75000"/>
                  </a:schemeClr>
                </a:solidFill>
              </a:rPr>
              <a:t>Regulo</a:t>
            </a: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chemeClr val="bg1">
                    <a:lumMod val="75000"/>
                  </a:schemeClr>
                </a:solidFill>
              </a:rPr>
              <a:t>Regulo – </a:t>
            </a: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Profil otwartej pętli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chemeClr val="bg1">
                    <a:lumMod val="75000"/>
                  </a:schemeClr>
                </a:solidFill>
              </a:rPr>
              <a:t>Regulo – </a:t>
            </a: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Profil zamkniętej pętli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  <a:defRPr/>
            </a:pP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/>
              <a:t>Pressure Control Rationale</a:t>
            </a:r>
            <a:endParaRPr lang="en-GB"/>
          </a:p>
        </p:txBody>
      </p:sp>
      <p:grpSp>
        <p:nvGrpSpPr>
          <p:cNvPr id="11269" name="Group 14"/>
          <p:cNvGrpSpPr>
            <a:grpSpLocks/>
          </p:cNvGrpSpPr>
          <p:nvPr/>
        </p:nvGrpSpPr>
        <p:grpSpPr bwMode="auto">
          <a:xfrm>
            <a:off x="4862513" y="2525713"/>
            <a:ext cx="4071937" cy="2232025"/>
            <a:chOff x="4859338" y="2133600"/>
            <a:chExt cx="4071937" cy="2232025"/>
          </a:xfrm>
        </p:grpSpPr>
        <p:pic>
          <p:nvPicPr>
            <p:cNvPr id="11271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5837238" y="2724150"/>
              <a:ext cx="765175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8078788" y="3292475"/>
              <a:ext cx="852487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18" descr="water dro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2724150"/>
              <a:ext cx="977900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7885113" y="2176463"/>
              <a:ext cx="1041400" cy="113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4867275" y="2133600"/>
              <a:ext cx="1730375" cy="59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21" descr="Electricit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3576638"/>
              <a:ext cx="17446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650" y="2133600"/>
              <a:ext cx="1546225" cy="223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0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/>
              <a:t>Dlaczego kontrolować ciśnienie</a:t>
            </a:r>
            <a:r>
              <a:rPr lang="en-GB" smtClean="0"/>
              <a:t>?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12292" name="Picture 9" descr="ausleak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317625"/>
            <a:ext cx="28797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caryn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17625"/>
            <a:ext cx="18351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caryn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317625"/>
            <a:ext cx="24130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478213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010110400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7647" y="3278992"/>
            <a:ext cx="3831323" cy="2873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/>
              <a:t>Skutki obniżenia ciśnienia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7050" y="3933825"/>
            <a:ext cx="7920038" cy="12239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Zmniejszenie wielkości wycieku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Redukcja kosztów napraw starych rurociągów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Zalety systemów dystrybucji, gdzie zasoby są ograniczone</a:t>
            </a:r>
            <a:endParaRPr lang="en-GB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96975"/>
            <a:ext cx="799941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3213100"/>
            <a:ext cx="780415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srgbClr val="000000">
                    <a:lumMod val="50000"/>
                    <a:lumOff val="50000"/>
                  </a:srgbClr>
                </a:solidFill>
              </a:rPr>
              <a:t>© Technolog Limited 2012.  All rights reserved.</a:t>
            </a: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>
              <a:defRPr/>
            </a:pPr>
            <a:endParaRPr lang="en-GB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58775" y="981075"/>
            <a:ext cx="8424863" cy="31702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66700" indent="-266700" eaLnBrk="0" hangingPunct="0">
              <a:spcBef>
                <a:spcPct val="50000"/>
              </a:spcBef>
              <a:buClr>
                <a:srgbClr val="FFFFFF">
                  <a:lumMod val="50000"/>
                </a:srgbClr>
              </a:buClr>
              <a:buFont typeface="Wingdings" pitchFamily="2" charset="2"/>
              <a:buChar char="q"/>
              <a:defRPr/>
            </a:pPr>
            <a:r>
              <a:rPr lang="en-GB" sz="2000" b="0" dirty="0" err="1">
                <a:solidFill>
                  <a:srgbClr val="FFFFFF">
                    <a:lumMod val="50000"/>
                  </a:srgbClr>
                </a:solidFill>
              </a:rPr>
              <a:t>Technolog</a:t>
            </a:r>
            <a:r>
              <a:rPr lang="en-GB" sz="2000" b="0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pl-PL" sz="2000" b="0" dirty="0">
                <a:solidFill>
                  <a:srgbClr val="FFFFFF">
                    <a:lumMod val="50000"/>
                  </a:srgbClr>
                </a:solidFill>
              </a:rPr>
              <a:t>Zaawansowana kontrola ciśnienia</a:t>
            </a:r>
            <a:endParaRPr lang="en-GB" sz="2000" b="0" dirty="0">
              <a:solidFill>
                <a:srgbClr val="FFFFFF">
                  <a:lumMod val="50000"/>
                </a:srgb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FFFFFF">
                  <a:lumMod val="50000"/>
                </a:srgbClr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chemeClr val="bg1">
                    <a:lumMod val="50000"/>
                  </a:schemeClr>
                </a:solidFill>
              </a:rPr>
              <a:t>Dlaczego kontrolować ciśnienie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FFFFFF">
                  <a:lumMod val="50000"/>
                </a:srgbClr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rgbClr val="103793"/>
                </a:solidFill>
              </a:rPr>
              <a:t>Konwencjonalna kontrola ciśnienia</a:t>
            </a:r>
            <a:endParaRPr lang="en-GB" sz="2000" b="0" dirty="0">
              <a:solidFill>
                <a:srgbClr val="103793"/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Zaawansowana kontrola ciśnienie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chemeClr val="bg1">
                    <a:lumMod val="75000"/>
                  </a:schemeClr>
                </a:solidFill>
              </a:rPr>
              <a:t>Regulo</a:t>
            </a: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chemeClr val="bg1">
                    <a:lumMod val="75000"/>
                  </a:schemeClr>
                </a:solidFill>
              </a:rPr>
              <a:t>Regulo – </a:t>
            </a: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Profil otwartej pętli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chemeClr val="bg1">
                    <a:lumMod val="75000"/>
                  </a:schemeClr>
                </a:solidFill>
              </a:rPr>
              <a:t>Regulo – </a:t>
            </a: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Profil zamkniętej pętli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marL="266700" indent="-266700" eaLnBrk="1" hangingPunct="1">
              <a:spcBef>
                <a:spcPct val="50000"/>
              </a:spcBef>
              <a:defRPr/>
            </a:pPr>
            <a:r>
              <a:rPr lang="pl-PL" b="0"/>
              <a:t>Konwencjonalna kontrola ciśnienia</a:t>
            </a:r>
            <a:endParaRPr lang="en-GB" b="0"/>
          </a:p>
        </p:txBody>
      </p:sp>
      <p:grpSp>
        <p:nvGrpSpPr>
          <p:cNvPr id="14341" name="Group 14"/>
          <p:cNvGrpSpPr>
            <a:grpSpLocks/>
          </p:cNvGrpSpPr>
          <p:nvPr/>
        </p:nvGrpSpPr>
        <p:grpSpPr bwMode="auto">
          <a:xfrm>
            <a:off x="4862513" y="2311400"/>
            <a:ext cx="4071937" cy="2232025"/>
            <a:chOff x="4859338" y="2133600"/>
            <a:chExt cx="4071937" cy="2232025"/>
          </a:xfrm>
        </p:grpSpPr>
        <p:pic>
          <p:nvPicPr>
            <p:cNvPr id="14343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5837238" y="2724150"/>
              <a:ext cx="765175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4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8078788" y="3292475"/>
              <a:ext cx="852487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18" descr="water dro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2724150"/>
              <a:ext cx="977900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7885113" y="2176463"/>
              <a:ext cx="1041400" cy="113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4867275" y="2176463"/>
              <a:ext cx="1730375" cy="59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Picture 21" descr="Electricit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3576638"/>
              <a:ext cx="17446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650" y="2133600"/>
              <a:ext cx="1546225" cy="223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2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/>
              <a:t>Konwencjonalny zawór PRV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Zawór PRV utrzymuje stałe ciśnienie wyjściu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Ciśnienie na sieci jest wyższe w nocy, niższe w dzień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Utrzymuje nadmierne ciśnienie dla zabezpieczenia momentu szczytowego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GB">
              <a:latin typeface="Arial" pitchFamily="34" charset="0"/>
            </a:endParaRPr>
          </a:p>
          <a:p>
            <a:pPr marL="0" indent="0" eaLnBrk="1" hangingPunct="1">
              <a:defRPr/>
            </a:pPr>
            <a:endParaRPr lang="en-GB">
              <a:latin typeface="Arial" pitchFamily="34" charset="0"/>
            </a:endParaRPr>
          </a:p>
          <a:p>
            <a:pPr marL="0" indent="0" eaLnBrk="1" hangingPunct="1">
              <a:defRPr/>
            </a:pPr>
            <a:endParaRPr lang="en-GB">
              <a:latin typeface="Arial" pitchFamily="34" charset="0"/>
            </a:endParaRPr>
          </a:p>
          <a:p>
            <a:pPr marL="0" indent="0" eaLnBrk="1" hangingPunct="1">
              <a:defRPr/>
            </a:pPr>
            <a:endParaRPr lang="en-GB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15365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pl-PL" sz="2000" smtClean="0"/>
              <a:t>Przed zastosowaniem aktywnej kontroli</a:t>
            </a:r>
            <a:r>
              <a:rPr lang="en-GB" sz="2000" smtClean="0"/>
              <a:t>..</a:t>
            </a:r>
            <a:endParaRPr lang="en-GB" sz="2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16388" name="Picture 4" descr="Cy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854200"/>
            <a:ext cx="7065962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8" y="1325563"/>
            <a:ext cx="2952750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lnSpc>
                <a:spcPct val="138000"/>
              </a:lnSpc>
              <a:spcAft>
                <a:spcPct val="50000"/>
              </a:spcAft>
              <a:defRPr/>
            </a:pPr>
            <a:r>
              <a:rPr lang="pl-PL" dirty="0">
                <a:latin typeface="+mn-lt"/>
              </a:rPr>
              <a:t>Stałe ciśnienie wyjścia</a:t>
            </a:r>
            <a:endParaRPr lang="en-GB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4663" y="1277938"/>
            <a:ext cx="4573587" cy="433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lnSpc>
                <a:spcPct val="138000"/>
              </a:lnSpc>
              <a:spcAft>
                <a:spcPct val="50000"/>
              </a:spcAft>
              <a:defRPr/>
            </a:pPr>
            <a:r>
              <a:rPr lang="pl-PL" dirty="0">
                <a:latin typeface="+mn-lt"/>
              </a:rPr>
              <a:t>Wahania ciśnienia spowodowane rozbiorami</a:t>
            </a:r>
            <a:endParaRPr lang="en-GB" dirty="0">
              <a:latin typeface="+mn-lt"/>
            </a:endParaRPr>
          </a:p>
        </p:txBody>
      </p:sp>
      <p:pic>
        <p:nvPicPr>
          <p:cNvPr id="16391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Technolog Limited 2012.  All rights reserved.</a:t>
            </a:r>
            <a:endParaRPr lang="en-US"/>
          </a:p>
          <a:p>
            <a:pPr>
              <a:defRPr/>
            </a:pPr>
            <a:endParaRPr lang="en-GB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58775" y="981075"/>
            <a:ext cx="8424863" cy="31700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 err="1">
                <a:solidFill>
                  <a:srgbClr val="003399"/>
                </a:solidFill>
              </a:rPr>
              <a:t>Technolog</a:t>
            </a:r>
            <a:r>
              <a:rPr lang="pl-PL" sz="2000" b="0" dirty="0">
                <a:solidFill>
                  <a:srgbClr val="003399"/>
                </a:solidFill>
              </a:rPr>
              <a:t> Specjalista w kontroli ciśnienia</a:t>
            </a:r>
            <a:endParaRPr lang="en-GB" sz="2000" b="0" dirty="0">
              <a:solidFill>
                <a:srgbClr val="003399"/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Dlaczego kontrolować ciśnienie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chemeClr val="bg1">
                    <a:lumMod val="50000"/>
                  </a:schemeClr>
                </a:solidFill>
              </a:rPr>
              <a:t>Konwencjonalna kontrola ciśnienia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rgbClr val="103793"/>
                </a:solidFill>
              </a:rPr>
              <a:t>Zaawansowana kontrola ciśnienia</a:t>
            </a:r>
            <a:endParaRPr lang="en-GB" sz="2000" b="0" dirty="0">
              <a:solidFill>
                <a:srgbClr val="103793"/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chemeClr val="bg1">
                    <a:lumMod val="75000"/>
                  </a:schemeClr>
                </a:solidFill>
              </a:rPr>
              <a:t>Regulo </a:t>
            </a:r>
            <a:endParaRPr lang="pl-PL" sz="2000" b="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en-GB" sz="2000" b="0" dirty="0" smtClean="0">
                <a:solidFill>
                  <a:schemeClr val="bg1">
                    <a:lumMod val="75000"/>
                  </a:schemeClr>
                </a:solidFill>
              </a:rPr>
              <a:t>Regulo – </a:t>
            </a:r>
            <a:r>
              <a:rPr lang="pl-PL" sz="2000" b="0" dirty="0" smtClean="0">
                <a:solidFill>
                  <a:schemeClr val="bg1">
                    <a:lumMod val="75000"/>
                  </a:schemeClr>
                </a:solidFill>
              </a:rPr>
              <a:t>Profil </a:t>
            </a: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otwartej pętli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rgbClr val="003399"/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chemeClr val="bg1">
                    <a:lumMod val="75000"/>
                  </a:schemeClr>
                </a:solidFill>
              </a:rPr>
              <a:t>Regulo – </a:t>
            </a:r>
            <a:r>
              <a:rPr lang="pl-PL" sz="2000" b="0" dirty="0">
                <a:solidFill>
                  <a:schemeClr val="bg1">
                    <a:lumMod val="75000"/>
                  </a:schemeClr>
                </a:solidFill>
              </a:rPr>
              <a:t>Profil zamkniętej pętli</a:t>
            </a:r>
            <a:endParaRPr lang="en-GB" sz="20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/>
              <a:t>Zaawansowana kontrola ciśnienia</a:t>
            </a:r>
            <a:endParaRPr lang="en-GB"/>
          </a:p>
        </p:txBody>
      </p:sp>
      <p:grpSp>
        <p:nvGrpSpPr>
          <p:cNvPr id="17413" name="Group 14"/>
          <p:cNvGrpSpPr>
            <a:grpSpLocks/>
          </p:cNvGrpSpPr>
          <p:nvPr/>
        </p:nvGrpSpPr>
        <p:grpSpPr bwMode="auto">
          <a:xfrm>
            <a:off x="4876800" y="2378075"/>
            <a:ext cx="4071938" cy="2232025"/>
            <a:chOff x="4859338" y="2133600"/>
            <a:chExt cx="4071937" cy="2232025"/>
          </a:xfrm>
        </p:grpSpPr>
        <p:pic>
          <p:nvPicPr>
            <p:cNvPr id="17415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5837238" y="2724150"/>
              <a:ext cx="765175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8078788" y="3292475"/>
              <a:ext cx="852487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18" descr="water dro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2724150"/>
              <a:ext cx="977900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7885113" y="2176463"/>
              <a:ext cx="1041400" cy="113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4867275" y="2133600"/>
              <a:ext cx="1730375" cy="59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21" descr="Electricit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3576638"/>
              <a:ext cx="17446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650" y="2133600"/>
              <a:ext cx="1546225" cy="223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4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07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47800" y="4648200"/>
            <a:ext cx="6400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6075" indent="-346075" defTabSz="669925">
              <a:lnSpc>
                <a:spcPct val="112000"/>
              </a:lnSpc>
              <a:spcAft>
                <a:spcPct val="0"/>
              </a:spcAft>
            </a:pPr>
            <a:endParaRPr lang="en-US" smtClean="0"/>
          </a:p>
        </p:txBody>
      </p:sp>
      <p:sp>
        <p:nvSpPr>
          <p:cNvPr id="2051" name="Freeform 3075"/>
          <p:cNvSpPr>
            <a:spLocks/>
          </p:cNvSpPr>
          <p:nvPr/>
        </p:nvSpPr>
        <p:spPr bwMode="auto">
          <a:xfrm>
            <a:off x="-1588" y="0"/>
            <a:ext cx="9145588" cy="6858000"/>
          </a:xfrm>
          <a:custGeom>
            <a:avLst/>
            <a:gdLst>
              <a:gd name="T0" fmla="*/ 2147483647 w 5761"/>
              <a:gd name="T1" fmla="*/ 0 h 4320"/>
              <a:gd name="T2" fmla="*/ 0 w 5761"/>
              <a:gd name="T3" fmla="*/ 0 h 4320"/>
              <a:gd name="T4" fmla="*/ 0 w 5761"/>
              <a:gd name="T5" fmla="*/ 2147483647 h 4320"/>
              <a:gd name="T6" fmla="*/ 2147483647 w 5761"/>
              <a:gd name="T7" fmla="*/ 2147483647 h 4320"/>
              <a:gd name="T8" fmla="*/ 2147483647 w 5761"/>
              <a:gd name="T9" fmla="*/ 0 h 4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1" h="4320">
                <a:moveTo>
                  <a:pt x="5760" y="0"/>
                </a:moveTo>
                <a:lnTo>
                  <a:pt x="0" y="0"/>
                </a:lnTo>
                <a:lnTo>
                  <a:pt x="0" y="4319"/>
                </a:lnTo>
                <a:lnTo>
                  <a:pt x="5760" y="4319"/>
                </a:lnTo>
                <a:lnTo>
                  <a:pt x="5760" y="0"/>
                </a:lnTo>
              </a:path>
            </a:pathLst>
          </a:custGeom>
          <a:solidFill>
            <a:srgbClr val="002C6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sz="3200" smtClean="0">
              <a:solidFill>
                <a:srgbClr val="BF4A3F"/>
              </a:solidFill>
              <a:latin typeface="Times New Roman" pitchFamily="18" charset="0"/>
            </a:endParaRPr>
          </a:p>
        </p:txBody>
      </p:sp>
      <p:sp>
        <p:nvSpPr>
          <p:cNvPr id="2052" name="Freeform 3076"/>
          <p:cNvSpPr>
            <a:spLocks/>
          </p:cNvSpPr>
          <p:nvPr/>
        </p:nvSpPr>
        <p:spPr bwMode="auto">
          <a:xfrm>
            <a:off x="-1588" y="0"/>
            <a:ext cx="9145588" cy="6858000"/>
          </a:xfrm>
          <a:custGeom>
            <a:avLst/>
            <a:gdLst>
              <a:gd name="T0" fmla="*/ 2147483647 w 5761"/>
              <a:gd name="T1" fmla="*/ 0 h 4320"/>
              <a:gd name="T2" fmla="*/ 0 w 5761"/>
              <a:gd name="T3" fmla="*/ 0 h 4320"/>
              <a:gd name="T4" fmla="*/ 0 w 5761"/>
              <a:gd name="T5" fmla="*/ 2147483647 h 4320"/>
              <a:gd name="T6" fmla="*/ 2147483647 w 5761"/>
              <a:gd name="T7" fmla="*/ 2147483647 h 4320"/>
              <a:gd name="T8" fmla="*/ 2147483647 w 5761"/>
              <a:gd name="T9" fmla="*/ 0 h 4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1" h="4320">
                <a:moveTo>
                  <a:pt x="5760" y="0"/>
                </a:moveTo>
                <a:lnTo>
                  <a:pt x="0" y="0"/>
                </a:lnTo>
                <a:lnTo>
                  <a:pt x="0" y="4319"/>
                </a:lnTo>
                <a:lnTo>
                  <a:pt x="5760" y="4319"/>
                </a:lnTo>
                <a:lnTo>
                  <a:pt x="576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sz="3200" smtClean="0">
              <a:solidFill>
                <a:srgbClr val="BF4A3F"/>
              </a:solidFill>
              <a:latin typeface="Times New Roman" pitchFamily="18" charset="0"/>
            </a:endParaRPr>
          </a:p>
        </p:txBody>
      </p:sp>
      <p:sp>
        <p:nvSpPr>
          <p:cNvPr id="2053" name="Rectangle 3079"/>
          <p:cNvSpPr>
            <a:spLocks noChangeArrowheads="1"/>
          </p:cNvSpPr>
          <p:nvPr/>
        </p:nvSpPr>
        <p:spPr bwMode="auto">
          <a:xfrm>
            <a:off x="685800" y="3429000"/>
            <a:ext cx="77724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3200" smtClean="0">
              <a:solidFill>
                <a:srgbClr val="BF4A3F"/>
              </a:solidFill>
              <a:latin typeface="Times New Roman" pitchFamily="18" charset="0"/>
            </a:endParaRPr>
          </a:p>
        </p:txBody>
      </p:sp>
      <p:sp>
        <p:nvSpPr>
          <p:cNvPr id="110601" name="Rectangle 3081"/>
          <p:cNvSpPr>
            <a:spLocks noChangeArrowheads="1"/>
          </p:cNvSpPr>
          <p:nvPr/>
        </p:nvSpPr>
        <p:spPr bwMode="white">
          <a:xfrm>
            <a:off x="381000" y="3810000"/>
            <a:ext cx="8534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066925" lvl="4" indent="-231775" algn="ctr" defTabSz="669925">
              <a:lnSpc>
                <a:spcPct val="114000"/>
              </a:lnSpc>
            </a:pPr>
            <a:endParaRPr lang="en-GB" smtClean="0">
              <a:solidFill>
                <a:srgbClr val="333300"/>
              </a:solidFill>
              <a:latin typeface="Arial" charset="0"/>
            </a:endParaRPr>
          </a:p>
          <a:p>
            <a:pPr marL="346075" indent="-346075" algn="ctr" defTabSz="669925">
              <a:lnSpc>
                <a:spcPct val="114000"/>
              </a:lnSpc>
            </a:pPr>
            <a:endParaRPr lang="en-GB" b="1" smtClean="0">
              <a:solidFill>
                <a:srgbClr val="FF8C17"/>
              </a:solidFill>
              <a:latin typeface="Arial" charset="0"/>
            </a:endParaRPr>
          </a:p>
          <a:p>
            <a:pPr marL="346075" indent="-346075" algn="ctr" defTabSz="669925">
              <a:lnSpc>
                <a:spcPct val="114000"/>
              </a:lnSpc>
            </a:pPr>
            <a:endParaRPr lang="en-GB" sz="2000" b="1" smtClean="0">
              <a:solidFill>
                <a:srgbClr val="FF8C17"/>
              </a:solidFill>
              <a:latin typeface="Arial" charset="0"/>
            </a:endParaRPr>
          </a:p>
        </p:txBody>
      </p:sp>
      <p:grpSp>
        <p:nvGrpSpPr>
          <p:cNvPr id="110606" name="Group 3086"/>
          <p:cNvGrpSpPr>
            <a:grpSpLocks/>
          </p:cNvGrpSpPr>
          <p:nvPr/>
        </p:nvGrpSpPr>
        <p:grpSpPr bwMode="auto">
          <a:xfrm>
            <a:off x="1979613" y="404813"/>
            <a:ext cx="5119687" cy="2882900"/>
            <a:chOff x="1152" y="255"/>
            <a:chExt cx="3552" cy="2084"/>
          </a:xfrm>
        </p:grpSpPr>
        <p:graphicFrame>
          <p:nvGraphicFramePr>
            <p:cNvPr id="2057" name="Object 3082"/>
            <p:cNvGraphicFramePr>
              <a:graphicFrameLocks/>
            </p:cNvGraphicFramePr>
            <p:nvPr/>
          </p:nvGraphicFramePr>
          <p:xfrm>
            <a:off x="1152" y="255"/>
            <a:ext cx="3552" cy="17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Bitmap Image" r:id="rId4" imgW="7830264" imgH="4066703" progId="Paint.Picture">
                    <p:embed/>
                  </p:oleObj>
                </mc:Choice>
                <mc:Fallback>
                  <p:oleObj name="Bitmap Image" r:id="rId4" imgW="7830264" imgH="4066703" progId="Paint.Picture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55"/>
                          <a:ext cx="3552" cy="17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8" name="Text Box 3085"/>
            <p:cNvSpPr txBox="1">
              <a:spLocks noChangeArrowheads="1"/>
            </p:cNvSpPr>
            <p:nvPr/>
          </p:nvSpPr>
          <p:spPr bwMode="auto">
            <a:xfrm>
              <a:off x="2057" y="1920"/>
              <a:ext cx="128" cy="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762000">
                <a:defRPr sz="3200">
                  <a:solidFill>
                    <a:srgbClr val="BF4A3F"/>
                  </a:solidFill>
                  <a:latin typeface="Times New Roman" pitchFamily="18" charset="0"/>
                </a:defRPr>
              </a:lvl1pPr>
              <a:lvl2pPr marL="742950" indent="-285750" defTabSz="762000">
                <a:defRPr sz="3200">
                  <a:solidFill>
                    <a:srgbClr val="BF4A3F"/>
                  </a:solidFill>
                  <a:latin typeface="Times New Roman" pitchFamily="18" charset="0"/>
                </a:defRPr>
              </a:lvl2pPr>
              <a:lvl3pPr marL="1143000" indent="-228600" defTabSz="762000">
                <a:defRPr sz="3200">
                  <a:solidFill>
                    <a:srgbClr val="BF4A3F"/>
                  </a:solidFill>
                  <a:latin typeface="Times New Roman" pitchFamily="18" charset="0"/>
                </a:defRPr>
              </a:lvl3pPr>
              <a:lvl4pPr marL="1600200" indent="-228600" defTabSz="762000">
                <a:defRPr sz="3200">
                  <a:solidFill>
                    <a:srgbClr val="BF4A3F"/>
                  </a:solidFill>
                  <a:latin typeface="Times New Roman" pitchFamily="18" charset="0"/>
                </a:defRPr>
              </a:lvl4pPr>
              <a:lvl5pPr marL="2057400" indent="-228600" defTabSz="762000">
                <a:defRPr sz="3200">
                  <a:solidFill>
                    <a:srgbClr val="BF4A3F"/>
                  </a:solidFill>
                  <a:latin typeface="Times New Roman" pitchFamily="18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BF4A3F"/>
                  </a:solidFill>
                  <a:latin typeface="Times New Roman" pitchFamily="18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BF4A3F"/>
                  </a:solidFill>
                  <a:latin typeface="Times New Roman" pitchFamily="18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BF4A3F"/>
                  </a:solidFill>
                  <a:latin typeface="Times New Roman" pitchFamily="18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BF4A3F"/>
                  </a:solidFill>
                  <a:latin typeface="Times New Roman" pitchFamily="18" charset="0"/>
                </a:defRPr>
              </a:lvl9pPr>
            </a:lstStyle>
            <a:p>
              <a:endParaRPr lang="en-US" smtClean="0"/>
            </a:p>
          </p:txBody>
        </p:sp>
      </p:grpSp>
      <p:pic>
        <p:nvPicPr>
          <p:cNvPr id="2056" name="Picture 3089" descr="logo k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429000"/>
            <a:ext cx="3810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746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pl-PL"/>
              <a:t>Zaawansowana kontrola ciśnienia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Ciśnienie wyjścia zmienia się w zależności od zapotrzebowania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Trzy możliwości kontroli:</a:t>
            </a:r>
            <a:endParaRPr lang="en-GB">
              <a:latin typeface="Arial" pitchFamily="34" charset="0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pl-PL" smtClean="0"/>
              <a:t>Profil czasu</a:t>
            </a:r>
            <a:endParaRPr lang="en-GB" smtClean="0"/>
          </a:p>
          <a:p>
            <a:pPr lvl="1" eaLnBrk="1" hangingPunct="1">
              <a:lnSpc>
                <a:spcPct val="150000"/>
              </a:lnSpc>
              <a:defRPr/>
            </a:pPr>
            <a:r>
              <a:rPr lang="pl-PL" smtClean="0"/>
              <a:t>Profil przepływu</a:t>
            </a:r>
            <a:endParaRPr lang="en-GB" smtClean="0"/>
          </a:p>
          <a:p>
            <a:pPr lvl="1" eaLnBrk="1" hangingPunct="1">
              <a:lnSpc>
                <a:spcPct val="150000"/>
              </a:lnSpc>
              <a:defRPr/>
            </a:pPr>
            <a:r>
              <a:rPr lang="pl-PL" smtClean="0"/>
              <a:t>Sterowanie za pomocą Cello z punktu krytycznego</a:t>
            </a:r>
            <a:endParaRPr lang="en-GB" smtClean="0"/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Niższe średnie ciśnienie w strefie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defRPr/>
            </a:pPr>
            <a:endParaRPr lang="en-GB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18437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pl-PL" sz="1600" smtClean="0"/>
              <a:t>Po zastosowaniu zaawansowanej kontroli ciśnienia</a:t>
            </a:r>
            <a:r>
              <a:rPr lang="en-GB" sz="1600" smtClean="0"/>
              <a:t>..</a:t>
            </a:r>
            <a:endParaRPr lang="en-GB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19460" name="Picture 5" descr="cy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844675"/>
            <a:ext cx="698500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630613"/>
            <a:ext cx="1357312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1500" y="1258888"/>
            <a:ext cx="3143250" cy="393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lnSpc>
                <a:spcPct val="138000"/>
              </a:lnSpc>
              <a:spcAft>
                <a:spcPct val="50000"/>
              </a:spcAft>
              <a:defRPr/>
            </a:pPr>
            <a:r>
              <a:rPr lang="pl-PL" dirty="0">
                <a:latin typeface="+mn-lt"/>
              </a:rPr>
              <a:t>Modulowane ciśnienie wyjścia</a:t>
            </a:r>
            <a:endParaRPr lang="en-GB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1313" y="1258888"/>
            <a:ext cx="2857500" cy="393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lnSpc>
                <a:spcPct val="138000"/>
              </a:lnSpc>
              <a:spcAft>
                <a:spcPct val="50000"/>
              </a:spcAft>
              <a:defRPr/>
            </a:pPr>
            <a:r>
              <a:rPr lang="pl-PL" dirty="0">
                <a:latin typeface="+mn-lt"/>
              </a:rPr>
              <a:t>Stabilne ciśnienie w strefie</a:t>
            </a:r>
            <a:endParaRPr lang="en-GB" dirty="0">
              <a:latin typeface="+mn-lt"/>
            </a:endParaRPr>
          </a:p>
        </p:txBody>
      </p:sp>
      <p:pic>
        <p:nvPicPr>
          <p:cNvPr id="19464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11"/>
          </p:nvPr>
        </p:nvSpPr>
        <p:spPr/>
        <p:txBody>
          <a:bodyPr/>
          <a:lstStyle/>
          <a:p>
            <a:r>
              <a:rPr lang="pl-PL" dirty="0" smtClean="0"/>
              <a:t>                    W terenie !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275856" y="2132856"/>
            <a:ext cx="936104" cy="864096"/>
          </a:xfrm>
        </p:spPr>
        <p:txBody>
          <a:bodyPr/>
          <a:lstStyle/>
          <a:p>
            <a:pPr marL="0" indent="0" algn="ctr">
              <a:buNone/>
            </a:pPr>
            <a:endParaRPr lang="pl-PL" sz="8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5" name="regulacja_cisnieni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908720"/>
            <a:ext cx="8310141" cy="4968552"/>
          </a:xfrm>
          <a:prstGeom prst="rect">
            <a:avLst/>
          </a:prstGeom>
        </p:spPr>
      </p:pic>
      <p:pic>
        <p:nvPicPr>
          <p:cNvPr id="6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5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11"/>
          </p:nvPr>
        </p:nvSpPr>
        <p:spPr/>
        <p:txBody>
          <a:bodyPr/>
          <a:lstStyle/>
          <a:p>
            <a:r>
              <a:rPr lang="pl-PL" dirty="0" smtClean="0"/>
              <a:t>Regulo - Profil czasu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5" name="Obraz 4" descr="Wykres - SW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551"/>
            <a:ext cx="9144000" cy="5152897"/>
          </a:xfrm>
          <a:prstGeom prst="rect">
            <a:avLst/>
          </a:prstGeom>
        </p:spPr>
      </p:pic>
      <p:pic>
        <p:nvPicPr>
          <p:cNvPr id="7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3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6" name="Obraz 5" descr="Wykres - SW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551"/>
            <a:ext cx="9144000" cy="5152897"/>
          </a:xfrm>
          <a:prstGeom prst="rect">
            <a:avLst/>
          </a:prstGeom>
        </p:spPr>
      </p:pic>
      <p:pic>
        <p:nvPicPr>
          <p:cNvPr id="7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5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11"/>
          </p:nvPr>
        </p:nvSpPr>
        <p:spPr/>
        <p:txBody>
          <a:bodyPr/>
          <a:lstStyle/>
          <a:p>
            <a:r>
              <a:rPr lang="pl-PL" dirty="0" smtClean="0"/>
              <a:t>Regulo- Profil przepływu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5" name="Obraz 4" descr="Wykres - SW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551"/>
            <a:ext cx="9144000" cy="5152897"/>
          </a:xfrm>
          <a:prstGeom prst="rect">
            <a:avLst/>
          </a:prstGeom>
        </p:spPr>
      </p:pic>
      <p:pic>
        <p:nvPicPr>
          <p:cNvPr id="6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4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11"/>
          </p:nvPr>
        </p:nvSpPr>
        <p:spPr/>
        <p:txBody>
          <a:bodyPr/>
          <a:lstStyle/>
          <a:p>
            <a:r>
              <a:rPr lang="pl-PL" dirty="0" smtClean="0"/>
              <a:t>Korzyści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059832" y="908050"/>
            <a:ext cx="2952328" cy="1081088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677286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52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11"/>
          </p:nvPr>
        </p:nvSpPr>
        <p:spPr/>
        <p:txBody>
          <a:bodyPr/>
          <a:lstStyle/>
          <a:p>
            <a:r>
              <a:rPr lang="pl-PL" dirty="0" smtClean="0"/>
              <a:t>Korzyści c.d.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3203848" y="2276872"/>
            <a:ext cx="2520280" cy="1224136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720012"/>
            <a:ext cx="6048672" cy="517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67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Technolog Limited 2012.  All rights reserved.</a:t>
            </a:r>
            <a:endParaRPr lang="en-US"/>
          </a:p>
          <a:p>
            <a:pPr>
              <a:defRPr/>
            </a:pPr>
            <a:endParaRPr lang="en-GB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58775" y="981075"/>
            <a:ext cx="8424863" cy="31702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66700" indent="-266700" eaLnBrk="0" hangingPunct="0">
              <a:spcBef>
                <a:spcPct val="5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en-GB" sz="2000" b="0" dirty="0" err="1">
                <a:solidFill>
                  <a:schemeClr val="bg1">
                    <a:lumMod val="50000"/>
                  </a:schemeClr>
                </a:solidFill>
              </a:rPr>
              <a:t>Technolog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b="0" dirty="0">
                <a:solidFill>
                  <a:schemeClr val="bg1">
                    <a:lumMod val="50000"/>
                  </a:schemeClr>
                </a:solidFill>
              </a:rPr>
              <a:t>Zaawansowana kontrola ciśnienia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chemeClr val="bg1">
                    <a:lumMod val="50000"/>
                  </a:schemeClr>
                </a:solidFill>
              </a:rPr>
              <a:t>Dlaczego kontrolować ciśnienie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chemeClr val="bg1">
                    <a:lumMod val="50000"/>
                  </a:schemeClr>
                </a:solidFill>
              </a:rPr>
              <a:t>Konwencjonalna kontrola ciśnienia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pl-PL" sz="2000" b="0" dirty="0">
                <a:solidFill>
                  <a:schemeClr val="bg1">
                    <a:lumMod val="50000"/>
                  </a:schemeClr>
                </a:solidFill>
              </a:rPr>
              <a:t>Zaawansowana kontrola ciśnienia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rgbClr val="103793"/>
                </a:solidFill>
              </a:rPr>
              <a:t>Regulo</a:t>
            </a:r>
          </a:p>
          <a:p>
            <a:pPr marL="266700" indent="-266700" eaLnBrk="0" hangingPunct="0">
              <a:spcBef>
                <a:spcPct val="5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</a:rPr>
              <a:t>Regulo – </a:t>
            </a:r>
            <a:r>
              <a:rPr lang="pl-PL" sz="2000" b="0" dirty="0">
                <a:solidFill>
                  <a:schemeClr val="bg1">
                    <a:lumMod val="50000"/>
                  </a:schemeClr>
                </a:solidFill>
              </a:rPr>
              <a:t>Profil otwartej pętli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  <a:p>
            <a:pPr marL="266700" indent="-266700" eaLnBrk="0" hangingPunct="0">
              <a:spcBef>
                <a:spcPct val="50000"/>
              </a:spcBef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  <a:defRPr/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</a:rPr>
              <a:t>Regulo – </a:t>
            </a:r>
            <a:r>
              <a:rPr lang="pl-PL" sz="2000" b="0" dirty="0">
                <a:solidFill>
                  <a:schemeClr val="bg1">
                    <a:lumMod val="50000"/>
                  </a:schemeClr>
                </a:solidFill>
              </a:rPr>
              <a:t>Profil zamkniętej pętli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/>
              <a:t>Regulo</a:t>
            </a:r>
            <a:endParaRPr lang="en-GB"/>
          </a:p>
        </p:txBody>
      </p:sp>
      <p:grpSp>
        <p:nvGrpSpPr>
          <p:cNvPr id="20485" name="Group 14"/>
          <p:cNvGrpSpPr>
            <a:grpSpLocks/>
          </p:cNvGrpSpPr>
          <p:nvPr/>
        </p:nvGrpSpPr>
        <p:grpSpPr bwMode="auto">
          <a:xfrm>
            <a:off x="4913313" y="2205038"/>
            <a:ext cx="4071937" cy="2232025"/>
            <a:chOff x="4859338" y="2133600"/>
            <a:chExt cx="4071937" cy="2232025"/>
          </a:xfrm>
        </p:grpSpPr>
        <p:pic>
          <p:nvPicPr>
            <p:cNvPr id="20487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5837238" y="2724150"/>
              <a:ext cx="765175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8078788" y="3292475"/>
              <a:ext cx="852487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18" descr="water dro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2724150"/>
              <a:ext cx="977900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7885113" y="2176463"/>
              <a:ext cx="1041400" cy="113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4867275" y="2133600"/>
              <a:ext cx="1730375" cy="59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Picture 21" descr="Electricit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3576638"/>
              <a:ext cx="17446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650" y="2133600"/>
              <a:ext cx="1546225" cy="223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6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/>
              <a:t>Cechy </a:t>
            </a:r>
            <a:r>
              <a:rPr lang="en-GB" smtClean="0"/>
              <a:t>Regulo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41338" y="1341438"/>
            <a:ext cx="7920037" cy="108108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Pełna funkcjonalność Cello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komunikacja </a:t>
            </a:r>
            <a:r>
              <a:rPr lang="en-GB">
                <a:latin typeface="Arial" pitchFamily="34" charset="0"/>
              </a:rPr>
              <a:t>GPRS </a:t>
            </a: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Wyższa żywotność baterii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Zewnętrzna bateria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Zewnętrzne przetworniki ciśnienia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Możliwość aktualizacji firmware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Wyświetlacz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defRPr/>
            </a:pPr>
            <a:endParaRPr lang="en-GB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21509" name="Picture 8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84313"/>
            <a:ext cx="3382963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555625"/>
            <a:ext cx="7634288" cy="892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962" tIns="39688" rIns="80962" bIns="39688" numCol="1" anchor="ctr" anchorCtr="0" compatLnSpc="1">
            <a:prstTxWarp prst="textNoShape">
              <a:avLst/>
            </a:prstTxWarp>
          </a:bodyPr>
          <a:lstStyle/>
          <a:p>
            <a:pPr defTabSz="584200"/>
            <a:r>
              <a:rPr lang="en-GB" sz="2000" b="1" smtClean="0">
                <a:solidFill>
                  <a:schemeClr val="bg1"/>
                </a:solidFill>
                <a:latin typeface="Arial" charset="0"/>
              </a:rPr>
              <a:t>Technolog </a:t>
            </a:r>
            <a:endParaRPr lang="en-GB" sz="28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457200" y="12954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9688" rIns="0" bIns="39688"/>
          <a:lstStyle/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  <a:defRPr/>
            </a:pP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Lider na rynku kontroli ciśnienia wody, gazu oraz rejestracji danych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  <a:defRPr/>
            </a:pPr>
            <a:r>
              <a:rPr lang="pl-PL" sz="1800" b="1" dirty="0" err="1">
                <a:solidFill>
                  <a:srgbClr val="000000"/>
                </a:solidFill>
                <a:latin typeface="Arial" charset="0"/>
              </a:rPr>
              <a:t>Opomiarowanie</a:t>
            </a: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 ponad </a:t>
            </a: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80% </a:t>
            </a: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rynku wodnego w </a:t>
            </a: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UK </a:t>
            </a:r>
          </a:p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  <a:defRPr/>
            </a:pPr>
            <a:r>
              <a:rPr lang="pl-PL" sz="1800" b="1" dirty="0" err="1">
                <a:solidFill>
                  <a:srgbClr val="000000"/>
                </a:solidFill>
                <a:latin typeface="Arial" charset="0"/>
              </a:rPr>
              <a:t>Opomiarowanie</a:t>
            </a: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 ponad 90% rynku gazowego w UK 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  <a:defRPr/>
            </a:pP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Mamy 250 000 zamontowanych rejestratorów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  <a:defRPr/>
            </a:pP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Eksport urządzeń na cały świat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  <a:defRPr/>
            </a:pP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Biura sprzedaży we Francji</a:t>
            </a: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1800" b="1" dirty="0">
                <a:solidFill>
                  <a:srgbClr val="000000"/>
                </a:solidFill>
                <a:latin typeface="Arial" charset="0"/>
              </a:rPr>
              <a:t>Générale des Eaux, Lyonnaise des Eaux, SAUR  </a:t>
            </a: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fr-FR" sz="1800" b="1" dirty="0">
                <a:solidFill>
                  <a:srgbClr val="000000"/>
                </a:solidFill>
                <a:latin typeface="Arial" charset="0"/>
              </a:rPr>
              <a:t> Gaz de France</a:t>
            </a: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defRPr/>
            </a:pP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pl-PL" sz="2000" b="1" dirty="0">
                <a:solidFill>
                  <a:srgbClr val="618FFD">
                    <a:lumMod val="75000"/>
                  </a:srgbClr>
                </a:solidFill>
                <a:latin typeface="Arial" charset="0"/>
              </a:rPr>
              <a:t>– w Polsce „Złote Runo” Sp. z o. o. - Warszawa</a:t>
            </a:r>
            <a:endParaRPr lang="fr-FR" sz="2000" b="1" dirty="0">
              <a:solidFill>
                <a:srgbClr val="618FFD">
                  <a:lumMod val="75000"/>
                </a:srgbClr>
              </a:solidFill>
              <a:latin typeface="Arial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8204200" y="68580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962" tIns="39688" rIns="80962" bIns="39688" anchor="ctr"/>
          <a:lstStyle/>
          <a:p>
            <a:pPr algn="ctr" defTabSz="584200"/>
            <a:fld id="{1E5C2451-2F31-4D31-B8A5-5C1197D0A2E4}" type="slidenum">
              <a:rPr lang="en-GB" sz="1700" b="1" smtClean="0">
                <a:solidFill>
                  <a:srgbClr val="003399"/>
                </a:solidFill>
                <a:latin typeface="Arial" charset="0"/>
              </a:rPr>
              <a:pPr algn="ctr" defTabSz="584200"/>
              <a:t>3</a:t>
            </a:fld>
            <a:endParaRPr lang="en-GB" sz="1700" b="1" smtClean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4101" name="Picture 6" descr="logok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613400"/>
            <a:ext cx="161925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526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9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9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9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9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/>
              <a:t>Zalety Regulo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39750" y="908050"/>
            <a:ext cx="7920038" cy="496887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150000"/>
              </a:lnSpc>
              <a:defRPr/>
            </a:pPr>
            <a:r>
              <a:rPr lang="en-GB">
                <a:latin typeface="Arial" pitchFamily="34" charset="0"/>
              </a:rPr>
              <a:t>Hydraulic-less control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pl-PL" smtClean="0"/>
              <a:t>Pneumatyczne sterowanie pilotem</a:t>
            </a:r>
            <a:r>
              <a:rPr lang="en-GB" smtClean="0"/>
              <a:t> 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pl-PL" smtClean="0"/>
              <a:t>Brak filtrów, odporność na zanieczyszczenia</a:t>
            </a:r>
            <a:endParaRPr lang="en-GB" smtClean="0"/>
          </a:p>
          <a:p>
            <a:pPr lvl="1" eaLnBrk="1" hangingPunct="1">
              <a:lnSpc>
                <a:spcPct val="150000"/>
              </a:lnSpc>
              <a:defRPr/>
            </a:pPr>
            <a:r>
              <a:rPr lang="pl-PL" smtClean="0"/>
              <a:t>Stabilna płynna regulacja </a:t>
            </a:r>
            <a:endParaRPr lang="en-GB" smtClean="0"/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Łatwy montaż w zaworze PRV</a:t>
            </a:r>
            <a:endParaRPr lang="en-GB">
              <a:latin typeface="Arial" pitchFamily="34" charset="0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en-GB" smtClean="0"/>
              <a:t>Reverse actuated bias chamber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pl-PL" smtClean="0"/>
              <a:t>W razie braku sterowania, powrót do ustawienia „na zaworze”</a:t>
            </a:r>
            <a:endParaRPr lang="en-GB" smtClean="0"/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Łatwy i prosty w instalacji</a:t>
            </a:r>
            <a:endParaRPr lang="en-GB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22533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/>
              <a:t>Zalety Regulo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39750" y="908050"/>
            <a:ext cx="7920038" cy="518477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Dodatkowe parametry</a:t>
            </a:r>
            <a:r>
              <a:rPr lang="en-GB">
                <a:latin typeface="Arial" pitchFamily="34" charset="0"/>
              </a:rPr>
              <a:t>: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pl-PL" smtClean="0"/>
              <a:t>Napięcie baterii</a:t>
            </a:r>
            <a:endParaRPr lang="en-GB" smtClean="0"/>
          </a:p>
          <a:p>
            <a:pPr lvl="1" eaLnBrk="1" hangingPunct="1">
              <a:lnSpc>
                <a:spcPct val="150000"/>
              </a:lnSpc>
              <a:defRPr/>
            </a:pPr>
            <a:r>
              <a:rPr lang="pl-PL" smtClean="0"/>
              <a:t>Praca pompki</a:t>
            </a:r>
            <a:endParaRPr lang="en-GB" smtClean="0"/>
          </a:p>
          <a:p>
            <a:pPr lvl="1" eaLnBrk="1" hangingPunct="1">
              <a:lnSpc>
                <a:spcPct val="150000"/>
              </a:lnSpc>
              <a:defRPr/>
            </a:pPr>
            <a:r>
              <a:rPr lang="pl-PL" smtClean="0"/>
              <a:t>Działanie zaworka wylotowego</a:t>
            </a:r>
            <a:endParaRPr lang="en-GB" smtClean="0"/>
          </a:p>
          <a:p>
            <a:pPr lvl="1" eaLnBrk="1" hangingPunct="1">
              <a:lnSpc>
                <a:spcPct val="150000"/>
              </a:lnSpc>
              <a:defRPr/>
            </a:pPr>
            <a:r>
              <a:rPr lang="pl-PL" smtClean="0"/>
              <a:t>Działanie zaworka wlotowego</a:t>
            </a:r>
            <a:endParaRPr lang="en-GB" smtClean="0"/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Opcjonalnie zewnętrzna antena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Zdalna aktualizacja parametrów - w tym wszystkich ustawień kontroli PRV</a:t>
            </a:r>
          </a:p>
          <a:p>
            <a:pPr marL="0" indent="0" eaLnBrk="1" hangingPunct="1">
              <a:lnSpc>
                <a:spcPct val="150000"/>
              </a:lnSpc>
              <a:defRPr/>
            </a:pPr>
            <a:r>
              <a:rPr lang="pl-PL">
                <a:latin typeface="Arial" pitchFamily="34" charset="0"/>
              </a:rPr>
              <a:t>Wejście dla zewnętrznego zasilania </a:t>
            </a:r>
            <a:r>
              <a:rPr lang="en-GB">
                <a:latin typeface="Arial" pitchFamily="34" charset="0"/>
              </a:rPr>
              <a:t>(4.5 – 14.0 volt)</a:t>
            </a:r>
          </a:p>
          <a:p>
            <a:pPr marL="0" indent="0" eaLnBrk="1" hangingPunct="1">
              <a:defRPr/>
            </a:pPr>
            <a:endParaRPr lang="en-GB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052513"/>
            <a:ext cx="39544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Technolog Limited 2012.  All rights reserved.</a:t>
            </a:r>
            <a:endParaRPr lang="en-US"/>
          </a:p>
          <a:p>
            <a:pPr>
              <a:defRPr/>
            </a:pPr>
            <a:endParaRPr lang="en-GB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58775" y="981075"/>
            <a:ext cx="842486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en-GB" sz="2000" b="0">
                <a:solidFill>
                  <a:srgbClr val="7F7F7F"/>
                </a:solidFill>
              </a:rPr>
              <a:t>Technolog </a:t>
            </a:r>
            <a:r>
              <a:rPr lang="pl-PL" sz="2000" b="0">
                <a:solidFill>
                  <a:srgbClr val="7F7F7F"/>
                </a:solidFill>
              </a:rPr>
              <a:t>zaawansowana kontrola ciśnienia</a:t>
            </a:r>
            <a:endParaRPr lang="en-GB" sz="2000" b="0">
              <a:solidFill>
                <a:srgbClr val="7F7F7F"/>
              </a:solidFill>
            </a:endParaRPr>
          </a:p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pl-PL" sz="2000" b="0">
                <a:solidFill>
                  <a:srgbClr val="7F7F7F"/>
                </a:solidFill>
              </a:rPr>
              <a:t>Dlaczego kontrolować ciśnienie</a:t>
            </a:r>
            <a:endParaRPr lang="en-GB" sz="2000" b="0">
              <a:solidFill>
                <a:srgbClr val="7F7F7F"/>
              </a:solidFill>
            </a:endParaRPr>
          </a:p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pl-PL" sz="2000" b="0">
                <a:solidFill>
                  <a:srgbClr val="7F7F7F"/>
                </a:solidFill>
              </a:rPr>
              <a:t>Konwencjonalna kontrola ciśnienia</a:t>
            </a:r>
            <a:endParaRPr lang="en-GB" sz="2000" b="0">
              <a:solidFill>
                <a:srgbClr val="7F7F7F"/>
              </a:solidFill>
            </a:endParaRPr>
          </a:p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pl-PL" sz="2000" b="0">
                <a:solidFill>
                  <a:srgbClr val="7F7F7F"/>
                </a:solidFill>
              </a:rPr>
              <a:t>Zaawansowana kontrola ciśnienia</a:t>
            </a:r>
            <a:endParaRPr lang="en-GB" sz="2000" b="0">
              <a:solidFill>
                <a:srgbClr val="7F7F7F"/>
              </a:solidFill>
            </a:endParaRPr>
          </a:p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en-GB" sz="2000" b="0">
                <a:solidFill>
                  <a:srgbClr val="7F7F7F"/>
                </a:solidFill>
              </a:rPr>
              <a:t>Regulo</a:t>
            </a:r>
          </a:p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en-GB" sz="2000" b="0">
                <a:solidFill>
                  <a:srgbClr val="103793"/>
                </a:solidFill>
              </a:rPr>
              <a:t>Regulo – </a:t>
            </a:r>
            <a:r>
              <a:rPr lang="pl-PL" sz="2000" b="0">
                <a:solidFill>
                  <a:srgbClr val="103793"/>
                </a:solidFill>
              </a:rPr>
              <a:t>Profil otwartej pętli</a:t>
            </a:r>
            <a:endParaRPr lang="en-GB" sz="2000" b="0">
              <a:solidFill>
                <a:srgbClr val="103793"/>
              </a:solidFill>
            </a:endParaRPr>
          </a:p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en-GB" sz="2000" b="0">
                <a:solidFill>
                  <a:srgbClr val="7F7F7F"/>
                </a:solidFill>
              </a:rPr>
              <a:t>Regulo – </a:t>
            </a:r>
            <a:r>
              <a:rPr lang="pl-PL" sz="2000" b="0">
                <a:solidFill>
                  <a:srgbClr val="7F7F7F"/>
                </a:solidFill>
              </a:rPr>
              <a:t>Profil zamkniętej pętli</a:t>
            </a:r>
            <a:endParaRPr lang="en-GB" sz="2000" b="0">
              <a:solidFill>
                <a:srgbClr val="7F7F7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/>
          <a:lstStyle/>
          <a:p>
            <a:pPr eaLnBrk="1" hangingPunct="1">
              <a:defRPr/>
            </a:pPr>
            <a:r>
              <a:rPr lang="en-GB"/>
              <a:t>Regulo – </a:t>
            </a:r>
            <a:r>
              <a:rPr lang="pl-PL" smtClean="0"/>
              <a:t>Profil Otwartej Pętli</a:t>
            </a:r>
            <a:endParaRPr lang="en-GB"/>
          </a:p>
        </p:txBody>
      </p:sp>
      <p:grpSp>
        <p:nvGrpSpPr>
          <p:cNvPr id="24581" name="Group 14"/>
          <p:cNvGrpSpPr>
            <a:grpSpLocks/>
          </p:cNvGrpSpPr>
          <p:nvPr/>
        </p:nvGrpSpPr>
        <p:grpSpPr bwMode="auto">
          <a:xfrm>
            <a:off x="4862513" y="2349500"/>
            <a:ext cx="4071937" cy="2232025"/>
            <a:chOff x="4859338" y="2133600"/>
            <a:chExt cx="4071937" cy="2232025"/>
          </a:xfrm>
        </p:grpSpPr>
        <p:pic>
          <p:nvPicPr>
            <p:cNvPr id="24583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5837238" y="2724150"/>
              <a:ext cx="765175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8078788" y="3292475"/>
              <a:ext cx="852487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5" name="Picture 18" descr="water dro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2724150"/>
              <a:ext cx="977900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6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7885113" y="2176463"/>
              <a:ext cx="1041400" cy="113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7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4867275" y="2133600"/>
              <a:ext cx="1730375" cy="59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Picture 21" descr="Electricit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3576638"/>
              <a:ext cx="17446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650" y="2133600"/>
              <a:ext cx="1546225" cy="223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2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smtClean="0">
                <a:latin typeface="Arial" pitchFamily="34" charset="0"/>
              </a:rPr>
              <a:t>Regulo – </a:t>
            </a:r>
            <a:r>
              <a:rPr lang="pl-PL" smtClean="0">
                <a:latin typeface="Arial" pitchFamily="34" charset="0"/>
              </a:rPr>
              <a:t>Profil otwartej pętli</a:t>
            </a:r>
            <a:endParaRPr lang="en-GB" smtClean="0">
              <a:latin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600"/>
              </a:spcBef>
              <a:defRPr/>
            </a:pPr>
            <a:r>
              <a:rPr lang="pl-PL">
                <a:latin typeface="Arial" pitchFamily="34" charset="0"/>
              </a:rPr>
              <a:t>Profil czasu</a:t>
            </a:r>
            <a:r>
              <a:rPr lang="en-GB">
                <a:latin typeface="Arial" pitchFamily="34" charset="0"/>
              </a:rPr>
              <a:t>: </a:t>
            </a:r>
            <a:r>
              <a:rPr lang="pl-PL">
                <a:latin typeface="Arial" pitchFamily="34" charset="0"/>
              </a:rPr>
              <a:t>ciśnienie wyjścia sterowane wg:</a:t>
            </a:r>
            <a:endParaRPr lang="en-GB">
              <a:latin typeface="Arial" pitchFamily="34" charset="0"/>
            </a:endParaRPr>
          </a:p>
          <a:p>
            <a:pPr lvl="1" eaLnBrk="1" hangingPunct="1">
              <a:spcBef>
                <a:spcPts val="600"/>
              </a:spcBef>
              <a:defRPr/>
            </a:pPr>
            <a:r>
              <a:rPr lang="pl-PL" dirty="0" smtClean="0"/>
              <a:t>Profil dzienny</a:t>
            </a:r>
            <a:endParaRPr lang="en-GB" dirty="0" smtClean="0"/>
          </a:p>
          <a:p>
            <a:pPr lvl="1" eaLnBrk="1" hangingPunct="1">
              <a:spcBef>
                <a:spcPts val="600"/>
              </a:spcBef>
              <a:defRPr/>
            </a:pPr>
            <a:r>
              <a:rPr lang="pl-PL" dirty="0" smtClean="0"/>
              <a:t>Profil tygodniowy</a:t>
            </a:r>
            <a:endParaRPr lang="en-GB" dirty="0" smtClean="0"/>
          </a:p>
          <a:p>
            <a:pPr lvl="1" eaLnBrk="1" hangingPunct="1">
              <a:spcBef>
                <a:spcPts val="600"/>
              </a:spcBef>
              <a:defRPr/>
            </a:pPr>
            <a:r>
              <a:rPr lang="pl-PL" dirty="0" smtClean="0"/>
              <a:t>Interwał 1 min</a:t>
            </a:r>
            <a:endParaRPr lang="en-GB" dirty="0" smtClean="0"/>
          </a:p>
          <a:p>
            <a:pPr marL="0" indent="0" eaLnBrk="1" hangingPunct="1">
              <a:spcBef>
                <a:spcPts val="600"/>
              </a:spcBef>
              <a:defRPr/>
            </a:pPr>
            <a:r>
              <a:rPr lang="pl-PL">
                <a:latin typeface="Arial" pitchFamily="34" charset="0"/>
              </a:rPr>
              <a:t>Profil przepływu</a:t>
            </a:r>
            <a:r>
              <a:rPr lang="en-GB">
                <a:latin typeface="Arial" pitchFamily="34" charset="0"/>
              </a:rPr>
              <a:t>: </a:t>
            </a:r>
            <a:r>
              <a:rPr lang="pl-PL">
                <a:latin typeface="Arial" pitchFamily="34" charset="0"/>
              </a:rPr>
              <a:t>Ciśnienie skorygowane do przepływu na PRV</a:t>
            </a:r>
            <a:endParaRPr lang="en-GB">
              <a:latin typeface="Arial" pitchFamily="34" charset="0"/>
            </a:endParaRPr>
          </a:p>
          <a:p>
            <a:pPr lvl="1" eaLnBrk="1" hangingPunct="1">
              <a:spcBef>
                <a:spcPts val="600"/>
              </a:spcBef>
              <a:defRPr/>
            </a:pPr>
            <a:r>
              <a:rPr lang="pl-PL" dirty="0" smtClean="0"/>
              <a:t>Liniowy lub</a:t>
            </a:r>
            <a:r>
              <a:rPr lang="en-GB" dirty="0" smtClean="0"/>
              <a:t> </a:t>
            </a:r>
            <a:r>
              <a:rPr lang="pl-PL" dirty="0" smtClean="0"/>
              <a:t>płynny profil</a:t>
            </a:r>
            <a:endParaRPr lang="en-GB" dirty="0" smtClean="0"/>
          </a:p>
          <a:p>
            <a:pPr marL="0" indent="0" eaLnBrk="1" hangingPunct="1">
              <a:defRPr/>
            </a:pPr>
            <a:endParaRPr lang="en-GB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5" name="Picture 6" descr="cy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3644900"/>
            <a:ext cx="58721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smtClean="0">
                <a:latin typeface="Arial" pitchFamily="34" charset="0"/>
              </a:rPr>
              <a:t>Regulo – </a:t>
            </a:r>
            <a:r>
              <a:rPr lang="pl-PL" smtClean="0">
                <a:latin typeface="Arial" pitchFamily="34" charset="0"/>
              </a:rPr>
              <a:t>Profil otwartej pętli</a:t>
            </a:r>
            <a:endParaRPr lang="en-GB" smtClean="0">
              <a:latin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pl-PL">
                <a:latin typeface="Arial" pitchFamily="34" charset="0"/>
              </a:rPr>
              <a:t>Regulo – efekt modulacji przepływem na stabilność w CP</a:t>
            </a:r>
            <a:r>
              <a:rPr lang="en-GB">
                <a:latin typeface="Arial" pitchFamily="34" charset="0"/>
              </a:rPr>
              <a:t>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26629" name="Picture 7" descr="CP f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5689600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11"/>
          </p:nvPr>
        </p:nvSpPr>
        <p:spPr/>
        <p:txBody>
          <a:bodyPr/>
          <a:lstStyle/>
          <a:p>
            <a:r>
              <a:rPr lang="pl-PL" dirty="0" smtClean="0"/>
              <a:t>Efekt  Pracy Regulo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2555776" y="3501008"/>
            <a:ext cx="3599558" cy="1081088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5" name="Obraz 4" descr="Wykres -  Portk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551"/>
            <a:ext cx="9144000" cy="5152897"/>
          </a:xfrm>
          <a:prstGeom prst="rect">
            <a:avLst/>
          </a:prstGeom>
        </p:spPr>
      </p:pic>
      <p:pic>
        <p:nvPicPr>
          <p:cNvPr id="6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1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Technolog Limited 2012.  All rights reserved.</a:t>
            </a:r>
            <a:endParaRPr lang="en-US"/>
          </a:p>
          <a:p>
            <a:pPr>
              <a:defRPr/>
            </a:pP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smtClean="0">
                <a:latin typeface="Arial" pitchFamily="34" charset="0"/>
              </a:rPr>
              <a:t>Regulo – </a:t>
            </a:r>
            <a:r>
              <a:rPr lang="pl-PL" smtClean="0">
                <a:latin typeface="Arial" pitchFamily="34" charset="0"/>
              </a:rPr>
              <a:t>Profil zamkniętej pętli</a:t>
            </a:r>
            <a:endParaRPr lang="en-GB" smtClean="0">
              <a:latin typeface="Arial" pitchFamily="34" charset="0"/>
            </a:endParaRPr>
          </a:p>
        </p:txBody>
      </p:sp>
      <p:grpSp>
        <p:nvGrpSpPr>
          <p:cNvPr id="27652" name="Group 14"/>
          <p:cNvGrpSpPr>
            <a:grpSpLocks/>
          </p:cNvGrpSpPr>
          <p:nvPr/>
        </p:nvGrpSpPr>
        <p:grpSpPr bwMode="auto">
          <a:xfrm>
            <a:off x="4875213" y="2060575"/>
            <a:ext cx="4071937" cy="2232025"/>
            <a:chOff x="4859338" y="2133600"/>
            <a:chExt cx="4071937" cy="2232025"/>
          </a:xfrm>
        </p:grpSpPr>
        <p:pic>
          <p:nvPicPr>
            <p:cNvPr id="27655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5837238" y="2724150"/>
              <a:ext cx="765175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8078788" y="3292475"/>
              <a:ext cx="852487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8" descr="water dro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2724150"/>
              <a:ext cx="977900" cy="85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7885113" y="2176463"/>
              <a:ext cx="1041400" cy="113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4867275" y="2133600"/>
              <a:ext cx="1730375" cy="59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0" name="Picture 21" descr="Electricit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3576638"/>
              <a:ext cx="17446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650" y="2133600"/>
              <a:ext cx="1546225" cy="223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325438" y="1085850"/>
            <a:ext cx="842486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en-GB" sz="2000" b="0">
                <a:solidFill>
                  <a:srgbClr val="7F7F7F"/>
                </a:solidFill>
              </a:rPr>
              <a:t>Technolog </a:t>
            </a:r>
            <a:r>
              <a:rPr lang="pl-PL" sz="2000" b="0">
                <a:solidFill>
                  <a:srgbClr val="7F7F7F"/>
                </a:solidFill>
              </a:rPr>
              <a:t>zaawansowana kontrola ciśnienia</a:t>
            </a:r>
            <a:endParaRPr lang="en-GB" sz="2000" b="0">
              <a:solidFill>
                <a:srgbClr val="7F7F7F"/>
              </a:solidFill>
            </a:endParaRPr>
          </a:p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pl-PL" sz="2000" b="0">
                <a:solidFill>
                  <a:srgbClr val="7F7F7F"/>
                </a:solidFill>
              </a:rPr>
              <a:t>Dlaczego kontrolować ciśnienie</a:t>
            </a:r>
            <a:endParaRPr lang="en-GB" sz="2000" b="0">
              <a:solidFill>
                <a:srgbClr val="7F7F7F"/>
              </a:solidFill>
            </a:endParaRPr>
          </a:p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pl-PL" sz="2000" b="0">
                <a:solidFill>
                  <a:srgbClr val="7F7F7F"/>
                </a:solidFill>
              </a:rPr>
              <a:t>Konwencjonalna kontrola ciśnienia</a:t>
            </a:r>
            <a:endParaRPr lang="en-GB" sz="2000" b="0">
              <a:solidFill>
                <a:srgbClr val="7F7F7F"/>
              </a:solidFill>
            </a:endParaRPr>
          </a:p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pl-PL" sz="2000" b="0">
                <a:solidFill>
                  <a:srgbClr val="7F7F7F"/>
                </a:solidFill>
              </a:rPr>
              <a:t>Zaawansowana kontrola ciśnienia</a:t>
            </a:r>
            <a:endParaRPr lang="en-GB" sz="2000" b="0">
              <a:solidFill>
                <a:srgbClr val="7F7F7F"/>
              </a:solidFill>
            </a:endParaRPr>
          </a:p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en-GB" sz="2000" b="0">
                <a:solidFill>
                  <a:srgbClr val="7F7F7F"/>
                </a:solidFill>
              </a:rPr>
              <a:t>Regulo</a:t>
            </a:r>
          </a:p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en-GB" sz="2000" b="0">
                <a:solidFill>
                  <a:schemeClr val="bg2"/>
                </a:solidFill>
              </a:rPr>
              <a:t>Regulo – </a:t>
            </a:r>
            <a:r>
              <a:rPr lang="pl-PL" sz="2000" b="0">
                <a:solidFill>
                  <a:schemeClr val="bg2"/>
                </a:solidFill>
              </a:rPr>
              <a:t>Profil otwartej pętli</a:t>
            </a:r>
            <a:endParaRPr lang="en-GB" sz="2000" b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  <a:buClr>
                <a:srgbClr val="7F7F7F"/>
              </a:buClr>
              <a:buFont typeface="Wingdings" pitchFamily="2" charset="2"/>
              <a:buChar char="q"/>
            </a:pPr>
            <a:r>
              <a:rPr lang="en-GB" sz="2000" b="0">
                <a:solidFill>
                  <a:srgbClr val="103793"/>
                </a:solidFill>
              </a:rPr>
              <a:t>Regulo – </a:t>
            </a:r>
            <a:r>
              <a:rPr lang="pl-PL" sz="2000" b="0">
                <a:solidFill>
                  <a:srgbClr val="103793"/>
                </a:solidFill>
              </a:rPr>
              <a:t>Profil zamkniętej pętli</a:t>
            </a:r>
            <a:endParaRPr lang="en-GB" sz="2000" b="0">
              <a:solidFill>
                <a:srgbClr val="103793"/>
              </a:solidFill>
            </a:endParaRPr>
          </a:p>
        </p:txBody>
      </p:sp>
      <p:pic>
        <p:nvPicPr>
          <p:cNvPr id="27654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smtClean="0">
                <a:latin typeface="Arial" pitchFamily="34" charset="0"/>
              </a:rPr>
              <a:t>Regulo – </a:t>
            </a:r>
            <a:r>
              <a:rPr lang="pl-PL" smtClean="0">
                <a:latin typeface="Arial" pitchFamily="34" charset="0"/>
              </a:rPr>
              <a:t>Profil zamkniętej pętli</a:t>
            </a:r>
            <a:endParaRPr lang="en-GB" smtClean="0">
              <a:latin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39750" y="908050"/>
            <a:ext cx="7920038" cy="540067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600"/>
              </a:spcBef>
              <a:defRPr/>
            </a:pPr>
            <a:r>
              <a:rPr lang="en-GB">
                <a:latin typeface="Arial" pitchFamily="34" charset="0"/>
              </a:rPr>
              <a:t>Regulo </a:t>
            </a:r>
            <a:r>
              <a:rPr lang="pl-PL">
                <a:latin typeface="Arial" pitchFamily="34" charset="0"/>
              </a:rPr>
              <a:t>z zawsze włączonym modemem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spcBef>
                <a:spcPts val="600"/>
              </a:spcBef>
              <a:defRPr/>
            </a:pPr>
            <a:r>
              <a:rPr lang="en-GB">
                <a:latin typeface="Arial" pitchFamily="34" charset="0"/>
              </a:rPr>
              <a:t>Cello </a:t>
            </a:r>
            <a:r>
              <a:rPr lang="pl-PL">
                <a:latin typeface="Arial" pitchFamily="34" charset="0"/>
              </a:rPr>
              <a:t>wymagane w punktach krytycznych</a:t>
            </a:r>
            <a:r>
              <a:rPr lang="en-GB">
                <a:latin typeface="Arial" pitchFamily="34" charset="0"/>
              </a:rPr>
              <a:t> </a:t>
            </a:r>
          </a:p>
          <a:p>
            <a:pPr marL="0" indent="0" eaLnBrk="1" hangingPunct="1">
              <a:spcBef>
                <a:spcPts val="600"/>
              </a:spcBef>
              <a:defRPr/>
            </a:pPr>
            <a:r>
              <a:rPr lang="en-GB">
                <a:latin typeface="Arial" pitchFamily="34" charset="0"/>
              </a:rPr>
              <a:t>Cello </a:t>
            </a:r>
            <a:r>
              <a:rPr lang="pl-PL">
                <a:latin typeface="Arial" pitchFamily="34" charset="0"/>
              </a:rPr>
              <a:t>komunikuje się bezpośrednio z Regulo za pomocą SMS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spcBef>
                <a:spcPts val="600"/>
              </a:spcBef>
              <a:defRPr/>
            </a:pPr>
            <a:endParaRPr lang="en-GB" sz="400">
              <a:latin typeface="Arial" pitchFamily="34" charset="0"/>
            </a:endParaRPr>
          </a:p>
          <a:p>
            <a:pPr marL="0" indent="0" eaLnBrk="1" hangingPunct="1">
              <a:defRPr/>
            </a:pPr>
            <a:endParaRPr lang="en-GB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5" name="Picture 22" descr="cy1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63775"/>
            <a:ext cx="5545138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smtClean="0">
                <a:latin typeface="Arial" pitchFamily="34" charset="0"/>
              </a:rPr>
              <a:t>Jak to działa</a:t>
            </a:r>
            <a:r>
              <a:rPr lang="en-GB" smtClean="0">
                <a:latin typeface="Arial" pitchFamily="34" charset="0"/>
              </a:rPr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pl-PL">
                <a:latin typeface="Arial" pitchFamily="34" charset="0"/>
              </a:rPr>
              <a:t>Ustaw żądane ciśnienie w Cello na niskim punkcie</a:t>
            </a:r>
            <a:endParaRPr lang="en-GB">
              <a:latin typeface="Arial" pitchFamily="34" charset="0"/>
            </a:endParaRPr>
          </a:p>
          <a:p>
            <a:pPr marL="0" indent="0" eaLnBrk="1" hangingPunct="1">
              <a:defRPr/>
            </a:pPr>
            <a:r>
              <a:rPr lang="pl-PL">
                <a:latin typeface="Arial" pitchFamily="34" charset="0"/>
              </a:rPr>
              <a:t>Jeśli ciśnienie przekroczy wyznaczone progi</a:t>
            </a:r>
            <a:r>
              <a:rPr lang="en-GB">
                <a:latin typeface="Arial" pitchFamily="34" charset="0"/>
              </a:rPr>
              <a:t> SMS </a:t>
            </a:r>
            <a:r>
              <a:rPr lang="pl-PL">
                <a:latin typeface="Arial" pitchFamily="34" charset="0"/>
              </a:rPr>
              <a:t>wysyłany jest do</a:t>
            </a:r>
            <a:r>
              <a:rPr lang="en-GB">
                <a:latin typeface="Arial" pitchFamily="34" charset="0"/>
              </a:rPr>
              <a:t> Regulo</a:t>
            </a:r>
          </a:p>
          <a:p>
            <a:pPr lvl="1" eaLnBrk="1" hangingPunct="1">
              <a:defRPr/>
            </a:pPr>
            <a:r>
              <a:rPr lang="pl-PL" b="1" dirty="0" smtClean="0"/>
              <a:t>Niskie ciśnienie</a:t>
            </a:r>
            <a:r>
              <a:rPr lang="en-GB" dirty="0" smtClean="0"/>
              <a:t>: SMS </a:t>
            </a:r>
            <a:r>
              <a:rPr lang="pl-PL" dirty="0" smtClean="0"/>
              <a:t>będzie wysłany za każdym razem gdy ciśnienie spadnie poniżej dolnej granicy profilu </a:t>
            </a:r>
            <a:r>
              <a:rPr lang="en-GB" dirty="0" smtClean="0"/>
              <a:t> </a:t>
            </a:r>
            <a:endParaRPr lang="pl-PL" dirty="0" smtClean="0"/>
          </a:p>
          <a:p>
            <a:pPr lvl="1" eaLnBrk="1" hangingPunct="1">
              <a:defRPr/>
            </a:pPr>
            <a:r>
              <a:rPr lang="pl-PL" b="1" dirty="0" smtClean="0"/>
              <a:t>Wysokie ciśnienie</a:t>
            </a:r>
            <a:r>
              <a:rPr lang="en-GB" b="1" dirty="0" smtClean="0"/>
              <a:t>: </a:t>
            </a:r>
            <a:r>
              <a:rPr lang="en-GB" dirty="0" smtClean="0"/>
              <a:t>SMS </a:t>
            </a:r>
            <a:r>
              <a:rPr lang="pl-PL" dirty="0" smtClean="0"/>
              <a:t>będzie wysłany tylko raz gdy ciśnienie w punkcie krytycznym przekroczy wyznaczoną górną granicę</a:t>
            </a:r>
            <a:r>
              <a:rPr lang="en-GB" dirty="0" smtClean="0"/>
              <a:t>. SMS </a:t>
            </a:r>
            <a:r>
              <a:rPr lang="pl-PL" dirty="0" smtClean="0"/>
              <a:t>„potwierdzający” będzie wysłany gdy ciśnienie wróci do wyznaczonych granic.</a:t>
            </a:r>
            <a:endParaRPr lang="en-GB" dirty="0" smtClean="0"/>
          </a:p>
          <a:p>
            <a:pPr lvl="1" eaLnBrk="1" hangingPunct="1">
              <a:defRPr/>
            </a:pPr>
            <a:endParaRPr lang="en-GB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8" name="Picture 10" descr="cy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644900"/>
            <a:ext cx="590391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797550" cy="4175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smtClean="0">
                <a:latin typeface="Arial" pitchFamily="34" charset="0"/>
              </a:rPr>
              <a:t>Pojedyncze zasilanie zamkniętej pętli</a:t>
            </a:r>
            <a:endParaRPr lang="en-GB" smtClean="0">
              <a:latin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600"/>
              </a:spcBef>
              <a:defRPr/>
            </a:pPr>
            <a:r>
              <a:rPr lang="pl-PL">
                <a:latin typeface="Arial" pitchFamily="34" charset="0"/>
              </a:rPr>
              <a:t>Pojedyncza pętla zamknięta</a:t>
            </a:r>
            <a:r>
              <a:rPr lang="en-GB">
                <a:latin typeface="Arial" pitchFamily="34" charset="0"/>
              </a:rPr>
              <a:t>: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GB" smtClean="0"/>
              <a:t>Cello </a:t>
            </a:r>
            <a:r>
              <a:rPr lang="pl-PL" smtClean="0"/>
              <a:t>wysyła wiadomość informującą bezpośrednio do Regulo</a:t>
            </a:r>
            <a:endParaRPr lang="en-GB" smtClean="0"/>
          </a:p>
          <a:p>
            <a:pPr lvl="1" eaLnBrk="1" hangingPunct="1">
              <a:spcBef>
                <a:spcPts val="600"/>
              </a:spcBef>
              <a:defRPr/>
            </a:pPr>
            <a:r>
              <a:rPr lang="pl-PL" smtClean="0"/>
              <a:t>Pojedyncze</a:t>
            </a:r>
            <a:r>
              <a:rPr lang="en-GB" smtClean="0"/>
              <a:t>/</a:t>
            </a:r>
            <a:r>
              <a:rPr lang="pl-PL" smtClean="0"/>
              <a:t>wiele</a:t>
            </a:r>
            <a:r>
              <a:rPr lang="en-GB" smtClean="0"/>
              <a:t> </a:t>
            </a:r>
            <a:r>
              <a:rPr lang="pl-PL" smtClean="0"/>
              <a:t>punktów krytycznych</a:t>
            </a:r>
            <a:endParaRPr lang="en-GB" smtClean="0"/>
          </a:p>
          <a:p>
            <a:pPr lvl="1" eaLnBrk="1" hangingPunct="1">
              <a:spcBef>
                <a:spcPts val="600"/>
              </a:spcBef>
              <a:defRPr/>
            </a:pPr>
            <a:endParaRPr lang="en-GB" sz="800" smtClean="0"/>
          </a:p>
          <a:p>
            <a:pPr marL="0" indent="0" eaLnBrk="1" hangingPunct="1">
              <a:defRPr/>
            </a:pPr>
            <a:endParaRPr lang="en-GB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420938"/>
            <a:ext cx="45831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962" tIns="39688" rIns="80962" bIns="39688" numCol="1" anchor="ctr" anchorCtr="0" compatLnSpc="1">
            <a:prstTxWarp prst="textNoShape">
              <a:avLst/>
            </a:prstTxWarp>
          </a:bodyPr>
          <a:lstStyle/>
          <a:p>
            <a:pPr defTabSz="584200"/>
            <a:r>
              <a:rPr lang="pl-PL" sz="2000" b="1" smtClean="0">
                <a:solidFill>
                  <a:schemeClr val="bg1"/>
                </a:solidFill>
                <a:latin typeface="Arial" charset="0"/>
              </a:rPr>
              <a:t>Kompletne systemy monitoringu </a:t>
            </a:r>
            <a:br>
              <a:rPr lang="pl-PL" sz="2000" b="1" smtClean="0">
                <a:solidFill>
                  <a:schemeClr val="bg1"/>
                </a:solidFill>
                <a:latin typeface="Arial" charset="0"/>
              </a:rPr>
            </a:br>
            <a:r>
              <a:rPr lang="pl-PL" sz="2000" b="1" smtClean="0">
                <a:solidFill>
                  <a:schemeClr val="bg1"/>
                </a:solidFill>
                <a:latin typeface="Arial" charset="0"/>
              </a:rPr>
              <a:t>i sterowania siecią wodociągową</a:t>
            </a:r>
            <a:endParaRPr lang="en-GB" sz="28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8204200" y="68580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962" tIns="39688" rIns="80962" bIns="39688" anchor="ctr"/>
          <a:lstStyle/>
          <a:p>
            <a:pPr algn="ctr" defTabSz="584200"/>
            <a:fld id="{6D8FC51F-8D13-4E53-9E56-D2647C601492}" type="slidenum">
              <a:rPr lang="en-GB" sz="1700" b="1" smtClean="0">
                <a:solidFill>
                  <a:srgbClr val="003399"/>
                </a:solidFill>
                <a:latin typeface="Arial" charset="0"/>
              </a:rPr>
              <a:pPr algn="ctr" defTabSz="584200"/>
              <a:t>4</a:t>
            </a:fld>
            <a:endParaRPr lang="en-GB" sz="1700" b="1" smtClean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5124" name="Picture 2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246313"/>
            <a:ext cx="1428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3" descr="logokop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613400"/>
            <a:ext cx="161925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124200"/>
            <a:ext cx="107632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764088"/>
            <a:ext cx="98425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Obraz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3281363"/>
            <a:ext cx="1498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raz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4702175"/>
            <a:ext cx="13747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az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3357563"/>
            <a:ext cx="108902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Obraz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4889500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Obraz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2106613"/>
            <a:ext cx="857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raz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3302000"/>
            <a:ext cx="8366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raz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1822450"/>
            <a:ext cx="7000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Obraz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2006600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86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smtClean="0">
                <a:latin typeface="Arial" pitchFamily="34" charset="0"/>
              </a:rPr>
              <a:t>Rozbudowana pętla zamknięta</a:t>
            </a:r>
            <a:endParaRPr lang="en-GB" smtClean="0">
              <a:latin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600"/>
              </a:spcBef>
              <a:defRPr/>
            </a:pPr>
            <a:r>
              <a:rPr lang="pl-PL">
                <a:latin typeface="Arial" pitchFamily="34" charset="0"/>
              </a:rPr>
              <a:t>Rozbudowana pętla zamknięta</a:t>
            </a:r>
            <a:endParaRPr lang="en-GB">
              <a:latin typeface="Arial" pitchFamily="34" charset="0"/>
            </a:endParaRPr>
          </a:p>
          <a:p>
            <a:pPr lvl="1" eaLnBrk="1" hangingPunct="1">
              <a:spcBef>
                <a:spcPts val="600"/>
              </a:spcBef>
              <a:defRPr/>
            </a:pPr>
            <a:r>
              <a:rPr lang="en-GB" smtClean="0"/>
              <a:t>Cello </a:t>
            </a:r>
            <a:r>
              <a:rPr lang="pl-PL" smtClean="0"/>
              <a:t>wysyła wiadomość bezpośrednio do</a:t>
            </a:r>
            <a:r>
              <a:rPr lang="en-GB" smtClean="0"/>
              <a:t> Regulo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pl-PL" smtClean="0"/>
              <a:t>System z wieloma zasileniami</a:t>
            </a:r>
            <a:r>
              <a:rPr lang="en-GB" smtClean="0"/>
              <a:t> &amp; </a:t>
            </a:r>
            <a:r>
              <a:rPr lang="pl-PL" smtClean="0"/>
              <a:t>pojedyncze/wiele PK</a:t>
            </a:r>
            <a:endParaRPr lang="en-GB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6" name="Picture 9" descr="cy1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276475"/>
            <a:ext cx="5957888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smtClean="0">
                <a:latin typeface="Arial" pitchFamily="34" charset="0"/>
              </a:rPr>
              <a:t>Profil zamkniętej pętli</a:t>
            </a:r>
            <a:endParaRPr lang="en-GB" smtClean="0">
              <a:latin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pl-PL">
                <a:latin typeface="Arial" pitchFamily="34" charset="0"/>
              </a:rPr>
              <a:t>Efekt zastosowania zamkniętej pętli w punkcie krytycznym</a:t>
            </a:r>
            <a:r>
              <a:rPr lang="en-GB">
                <a:latin typeface="Arial" pitchFamily="34" charset="0"/>
              </a:rPr>
              <a:t>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5" name="Picture 4" descr="lambourne da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628775"/>
            <a:ext cx="8258175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11"/>
          </p:nvPr>
        </p:nvSpPr>
        <p:spPr/>
        <p:txBody>
          <a:bodyPr/>
          <a:lstStyle/>
          <a:p>
            <a:r>
              <a:rPr lang="pl-PL" dirty="0" smtClean="0"/>
              <a:t>A tak to wygląda w rzeczywistości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3"/>
          </p:nvPr>
        </p:nvSpPr>
        <p:spPr>
          <a:xfrm>
            <a:off x="1907704" y="2996952"/>
            <a:ext cx="5328592" cy="1224136"/>
          </a:xfrm>
        </p:spPr>
        <p:txBody>
          <a:bodyPr/>
          <a:lstStyle/>
          <a:p>
            <a:r>
              <a:rPr lang="pl-PL" dirty="0" smtClean="0">
                <a:hlinkClick r:id="rId2"/>
              </a:rPr>
              <a:t>http://www.watercore.net/demo/Index.htm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5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69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1"/>
          </p:nvPr>
        </p:nvSpPr>
        <p:spPr>
          <a:xfrm>
            <a:off x="2951163" y="206375"/>
            <a:ext cx="5554662" cy="41751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smtClean="0">
                <a:latin typeface="Arial" pitchFamily="34" charset="0"/>
              </a:rPr>
              <a:t>Profil zamkniętej pętli</a:t>
            </a:r>
            <a:endParaRPr lang="en-GB" smtClean="0">
              <a:latin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39750" y="1484313"/>
            <a:ext cx="7920038" cy="108108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defRPr/>
            </a:pPr>
            <a:r>
              <a:rPr lang="pl-PL" sz="2400">
                <a:latin typeface="Arial" pitchFamily="34" charset="0"/>
              </a:rPr>
              <a:t>Rzeczywista kontrola z punktu do punktu w zamkniętej pętli</a:t>
            </a:r>
            <a:r>
              <a:rPr lang="en-GB" sz="2400">
                <a:latin typeface="Arial" pitchFamily="34" charset="0"/>
              </a:rPr>
              <a:t> Regulo &amp; Cello </a:t>
            </a:r>
            <a:r>
              <a:rPr lang="pl-PL" sz="2400">
                <a:latin typeface="Arial" pitchFamily="34" charset="0"/>
              </a:rPr>
              <a:t>przynosi</a:t>
            </a:r>
            <a:r>
              <a:rPr lang="en-GB" sz="2400">
                <a:latin typeface="Arial" pitchFamily="34" charset="0"/>
              </a:rPr>
              <a:t>:</a:t>
            </a:r>
          </a:p>
          <a:p>
            <a:pPr lvl="1" eaLnBrk="1" hangingPunct="1">
              <a:lnSpc>
                <a:spcPct val="200000"/>
              </a:lnSpc>
              <a:defRPr/>
            </a:pPr>
            <a:r>
              <a:rPr lang="pl-PL" sz="2400" smtClean="0"/>
              <a:t>Bardzo stabilną sieć z niskim ciśnienie w punkcie krytycznym</a:t>
            </a:r>
            <a:endParaRPr lang="en-GB" sz="2400" smtClean="0"/>
          </a:p>
          <a:p>
            <a:pPr lvl="1" eaLnBrk="1" hangingPunct="1">
              <a:lnSpc>
                <a:spcPct val="200000"/>
              </a:lnSpc>
              <a:defRPr/>
            </a:pPr>
            <a:r>
              <a:rPr lang="pl-PL" sz="2400" smtClean="0"/>
              <a:t>Niższe średnie ciśnienie w strefie</a:t>
            </a:r>
            <a:endParaRPr lang="en-GB" sz="2400" smtClean="0"/>
          </a:p>
          <a:p>
            <a:pPr lvl="1" eaLnBrk="1" hangingPunct="1">
              <a:lnSpc>
                <a:spcPct val="200000"/>
              </a:lnSpc>
              <a:defRPr/>
            </a:pPr>
            <a:r>
              <a:rPr lang="pl-PL" sz="2400" smtClean="0"/>
              <a:t>Stanowcze zmniejszenie wycieków</a:t>
            </a:r>
            <a:endParaRPr lang="en-GB" sz="24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33797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11"/>
          </p:nvPr>
        </p:nvSpPr>
        <p:spPr/>
        <p:txBody>
          <a:bodyPr/>
          <a:lstStyle/>
          <a:p>
            <a:r>
              <a:rPr lang="pl-PL" dirty="0" smtClean="0"/>
              <a:t>                 Kanalizacja!!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 smtClean="0"/>
              <a:t>Posiadamy również doskonałe rozwiązania systemowe do monitoringu sieci kanalizacyjnych i przelewów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Technolog Limited 2012.  All rights reserved.</a:t>
            </a:r>
            <a:endParaRPr lang="en-US" smtClean="0"/>
          </a:p>
          <a:p>
            <a:pPr>
              <a:defRPr/>
            </a:pPr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4392488" cy="367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272" y="2348880"/>
            <a:ext cx="4283968" cy="375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905791"/>
            <a:ext cx="2160240" cy="246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reeform 2"/>
          <p:cNvSpPr>
            <a:spLocks/>
          </p:cNvSpPr>
          <p:nvPr/>
        </p:nvSpPr>
        <p:spPr bwMode="auto">
          <a:xfrm>
            <a:off x="-1588" y="0"/>
            <a:ext cx="9145588" cy="6858000"/>
          </a:xfrm>
          <a:custGeom>
            <a:avLst/>
            <a:gdLst>
              <a:gd name="T0" fmla="*/ 2147483647 w 5761"/>
              <a:gd name="T1" fmla="*/ 0 h 4320"/>
              <a:gd name="T2" fmla="*/ 0 w 5761"/>
              <a:gd name="T3" fmla="*/ 0 h 4320"/>
              <a:gd name="T4" fmla="*/ 0 w 5761"/>
              <a:gd name="T5" fmla="*/ 2147483647 h 4320"/>
              <a:gd name="T6" fmla="*/ 2147483647 w 5761"/>
              <a:gd name="T7" fmla="*/ 2147483647 h 4320"/>
              <a:gd name="T8" fmla="*/ 2147483647 w 5761"/>
              <a:gd name="T9" fmla="*/ 0 h 4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1"/>
              <a:gd name="T16" fmla="*/ 0 h 4320"/>
              <a:gd name="T17" fmla="*/ 5761 w 5761"/>
              <a:gd name="T18" fmla="*/ 4320 h 43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1" h="4320">
                <a:moveTo>
                  <a:pt x="5760" y="0"/>
                </a:moveTo>
                <a:lnTo>
                  <a:pt x="0" y="0"/>
                </a:lnTo>
                <a:lnTo>
                  <a:pt x="0" y="4319"/>
                </a:lnTo>
                <a:lnTo>
                  <a:pt x="5760" y="4319"/>
                </a:lnTo>
                <a:lnTo>
                  <a:pt x="5760" y="0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85800" y="3429000"/>
            <a:ext cx="777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lnSpc>
                <a:spcPct val="138000"/>
              </a:lnSpc>
              <a:spcAft>
                <a:spcPct val="50000"/>
              </a:spcAft>
            </a:pPr>
            <a:endParaRPr lang="pl-PL"/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611188" y="3573463"/>
            <a:ext cx="79216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GB" sz="2800" b="0">
              <a:solidFill>
                <a:srgbClr val="BF4A3F"/>
              </a:solidFill>
              <a:latin typeface="Arial Unicode MS" pitchFamily="34" charset="-128"/>
            </a:endParaRP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611188" y="3644900"/>
            <a:ext cx="792162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GB" sz="2800" b="0">
              <a:solidFill>
                <a:srgbClr val="003399"/>
              </a:solidFill>
              <a:latin typeface="Arial Unicode MS" pitchFamily="34" charset="-128"/>
            </a:endParaRPr>
          </a:p>
          <a:p>
            <a:pPr algn="ctr">
              <a:spcBef>
                <a:spcPct val="50000"/>
              </a:spcBef>
            </a:pPr>
            <a:r>
              <a:rPr lang="en-GB" sz="2800" b="0">
                <a:solidFill>
                  <a:srgbClr val="003399"/>
                </a:solidFill>
                <a:latin typeface="Arial Unicode MS" pitchFamily="34" charset="-128"/>
              </a:rPr>
              <a:t> </a:t>
            </a:r>
            <a:endParaRPr lang="en-US" sz="2800" b="0">
              <a:solidFill>
                <a:srgbClr val="00339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Technolog Limited 2012.  All rights reserved. 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611188" y="3644900"/>
            <a:ext cx="79216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2800" b="0" dirty="0" smtClean="0">
                <a:solidFill>
                  <a:srgbClr val="103793"/>
                </a:solidFill>
              </a:rPr>
              <a:t>Dziękuję za uwagę</a:t>
            </a:r>
          </a:p>
          <a:p>
            <a:pPr algn="ctr">
              <a:spcBef>
                <a:spcPct val="50000"/>
              </a:spcBef>
            </a:pPr>
            <a:endParaRPr lang="en-US" sz="2800" b="0" dirty="0">
              <a:solidFill>
                <a:srgbClr val="103793"/>
              </a:solidFill>
            </a:endParaRPr>
          </a:p>
        </p:txBody>
      </p:sp>
      <p:pic>
        <p:nvPicPr>
          <p:cNvPr id="34824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4CFB055-C37F-41D4-86B6-3EF06D075002}" type="slidenum">
              <a:rPr lang="en-GB"/>
              <a:pPr>
                <a:defRPr/>
              </a:pPr>
              <a:t>46</a:t>
            </a:fld>
            <a:endParaRPr lang="en-GB" dirty="0"/>
          </a:p>
        </p:txBody>
      </p:sp>
      <p:sp>
        <p:nvSpPr>
          <p:cNvPr id="113667" name="TextBox 10"/>
          <p:cNvSpPr txBox="1">
            <a:spLocks noChangeArrowheads="1"/>
          </p:cNvSpPr>
          <p:nvPr/>
        </p:nvSpPr>
        <p:spPr bwMode="auto">
          <a:xfrm>
            <a:off x="1619250" y="4221163"/>
            <a:ext cx="58324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dirty="0" smtClean="0">
                <a:latin typeface="Calibri" pitchFamily="34" charset="0"/>
              </a:rPr>
              <a:t>Monitoring systemów kanalizacyjnych za pomocą </a:t>
            </a:r>
            <a:r>
              <a:rPr lang="en-GB" sz="3200" dirty="0" smtClean="0">
                <a:latin typeface="Calibri" pitchFamily="34" charset="0"/>
              </a:rPr>
              <a:t>Cello </a:t>
            </a:r>
            <a:r>
              <a:rPr lang="en-GB" sz="3200" dirty="0">
                <a:latin typeface="Calibri" pitchFamily="34" charset="0"/>
              </a:rPr>
              <a:t>CSO </a:t>
            </a:r>
            <a:r>
              <a:rPr lang="pl-PL" sz="3200" dirty="0" smtClean="0">
                <a:latin typeface="Calibri" pitchFamily="34" charset="0"/>
              </a:rPr>
              <a:t>- Rejestratora Poziomu</a:t>
            </a:r>
            <a:endParaRPr lang="en-GB" sz="3200" dirty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13670" name="Picture 6" descr="logo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4450" y="1365250"/>
            <a:ext cx="3978275" cy="2767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87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4" name="Rectangle 10"/>
          <p:cNvSpPr>
            <a:spLocks noChangeArrowheads="1"/>
          </p:cNvSpPr>
          <p:nvPr/>
        </p:nvSpPr>
        <p:spPr bwMode="auto">
          <a:xfrm>
            <a:off x="323850" y="1196975"/>
            <a:ext cx="76327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en-GB" dirty="0">
                <a:latin typeface="Calibri" pitchFamily="34" charset="0"/>
              </a:rPr>
              <a:t>IS </a:t>
            </a:r>
            <a:r>
              <a:rPr lang="pl-PL" dirty="0">
                <a:latin typeface="Calibri" pitchFamily="34" charset="0"/>
              </a:rPr>
              <a:t>Sonda ultradźwiękowa i rejestrator danych Cello</a:t>
            </a: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dirty="0">
                <a:latin typeface="Calibri" pitchFamily="34" charset="0"/>
              </a:rPr>
              <a:t>Wewnętrzne zasilania starczające na 5 lat</a:t>
            </a:r>
            <a:endParaRPr lang="en-GB" dirty="0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dirty="0">
                <a:latin typeface="Calibri" pitchFamily="34" charset="0"/>
              </a:rPr>
              <a:t>Próbkowanie co 15min</a:t>
            </a:r>
            <a:endParaRPr lang="en-GB" dirty="0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dirty="0">
                <a:latin typeface="Calibri" pitchFamily="34" charset="0"/>
              </a:rPr>
              <a:t>Magazyn danych</a:t>
            </a:r>
            <a:r>
              <a:rPr lang="en-GB" dirty="0">
                <a:latin typeface="Calibri" pitchFamily="34" charset="0"/>
              </a:rPr>
              <a:t> </a:t>
            </a: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dirty="0">
                <a:latin typeface="Calibri" pitchFamily="34" charset="0"/>
              </a:rPr>
              <a:t>Wysyłka danych </a:t>
            </a:r>
            <a:r>
              <a:rPr lang="pl-PL" dirty="0" smtClean="0">
                <a:latin typeface="Calibri" pitchFamily="34" charset="0"/>
              </a:rPr>
              <a:t>max co 1 godz.</a:t>
            </a:r>
            <a:endParaRPr lang="en-GB" dirty="0" smtClean="0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dirty="0" smtClean="0">
                <a:latin typeface="Calibri" pitchFamily="34" charset="0"/>
              </a:rPr>
              <a:t>Możliwość ustawienia alarmów wysoki/niski poziom</a:t>
            </a:r>
            <a:endParaRPr lang="en-GB" dirty="0" smtClean="0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dirty="0" smtClean="0">
                <a:latin typeface="Calibri" pitchFamily="34" charset="0"/>
              </a:rPr>
              <a:t>Dane </a:t>
            </a:r>
            <a:r>
              <a:rPr lang="pl-PL" dirty="0">
                <a:latin typeface="Calibri" pitchFamily="34" charset="0"/>
              </a:rPr>
              <a:t>wysyłane razem z alarmem</a:t>
            </a:r>
            <a:endParaRPr lang="en-GB" dirty="0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dirty="0">
                <a:latin typeface="Calibri" pitchFamily="34" charset="0"/>
              </a:rPr>
              <a:t>Możliwość podłączenia jednej lub dwóch sond</a:t>
            </a:r>
            <a:endParaRPr lang="en-GB" dirty="0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dirty="0">
                <a:latin typeface="Calibri" pitchFamily="34" charset="0"/>
              </a:rPr>
              <a:t>Dodatkowe wejścia liczników, stanów i ciśnienia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15715" name="TextBox 12"/>
          <p:cNvSpPr txBox="1">
            <a:spLocks noChangeArrowheads="1"/>
          </p:cNvSpPr>
          <p:nvPr/>
        </p:nvSpPr>
        <p:spPr bwMode="auto">
          <a:xfrm>
            <a:off x="2268538" y="333375"/>
            <a:ext cx="4032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Calibri" pitchFamily="34" charset="0"/>
              </a:rPr>
              <a:t>Cello CSO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8B5420-EFBF-4FFD-B7E6-B068EAF59DD6}" type="slidenum">
              <a:rPr lang="en-GB"/>
              <a:pPr>
                <a:defRPr/>
              </a:pPr>
              <a:t>47</a:t>
            </a:fld>
            <a:endParaRPr lang="en-GB" dirty="0"/>
          </a:p>
        </p:txBody>
      </p:sp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3284538"/>
            <a:ext cx="3048000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3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2" name="Text Box 27"/>
          <p:cNvSpPr txBox="1">
            <a:spLocks noChangeArrowheads="1"/>
          </p:cNvSpPr>
          <p:nvPr/>
        </p:nvSpPr>
        <p:spPr bwMode="auto">
          <a:xfrm>
            <a:off x="323850" y="1196975"/>
            <a:ext cx="8820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latin typeface="Calibri" pitchFamily="34" charset="0"/>
            </a:endParaRPr>
          </a:p>
        </p:txBody>
      </p:sp>
      <p:sp>
        <p:nvSpPr>
          <p:cNvPr id="117763" name="TextBox 12"/>
          <p:cNvSpPr txBox="1">
            <a:spLocks noChangeArrowheads="1"/>
          </p:cNvSpPr>
          <p:nvPr/>
        </p:nvSpPr>
        <p:spPr bwMode="auto">
          <a:xfrm>
            <a:off x="2268538" y="333375"/>
            <a:ext cx="4032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Calibri" pitchFamily="34" charset="0"/>
              </a:rPr>
              <a:t>Cello CSO – </a:t>
            </a:r>
            <a:r>
              <a:rPr lang="pl-PL" b="1">
                <a:latin typeface="Calibri" pitchFamily="34" charset="0"/>
              </a:rPr>
              <a:t>Przykładowa instalacja</a:t>
            </a:r>
            <a:endParaRPr lang="en-GB" b="1"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FB6F63-F1B6-4F52-812E-94C1C03C7BA7}" type="slidenum">
              <a:rPr lang="en-GB"/>
              <a:pPr>
                <a:defRPr/>
              </a:pPr>
              <a:t>48</a:t>
            </a:fld>
            <a:endParaRPr lang="en-GB" dirty="0"/>
          </a:p>
        </p:txBody>
      </p:sp>
      <p:pic>
        <p:nvPicPr>
          <p:cNvPr id="11776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25538"/>
            <a:ext cx="47625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6" name="Rectangle 10"/>
          <p:cNvSpPr>
            <a:spLocks noChangeArrowheads="1"/>
          </p:cNvSpPr>
          <p:nvPr/>
        </p:nvSpPr>
        <p:spPr bwMode="auto">
          <a:xfrm>
            <a:off x="4248150" y="1989138"/>
            <a:ext cx="4895850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sz="1600">
                <a:latin typeface="Calibri" pitchFamily="34" charset="0"/>
              </a:rPr>
              <a:t>Cello zamontowane pod pokrywą komory aby uzyskać jak najlepszy sygnał GSM</a:t>
            </a:r>
            <a:endParaRPr lang="en-GB" sz="1600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sz="1600">
                <a:latin typeface="Calibri" pitchFamily="34" charset="0"/>
              </a:rPr>
              <a:t>Jeśli wymagane będzie wyjęcie rejestratora z komory w łatwy i szybki sposób można je wypiąć z wieszaka</a:t>
            </a: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sz="1600">
                <a:latin typeface="Calibri" pitchFamily="34" charset="0"/>
              </a:rPr>
              <a:t>Sondę należy zamontować bezpośrednio nad kanałem w celu ustalenia poziomu ścieku</a:t>
            </a: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sz="1600">
                <a:latin typeface="Calibri" pitchFamily="34" charset="0"/>
              </a:rPr>
              <a:t>Przewód łączący sondę z Cello należy dokładnie przymocować do ściany komory</a:t>
            </a:r>
            <a:endParaRPr lang="en-GB" sz="160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0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0"/>
          <p:cNvSpPr>
            <a:spLocks noChangeArrowheads="1"/>
          </p:cNvSpPr>
          <p:nvPr/>
        </p:nvSpPr>
        <p:spPr bwMode="auto">
          <a:xfrm>
            <a:off x="15875" y="203200"/>
            <a:ext cx="9112250" cy="64404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119810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Text Box 27"/>
          <p:cNvSpPr txBox="1">
            <a:spLocks noChangeArrowheads="1"/>
          </p:cNvSpPr>
          <p:nvPr/>
        </p:nvSpPr>
        <p:spPr bwMode="auto">
          <a:xfrm>
            <a:off x="323850" y="1196975"/>
            <a:ext cx="8820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latin typeface="Calibri" pitchFamily="34" charset="0"/>
            </a:endParaRPr>
          </a:p>
        </p:txBody>
      </p:sp>
      <p:sp>
        <p:nvSpPr>
          <p:cNvPr id="119812" name="Text Box 30"/>
          <p:cNvSpPr txBox="1">
            <a:spLocks noChangeArrowheads="1"/>
          </p:cNvSpPr>
          <p:nvPr/>
        </p:nvSpPr>
        <p:spPr bwMode="auto">
          <a:xfrm>
            <a:off x="179388" y="1125538"/>
            <a:ext cx="8964612" cy="960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135000"/>
              </a:lnSpc>
              <a:spcBef>
                <a:spcPct val="20000"/>
              </a:spcBef>
              <a:buClr>
                <a:srgbClr val="FF9900"/>
              </a:buClr>
              <a:buFont typeface="Arial Unicode MS"/>
              <a:buChar char="&gt;"/>
            </a:pPr>
            <a:endParaRPr lang="en-US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119813" name="TextBox 12"/>
          <p:cNvSpPr txBox="1">
            <a:spLocks noChangeArrowheads="1"/>
          </p:cNvSpPr>
          <p:nvPr/>
        </p:nvSpPr>
        <p:spPr bwMode="auto">
          <a:xfrm>
            <a:off x="2268538" y="333375"/>
            <a:ext cx="4032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latin typeface="Calibri" pitchFamily="34" charset="0"/>
              </a:rPr>
              <a:t>Przykładowe dane</a:t>
            </a:r>
            <a:endParaRPr lang="en-GB" b="1"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663F54-B1A2-42CA-B5EC-E6E315FCB229}" type="slidenum">
              <a:rPr lang="en-GB"/>
              <a:pPr>
                <a:defRPr/>
              </a:pPr>
              <a:t>49</a:t>
            </a:fld>
            <a:endParaRPr lang="en-GB" dirty="0"/>
          </a:p>
        </p:txBody>
      </p:sp>
      <p:pic>
        <p:nvPicPr>
          <p:cNvPr id="11981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981075"/>
            <a:ext cx="8642350" cy="4929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1" name="Rectangle 10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49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555625"/>
            <a:ext cx="7634288" cy="892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962" tIns="39688" rIns="80962" bIns="39688" numCol="1" anchor="ctr" anchorCtr="0" compatLnSpc="1">
            <a:prstTxWarp prst="textNoShape">
              <a:avLst/>
            </a:prstTxWarp>
          </a:bodyPr>
          <a:lstStyle/>
          <a:p>
            <a:pPr defTabSz="584200"/>
            <a:r>
              <a:rPr lang="en-GB" sz="2000" b="1" smtClean="0">
                <a:solidFill>
                  <a:schemeClr val="bg1"/>
                </a:solidFill>
                <a:latin typeface="Arial" charset="0"/>
              </a:rPr>
              <a:t>Technolog Cello</a:t>
            </a:r>
            <a:endParaRPr lang="en-GB" sz="28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8204200" y="68580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962" tIns="39688" rIns="80962" bIns="39688" anchor="ctr"/>
          <a:lstStyle/>
          <a:p>
            <a:pPr algn="ctr" defTabSz="584200"/>
            <a:fld id="{FC5B5794-9F33-461B-A715-8D2A73FA306A}" type="slidenum">
              <a:rPr lang="en-GB" sz="1700" b="1" smtClean="0">
                <a:solidFill>
                  <a:srgbClr val="003399"/>
                </a:solidFill>
                <a:latin typeface="Arial" charset="0"/>
              </a:rPr>
              <a:pPr algn="ctr" defTabSz="584200"/>
              <a:t>5</a:t>
            </a:fld>
            <a:endParaRPr lang="en-GB" sz="1700" b="1" smtClean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345092" name="Picture 4" descr="Cello Ad image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50975"/>
            <a:ext cx="7419975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logokop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613400"/>
            <a:ext cx="161925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778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8" name="Text Box 27"/>
          <p:cNvSpPr txBox="1">
            <a:spLocks noChangeArrowheads="1"/>
          </p:cNvSpPr>
          <p:nvPr/>
        </p:nvSpPr>
        <p:spPr bwMode="auto">
          <a:xfrm>
            <a:off x="323850" y="1196975"/>
            <a:ext cx="8820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latin typeface="Calibri" pitchFamily="34" charset="0"/>
            </a:endParaRPr>
          </a:p>
        </p:txBody>
      </p:sp>
      <p:sp>
        <p:nvSpPr>
          <p:cNvPr id="121859" name="Text Box 30"/>
          <p:cNvSpPr txBox="1">
            <a:spLocks noChangeArrowheads="1"/>
          </p:cNvSpPr>
          <p:nvPr/>
        </p:nvSpPr>
        <p:spPr bwMode="auto">
          <a:xfrm>
            <a:off x="179388" y="1125538"/>
            <a:ext cx="8964612" cy="960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135000"/>
              </a:lnSpc>
              <a:spcBef>
                <a:spcPct val="20000"/>
              </a:spcBef>
              <a:buClr>
                <a:srgbClr val="FF9900"/>
              </a:buClr>
              <a:buFont typeface="Arial Unicode MS"/>
              <a:buChar char="&gt;"/>
            </a:pPr>
            <a:endParaRPr lang="en-US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121860" name="TextBox 12"/>
          <p:cNvSpPr txBox="1">
            <a:spLocks noChangeArrowheads="1"/>
          </p:cNvSpPr>
          <p:nvPr/>
        </p:nvSpPr>
        <p:spPr bwMode="auto">
          <a:xfrm>
            <a:off x="2268538" y="333375"/>
            <a:ext cx="4032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latin typeface="Calibri" pitchFamily="34" charset="0"/>
              </a:rPr>
              <a:t>Klasyczna instalacja</a:t>
            </a:r>
            <a:endParaRPr lang="en-GB" b="1"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F6A20A-79D2-4335-B52B-B0C3287C27C0}" type="slidenum">
              <a:rPr lang="en-GB"/>
              <a:pPr>
                <a:defRPr/>
              </a:pPr>
              <a:t>50</a:t>
            </a:fld>
            <a:endParaRPr lang="en-GB" dirty="0"/>
          </a:p>
        </p:txBody>
      </p:sp>
      <p:pic>
        <p:nvPicPr>
          <p:cNvPr id="12186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981075"/>
            <a:ext cx="4392613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2268538"/>
            <a:ext cx="428307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43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6" name="Text Box 27"/>
          <p:cNvSpPr txBox="1">
            <a:spLocks noChangeArrowheads="1"/>
          </p:cNvSpPr>
          <p:nvPr/>
        </p:nvSpPr>
        <p:spPr bwMode="auto">
          <a:xfrm>
            <a:off x="323850" y="1196975"/>
            <a:ext cx="8820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latin typeface="Calibri" pitchFamily="34" charset="0"/>
            </a:endParaRPr>
          </a:p>
        </p:txBody>
      </p:sp>
      <p:sp>
        <p:nvSpPr>
          <p:cNvPr id="123907" name="Text Box 30"/>
          <p:cNvSpPr txBox="1">
            <a:spLocks noChangeArrowheads="1"/>
          </p:cNvSpPr>
          <p:nvPr/>
        </p:nvSpPr>
        <p:spPr bwMode="auto">
          <a:xfrm>
            <a:off x="179388" y="1125538"/>
            <a:ext cx="8964612" cy="960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135000"/>
              </a:lnSpc>
              <a:spcBef>
                <a:spcPct val="20000"/>
              </a:spcBef>
              <a:buClr>
                <a:srgbClr val="FF9900"/>
              </a:buClr>
              <a:buFont typeface="Arial Unicode MS"/>
              <a:buChar char="&gt;"/>
            </a:pPr>
            <a:endParaRPr lang="en-US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123908" name="TextBox 12"/>
          <p:cNvSpPr txBox="1">
            <a:spLocks noChangeArrowheads="1"/>
          </p:cNvSpPr>
          <p:nvPr/>
        </p:nvSpPr>
        <p:spPr bwMode="auto">
          <a:xfrm>
            <a:off x="2268538" y="333375"/>
            <a:ext cx="4032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latin typeface="Calibri" pitchFamily="34" charset="0"/>
              </a:rPr>
              <a:t>Klasyczna instalacja</a:t>
            </a:r>
            <a:endParaRPr lang="en-GB" b="1"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DEBAE7-4F1F-49CA-9BEC-C95B8619C648}" type="slidenum">
              <a:rPr lang="en-GB"/>
              <a:pPr>
                <a:defRPr/>
              </a:pPr>
              <a:t>51</a:t>
            </a:fld>
            <a:endParaRPr lang="en-GB" dirty="0"/>
          </a:p>
        </p:txBody>
      </p:sp>
      <p:pic>
        <p:nvPicPr>
          <p:cNvPr id="1239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981075"/>
            <a:ext cx="532447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2420938"/>
            <a:ext cx="3201987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8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4" name="Rectangle 10"/>
          <p:cNvSpPr>
            <a:spLocks noChangeArrowheads="1"/>
          </p:cNvSpPr>
          <p:nvPr/>
        </p:nvSpPr>
        <p:spPr bwMode="auto">
          <a:xfrm>
            <a:off x="323850" y="1196975"/>
            <a:ext cx="7632700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>
                <a:latin typeface="Calibri" pitchFamily="34" charset="0"/>
              </a:rPr>
              <a:t>Specjalnie zbudowana, energooszczędna sonda Siemens</a:t>
            </a:r>
            <a:endParaRPr lang="en-GB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>
                <a:latin typeface="Calibri" pitchFamily="34" charset="0"/>
              </a:rPr>
              <a:t>Kompaktowa budowa przystosowana do ciasnych miejsc</a:t>
            </a:r>
            <a:endParaRPr lang="en-GB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>
                <a:latin typeface="Calibri" pitchFamily="34" charset="0"/>
              </a:rPr>
              <a:t>Zabezpieczenia przeciwwybuchowe</a:t>
            </a:r>
            <a:endParaRPr lang="en-GB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>
                <a:latin typeface="Calibri" pitchFamily="34" charset="0"/>
              </a:rPr>
              <a:t>Strefa zero</a:t>
            </a:r>
            <a:r>
              <a:rPr lang="en-GB">
                <a:latin typeface="Calibri" pitchFamily="34" charset="0"/>
              </a:rPr>
              <a:t> – </a:t>
            </a:r>
            <a:r>
              <a:rPr lang="pl-PL">
                <a:latin typeface="Calibri" pitchFamily="34" charset="0"/>
              </a:rPr>
              <a:t>przystosowany do pracy w miejscach zagrożonych wybuchem</a:t>
            </a:r>
            <a:endParaRPr lang="en-GB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en-GB">
                <a:latin typeface="Calibri" pitchFamily="34" charset="0"/>
              </a:rPr>
              <a:t>IP68 – </a:t>
            </a:r>
            <a:r>
              <a:rPr lang="pl-PL">
                <a:latin typeface="Calibri" pitchFamily="34" charset="0"/>
              </a:rPr>
              <a:t>bezawaryjna praca nawet po długim okresie zanurzenia </a:t>
            </a: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>
                <a:latin typeface="Calibri" pitchFamily="34" charset="0"/>
              </a:rPr>
              <a:t>Możliwość skonfigurowania procentowego napełnienia kanału lub rzeczywistego poziomu </a:t>
            </a:r>
            <a:r>
              <a:rPr lang="pl-PL"/>
              <a:t>(tj. 95% całości lub 1250mm)</a:t>
            </a:r>
            <a:endParaRPr lang="en-GB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>
                <a:latin typeface="Calibri" pitchFamily="34" charset="0"/>
              </a:rPr>
              <a:t>Dokładność do 10mm</a:t>
            </a:r>
            <a:endParaRPr lang="en-GB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endParaRPr lang="en-GB">
              <a:latin typeface="Calibri" pitchFamily="34" charset="0"/>
            </a:endParaRPr>
          </a:p>
        </p:txBody>
      </p:sp>
      <p:sp>
        <p:nvSpPr>
          <p:cNvPr id="125955" name="TextBox 12"/>
          <p:cNvSpPr txBox="1">
            <a:spLocks noChangeArrowheads="1"/>
          </p:cNvSpPr>
          <p:nvPr/>
        </p:nvSpPr>
        <p:spPr bwMode="auto">
          <a:xfrm>
            <a:off x="2268538" y="333375"/>
            <a:ext cx="4032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Calibri" pitchFamily="34" charset="0"/>
              </a:rPr>
              <a:t>Cello CSO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9EBC4-D12E-4AC3-A502-2387F156AA6D}" type="slidenum">
              <a:rPr lang="en-GB"/>
              <a:pPr>
                <a:defRPr/>
              </a:pPr>
              <a:t>52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8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1D792BE-EB45-4BDB-B2FA-27A4E2390281}" type="slidenum">
              <a:rPr lang="en-GB"/>
              <a:pPr>
                <a:defRPr/>
              </a:pPr>
              <a:t>53</a:t>
            </a:fld>
            <a:endParaRPr lang="en-GB" dirty="0"/>
          </a:p>
        </p:txBody>
      </p:sp>
      <p:pic>
        <p:nvPicPr>
          <p:cNvPr id="12800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139825"/>
            <a:ext cx="6119813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TextBox 10"/>
          <p:cNvSpPr txBox="1">
            <a:spLocks noChangeArrowheads="1"/>
          </p:cNvSpPr>
          <p:nvPr/>
        </p:nvSpPr>
        <p:spPr bwMode="auto">
          <a:xfrm>
            <a:off x="1619250" y="4221163"/>
            <a:ext cx="5832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000">
                <a:latin typeface="Calibri" pitchFamily="34" charset="0"/>
              </a:rPr>
              <a:t>Nowe technologie</a:t>
            </a:r>
            <a:endParaRPr lang="en-GB" sz="400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12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4" name="Rectangle 10"/>
          <p:cNvSpPr>
            <a:spLocks noChangeArrowheads="1"/>
          </p:cNvSpPr>
          <p:nvPr/>
        </p:nvSpPr>
        <p:spPr bwMode="auto">
          <a:xfrm>
            <a:off x="323850" y="1196975"/>
            <a:ext cx="76327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dirty="0">
                <a:latin typeface="Calibri" pitchFamily="34" charset="0"/>
              </a:rPr>
              <a:t>Przetwornik ciśnienia - obecnie trwają prace nad projektem</a:t>
            </a:r>
            <a:endParaRPr lang="en-GB" dirty="0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dirty="0">
                <a:latin typeface="Calibri" pitchFamily="34" charset="0"/>
              </a:rPr>
              <a:t>Można zastosować gdy nie ma otwartego dojścia do kanału lub montaż sondy jest utrudniony (można używać jednocześnie sondy i przetwornika</a:t>
            </a:r>
            <a:r>
              <a:rPr lang="en-GB" dirty="0">
                <a:latin typeface="Calibri" pitchFamily="34" charset="0"/>
              </a:rPr>
              <a:t>).</a:t>
            </a: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dirty="0">
                <a:latin typeface="Calibri" pitchFamily="34" charset="0"/>
              </a:rPr>
              <a:t>Przetwornik przystosowany do pracy w trudnych warunkach, przez długi okres czasu</a:t>
            </a:r>
            <a:endParaRPr lang="en-GB" dirty="0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dirty="0">
                <a:latin typeface="Calibri" pitchFamily="34" charset="0"/>
              </a:rPr>
              <a:t>Łatwa instalacja na ścianie komory lub </a:t>
            </a:r>
            <a:r>
              <a:rPr lang="pl-PL" dirty="0" smtClean="0">
                <a:latin typeface="Calibri" pitchFamily="34" charset="0"/>
              </a:rPr>
              <a:t>sklepieniu</a:t>
            </a:r>
            <a:endParaRPr lang="en-GB" dirty="0"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endParaRPr lang="en-GB" dirty="0">
              <a:latin typeface="Calibri" pitchFamily="34" charset="0"/>
            </a:endParaRPr>
          </a:p>
        </p:txBody>
      </p:sp>
      <p:sp>
        <p:nvSpPr>
          <p:cNvPr id="131075" name="TextBox 12"/>
          <p:cNvSpPr txBox="1">
            <a:spLocks noChangeArrowheads="1"/>
          </p:cNvSpPr>
          <p:nvPr/>
        </p:nvSpPr>
        <p:spPr bwMode="auto">
          <a:xfrm>
            <a:off x="2268538" y="333375"/>
            <a:ext cx="4032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Calibri" pitchFamily="34" charset="0"/>
              </a:rPr>
              <a:t>Cello CSO </a:t>
            </a:r>
            <a:r>
              <a:rPr lang="pl-PL" b="1">
                <a:latin typeface="Calibri" pitchFamily="34" charset="0"/>
              </a:rPr>
              <a:t>Przetwornik ciśnienia</a:t>
            </a:r>
            <a:endParaRPr lang="en-GB" b="1"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FE4E0D-5150-46F6-9715-E0A3376274B7}" type="slidenum">
              <a:rPr lang="en-GB"/>
              <a:pPr>
                <a:defRPr/>
              </a:pPr>
              <a:t>54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1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2"/>
          <p:cNvSpPr>
            <a:spLocks noGrp="1"/>
          </p:cNvSpPr>
          <p:nvPr>
            <p:ph sz="half" idx="1"/>
          </p:nvPr>
        </p:nvSpPr>
        <p:spPr bwMode="auto">
          <a:xfrm>
            <a:off x="611188" y="4581525"/>
            <a:ext cx="8002587" cy="165735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9713" indent="-239713" defTabSz="560388">
              <a:lnSpc>
                <a:spcPct val="150000"/>
              </a:lnSpc>
              <a:spcBef>
                <a:spcPct val="0"/>
              </a:spcBef>
              <a:buClr>
                <a:srgbClr val="DE570C"/>
              </a:buClr>
              <a:buSzPct val="120000"/>
              <a:buFont typeface="Symbol" pitchFamily="18" charset="2"/>
              <a:buChar char="·"/>
            </a:pPr>
            <a:r>
              <a:rPr lang="en-GB" sz="1600" smtClean="0">
                <a:solidFill>
                  <a:srgbClr val="254061"/>
                </a:solidFill>
              </a:rPr>
              <a:t> </a:t>
            </a:r>
            <a:r>
              <a:rPr lang="pl-PL" sz="1800" smtClean="0"/>
              <a:t>Obserwowanie anormalnych poziomów przepływu</a:t>
            </a:r>
            <a:endParaRPr lang="en-GB" sz="1800" smtClean="0"/>
          </a:p>
          <a:p>
            <a:pPr marL="239713" indent="-239713" defTabSz="560388">
              <a:lnSpc>
                <a:spcPct val="150000"/>
              </a:lnSpc>
              <a:spcBef>
                <a:spcPct val="0"/>
              </a:spcBef>
              <a:buClr>
                <a:srgbClr val="DE570C"/>
              </a:buClr>
              <a:buSzPct val="120000"/>
              <a:buFont typeface="Symbol" pitchFamily="18" charset="2"/>
              <a:buChar char="·"/>
            </a:pPr>
            <a:r>
              <a:rPr lang="en-GB" sz="1800" smtClean="0"/>
              <a:t> </a:t>
            </a:r>
            <a:r>
              <a:rPr lang="pl-PL" sz="1800" smtClean="0"/>
              <a:t>Zmiany poziomu mogą być spowodowane osadzeniem się mułu/tłuszczy lub częściowym zablokowaniem</a:t>
            </a:r>
          </a:p>
          <a:p>
            <a:pPr marL="239713" indent="-239713" defTabSz="560388">
              <a:lnSpc>
                <a:spcPct val="150000"/>
              </a:lnSpc>
              <a:spcBef>
                <a:spcPct val="0"/>
              </a:spcBef>
              <a:buClr>
                <a:srgbClr val="DE570C"/>
              </a:buClr>
              <a:buSzPct val="120000"/>
              <a:buFont typeface="Symbol" pitchFamily="18" charset="2"/>
              <a:buChar char="·"/>
            </a:pPr>
            <a:endParaRPr lang="en-GB" sz="180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95513" y="404813"/>
            <a:ext cx="5554662" cy="417512"/>
          </a:xfrm>
        </p:spPr>
        <p:txBody>
          <a:bodyPr/>
          <a:lstStyle/>
          <a:p>
            <a:pPr algn="l"/>
            <a:r>
              <a:rPr lang="pl-PL" sz="1800" smtClean="0"/>
              <a:t>Modelowanie sieci</a:t>
            </a:r>
            <a:r>
              <a:rPr lang="en-GB" sz="1800" smtClean="0"/>
              <a:t> – </a:t>
            </a:r>
            <a:r>
              <a:rPr lang="pl-PL" sz="1800" smtClean="0"/>
              <a:t>okres deszczowy analiza poziomu</a:t>
            </a:r>
            <a:endParaRPr lang="en-GB" sz="1800" smtClean="0"/>
          </a:p>
        </p:txBody>
      </p:sp>
      <p:graphicFrame>
        <p:nvGraphicFramePr>
          <p:cNvPr id="13" name="Chart 12"/>
          <p:cNvGraphicFramePr/>
          <p:nvPr/>
        </p:nvGraphicFramePr>
        <p:xfrm>
          <a:off x="683568" y="1264023"/>
          <a:ext cx="7920880" cy="3029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33125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47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20952"/>
          <a:stretch>
            <a:fillRect/>
          </a:stretch>
        </p:blipFill>
        <p:spPr bwMode="auto">
          <a:xfrm>
            <a:off x="611188" y="981075"/>
            <a:ext cx="7777162" cy="2600325"/>
          </a:xfrm>
          <a:noFill/>
          <a:ln>
            <a:miter lim="800000"/>
            <a:headEnd/>
            <a:tailEnd/>
          </a:ln>
        </p:spPr>
      </p:pic>
      <p:pic>
        <p:nvPicPr>
          <p:cNvPr id="13414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1188" y="3644900"/>
            <a:ext cx="7848600" cy="2279650"/>
          </a:xfrm>
          <a:noFill/>
          <a:ln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2195513" y="404813"/>
            <a:ext cx="5554662" cy="417512"/>
          </a:xfrm>
        </p:spPr>
        <p:txBody>
          <a:bodyPr/>
          <a:lstStyle/>
          <a:p>
            <a:pPr algn="l"/>
            <a:r>
              <a:rPr lang="pl-PL" sz="1800" smtClean="0"/>
              <a:t>Modelowanie sieci</a:t>
            </a:r>
            <a:r>
              <a:rPr lang="en-GB" sz="1800" smtClean="0"/>
              <a:t> – </a:t>
            </a:r>
            <a:r>
              <a:rPr lang="pl-PL" sz="1800" smtClean="0"/>
              <a:t>okres deszczowy analiza poziomu</a:t>
            </a:r>
            <a:endParaRPr lang="en-GB" sz="1800" smtClean="0"/>
          </a:p>
        </p:txBody>
      </p:sp>
      <p:pic>
        <p:nvPicPr>
          <p:cNvPr id="134149" name="Picture 22" descr="Technolog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21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268538" y="404813"/>
            <a:ext cx="5553075" cy="4175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pl-PL" sz="1800" smtClean="0"/>
              <a:t>Modelowanie sieci</a:t>
            </a:r>
            <a:r>
              <a:rPr lang="en-GB" sz="1800" smtClean="0"/>
              <a:t> – </a:t>
            </a:r>
            <a:r>
              <a:rPr lang="pl-PL" sz="1800" smtClean="0"/>
              <a:t>Porównywanie danych</a:t>
            </a:r>
            <a:endParaRPr lang="en-GB" sz="180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39750" y="4581525"/>
            <a:ext cx="7777163" cy="1943100"/>
          </a:xfrm>
          <a:prstGeom prst="rect">
            <a:avLst/>
          </a:prstGeom>
        </p:spPr>
        <p:txBody>
          <a:bodyPr/>
          <a:lstStyle/>
          <a:p>
            <a:pPr marL="239713" indent="-239713" defTabSz="560388">
              <a:lnSpc>
                <a:spcPct val="150000"/>
              </a:lnSpc>
              <a:spcBef>
                <a:spcPct val="0"/>
              </a:spcBef>
              <a:buClr>
                <a:srgbClr val="DE570C"/>
              </a:buClr>
              <a:buSzPct val="120000"/>
              <a:buFont typeface="Symbol" pitchFamily="18" charset="2"/>
              <a:buChar char="·"/>
            </a:pPr>
            <a:r>
              <a:rPr lang="en-GB" sz="1600" smtClean="0">
                <a:solidFill>
                  <a:srgbClr val="254061"/>
                </a:solidFill>
              </a:rPr>
              <a:t> </a:t>
            </a:r>
            <a:r>
              <a:rPr lang="pl-PL" sz="1600" smtClean="0">
                <a:solidFill>
                  <a:srgbClr val="254061"/>
                </a:solidFill>
              </a:rPr>
              <a:t>Co najmniej dwa zestawy danych mogą być porównywane</a:t>
            </a:r>
            <a:r>
              <a:rPr lang="en-GB" sz="1600" smtClean="0">
                <a:solidFill>
                  <a:srgbClr val="254061"/>
                </a:solidFill>
              </a:rPr>
              <a:t> (</a:t>
            </a:r>
            <a:r>
              <a:rPr lang="pl-PL" sz="1600" smtClean="0">
                <a:solidFill>
                  <a:srgbClr val="254061"/>
                </a:solidFill>
              </a:rPr>
              <a:t>Oba wysokie</a:t>
            </a:r>
            <a:r>
              <a:rPr lang="en-GB" sz="1600" smtClean="0">
                <a:solidFill>
                  <a:srgbClr val="254061"/>
                </a:solidFill>
              </a:rPr>
              <a:t> = </a:t>
            </a:r>
            <a:r>
              <a:rPr lang="pl-PL" sz="1600" smtClean="0">
                <a:solidFill>
                  <a:srgbClr val="254061"/>
                </a:solidFill>
              </a:rPr>
              <a:t>opady deszczu;</a:t>
            </a:r>
            <a:r>
              <a:rPr lang="en-GB" sz="1600" smtClean="0">
                <a:solidFill>
                  <a:srgbClr val="254061"/>
                </a:solidFill>
              </a:rPr>
              <a:t> </a:t>
            </a:r>
            <a:r>
              <a:rPr lang="pl-PL" sz="1600" smtClean="0">
                <a:solidFill>
                  <a:srgbClr val="254061"/>
                </a:solidFill>
              </a:rPr>
              <a:t>jeden wysoki, jeden niski</a:t>
            </a:r>
            <a:r>
              <a:rPr lang="en-GB" sz="1600" smtClean="0">
                <a:solidFill>
                  <a:srgbClr val="254061"/>
                </a:solidFill>
              </a:rPr>
              <a:t> = </a:t>
            </a:r>
            <a:r>
              <a:rPr lang="pl-PL" sz="1600" smtClean="0">
                <a:solidFill>
                  <a:srgbClr val="254061"/>
                </a:solidFill>
              </a:rPr>
              <a:t>blokada)</a:t>
            </a:r>
            <a:endParaRPr lang="en-GB" sz="1600" smtClean="0">
              <a:solidFill>
                <a:srgbClr val="254061"/>
              </a:solidFill>
            </a:endParaRPr>
          </a:p>
          <a:p>
            <a:pPr marL="239713" indent="-239713" defTabSz="560388">
              <a:buFontTx/>
              <a:buNone/>
            </a:pPr>
            <a:endParaRPr lang="en-GB" smtClean="0"/>
          </a:p>
        </p:txBody>
      </p:sp>
      <p:graphicFrame>
        <p:nvGraphicFramePr>
          <p:cNvPr id="83978" name="Object 10"/>
          <p:cNvGraphicFramePr>
            <a:graphicFrameLocks noChangeAspect="1"/>
          </p:cNvGraphicFramePr>
          <p:nvPr/>
        </p:nvGraphicFramePr>
        <p:xfrm>
          <a:off x="900113" y="836613"/>
          <a:ext cx="7246937" cy="367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PMAC Graph" r:id="rId3" imgW="5672667" imgH="2602089" progId="Graph.Dokument">
                  <p:embed/>
                </p:oleObj>
              </mc:Choice>
              <mc:Fallback>
                <p:oleObj name="PMAC Graph" r:id="rId3" imgW="5672667" imgH="2602089" progId="Graph.Dok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836613"/>
                        <a:ext cx="7246937" cy="367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81" name="Rectangle 6"/>
          <p:cNvSpPr>
            <a:spLocks noChangeArrowheads="1"/>
          </p:cNvSpPr>
          <p:nvPr/>
        </p:nvSpPr>
        <p:spPr bwMode="auto">
          <a:xfrm>
            <a:off x="3779838" y="5661025"/>
            <a:ext cx="14398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762000" eaLnBrk="0" hangingPunct="0">
              <a:lnSpc>
                <a:spcPct val="138000"/>
              </a:lnSpc>
              <a:spcAft>
                <a:spcPct val="50000"/>
              </a:spcAft>
            </a:pPr>
            <a:endParaRPr lang="en-GB" altLang="en-US" sz="1600" b="1">
              <a:solidFill>
                <a:srgbClr val="002B6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381375" y="1358900"/>
            <a:ext cx="1838325" cy="23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694113" y="968375"/>
            <a:ext cx="1838325" cy="23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83985" name="Picture 22" descr="Technolog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070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268538" y="404813"/>
            <a:ext cx="5553075" cy="4175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pl-PL" sz="1800" smtClean="0"/>
              <a:t>Modelowanie sieci</a:t>
            </a:r>
            <a:r>
              <a:rPr lang="en-GB" sz="1800" smtClean="0"/>
              <a:t> – </a:t>
            </a:r>
            <a:r>
              <a:rPr lang="pl-PL" sz="1800" smtClean="0"/>
              <a:t>Porównywanie danych</a:t>
            </a:r>
            <a:endParaRPr lang="en-GB" sz="1800" smtClean="0"/>
          </a:p>
        </p:txBody>
      </p:sp>
      <p:sp>
        <p:nvSpPr>
          <p:cNvPr id="85004" name="Rectangle 6"/>
          <p:cNvSpPr>
            <a:spLocks noChangeArrowheads="1"/>
          </p:cNvSpPr>
          <p:nvPr/>
        </p:nvSpPr>
        <p:spPr bwMode="auto">
          <a:xfrm>
            <a:off x="3779838" y="5661025"/>
            <a:ext cx="14398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762000" eaLnBrk="0" hangingPunct="0">
              <a:lnSpc>
                <a:spcPct val="138000"/>
              </a:lnSpc>
              <a:spcAft>
                <a:spcPct val="50000"/>
              </a:spcAft>
            </a:pPr>
            <a:endParaRPr lang="en-GB" altLang="en-US" sz="1600" b="1">
              <a:solidFill>
                <a:srgbClr val="002B6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aphicFrame>
        <p:nvGraphicFramePr>
          <p:cNvPr id="85002" name="Object 10"/>
          <p:cNvGraphicFramePr>
            <a:graphicFrameLocks noChangeAspect="1"/>
          </p:cNvGraphicFramePr>
          <p:nvPr/>
        </p:nvGraphicFramePr>
        <p:xfrm>
          <a:off x="468313" y="1270000"/>
          <a:ext cx="8239125" cy="439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r:id="rId3" imgW="5535168" imgH="2759456" progId="Graph.Dokument">
                  <p:embed/>
                </p:oleObj>
              </mc:Choice>
              <mc:Fallback>
                <p:oleObj r:id="rId3" imgW="5535168" imgH="2759456" progId="Graph.Dok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270000"/>
                        <a:ext cx="8239125" cy="439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803650" y="1695450"/>
            <a:ext cx="1219200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019550" y="1368425"/>
            <a:ext cx="1287463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85008" name="Picture 22" descr="Technolog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589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Placeholder 2"/>
          <p:cNvSpPr>
            <a:spLocks noGrp="1"/>
          </p:cNvSpPr>
          <p:nvPr>
            <p:ph type="body" sz="quarter" idx="4294967295"/>
          </p:nvPr>
        </p:nvSpPr>
        <p:spPr bwMode="auto">
          <a:xfrm>
            <a:off x="600075" y="1041400"/>
            <a:ext cx="7920038" cy="10080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39713" indent="-239713" defTabSz="560388">
              <a:spcBef>
                <a:spcPct val="0"/>
              </a:spcBef>
              <a:buClr>
                <a:srgbClr val="DE570C"/>
              </a:buClr>
              <a:buFont typeface="Symbol" pitchFamily="18" charset="2"/>
              <a:buChar char="·"/>
            </a:pPr>
            <a:r>
              <a:rPr lang="pl-PL" sz="1800" smtClean="0"/>
              <a:t>Korelacja między opadami deszczu a poziomem przepływu dla każdego CSO, można zastosować przy tworzeniu „modelu przewidywania”</a:t>
            </a:r>
          </a:p>
          <a:p>
            <a:pPr marL="239713" indent="-239713" defTabSz="560388">
              <a:spcBef>
                <a:spcPct val="0"/>
              </a:spcBef>
              <a:buClr>
                <a:srgbClr val="DE570C"/>
              </a:buClr>
              <a:buFont typeface="Symbol" pitchFamily="18" charset="2"/>
              <a:buChar char="·"/>
            </a:pPr>
            <a:r>
              <a:rPr lang="en-GB" sz="1800" smtClean="0"/>
              <a:t> </a:t>
            </a:r>
            <a:r>
              <a:rPr lang="pl-PL" sz="1800" smtClean="0"/>
              <a:t>Odchylenia od modelu mogą wskazywać na problemy w sieci</a:t>
            </a:r>
            <a:endParaRPr lang="en-GB" sz="1800" smtClean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163763"/>
            <a:ext cx="76200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Title 3"/>
          <p:cNvSpPr>
            <a:spLocks noGrp="1"/>
          </p:cNvSpPr>
          <p:nvPr>
            <p:ph type="title" idx="4294967295"/>
          </p:nvPr>
        </p:nvSpPr>
        <p:spPr bwMode="auto">
          <a:xfrm>
            <a:off x="2087563" y="387350"/>
            <a:ext cx="5554662" cy="4175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GB" sz="1800" smtClean="0"/>
              <a:t>Predictive Flow Modelling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714750" y="2708275"/>
            <a:ext cx="1924050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39270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686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555625"/>
            <a:ext cx="7634288" cy="892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962" tIns="39688" rIns="80962" bIns="39688" numCol="1" anchor="ctr" anchorCtr="0" compatLnSpc="1">
            <a:prstTxWarp prst="textNoShape">
              <a:avLst/>
            </a:prstTxWarp>
          </a:bodyPr>
          <a:lstStyle/>
          <a:p>
            <a:pPr defTabSz="584200"/>
            <a:r>
              <a:rPr lang="pl-PL" sz="2000" b="1" smtClean="0">
                <a:solidFill>
                  <a:schemeClr val="bg1"/>
                </a:solidFill>
                <a:latin typeface="Arial" charset="0"/>
              </a:rPr>
              <a:t>Jak działa Cello?</a:t>
            </a:r>
            <a:endParaRPr lang="en-GB" sz="28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8204200" y="68580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962" tIns="39688" rIns="80962" bIns="39688" anchor="ctr"/>
          <a:lstStyle/>
          <a:p>
            <a:pPr algn="ctr" defTabSz="584200"/>
            <a:fld id="{C61EF139-8D82-4C58-950D-1978A1E6C942}" type="slidenum">
              <a:rPr lang="en-GB" sz="1700" b="1" smtClean="0">
                <a:solidFill>
                  <a:srgbClr val="003399"/>
                </a:solidFill>
                <a:latin typeface="Arial" charset="0"/>
              </a:rPr>
              <a:pPr algn="ctr" defTabSz="584200"/>
              <a:t>6</a:t>
            </a:fld>
            <a:endParaRPr lang="en-GB" sz="1700" b="1" smtClean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12292" name="Picture 5" descr="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349500"/>
            <a:ext cx="86407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logokop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613400"/>
            <a:ext cx="161925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051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87563" y="368300"/>
            <a:ext cx="5554662" cy="417513"/>
          </a:xfrm>
        </p:spPr>
        <p:txBody>
          <a:bodyPr/>
          <a:lstStyle/>
          <a:p>
            <a:pPr algn="l"/>
            <a:r>
              <a:rPr lang="pl-PL" sz="1800" smtClean="0"/>
              <a:t>Przewidywany model przepływu</a:t>
            </a:r>
            <a:endParaRPr lang="en-GB" sz="1800" smtClean="0"/>
          </a:p>
        </p:txBody>
      </p:sp>
      <p:pic>
        <p:nvPicPr>
          <p:cNvPr id="140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0680"/>
          <a:stretch>
            <a:fillRect/>
          </a:stretch>
        </p:blipFill>
        <p:spPr bwMode="auto">
          <a:xfrm>
            <a:off x="738188" y="3263900"/>
            <a:ext cx="6769100" cy="2325688"/>
          </a:xfrm>
          <a:noFill/>
          <a:ln>
            <a:miter lim="800000"/>
            <a:headEnd/>
            <a:tailEnd/>
          </a:ln>
        </p:spPr>
      </p:pic>
      <p:pic>
        <p:nvPicPr>
          <p:cNvPr id="140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r="8257"/>
          <a:stretch>
            <a:fillRect/>
          </a:stretch>
        </p:blipFill>
        <p:spPr bwMode="auto">
          <a:xfrm>
            <a:off x="738188" y="1030288"/>
            <a:ext cx="7200900" cy="2339975"/>
          </a:xfrm>
          <a:noFill/>
          <a:ln>
            <a:miter lim="800000"/>
            <a:headEnd/>
            <a:tailEnd/>
          </a:ln>
        </p:spPr>
      </p:pic>
      <p:sp>
        <p:nvSpPr>
          <p:cNvPr id="140292" name="Oval 7"/>
          <p:cNvSpPr>
            <a:spLocks noChangeArrowheads="1"/>
          </p:cNvSpPr>
          <p:nvPr/>
        </p:nvSpPr>
        <p:spPr bwMode="auto">
          <a:xfrm>
            <a:off x="4356100" y="4076700"/>
            <a:ext cx="792163" cy="792163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762000" eaLnBrk="0" hangingPunct="0">
              <a:lnSpc>
                <a:spcPct val="138000"/>
              </a:lnSpc>
              <a:spcAft>
                <a:spcPct val="50000"/>
              </a:spcAft>
            </a:pPr>
            <a:endParaRPr lang="en-GB" altLang="en-US" sz="1600" b="1">
              <a:solidFill>
                <a:srgbClr val="002B6E"/>
              </a:solidFill>
            </a:endParaRPr>
          </a:p>
        </p:txBody>
      </p:sp>
      <p:sp>
        <p:nvSpPr>
          <p:cNvPr id="140293" name="Oval 8"/>
          <p:cNvSpPr>
            <a:spLocks noChangeArrowheads="1"/>
          </p:cNvSpPr>
          <p:nvPr/>
        </p:nvSpPr>
        <p:spPr bwMode="auto">
          <a:xfrm>
            <a:off x="5940425" y="3716338"/>
            <a:ext cx="1223963" cy="12239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762000" eaLnBrk="0" hangingPunct="0">
              <a:lnSpc>
                <a:spcPct val="138000"/>
              </a:lnSpc>
              <a:spcAft>
                <a:spcPct val="50000"/>
              </a:spcAft>
            </a:pPr>
            <a:endParaRPr lang="en-GB" altLang="en-US" sz="1600" b="1">
              <a:solidFill>
                <a:srgbClr val="002B6E"/>
              </a:solidFill>
            </a:endParaRPr>
          </a:p>
        </p:txBody>
      </p:sp>
      <p:sp>
        <p:nvSpPr>
          <p:cNvPr id="140294" name="Oval 9"/>
          <p:cNvSpPr>
            <a:spLocks noChangeArrowheads="1"/>
          </p:cNvSpPr>
          <p:nvPr/>
        </p:nvSpPr>
        <p:spPr bwMode="auto">
          <a:xfrm>
            <a:off x="6588125" y="1341438"/>
            <a:ext cx="1295400" cy="12239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762000" eaLnBrk="0" hangingPunct="0">
              <a:lnSpc>
                <a:spcPct val="138000"/>
              </a:lnSpc>
              <a:spcAft>
                <a:spcPct val="50000"/>
              </a:spcAft>
            </a:pPr>
            <a:endParaRPr lang="en-GB" altLang="en-US" sz="1600" b="1">
              <a:solidFill>
                <a:srgbClr val="002B6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14363" y="5715000"/>
            <a:ext cx="7777162" cy="485775"/>
          </a:xfrm>
          <a:prstGeom prst="rect">
            <a:avLst/>
          </a:prstGeom>
        </p:spPr>
        <p:txBody>
          <a:bodyPr/>
          <a:lstStyle/>
          <a:p>
            <a:pPr marL="239713" indent="-239713" defTabSz="560388">
              <a:lnSpc>
                <a:spcPct val="150000"/>
              </a:lnSpc>
              <a:buClr>
                <a:srgbClr val="DE570C"/>
              </a:buClr>
              <a:buSzPct val="120000"/>
              <a:buFont typeface="Arial" charset="0"/>
              <a:buNone/>
            </a:pPr>
            <a:endParaRPr lang="en-GB" sz="1600">
              <a:solidFill>
                <a:srgbClr val="254061"/>
              </a:solidFill>
              <a:latin typeface="Calibri" pitchFamily="34" charset="0"/>
            </a:endParaRPr>
          </a:p>
          <a:p>
            <a:pPr marL="239713" indent="-239713" defTabSz="560388">
              <a:spcBef>
                <a:spcPct val="20000"/>
              </a:spcBef>
            </a:pPr>
            <a:endParaRPr lang="en-GB" sz="3200">
              <a:solidFill>
                <a:srgbClr val="000099"/>
              </a:solidFill>
              <a:latin typeface="Calibri" pitchFamily="34" charset="0"/>
            </a:endParaRPr>
          </a:p>
          <a:p>
            <a:pPr marL="239713" indent="-239713" defTabSz="560388">
              <a:spcBef>
                <a:spcPct val="20000"/>
              </a:spcBef>
            </a:pPr>
            <a:endParaRPr lang="en-GB" sz="3200"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16375" y="1341438"/>
            <a:ext cx="1924050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482975" y="3716338"/>
            <a:ext cx="1924050" cy="93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0299" name="Picture 22" descr="Technolog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263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87563" y="377825"/>
            <a:ext cx="5554662" cy="417513"/>
          </a:xfrm>
        </p:spPr>
        <p:txBody>
          <a:bodyPr/>
          <a:lstStyle/>
          <a:p>
            <a:pPr algn="l"/>
            <a:r>
              <a:rPr lang="pl-PL" sz="1800" smtClean="0"/>
              <a:t>Przewidywany model przepływu</a:t>
            </a:r>
            <a:endParaRPr lang="en-GB" sz="1800" smtClean="0"/>
          </a:p>
        </p:txBody>
      </p:sp>
      <p:sp>
        <p:nvSpPr>
          <p:cNvPr id="15" name="Rectangle 14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1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650" y="2249488"/>
            <a:ext cx="84391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Placeholder 2"/>
          <p:cNvSpPr txBox="1">
            <a:spLocks/>
          </p:cNvSpPr>
          <p:nvPr/>
        </p:nvSpPr>
        <p:spPr>
          <a:xfrm>
            <a:off x="620713" y="1200150"/>
            <a:ext cx="7777162" cy="855663"/>
          </a:xfrm>
          <a:prstGeom prst="rect">
            <a:avLst/>
          </a:prstGeom>
        </p:spPr>
        <p:txBody>
          <a:bodyPr/>
          <a:lstStyle/>
          <a:p>
            <a:pPr marL="239713" indent="-239713" defTabSz="560388">
              <a:lnSpc>
                <a:spcPct val="150000"/>
              </a:lnSpc>
              <a:buClr>
                <a:srgbClr val="DE570C"/>
              </a:buClr>
              <a:buSzPct val="120000"/>
              <a:buFont typeface="Symbol" pitchFamily="18" charset="2"/>
              <a:buChar char="·"/>
            </a:pPr>
            <a:r>
              <a:rPr lang="en-GB" sz="1600">
                <a:solidFill>
                  <a:srgbClr val="254061"/>
                </a:solidFill>
                <a:latin typeface="Calibri" pitchFamily="34" charset="0"/>
              </a:rPr>
              <a:t> </a:t>
            </a:r>
            <a:r>
              <a:rPr lang="pl-PL" sz="1600">
                <a:solidFill>
                  <a:srgbClr val="254061"/>
                </a:solidFill>
                <a:latin typeface="Calibri" pitchFamily="34" charset="0"/>
              </a:rPr>
              <a:t>Można wykorzystywać do analizowania historycznych danych oraz przeglądania poszczególnych zdarzeń</a:t>
            </a:r>
            <a:endParaRPr lang="en-GB" sz="1600">
              <a:solidFill>
                <a:srgbClr val="254061"/>
              </a:solidFill>
              <a:latin typeface="Calibri" pitchFamily="34" charset="0"/>
            </a:endParaRPr>
          </a:p>
          <a:p>
            <a:pPr marL="239713" indent="-239713" defTabSz="560388">
              <a:lnSpc>
                <a:spcPct val="150000"/>
              </a:lnSpc>
              <a:buClr>
                <a:srgbClr val="DE570C"/>
              </a:buClr>
              <a:buSzPct val="120000"/>
              <a:buFont typeface="Arial" charset="0"/>
              <a:buNone/>
            </a:pPr>
            <a:endParaRPr lang="en-GB" sz="1600">
              <a:solidFill>
                <a:srgbClr val="254061"/>
              </a:solidFill>
              <a:latin typeface="Calibri" pitchFamily="34" charset="0"/>
            </a:endParaRPr>
          </a:p>
          <a:p>
            <a:pPr marL="239713" indent="-239713" defTabSz="560388">
              <a:spcBef>
                <a:spcPct val="20000"/>
              </a:spcBef>
            </a:pPr>
            <a:endParaRPr lang="en-GB" sz="3200">
              <a:solidFill>
                <a:srgbClr val="000099"/>
              </a:solidFill>
              <a:latin typeface="Calibri" pitchFamily="34" charset="0"/>
            </a:endParaRPr>
          </a:p>
          <a:p>
            <a:pPr marL="239713" indent="-239713" defTabSz="560388">
              <a:spcBef>
                <a:spcPct val="20000"/>
              </a:spcBef>
            </a:pPr>
            <a:endParaRPr lang="en-GB" sz="3200">
              <a:latin typeface="Calibri" pitchFamily="34" charset="0"/>
            </a:endParaRPr>
          </a:p>
        </p:txBody>
      </p:sp>
      <p:pic>
        <p:nvPicPr>
          <p:cNvPr id="141317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872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z="2000" b="1" dirty="0" smtClean="0"/>
              <a:t>Przykładowe zastosowanie w Polsce </a:t>
            </a:r>
            <a:br>
              <a:rPr lang="pl-PL" sz="2000" b="1" dirty="0" smtClean="0"/>
            </a:br>
            <a:r>
              <a:rPr lang="pl-PL" sz="2000" b="1" dirty="0" smtClean="0"/>
              <a:t>Monitoring przelewów</a:t>
            </a:r>
            <a:endParaRPr lang="pl-PL" sz="2000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171575"/>
            <a:ext cx="8356441" cy="5105400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485900" y="5791200"/>
            <a:ext cx="4581525" cy="334963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984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z="2000" dirty="0" smtClean="0"/>
              <a:t>Przykładowe zastosowanie monitorowania </a:t>
            </a:r>
            <a:br>
              <a:rPr lang="pl-PL" sz="2000" dirty="0" smtClean="0"/>
            </a:br>
            <a:r>
              <a:rPr lang="pl-PL" sz="2000" dirty="0" smtClean="0"/>
              <a:t>poziomów wypełnienia kanału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0466" name="Picture 2" descr="C:\Users\Adam\Desktop\kanał Magdzior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32" y="981074"/>
            <a:ext cx="8878751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54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z="2000" dirty="0" smtClean="0"/>
              <a:t>W terenie</a:t>
            </a:r>
            <a:endParaRPr lang="pl-PL" sz="2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492" y="1876425"/>
            <a:ext cx="4668308" cy="3501231"/>
          </a:xfrm>
        </p:spPr>
      </p:pic>
    </p:spTree>
    <p:extLst>
      <p:ext uri="{BB962C8B-B14F-4D97-AF65-F5344CB8AC3E}">
        <p14:creationId xmlns:p14="http://schemas.microsoft.com/office/powerpoint/2010/main" val="331177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55813" y="349250"/>
            <a:ext cx="5554662" cy="417513"/>
          </a:xfrm>
        </p:spPr>
        <p:txBody>
          <a:bodyPr/>
          <a:lstStyle/>
          <a:p>
            <a:pPr algn="l"/>
            <a:r>
              <a:rPr lang="en-GB" sz="1800" smtClean="0"/>
              <a:t>WaterCore </a:t>
            </a:r>
            <a:r>
              <a:rPr lang="pl-PL" sz="1800" smtClean="0"/>
              <a:t>oprogramowanie do zarządzania danymi</a:t>
            </a:r>
            <a:endParaRPr lang="en-GB" sz="1800" smtClean="0"/>
          </a:p>
        </p:txBody>
      </p:sp>
      <p:pic>
        <p:nvPicPr>
          <p:cNvPr id="142338" name="Picture 6"/>
          <p:cNvPicPr>
            <a:picLocks noChangeAspect="1" noChangeArrowheads="1"/>
          </p:cNvPicPr>
          <p:nvPr/>
        </p:nvPicPr>
        <p:blipFill>
          <a:blip r:embed="rId2"/>
          <a:srcRect t="6516" b="6250"/>
          <a:stretch>
            <a:fillRect/>
          </a:stretch>
        </p:blipFill>
        <p:spPr bwMode="auto">
          <a:xfrm>
            <a:off x="468313" y="1052513"/>
            <a:ext cx="801846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2340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356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Content Placeholder 1"/>
          <p:cNvSpPr>
            <a:spLocks noGrp="1"/>
          </p:cNvSpPr>
          <p:nvPr>
            <p:ph sz="half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43362" name="Content Placeholder 2"/>
          <p:cNvSpPr>
            <a:spLocks noGrp="1"/>
          </p:cNvSpPr>
          <p:nvPr>
            <p:ph sz="half" idx="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2"/>
          <a:srcRect t="6516" b="6250"/>
          <a:stretch>
            <a:fillRect/>
          </a:stretch>
        </p:blipFill>
        <p:spPr bwMode="auto">
          <a:xfrm>
            <a:off x="468313" y="1196975"/>
            <a:ext cx="8199437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3365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6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/>
          </a:p>
        </p:txBody>
      </p:sp>
      <p:sp>
        <p:nvSpPr>
          <p:cNvPr id="10" name="Title 3"/>
          <p:cNvSpPr>
            <a:spLocks noGrp="1"/>
          </p:cNvSpPr>
          <p:nvPr>
            <p:ph type="title" idx="4294967295"/>
          </p:nvPr>
        </p:nvSpPr>
        <p:spPr>
          <a:xfrm>
            <a:off x="2055813" y="349250"/>
            <a:ext cx="5554662" cy="417513"/>
          </a:xfrm>
        </p:spPr>
        <p:txBody>
          <a:bodyPr/>
          <a:lstStyle/>
          <a:p>
            <a:pPr algn="l"/>
            <a:r>
              <a:rPr lang="en-GB" sz="1800" smtClean="0"/>
              <a:t>WaterCore </a:t>
            </a:r>
            <a:r>
              <a:rPr lang="pl-PL" sz="1800" smtClean="0"/>
              <a:t>oprogramowanie do zarządzania danymi</a:t>
            </a:r>
            <a:endParaRPr lang="en-GB" sz="1800" smtClean="0"/>
          </a:p>
        </p:txBody>
      </p:sp>
    </p:spTree>
    <p:extLst>
      <p:ext uri="{BB962C8B-B14F-4D97-AF65-F5344CB8AC3E}">
        <p14:creationId xmlns:p14="http://schemas.microsoft.com/office/powerpoint/2010/main" val="358819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Content Placeholder 1"/>
          <p:cNvSpPr>
            <a:spLocks noGrp="1"/>
          </p:cNvSpPr>
          <p:nvPr>
            <p:ph sz="half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44386" name="Content Placeholder 2"/>
          <p:cNvSpPr>
            <a:spLocks noGrp="1"/>
          </p:cNvSpPr>
          <p:nvPr>
            <p:ph sz="half" idx="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2"/>
          <a:srcRect t="6688" b="6688"/>
          <a:stretch>
            <a:fillRect/>
          </a:stretch>
        </p:blipFill>
        <p:spPr bwMode="auto">
          <a:xfrm>
            <a:off x="250825" y="1125538"/>
            <a:ext cx="84994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860800"/>
            <a:ext cx="41941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4390" name="Picture 22" descr="Technolog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3"/>
          <p:cNvSpPr>
            <a:spLocks noGrp="1"/>
          </p:cNvSpPr>
          <p:nvPr>
            <p:ph type="title" idx="4294967295"/>
          </p:nvPr>
        </p:nvSpPr>
        <p:spPr>
          <a:xfrm>
            <a:off x="2055813" y="349250"/>
            <a:ext cx="5554662" cy="417513"/>
          </a:xfrm>
        </p:spPr>
        <p:txBody>
          <a:bodyPr/>
          <a:lstStyle/>
          <a:p>
            <a:pPr algn="l"/>
            <a:r>
              <a:rPr lang="en-GB" sz="1800" smtClean="0"/>
              <a:t>WaterCore </a:t>
            </a:r>
            <a:r>
              <a:rPr lang="pl-PL" sz="1800" smtClean="0"/>
              <a:t>oprogramowanie do zarządzania danymi</a:t>
            </a:r>
            <a:endParaRPr lang="en-GB" sz="1800" smtClean="0"/>
          </a:p>
        </p:txBody>
      </p:sp>
    </p:spTree>
    <p:extLst>
      <p:ext uri="{BB962C8B-B14F-4D97-AF65-F5344CB8AC3E}">
        <p14:creationId xmlns:p14="http://schemas.microsoft.com/office/powerpoint/2010/main" val="283218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Content Placeholder 1"/>
          <p:cNvSpPr>
            <a:spLocks noGrp="1"/>
          </p:cNvSpPr>
          <p:nvPr>
            <p:ph sz="half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45410" name="Content Placeholder 2"/>
          <p:cNvSpPr>
            <a:spLocks noGrp="1"/>
          </p:cNvSpPr>
          <p:nvPr>
            <p:ph sz="half" idx="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pic>
        <p:nvPicPr>
          <p:cNvPr id="145411" name="Picture 2"/>
          <p:cNvPicPr>
            <a:picLocks noChangeAspect="1" noChangeArrowheads="1"/>
          </p:cNvPicPr>
          <p:nvPr/>
        </p:nvPicPr>
        <p:blipFill>
          <a:blip r:embed="rId2"/>
          <a:srcRect t="7501" r="2322" b="6250"/>
          <a:stretch>
            <a:fillRect/>
          </a:stretch>
        </p:blipFill>
        <p:spPr bwMode="auto">
          <a:xfrm>
            <a:off x="250825" y="1125538"/>
            <a:ext cx="8359775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5413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3"/>
          <p:cNvSpPr>
            <a:spLocks noGrp="1"/>
          </p:cNvSpPr>
          <p:nvPr>
            <p:ph type="title" idx="4294967295"/>
          </p:nvPr>
        </p:nvSpPr>
        <p:spPr>
          <a:xfrm>
            <a:off x="2055813" y="349250"/>
            <a:ext cx="5554662" cy="417513"/>
          </a:xfrm>
        </p:spPr>
        <p:txBody>
          <a:bodyPr/>
          <a:lstStyle/>
          <a:p>
            <a:pPr algn="l"/>
            <a:r>
              <a:rPr lang="en-GB" sz="1800" smtClean="0"/>
              <a:t>WaterCore </a:t>
            </a:r>
            <a:r>
              <a:rPr lang="pl-PL" sz="1800" smtClean="0"/>
              <a:t>oprogramowanie do zarządzania danymi</a:t>
            </a:r>
            <a:endParaRPr lang="en-GB" sz="1800" smtClean="0"/>
          </a:p>
        </p:txBody>
      </p:sp>
    </p:spTree>
    <p:extLst>
      <p:ext uri="{BB962C8B-B14F-4D97-AF65-F5344CB8AC3E}">
        <p14:creationId xmlns:p14="http://schemas.microsoft.com/office/powerpoint/2010/main" val="151251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81075"/>
            <a:ext cx="8402637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6435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3"/>
          <p:cNvSpPr>
            <a:spLocks noGrp="1"/>
          </p:cNvSpPr>
          <p:nvPr>
            <p:ph type="title" idx="4294967295"/>
          </p:nvPr>
        </p:nvSpPr>
        <p:spPr>
          <a:xfrm>
            <a:off x="2055813" y="349250"/>
            <a:ext cx="5554662" cy="417513"/>
          </a:xfrm>
        </p:spPr>
        <p:txBody>
          <a:bodyPr/>
          <a:lstStyle/>
          <a:p>
            <a:pPr algn="l"/>
            <a:r>
              <a:rPr lang="en-GB" sz="1800" smtClean="0"/>
              <a:t>WaterCore </a:t>
            </a:r>
            <a:r>
              <a:rPr lang="pl-PL" sz="1800" smtClean="0"/>
              <a:t>oprogramowanie do zarządzania danymi</a:t>
            </a:r>
            <a:endParaRPr lang="en-GB" sz="1800" smtClean="0"/>
          </a:p>
        </p:txBody>
      </p:sp>
    </p:spTree>
    <p:extLst>
      <p:ext uri="{BB962C8B-B14F-4D97-AF65-F5344CB8AC3E}">
        <p14:creationId xmlns:p14="http://schemas.microsoft.com/office/powerpoint/2010/main" val="138474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794" name="Picture 2" descr="large cello with blue cop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62125"/>
            <a:ext cx="2530475" cy="253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92150"/>
            <a:ext cx="7715250" cy="50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962" tIns="39688" rIns="80962" bIns="39688" numCol="1" anchor="ctr" anchorCtr="0" compatLnSpc="1">
            <a:prstTxWarp prst="textNoShape">
              <a:avLst/>
            </a:prstTxWarp>
          </a:bodyPr>
          <a:lstStyle/>
          <a:p>
            <a:pPr defTabSz="584200"/>
            <a:r>
              <a:rPr lang="pl-PL" sz="2000" b="1" smtClean="0">
                <a:solidFill>
                  <a:schemeClr val="bg1"/>
                </a:solidFill>
                <a:latin typeface="Arial" charset="0"/>
              </a:rPr>
              <a:t>Rejestrator </a:t>
            </a:r>
            <a:r>
              <a:rPr lang="en-GB" sz="2000" b="1" smtClean="0">
                <a:solidFill>
                  <a:schemeClr val="bg1"/>
                </a:solidFill>
                <a:latin typeface="Arial" charset="0"/>
              </a:rPr>
              <a:t>Cello GSM</a:t>
            </a:r>
            <a:endParaRPr lang="en-GB" sz="28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73796" name="Rectangle 4"/>
          <p:cNvSpPr>
            <a:spLocks noChangeArrowheads="1"/>
          </p:cNvSpPr>
          <p:nvPr/>
        </p:nvSpPr>
        <p:spPr bwMode="auto">
          <a:xfrm>
            <a:off x="457200" y="12954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9688" rIns="0" bIns="39688"/>
          <a:lstStyle/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  <a:defRPr/>
            </a:pP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Rejestrator </a:t>
            </a: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Cello GSM </a:t>
            </a: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-całkowicie zintegrowany </a:t>
            </a:r>
          </a:p>
          <a:p>
            <a:pPr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defRPr/>
            </a:pP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	z</a:t>
            </a: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systemem </a:t>
            </a: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GSM/SMS</a:t>
            </a: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 i GPRS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  <a:defRPr/>
            </a:pP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Dostępne wersje 8 kanałowe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  <a:defRPr/>
            </a:pP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Bateria wystarczająca na 5 lat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  <a:defRPr/>
            </a:pP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Wodoodporny IP68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  <a:defRPr/>
            </a:pP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Zaawansowane możliwości alarmów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  <a:defRPr/>
            </a:pP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Dostępna wersja </a:t>
            </a:r>
            <a:r>
              <a:rPr lang="en-GB" sz="1800" b="1" dirty="0" err="1">
                <a:solidFill>
                  <a:srgbClr val="000000"/>
                </a:solidFill>
                <a:latin typeface="Arial" charset="0"/>
              </a:rPr>
              <a:t>EExia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  <a:defRPr/>
            </a:pPr>
            <a:r>
              <a:rPr lang="pl-PL" sz="1800" b="1" dirty="0">
                <a:solidFill>
                  <a:srgbClr val="000000"/>
                </a:solidFill>
                <a:latin typeface="Arial" charset="0"/>
              </a:rPr>
              <a:t>Doskonałe działanie nawet w trudnych warunkach</a:t>
            </a:r>
            <a:endParaRPr lang="en-GB" sz="1800" b="1" dirty="0">
              <a:solidFill>
                <a:srgbClr val="000000"/>
              </a:solidFill>
              <a:latin typeface="Arial" charset="0"/>
            </a:endParaRPr>
          </a:p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None/>
              <a:defRPr/>
            </a:pPr>
            <a:endParaRPr lang="en-GB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8204200" y="68580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962" tIns="39688" rIns="80962" bIns="39688" anchor="ctr"/>
          <a:lstStyle/>
          <a:p>
            <a:pPr algn="ctr" defTabSz="584200"/>
            <a:fld id="{D592B6B8-17C9-41F1-B0E9-7433F358BD36}" type="slidenum">
              <a:rPr lang="en-GB" sz="1700" b="1" smtClean="0">
                <a:solidFill>
                  <a:srgbClr val="003399"/>
                </a:solidFill>
                <a:latin typeface="Arial" charset="0"/>
              </a:rPr>
              <a:pPr algn="ctr" defTabSz="584200"/>
              <a:t>7</a:t>
            </a:fld>
            <a:endParaRPr lang="en-GB" sz="1700" b="1" smtClean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14342" name="Picture 6" descr="logokop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613400"/>
            <a:ext cx="161925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756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37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737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796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81075"/>
            <a:ext cx="8691562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7459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3"/>
          <p:cNvSpPr>
            <a:spLocks noGrp="1"/>
          </p:cNvSpPr>
          <p:nvPr>
            <p:ph type="title" idx="4294967295"/>
          </p:nvPr>
        </p:nvSpPr>
        <p:spPr>
          <a:xfrm>
            <a:off x="2055813" y="349250"/>
            <a:ext cx="5554662" cy="417513"/>
          </a:xfrm>
        </p:spPr>
        <p:txBody>
          <a:bodyPr/>
          <a:lstStyle/>
          <a:p>
            <a:pPr algn="l"/>
            <a:r>
              <a:rPr lang="en-GB" sz="1800" smtClean="0"/>
              <a:t>WaterCore </a:t>
            </a:r>
            <a:r>
              <a:rPr lang="pl-PL" sz="1800" smtClean="0"/>
              <a:t>oprogramowanie do zarządzania danymi</a:t>
            </a:r>
            <a:endParaRPr lang="en-GB" sz="1800" smtClean="0"/>
          </a:p>
        </p:txBody>
      </p:sp>
    </p:spTree>
    <p:extLst>
      <p:ext uri="{BB962C8B-B14F-4D97-AF65-F5344CB8AC3E}">
        <p14:creationId xmlns:p14="http://schemas.microsoft.com/office/powerpoint/2010/main" val="10796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81075"/>
            <a:ext cx="8186737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8483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3"/>
          <p:cNvSpPr>
            <a:spLocks noGrp="1"/>
          </p:cNvSpPr>
          <p:nvPr>
            <p:ph type="title" idx="4294967295"/>
          </p:nvPr>
        </p:nvSpPr>
        <p:spPr>
          <a:xfrm>
            <a:off x="2055813" y="349250"/>
            <a:ext cx="5554662" cy="417513"/>
          </a:xfrm>
        </p:spPr>
        <p:txBody>
          <a:bodyPr/>
          <a:lstStyle/>
          <a:p>
            <a:pPr algn="l"/>
            <a:r>
              <a:rPr lang="en-GB" sz="1800" smtClean="0"/>
              <a:t>WaterCore </a:t>
            </a:r>
            <a:r>
              <a:rPr lang="pl-PL" sz="1800" smtClean="0"/>
              <a:t>oprogramowanie do zarządzania danymi</a:t>
            </a:r>
            <a:endParaRPr lang="en-GB" sz="1800" smtClean="0"/>
          </a:p>
        </p:txBody>
      </p:sp>
    </p:spTree>
    <p:extLst>
      <p:ext uri="{BB962C8B-B14F-4D97-AF65-F5344CB8AC3E}">
        <p14:creationId xmlns:p14="http://schemas.microsoft.com/office/powerpoint/2010/main" val="387795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5"/>
          <p:cNvPicPr>
            <a:picLocks noChangeAspect="1" noChangeArrowheads="1"/>
          </p:cNvPicPr>
          <p:nvPr/>
        </p:nvPicPr>
        <p:blipFill>
          <a:blip r:embed="rId2"/>
          <a:srcRect t="7501" b="6250"/>
          <a:stretch>
            <a:fillRect/>
          </a:stretch>
        </p:blipFill>
        <p:spPr bwMode="auto">
          <a:xfrm>
            <a:off x="250825" y="1103313"/>
            <a:ext cx="8750300" cy="477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49507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3"/>
          <p:cNvSpPr>
            <a:spLocks noGrp="1"/>
          </p:cNvSpPr>
          <p:nvPr>
            <p:ph type="title" idx="4294967295"/>
          </p:nvPr>
        </p:nvSpPr>
        <p:spPr>
          <a:xfrm>
            <a:off x="2055813" y="349250"/>
            <a:ext cx="5554662" cy="417513"/>
          </a:xfrm>
        </p:spPr>
        <p:txBody>
          <a:bodyPr/>
          <a:lstStyle/>
          <a:p>
            <a:pPr algn="l"/>
            <a:r>
              <a:rPr lang="en-GB" sz="1800" smtClean="0"/>
              <a:t>WaterCore </a:t>
            </a:r>
            <a:r>
              <a:rPr lang="pl-PL" sz="1800" smtClean="0"/>
              <a:t>oprogramowanie do zarządzania danymi</a:t>
            </a:r>
            <a:endParaRPr lang="en-GB" sz="1800" smtClean="0"/>
          </a:p>
        </p:txBody>
      </p:sp>
    </p:spTree>
    <p:extLst>
      <p:ext uri="{BB962C8B-B14F-4D97-AF65-F5344CB8AC3E}">
        <p14:creationId xmlns:p14="http://schemas.microsoft.com/office/powerpoint/2010/main" val="127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81075"/>
            <a:ext cx="8834437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0531" name="Picture 22" descr="Technolog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92825"/>
            <a:ext cx="144462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3"/>
          <p:cNvSpPr>
            <a:spLocks noGrp="1"/>
          </p:cNvSpPr>
          <p:nvPr>
            <p:ph type="title" idx="4294967295"/>
          </p:nvPr>
        </p:nvSpPr>
        <p:spPr>
          <a:xfrm>
            <a:off x="2055813" y="349250"/>
            <a:ext cx="5554662" cy="417513"/>
          </a:xfrm>
        </p:spPr>
        <p:txBody>
          <a:bodyPr/>
          <a:lstStyle/>
          <a:p>
            <a:pPr algn="l"/>
            <a:r>
              <a:rPr lang="en-GB" sz="1800" smtClean="0"/>
              <a:t>WaterCore </a:t>
            </a:r>
            <a:r>
              <a:rPr lang="pl-PL" sz="1800" smtClean="0"/>
              <a:t>oprogramowanie do zarządzania danymi</a:t>
            </a:r>
            <a:endParaRPr lang="en-GB" sz="1800" smtClean="0"/>
          </a:p>
        </p:txBody>
      </p:sp>
    </p:spTree>
    <p:extLst>
      <p:ext uri="{BB962C8B-B14F-4D97-AF65-F5344CB8AC3E}">
        <p14:creationId xmlns:p14="http://schemas.microsoft.com/office/powerpoint/2010/main" val="41601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260350"/>
            <a:ext cx="2133600" cy="365125"/>
          </a:xfrm>
        </p:spPr>
        <p:txBody>
          <a:bodyPr/>
          <a:lstStyle/>
          <a:p>
            <a:pPr>
              <a:defRPr/>
            </a:pPr>
            <a:fld id="{D5B566AE-B2FB-4B27-B8B4-2C3D76AB2502}" type="slidenum">
              <a:rPr lang="en-GB"/>
              <a:pPr>
                <a:defRPr/>
              </a:pPr>
              <a:t>74</a:t>
            </a:fld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6570663"/>
            <a:ext cx="4176713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1557" name="Picture 5" descr="logo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0525" y="1536700"/>
            <a:ext cx="5807075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10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8204200" y="68580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962" tIns="39688" rIns="80962" bIns="39688" anchor="ctr"/>
          <a:lstStyle/>
          <a:p>
            <a:pPr algn="ctr" defTabSz="584200"/>
            <a:fld id="{26397986-2C1D-49E1-8043-9E2250D85C93}" type="slidenum">
              <a:rPr lang="en-GB" sz="1700" b="1" smtClean="0">
                <a:solidFill>
                  <a:srgbClr val="003399"/>
                </a:solidFill>
                <a:latin typeface="Arial" charset="0"/>
              </a:rPr>
              <a:pPr algn="ctr" defTabSz="584200"/>
              <a:t>8</a:t>
            </a:fld>
            <a:endParaRPr lang="en-GB" sz="1700" b="1" smtClean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765175"/>
            <a:ext cx="7715250" cy="43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584200"/>
            <a:r>
              <a:rPr lang="pl-PL" sz="2000" b="1" smtClean="0">
                <a:solidFill>
                  <a:schemeClr val="bg1"/>
                </a:solidFill>
                <a:latin typeface="Arial" charset="0"/>
              </a:rPr>
              <a:t>Przesył danych</a:t>
            </a:r>
            <a:endParaRPr lang="en-GB" sz="20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57200" y="4038600"/>
            <a:ext cx="815181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9688" rIns="0" bIns="39688"/>
          <a:lstStyle/>
          <a:p>
            <a:pPr marL="750888" lvl="1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WP TypographicSymbols" pitchFamily="2" charset="2"/>
              <a:buChar char="!"/>
            </a:pPr>
            <a:endParaRPr lang="en-US" sz="18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58788" y="4572000"/>
            <a:ext cx="815181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9688" rIns="0" bIns="39688"/>
          <a:lstStyle/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WP TypographicSymbols" pitchFamily="2" charset="2"/>
              <a:buChar char="!"/>
            </a:pPr>
            <a:endParaRPr lang="en-US" sz="18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458788" y="1311275"/>
            <a:ext cx="815181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9688" rIns="0" bIns="39688"/>
          <a:lstStyle/>
          <a:p>
            <a:pPr marL="250825" indent="-250825" defTabSz="584200">
              <a:lnSpc>
                <a:spcPct val="150000"/>
              </a:lnSpc>
              <a:spcAft>
                <a:spcPct val="50000"/>
              </a:spcAft>
              <a:buClr>
                <a:srgbClr val="DE570C"/>
              </a:buClr>
              <a:buFont typeface="Symbol" pitchFamily="18" charset="2"/>
              <a:buChar char="·"/>
            </a:pPr>
            <a:r>
              <a:rPr lang="pl-PL" sz="1800" b="1" smtClean="0">
                <a:solidFill>
                  <a:srgbClr val="000000"/>
                </a:solidFill>
                <a:latin typeface="Arial" charset="0"/>
              </a:rPr>
              <a:t>Centrum danych obsługuje ponad 40,000 rejestratorów dziennie</a:t>
            </a:r>
            <a:endParaRPr lang="en-GB" sz="1800" b="1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391" name="Picture 10" descr="1c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63813"/>
            <a:ext cx="8229600" cy="2597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11" descr="logokop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613400"/>
            <a:ext cx="161925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688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1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1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2"/>
          <p:cNvSpPr>
            <a:spLocks/>
          </p:cNvSpPr>
          <p:nvPr/>
        </p:nvSpPr>
        <p:spPr bwMode="auto">
          <a:xfrm>
            <a:off x="-1588" y="0"/>
            <a:ext cx="9145588" cy="6858000"/>
          </a:xfrm>
          <a:custGeom>
            <a:avLst/>
            <a:gdLst>
              <a:gd name="T0" fmla="*/ 2147483647 w 5761"/>
              <a:gd name="T1" fmla="*/ 0 h 4320"/>
              <a:gd name="T2" fmla="*/ 0 w 5761"/>
              <a:gd name="T3" fmla="*/ 0 h 4320"/>
              <a:gd name="T4" fmla="*/ 0 w 5761"/>
              <a:gd name="T5" fmla="*/ 2147483647 h 4320"/>
              <a:gd name="T6" fmla="*/ 2147483647 w 5761"/>
              <a:gd name="T7" fmla="*/ 2147483647 h 4320"/>
              <a:gd name="T8" fmla="*/ 2147483647 w 5761"/>
              <a:gd name="T9" fmla="*/ 0 h 4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1"/>
              <a:gd name="T16" fmla="*/ 0 h 4320"/>
              <a:gd name="T17" fmla="*/ 5761 w 5761"/>
              <a:gd name="T18" fmla="*/ 4320 h 43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1" h="4320">
                <a:moveTo>
                  <a:pt x="5760" y="0"/>
                </a:moveTo>
                <a:lnTo>
                  <a:pt x="0" y="0"/>
                </a:lnTo>
                <a:lnTo>
                  <a:pt x="0" y="4319"/>
                </a:lnTo>
                <a:lnTo>
                  <a:pt x="5760" y="4319"/>
                </a:lnTo>
                <a:lnTo>
                  <a:pt x="5760" y="0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85800" y="3429000"/>
            <a:ext cx="777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lnSpc>
                <a:spcPct val="138000"/>
              </a:lnSpc>
              <a:spcAft>
                <a:spcPct val="50000"/>
              </a:spcAft>
            </a:pPr>
            <a:endParaRPr lang="pl-PL"/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611188" y="3573463"/>
            <a:ext cx="79216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GB" sz="2800" b="0">
              <a:solidFill>
                <a:srgbClr val="BF4A3F"/>
              </a:solidFill>
              <a:latin typeface="Arial Unicode MS" pitchFamily="34" charset="-128"/>
            </a:endParaRP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610392" y="4221088"/>
            <a:ext cx="79216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002B6E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rgbClr val="002B6E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2B6E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2800" b="0" dirty="0">
                <a:solidFill>
                  <a:srgbClr val="003399"/>
                </a:solidFill>
                <a:latin typeface="Arial Unicode MS" pitchFamily="34" charset="-128"/>
              </a:rPr>
              <a:t>Zaawansowana Kontrola Ciśnienia</a:t>
            </a:r>
            <a:endParaRPr lang="en-GB" sz="2800" b="0" dirty="0">
              <a:solidFill>
                <a:srgbClr val="003399"/>
              </a:solidFill>
              <a:latin typeface="Arial Unicode MS" pitchFamily="34" charset="-128"/>
            </a:endParaRPr>
          </a:p>
          <a:p>
            <a:pPr algn="ctr">
              <a:spcBef>
                <a:spcPct val="50000"/>
              </a:spcBef>
            </a:pPr>
            <a:r>
              <a:rPr lang="pl-PL" sz="2800" b="0" dirty="0">
                <a:solidFill>
                  <a:srgbClr val="103793"/>
                </a:solidFill>
              </a:rPr>
              <a:t>Prezentacja</a:t>
            </a:r>
            <a:endParaRPr lang="en-GB" sz="2800" b="0" dirty="0">
              <a:solidFill>
                <a:srgbClr val="103793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l-PL" sz="2800" b="0" dirty="0" smtClean="0">
                <a:solidFill>
                  <a:srgbClr val="103793"/>
                </a:solidFill>
              </a:rPr>
              <a:t>2015</a:t>
            </a:r>
            <a:endParaRPr lang="en-US" sz="2800" b="0" dirty="0">
              <a:solidFill>
                <a:srgbClr val="103793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Technolog Limited 2012.  All rights reserved. </a:t>
            </a:r>
          </a:p>
        </p:txBody>
      </p:sp>
      <p:pic>
        <p:nvPicPr>
          <p:cNvPr id="10" name="Picture 7" descr="C:\Users\Adam\Desktop\Nowy znak Zlote Ru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61000"/>
            <a:ext cx="201612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olog PPP Template 2012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blank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62000" rtl="0" eaLnBrk="0" fontAlgn="base" latinLnBrk="0" hangingPunct="0">
          <a:lnSpc>
            <a:spcPct val="138000"/>
          </a:lnSpc>
          <a:spcBef>
            <a:spcPct val="0"/>
          </a:spcBef>
          <a:spcAft>
            <a:spcPct val="5000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2B6E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62000" rtl="0" eaLnBrk="0" fontAlgn="base" latinLnBrk="0" hangingPunct="0">
          <a:lnSpc>
            <a:spcPct val="138000"/>
          </a:lnSpc>
          <a:spcBef>
            <a:spcPct val="0"/>
          </a:spcBef>
          <a:spcAft>
            <a:spcPct val="5000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2B6E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Technolog PPP Template 2012</Template>
  <TotalTime>226</TotalTime>
  <Words>1556</Words>
  <Application>Microsoft Office PowerPoint</Application>
  <PresentationFormat>Pokaz na ekranie (4:3)</PresentationFormat>
  <Paragraphs>314</Paragraphs>
  <Slides>74</Slides>
  <Notes>17</Notes>
  <HiddenSlides>9</HiddenSlides>
  <MMClips>2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74</vt:i4>
      </vt:variant>
    </vt:vector>
  </HeadingPairs>
  <TitlesOfParts>
    <vt:vector size="77" baseType="lpstr">
      <vt:lpstr>Technolog PPP Template 2012</vt:lpstr>
      <vt:lpstr>Bitmap Image</vt:lpstr>
      <vt:lpstr>PMAC Graph</vt:lpstr>
      <vt:lpstr>Prezentacja programu PowerPoint</vt:lpstr>
      <vt:lpstr>Prezentacja programu PowerPoint</vt:lpstr>
      <vt:lpstr>Technolog </vt:lpstr>
      <vt:lpstr>Kompletne systemy monitoringu  i sterowania siecią wodociągową</vt:lpstr>
      <vt:lpstr>Technolog Cello</vt:lpstr>
      <vt:lpstr>Jak działa Cello?</vt:lpstr>
      <vt:lpstr>Rejestrator Cello GSM</vt:lpstr>
      <vt:lpstr>Przesył danych</vt:lpstr>
      <vt:lpstr>Prezentacja programu PowerPoint</vt:lpstr>
      <vt:lpstr>Treść</vt:lpstr>
      <vt:lpstr>Technolog Specjalista w kontroli ciśnienia </vt:lpstr>
      <vt:lpstr>Technolog Specjalista w kontroli ciśnienia </vt:lpstr>
      <vt:lpstr>Pressure Control Rationale</vt:lpstr>
      <vt:lpstr>Dlaczego kontrolować ciśnienie?</vt:lpstr>
      <vt:lpstr>Skutki obniżenia ciśnienia</vt:lpstr>
      <vt:lpstr>Konwencjonalna kontrola ciśnienia</vt:lpstr>
      <vt:lpstr>Konwencjonalny zawór PRV</vt:lpstr>
      <vt:lpstr>Przed zastosowaniem aktywnej kontroli..</vt:lpstr>
      <vt:lpstr>Zaawansowana kontrola ciśnienia</vt:lpstr>
      <vt:lpstr>Zaawansowana kontrola ciśnienia</vt:lpstr>
      <vt:lpstr>Po zastosowaniu zaawansowanej kontroli ciśnienia..</vt:lpstr>
      <vt:lpstr>                    W terenie !</vt:lpstr>
      <vt:lpstr>Regulo - Profil czasu</vt:lpstr>
      <vt:lpstr>Prezentacja programu PowerPoint</vt:lpstr>
      <vt:lpstr>Regulo- Profil przepływu</vt:lpstr>
      <vt:lpstr>Korzyści</vt:lpstr>
      <vt:lpstr>Korzyści c.d.</vt:lpstr>
      <vt:lpstr>Regulo</vt:lpstr>
      <vt:lpstr>Cechy Regulo</vt:lpstr>
      <vt:lpstr>Zalety Regulo</vt:lpstr>
      <vt:lpstr>Zalety Regulo</vt:lpstr>
      <vt:lpstr>Regulo – Profil Otwartej Pętli</vt:lpstr>
      <vt:lpstr>Regulo – Profil otwartej pętli</vt:lpstr>
      <vt:lpstr>Regulo – Profil otwartej pętli</vt:lpstr>
      <vt:lpstr>Efekt  Pracy Regulo</vt:lpstr>
      <vt:lpstr>Regulo – Profil zamkniętej pętli</vt:lpstr>
      <vt:lpstr>Regulo – Profil zamkniętej pętli</vt:lpstr>
      <vt:lpstr>Jak to działa…</vt:lpstr>
      <vt:lpstr>Pojedyncze zasilanie zamkniętej pętli</vt:lpstr>
      <vt:lpstr>Rozbudowana pętla zamknięta</vt:lpstr>
      <vt:lpstr>Profil zamkniętej pętli</vt:lpstr>
      <vt:lpstr>A tak to wygląda w rzeczywistości</vt:lpstr>
      <vt:lpstr>Profil zamkniętej pętli</vt:lpstr>
      <vt:lpstr>                 Kanalizacja!!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Modelowanie sieci – okres deszczowy analiza poziomu</vt:lpstr>
      <vt:lpstr>Modelowanie sieci – okres deszczowy analiza poziomu</vt:lpstr>
      <vt:lpstr>Modelowanie sieci – Porównywanie danych</vt:lpstr>
      <vt:lpstr>Modelowanie sieci – Porównywanie danych</vt:lpstr>
      <vt:lpstr>Predictive Flow Modelling</vt:lpstr>
      <vt:lpstr>Przewidywany model przepływu</vt:lpstr>
      <vt:lpstr>Przewidywany model przepływu</vt:lpstr>
      <vt:lpstr>Przykładowe zastosowanie w Polsce  Monitoring przelewów</vt:lpstr>
      <vt:lpstr>Przykładowe zastosowanie monitorowania  poziomów wypełnienia kanału</vt:lpstr>
      <vt:lpstr>W terenie</vt:lpstr>
      <vt:lpstr>WaterCore oprogramowanie do zarządzania danymi</vt:lpstr>
      <vt:lpstr>WaterCore oprogramowanie do zarządzania danymi</vt:lpstr>
      <vt:lpstr>WaterCore oprogramowanie do zarządzania danymi</vt:lpstr>
      <vt:lpstr>WaterCore oprogramowanie do zarządzania danymi</vt:lpstr>
      <vt:lpstr>WaterCore oprogramowanie do zarządzania danymi</vt:lpstr>
      <vt:lpstr>WaterCore oprogramowanie do zarządzania danymi</vt:lpstr>
      <vt:lpstr>WaterCore oprogramowanie do zarządzania danymi</vt:lpstr>
      <vt:lpstr>WaterCore oprogramowanie do zarządzania danymi</vt:lpstr>
      <vt:lpstr>WaterCore oprogramowanie do zarządzania danymi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twoolley</dc:creator>
  <cp:lastModifiedBy>Adam</cp:lastModifiedBy>
  <cp:revision>50</cp:revision>
  <cp:lastPrinted>2011-09-20T19:21:03Z</cp:lastPrinted>
  <dcterms:created xsi:type="dcterms:W3CDTF">2013-02-15T09:10:35Z</dcterms:created>
  <dcterms:modified xsi:type="dcterms:W3CDTF">2015-10-08T07:19:30Z</dcterms:modified>
</cp:coreProperties>
</file>